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457" r:id="rId2"/>
    <p:sldId id="458" r:id="rId3"/>
    <p:sldId id="488" r:id="rId4"/>
    <p:sldId id="489" r:id="rId5"/>
    <p:sldId id="497" r:id="rId6"/>
    <p:sldId id="502" r:id="rId7"/>
    <p:sldId id="498" r:id="rId8"/>
    <p:sldId id="499" r:id="rId9"/>
    <p:sldId id="500" r:id="rId10"/>
    <p:sldId id="503" r:id="rId11"/>
    <p:sldId id="504" r:id="rId12"/>
    <p:sldId id="505" r:id="rId13"/>
    <p:sldId id="506" r:id="rId14"/>
    <p:sldId id="507" r:id="rId15"/>
    <p:sldId id="508" r:id="rId16"/>
    <p:sldId id="509" r:id="rId17"/>
    <p:sldId id="510" r:id="rId18"/>
    <p:sldId id="511" r:id="rId19"/>
    <p:sldId id="512" r:id="rId20"/>
    <p:sldId id="513" r:id="rId21"/>
    <p:sldId id="514" r:id="rId22"/>
    <p:sldId id="490" r:id="rId23"/>
    <p:sldId id="515" r:id="rId24"/>
    <p:sldId id="516" r:id="rId25"/>
    <p:sldId id="517" r:id="rId26"/>
    <p:sldId id="518" r:id="rId27"/>
    <p:sldId id="519" r:id="rId28"/>
    <p:sldId id="520" r:id="rId29"/>
    <p:sldId id="521" r:id="rId30"/>
    <p:sldId id="522" r:id="rId31"/>
    <p:sldId id="523" r:id="rId32"/>
    <p:sldId id="524" r:id="rId33"/>
    <p:sldId id="525" r:id="rId34"/>
    <p:sldId id="562" r:id="rId35"/>
    <p:sldId id="563" r:id="rId36"/>
    <p:sldId id="381" r:id="rId37"/>
    <p:sldId id="384" r:id="rId38"/>
    <p:sldId id="385" r:id="rId39"/>
    <p:sldId id="388" r:id="rId40"/>
    <p:sldId id="527" r:id="rId41"/>
    <p:sldId id="528" r:id="rId42"/>
    <p:sldId id="529" r:id="rId43"/>
    <p:sldId id="530" r:id="rId44"/>
    <p:sldId id="531" r:id="rId45"/>
    <p:sldId id="532" r:id="rId46"/>
    <p:sldId id="533" r:id="rId47"/>
    <p:sldId id="534" r:id="rId48"/>
    <p:sldId id="535" r:id="rId49"/>
    <p:sldId id="536" r:id="rId50"/>
    <p:sldId id="537" r:id="rId51"/>
    <p:sldId id="538" r:id="rId52"/>
    <p:sldId id="539" r:id="rId53"/>
    <p:sldId id="540" r:id="rId54"/>
    <p:sldId id="541" r:id="rId55"/>
    <p:sldId id="542" r:id="rId56"/>
    <p:sldId id="543" r:id="rId57"/>
    <p:sldId id="544" r:id="rId58"/>
    <p:sldId id="545" r:id="rId59"/>
    <p:sldId id="546" r:id="rId60"/>
    <p:sldId id="547" r:id="rId61"/>
    <p:sldId id="548" r:id="rId62"/>
    <p:sldId id="549" r:id="rId63"/>
    <p:sldId id="550" r:id="rId64"/>
    <p:sldId id="551" r:id="rId65"/>
    <p:sldId id="552" r:id="rId66"/>
    <p:sldId id="553" r:id="rId67"/>
    <p:sldId id="554" r:id="rId68"/>
    <p:sldId id="555" r:id="rId69"/>
    <p:sldId id="556" r:id="rId70"/>
    <p:sldId id="557" r:id="rId71"/>
    <p:sldId id="558" r:id="rId72"/>
    <p:sldId id="559" r:id="rId73"/>
    <p:sldId id="560" r:id="rId74"/>
    <p:sldId id="565" r:id="rId75"/>
    <p:sldId id="561" r:id="rId7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ulquierubio" initials="f" lastIdx="8" clrIdx="0">
    <p:extLst>
      <p:ext uri="{19B8F6BF-5375-455C-9EA6-DF929625EA0E}">
        <p15:presenceInfo xmlns:p15="http://schemas.microsoft.com/office/powerpoint/2012/main" userId="foulquierubio" providerId="None"/>
      </p:ext>
    </p:extLst>
  </p:cmAuthor>
  <p:cmAuthor id="2" name="Proofreader" initials="PR" lastIdx="7" clrIdx="1">
    <p:extLst>
      <p:ext uri="{19B8F6BF-5375-455C-9EA6-DF929625EA0E}">
        <p15:presenceInfo xmlns:p15="http://schemas.microsoft.com/office/powerpoint/2012/main" userId="Proofreader" providerId="None"/>
      </p:ext>
    </p:extLst>
  </p:cmAuthor>
  <p:cmAuthor id="3" name="Laura" initials="L" lastIdx="1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77" autoAdjust="0"/>
    <p:restoredTop sz="94803" autoAdjust="0"/>
  </p:normalViewPr>
  <p:slideViewPr>
    <p:cSldViewPr>
      <p:cViewPr varScale="1">
        <p:scale>
          <a:sx n="86" d="100"/>
          <a:sy n="86" d="100"/>
        </p:scale>
        <p:origin x="1356" y="60"/>
      </p:cViewPr>
      <p:guideLst>
        <p:guide orient="horz" pos="2160"/>
        <p:guide pos="2880"/>
      </p:guideLst>
    </p:cSldViewPr>
  </p:slideViewPr>
  <p:outlineViewPr>
    <p:cViewPr>
      <p:scale>
        <a:sx n="33" d="100"/>
        <a:sy n="33" d="100"/>
      </p:scale>
      <p:origin x="0" y="244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BE3359-A665-4AE7-98BE-8479FFEA6D91}" type="datetimeFigureOut">
              <a:rPr lang="nl-NL" smtClean="0"/>
              <a:pPr/>
              <a:t>19-10-2021</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6964B8-7AC7-425A-99F5-AA9141982D0B}" type="slidenum">
              <a:rPr lang="nl-NL" smtClean="0"/>
              <a:pPr/>
              <a:t>‹Nº›</a:t>
            </a:fld>
            <a:endParaRPr lang="nl-NL"/>
          </a:p>
        </p:txBody>
      </p:sp>
    </p:spTree>
    <p:extLst>
      <p:ext uri="{BB962C8B-B14F-4D97-AF65-F5344CB8AC3E}">
        <p14:creationId xmlns:p14="http://schemas.microsoft.com/office/powerpoint/2010/main" val="1683903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3</a:t>
            </a:fld>
            <a:endParaRPr lang="nl-NL"/>
          </a:p>
        </p:txBody>
      </p:sp>
    </p:spTree>
    <p:extLst>
      <p:ext uri="{BB962C8B-B14F-4D97-AF65-F5344CB8AC3E}">
        <p14:creationId xmlns:p14="http://schemas.microsoft.com/office/powerpoint/2010/main" val="3885750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12</a:t>
            </a:fld>
            <a:endParaRPr lang="nl-NL"/>
          </a:p>
        </p:txBody>
      </p:sp>
    </p:spTree>
    <p:extLst>
      <p:ext uri="{BB962C8B-B14F-4D97-AF65-F5344CB8AC3E}">
        <p14:creationId xmlns:p14="http://schemas.microsoft.com/office/powerpoint/2010/main" val="3197131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13</a:t>
            </a:fld>
            <a:endParaRPr lang="nl-NL"/>
          </a:p>
        </p:txBody>
      </p:sp>
    </p:spTree>
    <p:extLst>
      <p:ext uri="{BB962C8B-B14F-4D97-AF65-F5344CB8AC3E}">
        <p14:creationId xmlns:p14="http://schemas.microsoft.com/office/powerpoint/2010/main" val="3197131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14</a:t>
            </a:fld>
            <a:endParaRPr lang="nl-NL"/>
          </a:p>
        </p:txBody>
      </p:sp>
    </p:spTree>
    <p:extLst>
      <p:ext uri="{BB962C8B-B14F-4D97-AF65-F5344CB8AC3E}">
        <p14:creationId xmlns:p14="http://schemas.microsoft.com/office/powerpoint/2010/main" val="3197131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15</a:t>
            </a:fld>
            <a:endParaRPr lang="nl-NL"/>
          </a:p>
        </p:txBody>
      </p:sp>
    </p:spTree>
    <p:extLst>
      <p:ext uri="{BB962C8B-B14F-4D97-AF65-F5344CB8AC3E}">
        <p14:creationId xmlns:p14="http://schemas.microsoft.com/office/powerpoint/2010/main" val="3197131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16</a:t>
            </a:fld>
            <a:endParaRPr lang="nl-NL"/>
          </a:p>
        </p:txBody>
      </p:sp>
    </p:spTree>
    <p:extLst>
      <p:ext uri="{BB962C8B-B14F-4D97-AF65-F5344CB8AC3E}">
        <p14:creationId xmlns:p14="http://schemas.microsoft.com/office/powerpoint/2010/main" val="3197131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17</a:t>
            </a:fld>
            <a:endParaRPr lang="nl-NL"/>
          </a:p>
        </p:txBody>
      </p:sp>
    </p:spTree>
    <p:extLst>
      <p:ext uri="{BB962C8B-B14F-4D97-AF65-F5344CB8AC3E}">
        <p14:creationId xmlns:p14="http://schemas.microsoft.com/office/powerpoint/2010/main" val="3197131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18</a:t>
            </a:fld>
            <a:endParaRPr lang="nl-NL"/>
          </a:p>
        </p:txBody>
      </p:sp>
    </p:spTree>
    <p:extLst>
      <p:ext uri="{BB962C8B-B14F-4D97-AF65-F5344CB8AC3E}">
        <p14:creationId xmlns:p14="http://schemas.microsoft.com/office/powerpoint/2010/main" val="3197131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19</a:t>
            </a:fld>
            <a:endParaRPr lang="nl-NL"/>
          </a:p>
        </p:txBody>
      </p:sp>
    </p:spTree>
    <p:extLst>
      <p:ext uri="{BB962C8B-B14F-4D97-AF65-F5344CB8AC3E}">
        <p14:creationId xmlns:p14="http://schemas.microsoft.com/office/powerpoint/2010/main" val="3197131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20</a:t>
            </a:fld>
            <a:endParaRPr lang="nl-NL"/>
          </a:p>
        </p:txBody>
      </p:sp>
    </p:spTree>
    <p:extLst>
      <p:ext uri="{BB962C8B-B14F-4D97-AF65-F5344CB8AC3E}">
        <p14:creationId xmlns:p14="http://schemas.microsoft.com/office/powerpoint/2010/main" val="3197131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21</a:t>
            </a:fld>
            <a:endParaRPr lang="nl-NL"/>
          </a:p>
        </p:txBody>
      </p:sp>
    </p:spTree>
    <p:extLst>
      <p:ext uri="{BB962C8B-B14F-4D97-AF65-F5344CB8AC3E}">
        <p14:creationId xmlns:p14="http://schemas.microsoft.com/office/powerpoint/2010/main" val="3197131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4</a:t>
            </a:fld>
            <a:endParaRPr lang="nl-NL"/>
          </a:p>
        </p:txBody>
      </p:sp>
    </p:spTree>
    <p:extLst>
      <p:ext uri="{BB962C8B-B14F-4D97-AF65-F5344CB8AC3E}">
        <p14:creationId xmlns:p14="http://schemas.microsoft.com/office/powerpoint/2010/main" val="3064563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22</a:t>
            </a:fld>
            <a:endParaRPr lang="nl-NL"/>
          </a:p>
        </p:txBody>
      </p:sp>
    </p:spTree>
    <p:extLst>
      <p:ext uri="{BB962C8B-B14F-4D97-AF65-F5344CB8AC3E}">
        <p14:creationId xmlns:p14="http://schemas.microsoft.com/office/powerpoint/2010/main" val="1671351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23</a:t>
            </a:fld>
            <a:endParaRPr lang="nl-NL"/>
          </a:p>
        </p:txBody>
      </p:sp>
    </p:spTree>
    <p:extLst>
      <p:ext uri="{BB962C8B-B14F-4D97-AF65-F5344CB8AC3E}">
        <p14:creationId xmlns:p14="http://schemas.microsoft.com/office/powerpoint/2010/main" val="1152372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24</a:t>
            </a:fld>
            <a:endParaRPr lang="nl-NL"/>
          </a:p>
        </p:txBody>
      </p:sp>
    </p:spTree>
    <p:extLst>
      <p:ext uri="{BB962C8B-B14F-4D97-AF65-F5344CB8AC3E}">
        <p14:creationId xmlns:p14="http://schemas.microsoft.com/office/powerpoint/2010/main" val="1671351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25</a:t>
            </a:fld>
            <a:endParaRPr lang="nl-NL"/>
          </a:p>
        </p:txBody>
      </p:sp>
    </p:spTree>
    <p:extLst>
      <p:ext uri="{BB962C8B-B14F-4D97-AF65-F5344CB8AC3E}">
        <p14:creationId xmlns:p14="http://schemas.microsoft.com/office/powerpoint/2010/main" val="1671351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26</a:t>
            </a:fld>
            <a:endParaRPr lang="nl-NL"/>
          </a:p>
        </p:txBody>
      </p:sp>
    </p:spTree>
    <p:extLst>
      <p:ext uri="{BB962C8B-B14F-4D97-AF65-F5344CB8AC3E}">
        <p14:creationId xmlns:p14="http://schemas.microsoft.com/office/powerpoint/2010/main" val="1671351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27</a:t>
            </a:fld>
            <a:endParaRPr lang="nl-NL"/>
          </a:p>
        </p:txBody>
      </p:sp>
    </p:spTree>
    <p:extLst>
      <p:ext uri="{BB962C8B-B14F-4D97-AF65-F5344CB8AC3E}">
        <p14:creationId xmlns:p14="http://schemas.microsoft.com/office/powerpoint/2010/main" val="1671351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28</a:t>
            </a:fld>
            <a:endParaRPr lang="nl-NL"/>
          </a:p>
        </p:txBody>
      </p:sp>
    </p:spTree>
    <p:extLst>
      <p:ext uri="{BB962C8B-B14F-4D97-AF65-F5344CB8AC3E}">
        <p14:creationId xmlns:p14="http://schemas.microsoft.com/office/powerpoint/2010/main" val="1671351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29</a:t>
            </a:fld>
            <a:endParaRPr lang="nl-NL"/>
          </a:p>
        </p:txBody>
      </p:sp>
    </p:spTree>
    <p:extLst>
      <p:ext uri="{BB962C8B-B14F-4D97-AF65-F5344CB8AC3E}">
        <p14:creationId xmlns:p14="http://schemas.microsoft.com/office/powerpoint/2010/main" val="1671351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30</a:t>
            </a:fld>
            <a:endParaRPr lang="nl-NL"/>
          </a:p>
        </p:txBody>
      </p:sp>
    </p:spTree>
    <p:extLst>
      <p:ext uri="{BB962C8B-B14F-4D97-AF65-F5344CB8AC3E}">
        <p14:creationId xmlns:p14="http://schemas.microsoft.com/office/powerpoint/2010/main" val="1671351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31</a:t>
            </a:fld>
            <a:endParaRPr lang="nl-NL"/>
          </a:p>
        </p:txBody>
      </p:sp>
    </p:spTree>
    <p:extLst>
      <p:ext uri="{BB962C8B-B14F-4D97-AF65-F5344CB8AC3E}">
        <p14:creationId xmlns:p14="http://schemas.microsoft.com/office/powerpoint/2010/main" val="1671351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5</a:t>
            </a:fld>
            <a:endParaRPr lang="nl-NL"/>
          </a:p>
        </p:txBody>
      </p:sp>
    </p:spTree>
    <p:extLst>
      <p:ext uri="{BB962C8B-B14F-4D97-AF65-F5344CB8AC3E}">
        <p14:creationId xmlns:p14="http://schemas.microsoft.com/office/powerpoint/2010/main" val="11523724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32</a:t>
            </a:fld>
            <a:endParaRPr lang="nl-NL"/>
          </a:p>
        </p:txBody>
      </p:sp>
    </p:spTree>
    <p:extLst>
      <p:ext uri="{BB962C8B-B14F-4D97-AF65-F5344CB8AC3E}">
        <p14:creationId xmlns:p14="http://schemas.microsoft.com/office/powerpoint/2010/main" val="16713515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33</a:t>
            </a:fld>
            <a:endParaRPr lang="nl-NL"/>
          </a:p>
        </p:txBody>
      </p:sp>
    </p:spTree>
    <p:extLst>
      <p:ext uri="{BB962C8B-B14F-4D97-AF65-F5344CB8AC3E}">
        <p14:creationId xmlns:p14="http://schemas.microsoft.com/office/powerpoint/2010/main" val="1671351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34</a:t>
            </a:fld>
            <a:endParaRPr lang="nl-NL"/>
          </a:p>
        </p:txBody>
      </p:sp>
    </p:spTree>
    <p:extLst>
      <p:ext uri="{BB962C8B-B14F-4D97-AF65-F5344CB8AC3E}">
        <p14:creationId xmlns:p14="http://schemas.microsoft.com/office/powerpoint/2010/main" val="37533298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35</a:t>
            </a:fld>
            <a:endParaRPr lang="nl-NL"/>
          </a:p>
        </p:txBody>
      </p:sp>
    </p:spTree>
    <p:extLst>
      <p:ext uri="{BB962C8B-B14F-4D97-AF65-F5344CB8AC3E}">
        <p14:creationId xmlns:p14="http://schemas.microsoft.com/office/powerpoint/2010/main" val="5530943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36</a:t>
            </a:fld>
            <a:endParaRPr lang="nl-NL"/>
          </a:p>
        </p:txBody>
      </p:sp>
    </p:spTree>
    <p:extLst>
      <p:ext uri="{BB962C8B-B14F-4D97-AF65-F5344CB8AC3E}">
        <p14:creationId xmlns:p14="http://schemas.microsoft.com/office/powerpoint/2010/main" val="21868131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37</a:t>
            </a:fld>
            <a:endParaRPr lang="nl-NL"/>
          </a:p>
        </p:txBody>
      </p:sp>
    </p:spTree>
    <p:extLst>
      <p:ext uri="{BB962C8B-B14F-4D97-AF65-F5344CB8AC3E}">
        <p14:creationId xmlns:p14="http://schemas.microsoft.com/office/powerpoint/2010/main" val="25324494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38</a:t>
            </a:fld>
            <a:endParaRPr lang="nl-NL"/>
          </a:p>
        </p:txBody>
      </p:sp>
    </p:spTree>
    <p:extLst>
      <p:ext uri="{BB962C8B-B14F-4D97-AF65-F5344CB8AC3E}">
        <p14:creationId xmlns:p14="http://schemas.microsoft.com/office/powerpoint/2010/main" val="8256912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39</a:t>
            </a:fld>
            <a:endParaRPr lang="nl-NL"/>
          </a:p>
        </p:txBody>
      </p:sp>
    </p:spTree>
    <p:extLst>
      <p:ext uri="{BB962C8B-B14F-4D97-AF65-F5344CB8AC3E}">
        <p14:creationId xmlns:p14="http://schemas.microsoft.com/office/powerpoint/2010/main" val="19198501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solidFill>
                  <a:prstClr val="black"/>
                </a:solidFill>
              </a:rPr>
              <a:pPr/>
              <a:t>40</a:t>
            </a:fld>
            <a:endParaRPr lang="nl-NL">
              <a:solidFill>
                <a:prstClr val="black"/>
              </a:solidFill>
            </a:endParaRPr>
          </a:p>
        </p:txBody>
      </p:sp>
    </p:spTree>
    <p:extLst>
      <p:ext uri="{BB962C8B-B14F-4D97-AF65-F5344CB8AC3E}">
        <p14:creationId xmlns:p14="http://schemas.microsoft.com/office/powerpoint/2010/main" val="25833131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solidFill>
                  <a:prstClr val="black"/>
                </a:solidFill>
              </a:rPr>
              <a:pPr/>
              <a:t>41</a:t>
            </a:fld>
            <a:endParaRPr lang="nl-NL">
              <a:solidFill>
                <a:prstClr val="black"/>
              </a:solidFill>
            </a:endParaRPr>
          </a:p>
        </p:txBody>
      </p:sp>
    </p:spTree>
    <p:extLst>
      <p:ext uri="{BB962C8B-B14F-4D97-AF65-F5344CB8AC3E}">
        <p14:creationId xmlns:p14="http://schemas.microsoft.com/office/powerpoint/2010/main" val="2813169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6</a:t>
            </a:fld>
            <a:endParaRPr lang="nl-NL"/>
          </a:p>
        </p:txBody>
      </p:sp>
    </p:spTree>
    <p:extLst>
      <p:ext uri="{BB962C8B-B14F-4D97-AF65-F5344CB8AC3E}">
        <p14:creationId xmlns:p14="http://schemas.microsoft.com/office/powerpoint/2010/main" val="810589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solidFill>
                  <a:prstClr val="black"/>
                </a:solidFill>
              </a:rPr>
              <a:pPr/>
              <a:t>42</a:t>
            </a:fld>
            <a:endParaRPr lang="nl-NL">
              <a:solidFill>
                <a:prstClr val="black"/>
              </a:solidFill>
            </a:endParaRPr>
          </a:p>
        </p:txBody>
      </p:sp>
    </p:spTree>
    <p:extLst>
      <p:ext uri="{BB962C8B-B14F-4D97-AF65-F5344CB8AC3E}">
        <p14:creationId xmlns:p14="http://schemas.microsoft.com/office/powerpoint/2010/main" val="25514610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solidFill>
                  <a:prstClr val="black"/>
                </a:solidFill>
              </a:rPr>
              <a:pPr/>
              <a:t>43</a:t>
            </a:fld>
            <a:endParaRPr lang="nl-NL">
              <a:solidFill>
                <a:prstClr val="black"/>
              </a:solidFill>
            </a:endParaRPr>
          </a:p>
        </p:txBody>
      </p:sp>
    </p:spTree>
    <p:extLst>
      <p:ext uri="{BB962C8B-B14F-4D97-AF65-F5344CB8AC3E}">
        <p14:creationId xmlns:p14="http://schemas.microsoft.com/office/powerpoint/2010/main" val="3447765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solidFill>
                  <a:prstClr val="black"/>
                </a:solidFill>
              </a:rPr>
              <a:pPr/>
              <a:t>44</a:t>
            </a:fld>
            <a:endParaRPr lang="nl-NL">
              <a:solidFill>
                <a:prstClr val="black"/>
              </a:solidFill>
            </a:endParaRPr>
          </a:p>
        </p:txBody>
      </p:sp>
    </p:spTree>
    <p:extLst>
      <p:ext uri="{BB962C8B-B14F-4D97-AF65-F5344CB8AC3E}">
        <p14:creationId xmlns:p14="http://schemas.microsoft.com/office/powerpoint/2010/main" val="32368666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solidFill>
                  <a:prstClr val="black"/>
                </a:solidFill>
              </a:rPr>
              <a:pPr/>
              <a:t>45</a:t>
            </a:fld>
            <a:endParaRPr lang="nl-NL">
              <a:solidFill>
                <a:prstClr val="black"/>
              </a:solidFill>
            </a:endParaRPr>
          </a:p>
        </p:txBody>
      </p:sp>
    </p:spTree>
    <p:extLst>
      <p:ext uri="{BB962C8B-B14F-4D97-AF65-F5344CB8AC3E}">
        <p14:creationId xmlns:p14="http://schemas.microsoft.com/office/powerpoint/2010/main" val="32653795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solidFill>
                  <a:prstClr val="black"/>
                </a:solidFill>
              </a:rPr>
              <a:pPr/>
              <a:t>46</a:t>
            </a:fld>
            <a:endParaRPr lang="nl-NL">
              <a:solidFill>
                <a:prstClr val="black"/>
              </a:solidFill>
            </a:endParaRPr>
          </a:p>
        </p:txBody>
      </p:sp>
    </p:spTree>
    <p:extLst>
      <p:ext uri="{BB962C8B-B14F-4D97-AF65-F5344CB8AC3E}">
        <p14:creationId xmlns:p14="http://schemas.microsoft.com/office/powerpoint/2010/main" val="26711473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solidFill>
                  <a:prstClr val="black"/>
                </a:solidFill>
              </a:rPr>
              <a:pPr/>
              <a:t>47</a:t>
            </a:fld>
            <a:endParaRPr lang="nl-NL">
              <a:solidFill>
                <a:prstClr val="black"/>
              </a:solidFill>
            </a:endParaRPr>
          </a:p>
        </p:txBody>
      </p:sp>
    </p:spTree>
    <p:extLst>
      <p:ext uri="{BB962C8B-B14F-4D97-AF65-F5344CB8AC3E}">
        <p14:creationId xmlns:p14="http://schemas.microsoft.com/office/powerpoint/2010/main" val="35498278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solidFill>
                  <a:prstClr val="black"/>
                </a:solidFill>
              </a:rPr>
              <a:pPr/>
              <a:t>48</a:t>
            </a:fld>
            <a:endParaRPr lang="nl-NL">
              <a:solidFill>
                <a:prstClr val="black"/>
              </a:solidFill>
            </a:endParaRPr>
          </a:p>
        </p:txBody>
      </p:sp>
    </p:spTree>
    <p:extLst>
      <p:ext uri="{BB962C8B-B14F-4D97-AF65-F5344CB8AC3E}">
        <p14:creationId xmlns:p14="http://schemas.microsoft.com/office/powerpoint/2010/main" val="14734297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solidFill>
                  <a:prstClr val="black"/>
                </a:solidFill>
              </a:rPr>
              <a:pPr/>
              <a:t>49</a:t>
            </a:fld>
            <a:endParaRPr lang="nl-NL">
              <a:solidFill>
                <a:prstClr val="black"/>
              </a:solidFill>
            </a:endParaRPr>
          </a:p>
        </p:txBody>
      </p:sp>
    </p:spTree>
    <p:extLst>
      <p:ext uri="{BB962C8B-B14F-4D97-AF65-F5344CB8AC3E}">
        <p14:creationId xmlns:p14="http://schemas.microsoft.com/office/powerpoint/2010/main" val="31143652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solidFill>
                  <a:prstClr val="black"/>
                </a:solidFill>
              </a:rPr>
              <a:pPr/>
              <a:t>50</a:t>
            </a:fld>
            <a:endParaRPr lang="nl-NL">
              <a:solidFill>
                <a:prstClr val="black"/>
              </a:solidFill>
            </a:endParaRPr>
          </a:p>
        </p:txBody>
      </p:sp>
    </p:spTree>
    <p:extLst>
      <p:ext uri="{BB962C8B-B14F-4D97-AF65-F5344CB8AC3E}">
        <p14:creationId xmlns:p14="http://schemas.microsoft.com/office/powerpoint/2010/main" val="8158285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solidFill>
                  <a:prstClr val="black"/>
                </a:solidFill>
              </a:rPr>
              <a:pPr/>
              <a:t>51</a:t>
            </a:fld>
            <a:endParaRPr lang="nl-NL">
              <a:solidFill>
                <a:prstClr val="black"/>
              </a:solidFill>
            </a:endParaRPr>
          </a:p>
        </p:txBody>
      </p:sp>
    </p:spTree>
    <p:extLst>
      <p:ext uri="{BB962C8B-B14F-4D97-AF65-F5344CB8AC3E}">
        <p14:creationId xmlns:p14="http://schemas.microsoft.com/office/powerpoint/2010/main" val="2977274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7</a:t>
            </a:fld>
            <a:endParaRPr lang="nl-NL"/>
          </a:p>
        </p:txBody>
      </p:sp>
    </p:spTree>
    <p:extLst>
      <p:ext uri="{BB962C8B-B14F-4D97-AF65-F5344CB8AC3E}">
        <p14:creationId xmlns:p14="http://schemas.microsoft.com/office/powerpoint/2010/main" val="20874419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solidFill>
                  <a:prstClr val="black"/>
                </a:solidFill>
              </a:rPr>
              <a:pPr/>
              <a:t>61</a:t>
            </a:fld>
            <a:endParaRPr lang="nl-NL">
              <a:solidFill>
                <a:prstClr val="black"/>
              </a:solidFill>
            </a:endParaRPr>
          </a:p>
        </p:txBody>
      </p:sp>
    </p:spTree>
    <p:extLst>
      <p:ext uri="{BB962C8B-B14F-4D97-AF65-F5344CB8AC3E}">
        <p14:creationId xmlns:p14="http://schemas.microsoft.com/office/powerpoint/2010/main" val="38841605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solidFill>
                  <a:prstClr val="black"/>
                </a:solidFill>
              </a:rPr>
              <a:pPr/>
              <a:t>62</a:t>
            </a:fld>
            <a:endParaRPr lang="nl-NL">
              <a:solidFill>
                <a:prstClr val="black"/>
              </a:solidFill>
            </a:endParaRPr>
          </a:p>
        </p:txBody>
      </p:sp>
    </p:spTree>
    <p:extLst>
      <p:ext uri="{BB962C8B-B14F-4D97-AF65-F5344CB8AC3E}">
        <p14:creationId xmlns:p14="http://schemas.microsoft.com/office/powerpoint/2010/main" val="13397192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solidFill>
                  <a:prstClr val="black"/>
                </a:solidFill>
              </a:rPr>
              <a:pPr/>
              <a:t>63</a:t>
            </a:fld>
            <a:endParaRPr lang="nl-NL">
              <a:solidFill>
                <a:prstClr val="black"/>
              </a:solidFill>
            </a:endParaRPr>
          </a:p>
        </p:txBody>
      </p:sp>
    </p:spTree>
    <p:extLst>
      <p:ext uri="{BB962C8B-B14F-4D97-AF65-F5344CB8AC3E}">
        <p14:creationId xmlns:p14="http://schemas.microsoft.com/office/powerpoint/2010/main" val="35002713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65</a:t>
            </a:fld>
            <a:endParaRPr lang="nl-NL"/>
          </a:p>
        </p:txBody>
      </p:sp>
    </p:spTree>
    <p:extLst>
      <p:ext uri="{BB962C8B-B14F-4D97-AF65-F5344CB8AC3E}">
        <p14:creationId xmlns:p14="http://schemas.microsoft.com/office/powerpoint/2010/main" val="19622696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66</a:t>
            </a:fld>
            <a:endParaRPr lang="nl-NL"/>
          </a:p>
        </p:txBody>
      </p:sp>
    </p:spTree>
    <p:extLst>
      <p:ext uri="{BB962C8B-B14F-4D97-AF65-F5344CB8AC3E}">
        <p14:creationId xmlns:p14="http://schemas.microsoft.com/office/powerpoint/2010/main" val="2111717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67</a:t>
            </a:fld>
            <a:endParaRPr lang="nl-NL"/>
          </a:p>
        </p:txBody>
      </p:sp>
    </p:spTree>
    <p:extLst>
      <p:ext uri="{BB962C8B-B14F-4D97-AF65-F5344CB8AC3E}">
        <p14:creationId xmlns:p14="http://schemas.microsoft.com/office/powerpoint/2010/main" val="33195947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68</a:t>
            </a:fld>
            <a:endParaRPr lang="nl-NL"/>
          </a:p>
        </p:txBody>
      </p:sp>
    </p:spTree>
    <p:extLst>
      <p:ext uri="{BB962C8B-B14F-4D97-AF65-F5344CB8AC3E}">
        <p14:creationId xmlns:p14="http://schemas.microsoft.com/office/powerpoint/2010/main" val="28513395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69</a:t>
            </a:fld>
            <a:endParaRPr lang="nl-NL"/>
          </a:p>
        </p:txBody>
      </p:sp>
    </p:spTree>
    <p:extLst>
      <p:ext uri="{BB962C8B-B14F-4D97-AF65-F5344CB8AC3E}">
        <p14:creationId xmlns:p14="http://schemas.microsoft.com/office/powerpoint/2010/main" val="16382183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9D6964B8-7AC7-425A-99F5-AA9141982D0B}" type="slidenum">
              <a:rPr lang="nl-NL" smtClean="0"/>
              <a:pPr/>
              <a:t>70</a:t>
            </a:fld>
            <a:endParaRPr lang="nl-NL"/>
          </a:p>
        </p:txBody>
      </p:sp>
    </p:spTree>
    <p:extLst>
      <p:ext uri="{BB962C8B-B14F-4D97-AF65-F5344CB8AC3E}">
        <p14:creationId xmlns:p14="http://schemas.microsoft.com/office/powerpoint/2010/main" val="2492092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8</a:t>
            </a:fld>
            <a:endParaRPr lang="nl-NL"/>
          </a:p>
        </p:txBody>
      </p:sp>
    </p:spTree>
    <p:extLst>
      <p:ext uri="{BB962C8B-B14F-4D97-AF65-F5344CB8AC3E}">
        <p14:creationId xmlns:p14="http://schemas.microsoft.com/office/powerpoint/2010/main" val="1415759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9</a:t>
            </a:fld>
            <a:endParaRPr lang="nl-NL"/>
          </a:p>
        </p:txBody>
      </p:sp>
    </p:spTree>
    <p:extLst>
      <p:ext uri="{BB962C8B-B14F-4D97-AF65-F5344CB8AC3E}">
        <p14:creationId xmlns:p14="http://schemas.microsoft.com/office/powerpoint/2010/main" val="3197131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10</a:t>
            </a:fld>
            <a:endParaRPr lang="nl-NL"/>
          </a:p>
        </p:txBody>
      </p:sp>
    </p:spTree>
    <p:extLst>
      <p:ext uri="{BB962C8B-B14F-4D97-AF65-F5344CB8AC3E}">
        <p14:creationId xmlns:p14="http://schemas.microsoft.com/office/powerpoint/2010/main" val="1103652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11</a:t>
            </a:fld>
            <a:endParaRPr lang="nl-NL"/>
          </a:p>
        </p:txBody>
      </p:sp>
    </p:spTree>
    <p:extLst>
      <p:ext uri="{BB962C8B-B14F-4D97-AF65-F5344CB8AC3E}">
        <p14:creationId xmlns:p14="http://schemas.microsoft.com/office/powerpoint/2010/main" val="3197131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het opmaakprofiel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het opmaakprofiel te bewerken</a:t>
            </a:r>
          </a:p>
        </p:txBody>
      </p:sp>
      <p:sp>
        <p:nvSpPr>
          <p:cNvPr id="3" name="Tijdelijke aanduiding voor verticale tekst 2"/>
          <p:cNvSpPr>
            <a:spLocks noGrp="1"/>
          </p:cNvSpPr>
          <p:nvPr>
            <p:ph type="body" orient="vert" idx="1"/>
          </p:nvPr>
        </p:nvSpPr>
        <p:spPr/>
        <p:txBody>
          <a:bodyPr vert="eaVert"/>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het opmaakprofiel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het opmaakprofiel te bewerken</a:t>
            </a:r>
          </a:p>
        </p:txBody>
      </p:sp>
      <p:sp>
        <p:nvSpPr>
          <p:cNvPr id="3" name="Tijdelijke aanduiding voor inhoud 2"/>
          <p:cNvSpPr>
            <a:spLocks noGrp="1"/>
          </p:cNvSpPr>
          <p:nvPr>
            <p:ph idx="1"/>
          </p:nvPr>
        </p:nvSpPr>
        <p:spPr/>
        <p:txBody>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het opmaakprofiel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opmaakprofielen van de modeltekst te bewerken</a:t>
            </a:r>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het opmaakprofiel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het opmaakprofiel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opmaakprofielen van de modeltekst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opmaakprofielen van de modeltekst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het opmaakprofiel te bewerken</a:t>
            </a:r>
          </a:p>
        </p:txBody>
      </p:sp>
      <p:sp>
        <p:nvSpPr>
          <p:cNvPr id="3" name="Tijdelijke aanduiding voor datum 2"/>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het opmaakprofiel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opmaakprofielen van de modeltekst te bewerken</a:t>
            </a:r>
          </a:p>
        </p:txBody>
      </p:sp>
      <p:sp>
        <p:nvSpPr>
          <p:cNvPr id="5" name="Tijdelijke aanduiding voor datum 4"/>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het opmaakprofiel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opmaakprofielen van de modeltekst te bewerken</a:t>
            </a:r>
          </a:p>
        </p:txBody>
      </p:sp>
      <p:sp>
        <p:nvSpPr>
          <p:cNvPr id="5" name="Tijdelijke aanduiding voor datum 4"/>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het opmaakprofiel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38F0FA-503B-447F-A02E-6BF1D880434F}" type="datetimeFigureOut">
              <a:rPr lang="nl-NL" smtClean="0"/>
              <a:pPr/>
              <a:t>19-10-2021</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E7185-A582-4542-8FF0-969B3F80C0A5}" type="slidenum">
              <a:rPr lang="nl-NL" smtClean="0"/>
              <a:pPr/>
              <a:t>‹Nº›</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63.xml"/></Relationships>
</file>

<file path=ppt/slides/_rels/slide12.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50.xml"/></Relationships>
</file>

<file path=ppt/slides/_rels/slide13.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50.xml"/></Relationships>
</file>

<file path=ppt/slides/_rels/slide14.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image" Target="../media/image4.jpeg"/><Relationship Id="rId7" Type="http://schemas.openxmlformats.org/officeDocument/2006/relationships/slide" Target="slide3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42.xml"/><Relationship Id="rId5" Type="http://schemas.openxmlformats.org/officeDocument/2006/relationships/slide" Target="slide41.xml"/><Relationship Id="rId4" Type="http://schemas.openxmlformats.org/officeDocument/2006/relationships/slide" Target="slide40.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slide" Target="slide51.xml"/><Relationship Id="rId4" Type="http://schemas.openxmlformats.org/officeDocument/2006/relationships/slide" Target="slide39.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slide" Target="slide51.xml"/><Relationship Id="rId4" Type="http://schemas.openxmlformats.org/officeDocument/2006/relationships/slide" Target="slide39.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slide" Target="slide51.xml"/><Relationship Id="rId4" Type="http://schemas.openxmlformats.org/officeDocument/2006/relationships/slide" Target="slide39.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slide" Target="slide51.xml"/><Relationship Id="rId4" Type="http://schemas.openxmlformats.org/officeDocument/2006/relationships/slide" Target="slide39.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slide" Target="slide50.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slide" Target="slide50.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5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slide" Target="slide6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slide" Target="slide6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slide" Target="slide6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slide" Target="slide6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slide" Target="slide63.xml"/></Relationships>
</file>

<file path=ppt/slides/_rels/slide3.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66.xml"/></Relationships>
</file>

<file path=ppt/slides/_rels/slide30.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slide" Target="slide65.xml"/><Relationship Id="rId5" Type="http://schemas.openxmlformats.org/officeDocument/2006/relationships/slide" Target="slide57.xml"/><Relationship Id="rId4" Type="http://schemas.openxmlformats.org/officeDocument/2006/relationships/slide" Target="slide5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slide" Target="slide73.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slide" Target="slide64.xml"/><Relationship Id="rId5" Type="http://schemas.openxmlformats.org/officeDocument/2006/relationships/slide" Target="slide67.xml"/><Relationship Id="rId4" Type="http://schemas.openxmlformats.org/officeDocument/2006/relationships/slide" Target="slide63.xml"/></Relationships>
</file>

<file path=ppt/slides/_rels/slide41.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slide" Target="slide71.xml"/><Relationship Id="rId5" Type="http://schemas.openxmlformats.org/officeDocument/2006/relationships/slide" Target="slide69.xml"/><Relationship Id="rId4" Type="http://schemas.openxmlformats.org/officeDocument/2006/relationships/slide" Target="slide7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57.xml"/></Relationships>
</file>

<file path=ppt/slides/_rels/slide50.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slide" Target="slide50.xml"/></Relationships>
</file>

<file path=ppt/slides/_rels/slide51.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slide" Target="slide63.xml"/></Relationships>
</file>

<file path=ppt/slides/_rels/slide52.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40.xml"/><Relationship Id="rId1" Type="http://schemas.openxmlformats.org/officeDocument/2006/relationships/slideLayout" Target="../slideLayouts/slideLayout2.xml"/><Relationship Id="rId6" Type="http://schemas.openxmlformats.org/officeDocument/2006/relationships/slide" Target="slide51.xml"/><Relationship Id="rId5" Type="http://schemas.openxmlformats.org/officeDocument/2006/relationships/slide" Target="slide39.xml"/><Relationship Id="rId4" Type="http://schemas.openxmlformats.org/officeDocument/2006/relationships/slide" Target="slide42.xml"/></Relationships>
</file>

<file path=ppt/slides/_rels/slide57.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58.xml"/><Relationship Id="rId1" Type="http://schemas.openxmlformats.org/officeDocument/2006/relationships/slideLayout" Target="../slideLayouts/slideLayout2.xml"/><Relationship Id="rId4" Type="http://schemas.openxmlformats.org/officeDocument/2006/relationships/slide" Target="slide51.xml"/></Relationships>
</file>

<file path=ppt/slides/_rels/slide58.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slide" Target="slide64.xml"/><Relationship Id="rId1" Type="http://schemas.openxmlformats.org/officeDocument/2006/relationships/slideLayout" Target="../slideLayouts/slideLayout2.xml"/><Relationship Id="rId5" Type="http://schemas.openxmlformats.org/officeDocument/2006/relationships/slide" Target="slide51.xml"/><Relationship Id="rId4" Type="http://schemas.openxmlformats.org/officeDocument/2006/relationships/slide" Target="slide59.xml"/></Relationships>
</file>

<file path=ppt/slides/_rels/slide59.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slide" Target="slide5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63.xml"/><Relationship Id="rId4" Type="http://schemas.openxmlformats.org/officeDocument/2006/relationships/slide" Target="slide50.xml"/></Relationships>
</file>

<file path=ppt/slides/_rels/slide6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slide" Target="slide59.xml"/><Relationship Id="rId4" Type="http://schemas.openxmlformats.org/officeDocument/2006/relationships/slide" Target="slide50.xml"/></Relationships>
</file>

<file path=ppt/slides/_rels/slide6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slide" Target="slide58.xml"/><Relationship Id="rId5" Type="http://schemas.openxmlformats.org/officeDocument/2006/relationships/slide" Target="slide59.xml"/><Relationship Id="rId4" Type="http://schemas.openxmlformats.org/officeDocument/2006/relationships/slide" Target="slide50.xml"/></Relationships>
</file>

<file path=ppt/slides/_rels/slide6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slide" Target="slide61.xml"/><Relationship Id="rId5" Type="http://schemas.openxmlformats.org/officeDocument/2006/relationships/slide" Target="slide60.xml"/><Relationship Id="rId4" Type="http://schemas.openxmlformats.org/officeDocument/2006/relationships/slide" Target="slide5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slide" Target="slide69.xml"/></Relationships>
</file>

<file path=ppt/slides/_rels/slide6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5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s://www.ohchr.org/en/professionalinterest/pages/cat.aspx" TargetMode="External"/><Relationship Id="rId7" Type="http://schemas.openxmlformats.org/officeDocument/2006/relationships/hyperlink" Target="http://echr.ketse.com/doc/58438.00-en-20041102/" TargetMode="External"/><Relationship Id="rId2" Type="http://schemas.openxmlformats.org/officeDocument/2006/relationships/hyperlink" Target="https://www.sciencedirect.com/science/article/pii/S1074742702940803" TargetMode="External"/><Relationship Id="rId1" Type="http://schemas.openxmlformats.org/officeDocument/2006/relationships/slideLayout" Target="../slideLayouts/slideLayout2.xml"/><Relationship Id="rId6" Type="http://schemas.openxmlformats.org/officeDocument/2006/relationships/hyperlink" Target="https://hudoc.echr.coe.int/eng" TargetMode="External"/><Relationship Id="rId5" Type="http://schemas.openxmlformats.org/officeDocument/2006/relationships/hyperlink" Target="https://www.ohchr.org/Documents/Publications/training8rev1en.pdf" TargetMode="External"/><Relationship Id="rId4" Type="http://schemas.openxmlformats.org/officeDocument/2006/relationships/hyperlink" Target="https://www.apt.ch/content/files_res/apt-briefing-paper_yes-torture-prevention-works.pdf" TargetMode="External"/></Relationships>
</file>

<file path=ppt/slides/_rels/slide73.xml.rels><?xml version="1.0" encoding="UTF-8" standalone="yes"?>
<Relationships xmlns="http://schemas.openxmlformats.org/package/2006/relationships"><Relationship Id="rId2" Type="http://schemas.openxmlformats.org/officeDocument/2006/relationships/hyperlink" Target="http://hudoc.echr.coe.int/eng"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hyperlink" Target="https://books.google.nl/books/about/Kids_Cops_and_Confessions.html?id=DNNH14-pNj8C&amp;redir_esc=y" TargetMode="External"/><Relationship Id="rId3" Type="http://schemas.openxmlformats.org/officeDocument/2006/relationships/hyperlink" Target="https://books.google.nl/books?id=8bjZ_ngPpLgC&amp;pg=PR7&amp;dq=definition+of+interrogation+compliance&amp;lr=&amp;hl=fr&amp;source=gbs_selected_pages&amp;cad=2" TargetMode="External"/><Relationship Id="rId7" Type="http://schemas.openxmlformats.org/officeDocument/2006/relationships/hyperlink" Target="http://journals.sagepub.com/doi/abs/10.1177/1473225413492055" TargetMode="External"/><Relationship Id="rId2" Type="http://schemas.openxmlformats.org/officeDocument/2006/relationships/hyperlink" Target="http://onlinelibrary.wiley.com/doi/10.1348/135532510X500064/full" TargetMode="External"/><Relationship Id="rId1" Type="http://schemas.openxmlformats.org/officeDocument/2006/relationships/slideLayout" Target="../slideLayouts/slideLayout2.xml"/><Relationship Id="rId6" Type="http://schemas.openxmlformats.org/officeDocument/2006/relationships/hyperlink" Target="http://njdc.info/wp-content/uploads/2013/12/Examining-the-Role-of-Interrogative-Suggestibility....pdf" TargetMode="External"/><Relationship Id="rId11" Type="http://schemas.openxmlformats.org/officeDocument/2006/relationships/hyperlink" Target="https://www.jstor.org/stable/797097" TargetMode="External"/><Relationship Id="rId5" Type="http://schemas.openxmlformats.org/officeDocument/2006/relationships/hyperlink" Target="https://academic.oup.com/policing/article/6/2/177/1522613/Addressing-Psychological-Vulnerability-in-the" TargetMode="External"/><Relationship Id="rId10" Type="http://schemas.openxmlformats.org/officeDocument/2006/relationships/hyperlink" Target="http://connection.ebscohost.com/c/articles/14099589/effects-length-sleep-deprivation-interrogative-suggestibility" TargetMode="External"/><Relationship Id="rId4" Type="http://schemas.openxmlformats.org/officeDocument/2006/relationships/hyperlink" Target="http://www.sciencedirect.com/science/article/pii/0191886989900354" TargetMode="External"/><Relationship Id="rId9" Type="http://schemas.openxmlformats.org/officeDocument/2006/relationships/hyperlink" Target="http://web.williams.edu/Psychology/Faculty/Kassin/files/White%20Paper%20-%20LHB%20(2010).pdf"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www.haraldmerckelbach.nl/artikelen_engels/2009/Short%20Versions%20Of%20The%20Gudjonsson%20Suggestibility%20Scale%20Meet%20The%20Standars.pdf" TargetMode="External"/><Relationship Id="rId2" Type="http://schemas.openxmlformats.org/officeDocument/2006/relationships/hyperlink" Target="https://bmcmedicine.biomedcentral.com/articles/10.1186/1741-7015-11-248" TargetMode="External"/><Relationship Id="rId1" Type="http://schemas.openxmlformats.org/officeDocument/2006/relationships/slideLayout" Target="../slideLayouts/slideLayout2.xml"/><Relationship Id="rId5" Type="http://schemas.openxmlformats.org/officeDocument/2006/relationships/hyperlink" Target="https://academic.oup.com/bjc/article/47/2/234/519136/Of-Rights-and-RolesPolice-Interviews-with-Young" TargetMode="External"/><Relationship Id="rId4" Type="http://schemas.openxmlformats.org/officeDocument/2006/relationships/hyperlink" Target="http://heinonline.org/HOL/Page?handle=hein.journals/mdsclw41&amp;div=4&amp;g_sent=1&amp;collection=journal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50.xml"/><Relationship Id="rId4" Type="http://schemas.openxmlformats.org/officeDocument/2006/relationships/slide" Target="slide6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a:p>
        </p:txBody>
      </p:sp>
      <p:sp>
        <p:nvSpPr>
          <p:cNvPr id="4" name="Rechthoek 3"/>
          <p:cNvSpPr/>
          <p:nvPr/>
        </p:nvSpPr>
        <p:spPr>
          <a:xfrm>
            <a:off x="0" y="15031"/>
            <a:ext cx="9144000" cy="6858000"/>
          </a:xfrm>
          <a:prstGeom prst="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5" name="Titel 1"/>
          <p:cNvSpPr txBox="1">
            <a:spLocks/>
          </p:cNvSpPr>
          <p:nvPr/>
        </p:nvSpPr>
        <p:spPr>
          <a:xfrm>
            <a:off x="499759" y="512132"/>
            <a:ext cx="8144482" cy="1562388"/>
          </a:xfrm>
          <a:prstGeom prst="rect">
            <a:avLst/>
          </a:prstGeom>
        </p:spPr>
        <p:txBody>
          <a:bodyPr vert="horz" lIns="91440" tIns="45720" rIns="91440" bIns="45720" rtlCol="0" anchor="ctr">
            <a:normAutofit/>
          </a:bodyPr>
          <a:lstStyle/>
          <a:p>
            <a:pPr>
              <a:spcBef>
                <a:spcPct val="0"/>
              </a:spcBef>
              <a:defRPr/>
            </a:pPr>
            <a:r>
              <a:rPr lang="nl-NL" sz="4400" dirty="0">
                <a:solidFill>
                  <a:srgbClr val="00142E"/>
                </a:solidFill>
              </a:rPr>
              <a:t>Módulo 6: Perspectiva psicosocial</a:t>
            </a:r>
          </a:p>
          <a:p>
            <a:pPr>
              <a:spcBef>
                <a:spcPct val="0"/>
              </a:spcBef>
              <a:defRPr/>
            </a:pPr>
            <a:endParaRPr lang="nl-NL" sz="1600" dirty="0">
              <a:solidFill>
                <a:srgbClr val="00142E"/>
              </a:solidFill>
            </a:endParaRPr>
          </a:p>
          <a:p>
            <a:pPr>
              <a:spcBef>
                <a:spcPct val="0"/>
              </a:spcBef>
              <a:defRPr/>
            </a:pPr>
            <a:r>
              <a:rPr lang="nl-NL" sz="2400" dirty="0">
                <a:solidFill>
                  <a:srgbClr val="00142E"/>
                </a:solidFill>
              </a:rPr>
              <a:t> </a:t>
            </a:r>
            <a:endParaRPr lang="nl-NL" sz="4400" dirty="0">
              <a:solidFill>
                <a:srgbClr val="00142E"/>
              </a:solidFill>
            </a:endParaRPr>
          </a:p>
        </p:txBody>
      </p:sp>
      <p:pic>
        <p:nvPicPr>
          <p:cNvPr id="7" name="Afbeelding 6" descr="Future loo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5146" y="3581002"/>
            <a:ext cx="3532883" cy="3261967"/>
          </a:xfrm>
          <a:prstGeom prst="rect">
            <a:avLst/>
          </a:prstGeom>
        </p:spPr>
      </p:pic>
      <p:pic>
        <p:nvPicPr>
          <p:cNvPr id="9" name="Imagen 8">
            <a:extLst>
              <a:ext uri="{FF2B5EF4-FFF2-40B4-BE49-F238E27FC236}">
                <a16:creationId xmlns:a16="http://schemas.microsoft.com/office/drawing/2014/main" id="{F9915A9E-DE49-4F9A-86B3-68EB4561E3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0400" y="1832837"/>
            <a:ext cx="2737817" cy="2053363"/>
          </a:xfrm>
          <a:prstGeom prst="rect">
            <a:avLst/>
          </a:prstGeom>
        </p:spPr>
      </p:pic>
      <p:sp>
        <p:nvSpPr>
          <p:cNvPr id="10" name="CuadroTexto 9">
            <a:extLst>
              <a:ext uri="{FF2B5EF4-FFF2-40B4-BE49-F238E27FC236}">
                <a16:creationId xmlns:a16="http://schemas.microsoft.com/office/drawing/2014/main" id="{D7C3C5A9-E9D1-4ACA-9523-F45616DEC360}"/>
              </a:ext>
            </a:extLst>
          </p:cNvPr>
          <p:cNvSpPr txBox="1"/>
          <p:nvPr/>
        </p:nvSpPr>
        <p:spPr>
          <a:xfrm>
            <a:off x="242332" y="4478000"/>
            <a:ext cx="6190456" cy="1446550"/>
          </a:xfrm>
          <a:prstGeom prst="rect">
            <a:avLst/>
          </a:prstGeom>
          <a:noFill/>
        </p:spPr>
        <p:txBody>
          <a:bodyPr wrap="square" rtlCol="0">
            <a:spAutoFit/>
          </a:bodyPr>
          <a:lstStyle/>
          <a:p>
            <a:r>
              <a:rPr lang="es-ES" sz="1400" dirty="0">
                <a:effectLst/>
                <a:latin typeface="Calibri" panose="020F0502020204030204" pitchFamily="34" charset="0"/>
                <a:ea typeface="Calibri" panose="020F0502020204030204" pitchFamily="34" charset="0"/>
                <a:cs typeface="Times New Roman" panose="02020603050405020304" pitchFamily="18" charset="0"/>
              </a:rPr>
              <a:t>“Esta publicación está financiada por el Programa de Justicia de la UE (2014-2020). El contenido del material formativo representa solamente el punto de vista de las </a:t>
            </a:r>
            <a:r>
              <a:rPr lang="es-ES" sz="1400" dirty="0" err="1">
                <a:effectLst/>
                <a:latin typeface="Calibri" panose="020F0502020204030204" pitchFamily="34" charset="0"/>
                <a:ea typeface="Calibri" panose="020F0502020204030204" pitchFamily="34" charset="0"/>
                <a:cs typeface="Times New Roman" panose="02020603050405020304" pitchFamily="18" charset="0"/>
              </a:rPr>
              <a:t>copartes</a:t>
            </a:r>
            <a:r>
              <a:rPr lang="es-ES" sz="1400" dirty="0">
                <a:effectLst/>
                <a:latin typeface="Calibri" panose="020F0502020204030204" pitchFamily="34" charset="0"/>
                <a:ea typeface="Calibri" panose="020F0502020204030204" pitchFamily="34" charset="0"/>
                <a:cs typeface="Times New Roman" panose="02020603050405020304" pitchFamily="18" charset="0"/>
              </a:rPr>
              <a:t> del proyecto y es su sola responsabilidad. La Comisión Europea no acepta ninguna responsabilidad por el uso que se pueda hacer de la información que la guía contiene.”</a:t>
            </a:r>
          </a:p>
          <a:p>
            <a:endParaRPr lang="es-ES" dirty="0"/>
          </a:p>
        </p:txBody>
      </p:sp>
      <p:pic>
        <p:nvPicPr>
          <p:cNvPr id="11" name="Imagen 10">
            <a:extLst>
              <a:ext uri="{FF2B5EF4-FFF2-40B4-BE49-F238E27FC236}">
                <a16:creationId xmlns:a16="http://schemas.microsoft.com/office/drawing/2014/main" id="{28E82284-31D3-4C3B-8A5A-8D391FC87F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7356" y="5799273"/>
            <a:ext cx="2994100" cy="843621"/>
          </a:xfrm>
          <a:prstGeom prst="rect">
            <a:avLst/>
          </a:prstGeom>
        </p:spPr>
      </p:pic>
    </p:spTree>
    <p:extLst>
      <p:ext uri="{BB962C8B-B14F-4D97-AF65-F5344CB8AC3E}">
        <p14:creationId xmlns:p14="http://schemas.microsoft.com/office/powerpoint/2010/main" val="257060781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2"/>
          <p:cNvSpPr txBox="1">
            <a:spLocks/>
          </p:cNvSpPr>
          <p:nvPr/>
        </p:nvSpPr>
        <p:spPr>
          <a:xfrm>
            <a:off x="323528" y="1124744"/>
            <a:ext cx="8352928" cy="1224136"/>
          </a:xfrm>
          <a:prstGeom prst="rect">
            <a:avLst/>
          </a:prstGeom>
        </p:spPr>
        <p:txBody>
          <a:bodyPr vert="horz" lIns="91440" tIns="45720" rIns="91440" bIns="45720" rtlCol="0">
            <a:noAutofit/>
          </a:bodyPr>
          <a:lstStyle/>
          <a:p>
            <a:pPr algn="just"/>
            <a:r>
              <a:rPr lang="en-US" sz="2000" dirty="0"/>
              <a:t> </a:t>
            </a:r>
            <a:endParaRPr lang="nl-NL" sz="2000" dirty="0"/>
          </a:p>
          <a:p>
            <a:pPr algn="just"/>
            <a:r>
              <a:rPr lang="nl-NL" sz="2000" dirty="0"/>
              <a:t> </a:t>
            </a:r>
          </a:p>
        </p:txBody>
      </p:sp>
      <p:graphicFrame>
        <p:nvGraphicFramePr>
          <p:cNvPr id="2" name="Tabla 1"/>
          <p:cNvGraphicFramePr>
            <a:graphicFrameLocks noGrp="1"/>
          </p:cNvGraphicFramePr>
          <p:nvPr>
            <p:extLst>
              <p:ext uri="{D42A27DB-BD31-4B8C-83A1-F6EECF244321}">
                <p14:modId xmlns:p14="http://schemas.microsoft.com/office/powerpoint/2010/main" val="2232899172"/>
              </p:ext>
            </p:extLst>
          </p:nvPr>
        </p:nvGraphicFramePr>
        <p:xfrm>
          <a:off x="467544" y="1023750"/>
          <a:ext cx="8064896" cy="4324353"/>
        </p:xfrm>
        <a:graphic>
          <a:graphicData uri="http://schemas.openxmlformats.org/drawingml/2006/table">
            <a:tbl>
              <a:tblPr firstRow="1" bandRow="1">
                <a:tableStyleId>{5C22544A-7EE6-4342-B048-85BDC9FD1C3A}</a:tableStyleId>
              </a:tblPr>
              <a:tblGrid>
                <a:gridCol w="3960440">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377190">
                <a:tc>
                  <a:txBody>
                    <a:bodyPr/>
                    <a:lstStyle/>
                    <a:p>
                      <a:pPr algn="ctr">
                        <a:lnSpc>
                          <a:spcPct val="107000"/>
                        </a:lnSpc>
                        <a:spcAft>
                          <a:spcPts val="0"/>
                        </a:spcAft>
                      </a:pPr>
                      <a:r>
                        <a:rPr lang="en-US" sz="1800" dirty="0" err="1">
                          <a:effectLst/>
                        </a:rPr>
                        <a:t>Perspectiva</a:t>
                      </a:r>
                      <a:r>
                        <a:rPr lang="en-US" sz="1800" dirty="0">
                          <a:effectLst/>
                        </a:rPr>
                        <a:t> psicosocial clave en situaciones de no detención</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dirty="0">
                          <a:effectLst/>
                        </a:rPr>
                        <a:t>Realidad de la toma de declaración durante la detención</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72745">
                <a:tc>
                  <a:txBody>
                    <a:bodyPr/>
                    <a:lstStyle/>
                    <a:p>
                      <a:pPr algn="just">
                        <a:lnSpc>
                          <a:spcPct val="107000"/>
                        </a:lnSpc>
                        <a:spcAft>
                          <a:spcPts val="0"/>
                        </a:spcAft>
                      </a:pPr>
                      <a:r>
                        <a:rPr lang="en-US" sz="1800" dirty="0">
                          <a:effectLst/>
                        </a:rPr>
                        <a:t>Preparar a la persona.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800" dirty="0">
                          <a:effectLst/>
                        </a:rPr>
                        <a:t>En la toma de declaración puede que sea la primera vez que se </a:t>
                      </a:r>
                      <a:r>
                        <a:rPr lang="en-US" sz="1800" dirty="0" err="1">
                          <a:effectLst/>
                        </a:rPr>
                        <a:t>vean</a:t>
                      </a:r>
                      <a:r>
                        <a:rPr lang="en-US" sz="1800" dirty="0">
                          <a:effectLst/>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32080">
                <a:tc>
                  <a:txBody>
                    <a:bodyPr/>
                    <a:lstStyle/>
                    <a:p>
                      <a:pPr algn="just">
                        <a:lnSpc>
                          <a:spcPct val="107000"/>
                        </a:lnSpc>
                        <a:spcAft>
                          <a:spcPts val="0"/>
                        </a:spcAft>
                      </a:pPr>
                      <a:r>
                        <a:rPr lang="en-US" sz="1800" dirty="0">
                          <a:effectLst/>
                        </a:rPr>
                        <a:t>Gestión del tiempo: no </a:t>
                      </a:r>
                      <a:r>
                        <a:rPr lang="en-US" sz="1800" dirty="0" err="1">
                          <a:effectLst/>
                        </a:rPr>
                        <a:t>hacerle</a:t>
                      </a:r>
                      <a:r>
                        <a:rPr lang="en-US" sz="1800" dirty="0">
                          <a:effectLst/>
                        </a:rPr>
                        <a:t> </a:t>
                      </a:r>
                      <a:r>
                        <a:rPr lang="en-US" sz="1800" dirty="0" err="1">
                          <a:effectLst/>
                        </a:rPr>
                        <a:t>esperar</a:t>
                      </a:r>
                      <a:r>
                        <a:rPr lang="en-US" sz="1800" dirty="0">
                          <a:effectLst/>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800" dirty="0">
                          <a:effectLst/>
                        </a:rPr>
                        <a:t>La persona </a:t>
                      </a:r>
                      <a:r>
                        <a:rPr lang="en-US" sz="1800" dirty="0" err="1">
                          <a:effectLst/>
                        </a:rPr>
                        <a:t>detenida</a:t>
                      </a:r>
                      <a:r>
                        <a:rPr lang="en-US" sz="1800" dirty="0">
                          <a:effectLst/>
                        </a:rPr>
                        <a:t> puede llevar mucho tiempo esperando hasta que llega el abogado o </a:t>
                      </a:r>
                      <a:r>
                        <a:rPr lang="en-US" sz="1800" dirty="0" err="1">
                          <a:effectLst/>
                        </a:rPr>
                        <a:t>abogada</a:t>
                      </a:r>
                      <a:r>
                        <a:rPr lang="en-US" sz="1800" dirty="0">
                          <a:effectLst/>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24485">
                <a:tc>
                  <a:txBody>
                    <a:bodyPr/>
                    <a:lstStyle/>
                    <a:p>
                      <a:pPr algn="just">
                        <a:lnSpc>
                          <a:spcPct val="107000"/>
                        </a:lnSpc>
                        <a:spcAft>
                          <a:spcPts val="0"/>
                        </a:spcAft>
                      </a:pPr>
                      <a:r>
                        <a:rPr lang="es-ES" sz="1800" noProof="0" dirty="0">
                          <a:effectLst/>
                        </a:rPr>
                        <a:t>Entorno</a:t>
                      </a:r>
                      <a:r>
                        <a:rPr lang="en-US" sz="1800" dirty="0">
                          <a:effectLst/>
                        </a:rPr>
                        <a:t> </a:t>
                      </a:r>
                      <a:r>
                        <a:rPr lang="es-ES" sz="1800" noProof="0" dirty="0">
                          <a:effectLst/>
                        </a:rPr>
                        <a:t>cómodo.</a:t>
                      </a:r>
                      <a:endParaRPr lang="es-ES"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800" dirty="0">
                          <a:effectLst/>
                        </a:rPr>
                        <a:t>Entorno incómodo, sin poder elegirlo ni adaptarlo a la persona.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98170">
                <a:tc>
                  <a:txBody>
                    <a:bodyPr/>
                    <a:lstStyle/>
                    <a:p>
                      <a:pPr algn="just">
                        <a:lnSpc>
                          <a:spcPct val="107000"/>
                        </a:lnSpc>
                        <a:spcAft>
                          <a:spcPts val="0"/>
                        </a:spcAft>
                      </a:pPr>
                      <a:r>
                        <a:rPr lang="en-US" sz="1800" dirty="0">
                          <a:effectLst/>
                        </a:rPr>
                        <a:t>Evitar acabar la sesión cuando la persona aún se </a:t>
                      </a:r>
                      <a:r>
                        <a:rPr lang="en-US" sz="1800" dirty="0" err="1">
                          <a:effectLst/>
                        </a:rPr>
                        <a:t>está</a:t>
                      </a:r>
                      <a:r>
                        <a:rPr lang="en-US" sz="1800" dirty="0">
                          <a:effectLst/>
                        </a:rPr>
                        <a:t> </a:t>
                      </a:r>
                      <a:r>
                        <a:rPr lang="en-US" sz="1800" dirty="0" err="1">
                          <a:effectLst/>
                        </a:rPr>
                        <a:t>explicando</a:t>
                      </a:r>
                      <a:r>
                        <a:rPr lang="en-US" sz="1800" dirty="0">
                          <a:effectLst/>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800" dirty="0">
                          <a:effectLst/>
                        </a:rPr>
                        <a:t>Tiempo limitado para la toma de declaración o presión para </a:t>
                      </a:r>
                      <a:r>
                        <a:rPr lang="en-US" sz="1800" dirty="0" err="1">
                          <a:effectLst/>
                        </a:rPr>
                        <a:t>terminar</a:t>
                      </a:r>
                      <a:r>
                        <a:rPr lang="en-US" sz="1800" dirty="0">
                          <a:effectLst/>
                        </a:rPr>
                        <a:t> </a:t>
                      </a:r>
                      <a:r>
                        <a:rPr lang="en-US" sz="1800" dirty="0" err="1">
                          <a:effectLst/>
                        </a:rPr>
                        <a:t>rápido</a:t>
                      </a:r>
                      <a:r>
                        <a:rPr lang="en-US" sz="1800" dirty="0">
                          <a:effectLst/>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98170">
                <a:tc>
                  <a:txBody>
                    <a:bodyPr/>
                    <a:lstStyle/>
                    <a:p>
                      <a:pPr algn="just">
                        <a:lnSpc>
                          <a:spcPct val="107000"/>
                        </a:lnSpc>
                        <a:spcAft>
                          <a:spcPts val="0"/>
                        </a:spcAft>
                      </a:pPr>
                      <a:r>
                        <a:rPr lang="es-ES" sz="1800" noProof="0" dirty="0">
                          <a:effectLst/>
                        </a:rPr>
                        <a:t>Dejar</a:t>
                      </a:r>
                      <a:r>
                        <a:rPr lang="es-ES" sz="1800" dirty="0">
                          <a:effectLst/>
                        </a:rPr>
                        <a:t> hablar a la persona y que se explique a su manera.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800" dirty="0">
                          <a:effectLst/>
                        </a:rPr>
                        <a:t>Presión para conseguir la información clave y relevante para defender a la persona </a:t>
                      </a:r>
                      <a:r>
                        <a:rPr lang="en-US" sz="1800" dirty="0" err="1">
                          <a:effectLst/>
                        </a:rPr>
                        <a:t>detenida</a:t>
                      </a:r>
                      <a:r>
                        <a:rPr lang="en-US" sz="1800" dirty="0">
                          <a:effectLst/>
                        </a:rPr>
                        <a:t> </a:t>
                      </a:r>
                      <a:r>
                        <a:rPr lang="en-US" sz="1800" dirty="0" err="1">
                          <a:effectLst/>
                        </a:rPr>
                        <a:t>adecuadamente</a:t>
                      </a:r>
                      <a:r>
                        <a:rPr lang="en-US" sz="1800" dirty="0">
                          <a:effectLst/>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3" name="2 CuadroTexto"/>
          <p:cNvSpPr txBox="1"/>
          <p:nvPr/>
        </p:nvSpPr>
        <p:spPr>
          <a:xfrm>
            <a:off x="603473" y="5373215"/>
            <a:ext cx="7776864" cy="1292662"/>
          </a:xfrm>
          <a:prstGeom prst="rect">
            <a:avLst/>
          </a:prstGeom>
          <a:noFill/>
        </p:spPr>
        <p:txBody>
          <a:bodyPr wrap="square" rtlCol="0">
            <a:spAutoFit/>
          </a:bodyPr>
          <a:lstStyle/>
          <a:p>
            <a:pPr algn="just"/>
            <a:r>
              <a:rPr lang="en-US" sz="2000" dirty="0"/>
              <a:t>Por tanto, es muy importante tener en cuenta todos estos factores de estrés a la hora de evaluar la situación de nuestros clientes y de identificar diversas emociones o posibles vulnerabilidades.</a:t>
            </a:r>
            <a:endParaRPr lang="en-GB" sz="2000" dirty="0"/>
          </a:p>
          <a:p>
            <a:endParaRPr lang="en-GB" dirty="0"/>
          </a:p>
        </p:txBody>
      </p:sp>
      <p:sp>
        <p:nvSpPr>
          <p:cNvPr id="6" name="Vijfhoek 6"/>
          <p:cNvSpPr/>
          <p:nvPr/>
        </p:nvSpPr>
        <p:spPr>
          <a:xfrm>
            <a:off x="0" y="332656"/>
            <a:ext cx="8028384"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1.2 Perspectiva psicosocial básica durante la toma de declaración</a:t>
            </a:r>
            <a:endParaRPr lang="nl-NL" sz="2400" b="1" dirty="0">
              <a:solidFill>
                <a:srgbClr val="FFFFFF"/>
              </a:solidFill>
            </a:endParaRPr>
          </a:p>
        </p:txBody>
      </p:sp>
    </p:spTree>
    <p:extLst>
      <p:ext uri="{BB962C8B-B14F-4D97-AF65-F5344CB8AC3E}">
        <p14:creationId xmlns:p14="http://schemas.microsoft.com/office/powerpoint/2010/main" val="395594087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2"/>
          <p:cNvSpPr txBox="1">
            <a:spLocks/>
          </p:cNvSpPr>
          <p:nvPr/>
        </p:nvSpPr>
        <p:spPr>
          <a:xfrm>
            <a:off x="390461" y="1065208"/>
            <a:ext cx="4320480" cy="2760779"/>
          </a:xfrm>
          <a:prstGeom prst="rect">
            <a:avLst/>
          </a:prstGeom>
        </p:spPr>
        <p:txBody>
          <a:bodyPr vert="horz" lIns="91440" tIns="45720" rIns="91440" bIns="45720" rtlCol="0">
            <a:noAutofit/>
          </a:bodyPr>
          <a:lstStyle/>
          <a:p>
            <a:pPr algn="just"/>
            <a:r>
              <a:rPr lang="en-GB" sz="2000" dirty="0"/>
              <a:t>A pesar de las circunstancias excepcionales antes </a:t>
            </a:r>
            <a:r>
              <a:rPr lang="en-GB" sz="2000" dirty="0" err="1"/>
              <a:t>citadas</a:t>
            </a:r>
            <a:r>
              <a:rPr lang="en-GB" sz="2000" dirty="0"/>
              <a:t>, en el contexto de una detención, existen herramientas psicosociales básicas que debe tener en cuenta y que le ayudarán a garantizar que la toma de declación no vuelve a </a:t>
            </a:r>
            <a:r>
              <a:rPr lang="es-ES" sz="2000" dirty="0"/>
              <a:t>victimizar</a:t>
            </a:r>
            <a:r>
              <a:rPr lang="en-GB" sz="2000" dirty="0"/>
              <a:t> a </a:t>
            </a:r>
            <a:r>
              <a:rPr lang="en-GB" sz="2000" dirty="0" err="1"/>
              <a:t>su</a:t>
            </a:r>
            <a:r>
              <a:rPr lang="en-GB" sz="2000" dirty="0"/>
              <a:t> </a:t>
            </a:r>
            <a:r>
              <a:rPr lang="en-GB" sz="2000" dirty="0" err="1"/>
              <a:t>cliente</a:t>
            </a:r>
            <a:r>
              <a:rPr lang="en-GB" sz="2000" dirty="0"/>
              <a:t>, dentro de lo posible, teniendo en cuenta el contexto:</a:t>
            </a:r>
          </a:p>
          <a:p>
            <a:pPr algn="just"/>
            <a:endParaRPr lang="es-ES" sz="2000" dirty="0"/>
          </a:p>
          <a:p>
            <a:pPr algn="just"/>
            <a:endParaRPr lang="nl-NL" sz="2000" dirty="0"/>
          </a:p>
          <a:p>
            <a:pPr algn="just"/>
            <a:r>
              <a:rPr lang="nl-NL" sz="2000" dirty="0"/>
              <a:t> </a:t>
            </a:r>
          </a:p>
        </p:txBody>
      </p:sp>
      <p:pic>
        <p:nvPicPr>
          <p:cNvPr id="4" name="Picture 2" descr="C:\Users\Dunya\Documents\SUPRALAT\Politie en Recht 30.jpg"/>
          <p:cNvPicPr/>
          <p:nvPr/>
        </p:nvPicPr>
        <p:blipFill>
          <a:blip r:embed="rId3" cstate="print"/>
          <a:srcRect l="8507" t="20867" r="17639"/>
          <a:stretch>
            <a:fillRect/>
          </a:stretch>
        </p:blipFill>
        <p:spPr bwMode="auto">
          <a:xfrm>
            <a:off x="5076190" y="0"/>
            <a:ext cx="4067810" cy="6858000"/>
          </a:xfrm>
          <a:prstGeom prst="rect">
            <a:avLst/>
          </a:prstGeom>
          <a:noFill/>
        </p:spPr>
      </p:pic>
      <p:sp>
        <p:nvSpPr>
          <p:cNvPr id="5" name="Rechthoek 5"/>
          <p:cNvSpPr/>
          <p:nvPr/>
        </p:nvSpPr>
        <p:spPr>
          <a:xfrm>
            <a:off x="5076190" y="0"/>
            <a:ext cx="4067810" cy="685800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GB" dirty="0"/>
          </a:p>
        </p:txBody>
      </p:sp>
      <p:sp>
        <p:nvSpPr>
          <p:cNvPr id="6" name="Tekstvak 13">
            <a:hlinkClick r:id="rId4" action="ppaction://hlinksldjump"/>
          </p:cNvPr>
          <p:cNvSpPr txBox="1"/>
          <p:nvPr/>
        </p:nvSpPr>
        <p:spPr>
          <a:xfrm>
            <a:off x="487242" y="3933056"/>
            <a:ext cx="1646244" cy="400110"/>
          </a:xfrm>
          <a:prstGeom prst="rect">
            <a:avLst/>
          </a:prstGeom>
          <a:solidFill>
            <a:srgbClr val="00A2DB">
              <a:alpha val="84000"/>
            </a:srgbClr>
          </a:solidFill>
        </p:spPr>
        <p:txBody>
          <a:bodyPr wrap="square" rtlCol="0">
            <a:spAutoFit/>
          </a:bodyPr>
          <a:lstStyle/>
          <a:p>
            <a:r>
              <a:rPr lang="en-US" sz="2000" dirty="0">
                <a:solidFill>
                  <a:srgbClr val="FFFFFF"/>
                </a:solidFill>
              </a:rPr>
              <a:t>Preparación</a:t>
            </a:r>
            <a:endParaRPr lang="nl-NL" sz="2000" dirty="0">
              <a:solidFill>
                <a:srgbClr val="FFFFFF"/>
              </a:solidFill>
            </a:endParaRPr>
          </a:p>
        </p:txBody>
      </p:sp>
      <p:sp>
        <p:nvSpPr>
          <p:cNvPr id="7" name="Tekstvak 13">
            <a:hlinkClick r:id="rId4" action="ppaction://hlinksldjump"/>
          </p:cNvPr>
          <p:cNvSpPr txBox="1"/>
          <p:nvPr/>
        </p:nvSpPr>
        <p:spPr>
          <a:xfrm>
            <a:off x="179512" y="4756357"/>
            <a:ext cx="2104582" cy="400110"/>
          </a:xfrm>
          <a:prstGeom prst="rect">
            <a:avLst/>
          </a:prstGeom>
          <a:solidFill>
            <a:srgbClr val="00A2DB">
              <a:alpha val="84000"/>
            </a:srgbClr>
          </a:solidFill>
        </p:spPr>
        <p:txBody>
          <a:bodyPr wrap="square" rtlCol="0">
            <a:spAutoFit/>
          </a:bodyPr>
          <a:lstStyle/>
          <a:p>
            <a:r>
              <a:rPr lang="en-US" sz="2000" dirty="0">
                <a:solidFill>
                  <a:srgbClr val="FFFFFF"/>
                </a:solidFill>
              </a:rPr>
              <a:t>Contextualización</a:t>
            </a:r>
            <a:endParaRPr lang="nl-NL" sz="2000" dirty="0">
              <a:solidFill>
                <a:srgbClr val="FFFFFF"/>
              </a:solidFill>
            </a:endParaRPr>
          </a:p>
        </p:txBody>
      </p:sp>
      <p:sp>
        <p:nvSpPr>
          <p:cNvPr id="10" name="Tekstvak 13">
            <a:hlinkClick r:id="rId4" action="ppaction://hlinksldjump"/>
          </p:cNvPr>
          <p:cNvSpPr txBox="1"/>
          <p:nvPr/>
        </p:nvSpPr>
        <p:spPr>
          <a:xfrm>
            <a:off x="2709684" y="4048471"/>
            <a:ext cx="1790308" cy="707886"/>
          </a:xfrm>
          <a:prstGeom prst="rect">
            <a:avLst/>
          </a:prstGeom>
          <a:solidFill>
            <a:srgbClr val="00A2DB">
              <a:alpha val="84000"/>
            </a:srgbClr>
          </a:solidFill>
        </p:spPr>
        <p:txBody>
          <a:bodyPr wrap="square" rtlCol="0">
            <a:spAutoFit/>
          </a:bodyPr>
          <a:lstStyle/>
          <a:p>
            <a:r>
              <a:rPr lang="en-US" sz="2000" dirty="0">
                <a:solidFill>
                  <a:srgbClr val="FFFFFF"/>
                </a:solidFill>
              </a:rPr>
              <a:t>Adaptación del vocabulario</a:t>
            </a:r>
            <a:endParaRPr lang="nl-NL" sz="2000" dirty="0">
              <a:solidFill>
                <a:srgbClr val="FFFFFF"/>
              </a:solidFill>
            </a:endParaRPr>
          </a:p>
        </p:txBody>
      </p:sp>
      <p:sp>
        <p:nvSpPr>
          <p:cNvPr id="11" name="Tekstvak 13">
            <a:hlinkClick r:id="rId4" action="ppaction://hlinksldjump"/>
          </p:cNvPr>
          <p:cNvSpPr txBox="1"/>
          <p:nvPr/>
        </p:nvSpPr>
        <p:spPr>
          <a:xfrm>
            <a:off x="2727752" y="5199198"/>
            <a:ext cx="2132280" cy="402235"/>
          </a:xfrm>
          <a:prstGeom prst="rect">
            <a:avLst/>
          </a:prstGeom>
          <a:solidFill>
            <a:srgbClr val="00A2DB">
              <a:alpha val="84000"/>
            </a:srgbClr>
          </a:solidFill>
        </p:spPr>
        <p:txBody>
          <a:bodyPr wrap="square" rtlCol="0">
            <a:spAutoFit/>
          </a:bodyPr>
          <a:lstStyle/>
          <a:p>
            <a:r>
              <a:rPr lang="en-US" sz="2000" dirty="0">
                <a:solidFill>
                  <a:srgbClr val="FFFFFF"/>
                </a:solidFill>
              </a:rPr>
              <a:t>Mensaje realista</a:t>
            </a:r>
            <a:endParaRPr lang="nl-NL" dirty="0">
              <a:solidFill>
                <a:srgbClr val="FFFFFF"/>
              </a:solidFill>
            </a:endParaRPr>
          </a:p>
        </p:txBody>
      </p:sp>
      <p:sp>
        <p:nvSpPr>
          <p:cNvPr id="12" name="Tekstvak 13">
            <a:hlinkClick r:id="rId4" action="ppaction://hlinksldjump"/>
          </p:cNvPr>
          <p:cNvSpPr txBox="1"/>
          <p:nvPr/>
        </p:nvSpPr>
        <p:spPr>
          <a:xfrm>
            <a:off x="755576" y="5601434"/>
            <a:ext cx="1528518" cy="707886"/>
          </a:xfrm>
          <a:prstGeom prst="rect">
            <a:avLst/>
          </a:prstGeom>
          <a:solidFill>
            <a:srgbClr val="00A2DB">
              <a:alpha val="84000"/>
            </a:srgbClr>
          </a:solidFill>
        </p:spPr>
        <p:txBody>
          <a:bodyPr wrap="square" rtlCol="0">
            <a:spAutoFit/>
          </a:bodyPr>
          <a:lstStyle/>
          <a:p>
            <a:r>
              <a:rPr lang="en-US" sz="2000" dirty="0">
                <a:solidFill>
                  <a:srgbClr val="FFFFFF"/>
                </a:solidFill>
              </a:rPr>
              <a:t>Preguntar: ¿cómo está?</a:t>
            </a:r>
            <a:endParaRPr lang="nl-NL" sz="2000" dirty="0">
              <a:solidFill>
                <a:srgbClr val="FFFFFF"/>
              </a:solidFill>
            </a:endParaRPr>
          </a:p>
        </p:txBody>
      </p:sp>
      <p:sp>
        <p:nvSpPr>
          <p:cNvPr id="13" name="Vijfhoek 6"/>
          <p:cNvSpPr/>
          <p:nvPr/>
        </p:nvSpPr>
        <p:spPr>
          <a:xfrm>
            <a:off x="0" y="332656"/>
            <a:ext cx="7884368"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1.2 Perspectiva psicosocial básica durante la toma de declaración</a:t>
            </a:r>
            <a:endParaRPr lang="nl-NL" sz="2400" b="1" dirty="0">
              <a:solidFill>
                <a:srgbClr val="FFFFFF"/>
              </a:solidFill>
            </a:endParaRPr>
          </a:p>
        </p:txBody>
      </p:sp>
    </p:spTree>
    <p:extLst>
      <p:ext uri="{BB962C8B-B14F-4D97-AF65-F5344CB8AC3E}">
        <p14:creationId xmlns:p14="http://schemas.microsoft.com/office/powerpoint/2010/main" val="60358515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13">
            <a:hlinkClick r:id="rId3" action="ppaction://hlinksldjump"/>
          </p:cNvPr>
          <p:cNvSpPr txBox="1"/>
          <p:nvPr/>
        </p:nvSpPr>
        <p:spPr>
          <a:xfrm>
            <a:off x="210786" y="1905267"/>
            <a:ext cx="2008959" cy="400110"/>
          </a:xfrm>
          <a:prstGeom prst="rect">
            <a:avLst/>
          </a:prstGeom>
          <a:solidFill>
            <a:srgbClr val="00A2DB">
              <a:alpha val="84000"/>
            </a:srgbClr>
          </a:solidFill>
        </p:spPr>
        <p:txBody>
          <a:bodyPr wrap="square" rtlCol="0">
            <a:spAutoFit/>
          </a:bodyPr>
          <a:lstStyle/>
          <a:p>
            <a:pPr algn="ctr"/>
            <a:r>
              <a:rPr lang="en-US" sz="2000" dirty="0">
                <a:solidFill>
                  <a:srgbClr val="FFFFFF"/>
                </a:solidFill>
              </a:rPr>
              <a:t>Preparación</a:t>
            </a:r>
            <a:endParaRPr lang="nl-NL" sz="2000" dirty="0">
              <a:solidFill>
                <a:srgbClr val="FFFFFF"/>
              </a:solidFill>
            </a:endParaRPr>
          </a:p>
        </p:txBody>
      </p:sp>
      <p:sp>
        <p:nvSpPr>
          <p:cNvPr id="7" name="Tekstvak 13">
            <a:hlinkClick r:id="rId3" action="ppaction://hlinksldjump"/>
          </p:cNvPr>
          <p:cNvSpPr txBox="1"/>
          <p:nvPr/>
        </p:nvSpPr>
        <p:spPr>
          <a:xfrm>
            <a:off x="143507" y="4140948"/>
            <a:ext cx="2080967" cy="400110"/>
          </a:xfrm>
          <a:prstGeom prst="rect">
            <a:avLst/>
          </a:prstGeom>
          <a:solidFill>
            <a:srgbClr val="00A2DB">
              <a:alpha val="84000"/>
            </a:srgbClr>
          </a:solidFill>
        </p:spPr>
        <p:txBody>
          <a:bodyPr wrap="square" rtlCol="0">
            <a:spAutoFit/>
          </a:bodyPr>
          <a:lstStyle/>
          <a:p>
            <a:pPr algn="ctr"/>
            <a:r>
              <a:rPr lang="en-US" sz="2000" dirty="0">
                <a:solidFill>
                  <a:srgbClr val="FFFFFF"/>
                </a:solidFill>
              </a:rPr>
              <a:t>Contextualización</a:t>
            </a:r>
            <a:endParaRPr lang="nl-NL" sz="2000" dirty="0">
              <a:solidFill>
                <a:srgbClr val="FFFFFF"/>
              </a:solidFill>
            </a:endParaRPr>
          </a:p>
        </p:txBody>
      </p:sp>
      <p:sp>
        <p:nvSpPr>
          <p:cNvPr id="10" name="Tekstvak 13">
            <a:hlinkClick r:id="rId3" action="ppaction://hlinksldjump"/>
          </p:cNvPr>
          <p:cNvSpPr txBox="1"/>
          <p:nvPr/>
        </p:nvSpPr>
        <p:spPr>
          <a:xfrm>
            <a:off x="179512" y="5373216"/>
            <a:ext cx="2008959" cy="707886"/>
          </a:xfrm>
          <a:prstGeom prst="rect">
            <a:avLst/>
          </a:prstGeom>
          <a:solidFill>
            <a:srgbClr val="00A2DB">
              <a:alpha val="84000"/>
            </a:srgbClr>
          </a:solidFill>
        </p:spPr>
        <p:txBody>
          <a:bodyPr wrap="square" rtlCol="0">
            <a:spAutoFit/>
          </a:bodyPr>
          <a:lstStyle/>
          <a:p>
            <a:pPr algn="ctr"/>
            <a:r>
              <a:rPr lang="en-US" sz="2000" dirty="0">
                <a:solidFill>
                  <a:srgbClr val="FFFFFF"/>
                </a:solidFill>
              </a:rPr>
              <a:t>Adaptación del vocabulario</a:t>
            </a:r>
            <a:endParaRPr lang="nl-NL" sz="2000" dirty="0">
              <a:solidFill>
                <a:srgbClr val="FFFFFF"/>
              </a:solidFill>
            </a:endParaRPr>
          </a:p>
        </p:txBody>
      </p:sp>
      <p:sp>
        <p:nvSpPr>
          <p:cNvPr id="13" name="Tekstvak 20">
            <a:hlinkClick r:id="rId4" action="ppaction://hlinksldjump"/>
          </p:cNvPr>
          <p:cNvSpPr txBox="1"/>
          <p:nvPr/>
        </p:nvSpPr>
        <p:spPr>
          <a:xfrm>
            <a:off x="2339752" y="1142201"/>
            <a:ext cx="6525060"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000" dirty="0"/>
              <a:t>Prepare la </a:t>
            </a:r>
            <a:r>
              <a:rPr lang="en-US" sz="2000" dirty="0" err="1"/>
              <a:t>declaración</a:t>
            </a:r>
            <a:r>
              <a:rPr lang="en-US" sz="2000" dirty="0"/>
              <a:t> con antelación, al menos dentro del tiempo y la información disponibles. </a:t>
            </a:r>
            <a:r>
              <a:rPr lang="en-US" sz="2000" dirty="0" err="1"/>
              <a:t>Apréndase</a:t>
            </a:r>
            <a:r>
              <a:rPr lang="en-US" sz="2000" dirty="0"/>
              <a:t> la información personal de la persona </a:t>
            </a:r>
            <a:r>
              <a:rPr lang="en-US" sz="2000" dirty="0" err="1"/>
              <a:t>detenida</a:t>
            </a:r>
            <a:r>
              <a:rPr lang="en-US" sz="2000" dirty="0"/>
              <a:t>, contacte con sus familiares si es posible. Haga que la persona vea que se ha preparado; esto demuestra interés y profesionalidad y hace que la persona sepa que usted está ahí para </a:t>
            </a:r>
            <a:r>
              <a:rPr lang="en-US" sz="2000" dirty="0" err="1"/>
              <a:t>ayudarle</a:t>
            </a:r>
            <a:r>
              <a:rPr lang="en-US" sz="2000" dirty="0"/>
              <a:t>. La entrevista con usted es el único contacto que ha tenido con «el exterior».</a:t>
            </a:r>
          </a:p>
        </p:txBody>
      </p:sp>
      <p:sp>
        <p:nvSpPr>
          <p:cNvPr id="14" name="Tekstvak 20">
            <a:hlinkClick r:id="rId4" action="ppaction://hlinksldjump"/>
          </p:cNvPr>
          <p:cNvSpPr txBox="1"/>
          <p:nvPr/>
        </p:nvSpPr>
        <p:spPr>
          <a:xfrm>
            <a:off x="2339752" y="3778877"/>
            <a:ext cx="6513073"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GB" sz="2000" dirty="0"/>
              <a:t>Preséntese y contextualice cómo funciona la toma de declaración, explíquele en qué consiste, objetivos, tiempos, confidencialidad, etc. La anticipación de las cosas ayuda a reducir los nervios.</a:t>
            </a:r>
            <a:endParaRPr lang="en-US" sz="2000" dirty="0"/>
          </a:p>
        </p:txBody>
      </p:sp>
      <p:sp>
        <p:nvSpPr>
          <p:cNvPr id="15" name="Tekstvak 20">
            <a:hlinkClick r:id="rId4" action="ppaction://hlinksldjump"/>
          </p:cNvPr>
          <p:cNvSpPr txBox="1"/>
          <p:nvPr/>
        </p:nvSpPr>
        <p:spPr>
          <a:xfrm>
            <a:off x="2339752" y="5215552"/>
            <a:ext cx="6513073"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GB" sz="2000" dirty="0"/>
              <a:t>Dé la información y las explicaciones que la persona le pida o que usted considere fundamentales. Los términos jurídicos son complicados y difíciles de entender si la persona no está acostumbrada. Adapte el vocabulario empleado.</a:t>
            </a:r>
            <a:endParaRPr lang="en-US" sz="2000" dirty="0"/>
          </a:p>
        </p:txBody>
      </p:sp>
      <p:sp>
        <p:nvSpPr>
          <p:cNvPr id="18" name="Vijfhoek 6"/>
          <p:cNvSpPr/>
          <p:nvPr/>
        </p:nvSpPr>
        <p:spPr>
          <a:xfrm>
            <a:off x="0" y="332656"/>
            <a:ext cx="7884368"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1.2 Perspectiva psicosocial básica durante la toma de declaración</a:t>
            </a:r>
            <a:endParaRPr lang="nl-NL" sz="2400" b="1" dirty="0">
              <a:solidFill>
                <a:srgbClr val="FFFFFF"/>
              </a:solidFill>
            </a:endParaRPr>
          </a:p>
        </p:txBody>
      </p:sp>
    </p:spTree>
    <p:extLst>
      <p:ext uri="{BB962C8B-B14F-4D97-AF65-F5344CB8AC3E}">
        <p14:creationId xmlns:p14="http://schemas.microsoft.com/office/powerpoint/2010/main" val="405379160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vak 13">
            <a:hlinkClick r:id="rId3" action="ppaction://hlinksldjump"/>
          </p:cNvPr>
          <p:cNvSpPr txBox="1"/>
          <p:nvPr/>
        </p:nvSpPr>
        <p:spPr>
          <a:xfrm>
            <a:off x="297354" y="2348880"/>
            <a:ext cx="1862316" cy="707886"/>
          </a:xfrm>
          <a:prstGeom prst="rect">
            <a:avLst/>
          </a:prstGeom>
          <a:solidFill>
            <a:srgbClr val="00A2DB">
              <a:alpha val="84000"/>
            </a:srgbClr>
          </a:solidFill>
        </p:spPr>
        <p:txBody>
          <a:bodyPr wrap="square" rtlCol="0">
            <a:spAutoFit/>
          </a:bodyPr>
          <a:lstStyle/>
          <a:p>
            <a:pPr algn="ctr"/>
            <a:r>
              <a:rPr lang="en-US" sz="2000" dirty="0">
                <a:solidFill>
                  <a:srgbClr val="FFFFFF"/>
                </a:solidFill>
              </a:rPr>
              <a:t>Preguntar: ¿cómo está?</a:t>
            </a:r>
            <a:endParaRPr lang="nl-NL" sz="2000" dirty="0">
              <a:solidFill>
                <a:srgbClr val="FFFFFF"/>
              </a:solidFill>
            </a:endParaRPr>
          </a:p>
        </p:txBody>
      </p:sp>
      <p:sp>
        <p:nvSpPr>
          <p:cNvPr id="16" name="Tekstvak 20">
            <a:hlinkClick r:id="rId4" action="ppaction://hlinksldjump"/>
          </p:cNvPr>
          <p:cNvSpPr txBox="1"/>
          <p:nvPr/>
        </p:nvSpPr>
        <p:spPr>
          <a:xfrm>
            <a:off x="2327852" y="1412776"/>
            <a:ext cx="6513073"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GB" sz="2000" dirty="0"/>
              <a:t>Dé mensajes realistas, ni esperanzadores ni muy devastadores.</a:t>
            </a:r>
            <a:endParaRPr lang="en-US" sz="2000" dirty="0"/>
          </a:p>
        </p:txBody>
      </p:sp>
      <p:sp>
        <p:nvSpPr>
          <p:cNvPr id="17" name="Tekstvak 20">
            <a:hlinkClick r:id="rId4" action="ppaction://hlinksldjump"/>
          </p:cNvPr>
          <p:cNvSpPr txBox="1"/>
          <p:nvPr/>
        </p:nvSpPr>
        <p:spPr>
          <a:xfrm>
            <a:off x="2321683" y="2348880"/>
            <a:ext cx="6513073"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GB" sz="2000" dirty="0"/>
              <a:t>Aunque a veces crea que solo tiene tiempo de reunir los hechos relevantes para su defensa, es fundamental preguntarle a la persona cómo se encuentra. No solo le dará seguridad y confianza a </a:t>
            </a:r>
            <a:r>
              <a:rPr lang="en-GB" sz="2000" dirty="0" err="1"/>
              <a:t>su</a:t>
            </a:r>
            <a:r>
              <a:rPr lang="en-GB" sz="2000" dirty="0"/>
              <a:t> </a:t>
            </a:r>
            <a:r>
              <a:rPr lang="en-GB" sz="2000" dirty="0" err="1"/>
              <a:t>cliente</a:t>
            </a:r>
            <a:r>
              <a:rPr lang="en-GB" sz="2000" dirty="0"/>
              <a:t>/a sino que también le evitará sorpresas o le permitirá identificar posibles vulnerabilidades, situaciones personales complicadas o situaciones de abuso (volveremos a esta última parte más adelante).</a:t>
            </a:r>
            <a:endParaRPr lang="en-US" sz="2000" dirty="0"/>
          </a:p>
        </p:txBody>
      </p:sp>
      <p:sp>
        <p:nvSpPr>
          <p:cNvPr id="18" name="Tekstvak 13">
            <a:hlinkClick r:id="rId3" action="ppaction://hlinksldjump"/>
          </p:cNvPr>
          <p:cNvSpPr txBox="1"/>
          <p:nvPr/>
        </p:nvSpPr>
        <p:spPr>
          <a:xfrm>
            <a:off x="297354" y="1412776"/>
            <a:ext cx="1862316" cy="707886"/>
          </a:xfrm>
          <a:prstGeom prst="rect">
            <a:avLst/>
          </a:prstGeom>
          <a:solidFill>
            <a:srgbClr val="00A2DB">
              <a:alpha val="84000"/>
            </a:srgbClr>
          </a:solidFill>
        </p:spPr>
        <p:txBody>
          <a:bodyPr wrap="square" rtlCol="0">
            <a:spAutoFit/>
          </a:bodyPr>
          <a:lstStyle/>
          <a:p>
            <a:pPr algn="ctr"/>
            <a:r>
              <a:rPr lang="en-US" sz="2000" dirty="0">
                <a:solidFill>
                  <a:srgbClr val="FFFFFF"/>
                </a:solidFill>
              </a:rPr>
              <a:t>Mensaje realista</a:t>
            </a:r>
            <a:endParaRPr lang="nl-NL" sz="2000" dirty="0">
              <a:solidFill>
                <a:srgbClr val="FFFFFF"/>
              </a:solidFill>
            </a:endParaRPr>
          </a:p>
        </p:txBody>
      </p:sp>
      <p:sp>
        <p:nvSpPr>
          <p:cNvPr id="19" name="Rectángulo 1"/>
          <p:cNvSpPr/>
          <p:nvPr/>
        </p:nvSpPr>
        <p:spPr>
          <a:xfrm>
            <a:off x="297354" y="4902259"/>
            <a:ext cx="8307094" cy="1200329"/>
          </a:xfrm>
          <a:prstGeom prst="rect">
            <a:avLst/>
          </a:prstGeom>
          <a:noFill/>
        </p:spPr>
        <p:txBody>
          <a:bodyPr wrap="square" lIns="91440" tIns="45720" rIns="91440" bIns="45720">
            <a:spAutoFit/>
          </a:bodyPr>
          <a:lstStyle/>
          <a:p>
            <a:pPr algn="ctr"/>
            <a:r>
              <a:rPr lang="en-GB" sz="2400" dirty="0">
                <a:ln w="0"/>
                <a:effectLst>
                  <a:outerShdw blurRad="38100" dist="19050" dir="2700000" algn="tl" rotWithShape="0">
                    <a:schemeClr val="dk1">
                      <a:alpha val="40000"/>
                    </a:schemeClr>
                  </a:outerShdw>
                </a:effectLst>
              </a:rPr>
              <a:t>Cuando </a:t>
            </a:r>
            <a:r>
              <a:rPr lang="en-GB" sz="2400" dirty="0" err="1">
                <a:ln w="0"/>
                <a:effectLst>
                  <a:outerShdw blurRad="38100" dist="19050" dir="2700000" algn="tl" rotWithShape="0">
                    <a:schemeClr val="dk1">
                      <a:alpha val="40000"/>
                    </a:schemeClr>
                  </a:outerShdw>
                </a:effectLst>
              </a:rPr>
              <a:t>pregunte</a:t>
            </a:r>
            <a:r>
              <a:rPr lang="en-GB" sz="2400" dirty="0">
                <a:ln w="0"/>
                <a:effectLst>
                  <a:outerShdw blurRad="38100" dist="19050" dir="2700000" algn="tl" rotWithShape="0">
                    <a:schemeClr val="dk1">
                      <a:alpha val="40000"/>
                    </a:schemeClr>
                  </a:outerShdw>
                </a:effectLst>
              </a:rPr>
              <a:t> «¿cómo </a:t>
            </a:r>
            <a:r>
              <a:rPr lang="en-GB" sz="2400" dirty="0" err="1">
                <a:ln w="0"/>
                <a:effectLst>
                  <a:outerShdw blurRad="38100" dist="19050" dir="2700000" algn="tl" rotWithShape="0">
                    <a:schemeClr val="dk1">
                      <a:alpha val="40000"/>
                    </a:schemeClr>
                  </a:outerShdw>
                </a:effectLst>
              </a:rPr>
              <a:t>está</a:t>
            </a:r>
            <a:r>
              <a:rPr lang="en-GB" sz="2400" dirty="0">
                <a:ln w="0"/>
                <a:effectLst>
                  <a:outerShdw blurRad="38100" dist="19050" dir="2700000" algn="tl" rotWithShape="0">
                    <a:schemeClr val="dk1">
                      <a:alpha val="40000"/>
                    </a:schemeClr>
                  </a:outerShdw>
                </a:effectLst>
              </a:rPr>
              <a:t>?», debe ser capaz de reaccionar de forma adecuada</a:t>
            </a:r>
          </a:p>
          <a:p>
            <a:pPr algn="ctr"/>
            <a:r>
              <a:rPr lang="en-GB" sz="2400" dirty="0">
                <a:ln w="0"/>
                <a:effectLst>
                  <a:outerShdw blurRad="38100" dist="19050" dir="2700000" algn="tl" rotWithShape="0">
                    <a:schemeClr val="dk1">
                      <a:alpha val="40000"/>
                    </a:schemeClr>
                  </a:outerShdw>
                </a:effectLst>
              </a:rPr>
              <a:t>a la verbalización de distintos tipos de estrés emocional.</a:t>
            </a:r>
            <a:endParaRPr lang="en-GB" sz="2400" b="0" cap="none" spc="0" dirty="0">
              <a:ln w="0"/>
              <a:solidFill>
                <a:schemeClr val="tx1"/>
              </a:solidFill>
              <a:effectLst>
                <a:outerShdw blurRad="38100" dist="19050" dir="2700000" algn="tl" rotWithShape="0">
                  <a:schemeClr val="dk1">
                    <a:alpha val="40000"/>
                  </a:schemeClr>
                </a:outerShdw>
              </a:effectLst>
            </a:endParaRPr>
          </a:p>
        </p:txBody>
      </p:sp>
      <p:sp>
        <p:nvSpPr>
          <p:cNvPr id="20" name="Vijfhoek 6"/>
          <p:cNvSpPr/>
          <p:nvPr/>
        </p:nvSpPr>
        <p:spPr>
          <a:xfrm>
            <a:off x="0" y="332656"/>
            <a:ext cx="7884368"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1.2 Enfoque psicosocial básico durante la toma de declaración</a:t>
            </a:r>
            <a:endParaRPr lang="nl-NL" sz="2400" b="1" dirty="0">
              <a:solidFill>
                <a:srgbClr val="FFFFFF"/>
              </a:solidFill>
            </a:endParaRPr>
          </a:p>
        </p:txBody>
      </p:sp>
    </p:spTree>
    <p:extLst>
      <p:ext uri="{BB962C8B-B14F-4D97-AF65-F5344CB8AC3E}">
        <p14:creationId xmlns:p14="http://schemas.microsoft.com/office/powerpoint/2010/main" val="169699555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2"/>
          <p:cNvSpPr txBox="1">
            <a:spLocks/>
          </p:cNvSpPr>
          <p:nvPr/>
        </p:nvSpPr>
        <p:spPr>
          <a:xfrm>
            <a:off x="467544" y="1388301"/>
            <a:ext cx="4320480" cy="672547"/>
          </a:xfrm>
          <a:prstGeom prst="rect">
            <a:avLst/>
          </a:prstGeom>
        </p:spPr>
        <p:txBody>
          <a:bodyPr vert="horz" lIns="91440" tIns="45720" rIns="91440" bIns="45720" rtlCol="0">
            <a:noAutofit/>
          </a:bodyPr>
          <a:lstStyle/>
          <a:p>
            <a:pPr algn="just"/>
            <a:r>
              <a:rPr lang="en-GB" sz="2000" dirty="0"/>
              <a:t>Enfoque psicosocial para responder a la verbalización de estrés emocional:</a:t>
            </a:r>
          </a:p>
          <a:p>
            <a:pPr algn="just"/>
            <a:endParaRPr lang="es-ES" sz="2000" dirty="0"/>
          </a:p>
          <a:p>
            <a:pPr algn="just"/>
            <a:endParaRPr lang="nl-NL" sz="2000" dirty="0"/>
          </a:p>
          <a:p>
            <a:pPr algn="just"/>
            <a:r>
              <a:rPr lang="nl-NL" sz="2000" dirty="0"/>
              <a:t> </a:t>
            </a:r>
          </a:p>
        </p:txBody>
      </p:sp>
      <p:pic>
        <p:nvPicPr>
          <p:cNvPr id="4" name="Picture 2" descr="C:\Users\Dunya\Documents\SUPRALAT\Politie en Recht 30.jpg"/>
          <p:cNvPicPr/>
          <p:nvPr/>
        </p:nvPicPr>
        <p:blipFill>
          <a:blip r:embed="rId3" cstate="print"/>
          <a:srcRect l="8507" t="20867" r="17639"/>
          <a:stretch>
            <a:fillRect/>
          </a:stretch>
        </p:blipFill>
        <p:spPr bwMode="auto">
          <a:xfrm>
            <a:off x="5076190" y="0"/>
            <a:ext cx="4067810" cy="6858000"/>
          </a:xfrm>
          <a:prstGeom prst="rect">
            <a:avLst/>
          </a:prstGeom>
          <a:noFill/>
        </p:spPr>
      </p:pic>
      <p:sp>
        <p:nvSpPr>
          <p:cNvPr id="5" name="Rechthoek 5"/>
          <p:cNvSpPr/>
          <p:nvPr/>
        </p:nvSpPr>
        <p:spPr>
          <a:xfrm>
            <a:off x="5076190" y="0"/>
            <a:ext cx="4067810" cy="685800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GB"/>
          </a:p>
        </p:txBody>
      </p:sp>
      <p:grpSp>
        <p:nvGrpSpPr>
          <p:cNvPr id="13" name="12 Grupo"/>
          <p:cNvGrpSpPr/>
          <p:nvPr/>
        </p:nvGrpSpPr>
        <p:grpSpPr>
          <a:xfrm>
            <a:off x="302668" y="2596504"/>
            <a:ext cx="4557364" cy="4072857"/>
            <a:chOff x="359532" y="2907276"/>
            <a:chExt cx="6800903" cy="3258028"/>
          </a:xfrm>
        </p:grpSpPr>
        <p:sp>
          <p:nvSpPr>
            <p:cNvPr id="14" name="Ovaal 12">
              <a:hlinkClick r:id="rId4" action="ppaction://hlinksldjump"/>
            </p:cNvPr>
            <p:cNvSpPr/>
            <p:nvPr/>
          </p:nvSpPr>
          <p:spPr>
            <a:xfrm>
              <a:off x="359532" y="3627356"/>
              <a:ext cx="792087"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15" name="Ovaal 16">
              <a:hlinkClick r:id="rId5" action="ppaction://hlinksldjump"/>
            </p:cNvPr>
            <p:cNvSpPr/>
            <p:nvPr/>
          </p:nvSpPr>
          <p:spPr>
            <a:xfrm>
              <a:off x="359532" y="4293096"/>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16" name="Ovaal 17">
              <a:hlinkClick r:id="rId6" action="ppaction://hlinksldjump"/>
            </p:cNvPr>
            <p:cNvSpPr/>
            <p:nvPr/>
          </p:nvSpPr>
          <p:spPr>
            <a:xfrm>
              <a:off x="359532" y="494116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
          <p:nvSpPr>
            <p:cNvPr id="17" name="Ovaal 17">
              <a:hlinkClick r:id="rId6" action="ppaction://hlinksldjump"/>
            </p:cNvPr>
            <p:cNvSpPr/>
            <p:nvPr/>
          </p:nvSpPr>
          <p:spPr>
            <a:xfrm>
              <a:off x="359532" y="566124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5</a:t>
              </a:r>
            </a:p>
          </p:txBody>
        </p:sp>
        <p:sp>
          <p:nvSpPr>
            <p:cNvPr id="18" name="Ovaal 11">
              <a:hlinkClick r:id="rId7" action="ppaction://hlinksldjump"/>
            </p:cNvPr>
            <p:cNvSpPr/>
            <p:nvPr/>
          </p:nvSpPr>
          <p:spPr>
            <a:xfrm>
              <a:off x="359532" y="2907276"/>
              <a:ext cx="792087"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9" name="Tekstvak 14">
              <a:hlinkClick r:id="rId8" action="ppaction://hlinksldjump"/>
            </p:cNvPr>
            <p:cNvSpPr txBox="1"/>
            <p:nvPr/>
          </p:nvSpPr>
          <p:spPr>
            <a:xfrm>
              <a:off x="1314803" y="3023612"/>
              <a:ext cx="5828795" cy="29544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r>
                <a:rPr lang="en-US" dirty="0"/>
                <a:t>No minimizar ni invalidar el dolor</a:t>
              </a:r>
              <a:endParaRPr lang="nl-NL" dirty="0"/>
            </a:p>
          </p:txBody>
        </p:sp>
        <p:sp>
          <p:nvSpPr>
            <p:cNvPr id="20" name="Tekstvak 14">
              <a:hlinkClick r:id="rId8" action="ppaction://hlinksldjump"/>
            </p:cNvPr>
            <p:cNvSpPr txBox="1"/>
            <p:nvPr/>
          </p:nvSpPr>
          <p:spPr>
            <a:xfrm>
              <a:off x="1304397" y="3731663"/>
              <a:ext cx="5822294" cy="29544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dirty="0"/>
                <a:t>Mensaje reflexivo</a:t>
              </a:r>
              <a:endParaRPr lang="nl-NL" dirty="0"/>
            </a:p>
          </p:txBody>
        </p:sp>
        <p:sp>
          <p:nvSpPr>
            <p:cNvPr id="21" name="Tekstvak 14">
              <a:hlinkClick r:id="rId8" action="ppaction://hlinksldjump"/>
            </p:cNvPr>
            <p:cNvSpPr txBox="1"/>
            <p:nvPr/>
          </p:nvSpPr>
          <p:spPr>
            <a:xfrm>
              <a:off x="1321303" y="4447793"/>
              <a:ext cx="5822294" cy="29544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dirty="0"/>
                <a:t>Parafrasear</a:t>
              </a:r>
              <a:endParaRPr lang="nl-NL" dirty="0"/>
            </a:p>
          </p:txBody>
        </p:sp>
        <p:sp>
          <p:nvSpPr>
            <p:cNvPr id="22" name="Tekstvak 14">
              <a:hlinkClick r:id="rId8" action="ppaction://hlinksldjump"/>
            </p:cNvPr>
            <p:cNvSpPr txBox="1"/>
            <p:nvPr/>
          </p:nvSpPr>
          <p:spPr>
            <a:xfrm>
              <a:off x="1331640" y="5045475"/>
              <a:ext cx="5828795" cy="29544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dirty="0"/>
                <a:t>Aclarar</a:t>
              </a:r>
              <a:endParaRPr lang="nl-NL" dirty="0"/>
            </a:p>
          </p:txBody>
        </p:sp>
        <p:sp>
          <p:nvSpPr>
            <p:cNvPr id="23" name="Tekstvak 19">
              <a:hlinkClick r:id="rId8" action="ppaction://hlinksldjump"/>
            </p:cNvPr>
            <p:cNvSpPr txBox="1"/>
            <p:nvPr/>
          </p:nvSpPr>
          <p:spPr>
            <a:xfrm>
              <a:off x="1297967" y="5682492"/>
              <a:ext cx="5862468" cy="29544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dirty="0"/>
                <a:t>Hacer preguntas directas e indirectas</a:t>
              </a:r>
            </a:p>
          </p:txBody>
        </p:sp>
      </p:grpSp>
      <p:sp>
        <p:nvSpPr>
          <p:cNvPr id="24" name="Vijfhoek 6"/>
          <p:cNvSpPr/>
          <p:nvPr/>
        </p:nvSpPr>
        <p:spPr>
          <a:xfrm>
            <a:off x="0" y="332656"/>
            <a:ext cx="7884368"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1.2 Perspectiva psicosocial básica durante la toma de declaración</a:t>
            </a:r>
            <a:endParaRPr lang="nl-NL" sz="2400" b="1" dirty="0">
              <a:solidFill>
                <a:srgbClr val="FFFFFF"/>
              </a:solidFill>
            </a:endParaRPr>
          </a:p>
        </p:txBody>
      </p:sp>
    </p:spTree>
    <p:extLst>
      <p:ext uri="{BB962C8B-B14F-4D97-AF65-F5344CB8AC3E}">
        <p14:creationId xmlns:p14="http://schemas.microsoft.com/office/powerpoint/2010/main" val="22613893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unya\Documents\SUPRALAT\Politie en Recht 30.jpg"/>
          <p:cNvPicPr/>
          <p:nvPr/>
        </p:nvPicPr>
        <p:blipFill>
          <a:blip r:embed="rId3" cstate="print"/>
          <a:srcRect l="8507" t="20867" r="17639"/>
          <a:stretch>
            <a:fillRect/>
          </a:stretch>
        </p:blipFill>
        <p:spPr bwMode="auto">
          <a:xfrm>
            <a:off x="5076190" y="0"/>
            <a:ext cx="4067810" cy="6858000"/>
          </a:xfrm>
          <a:prstGeom prst="rect">
            <a:avLst/>
          </a:prstGeom>
          <a:noFill/>
        </p:spPr>
      </p:pic>
      <p:sp>
        <p:nvSpPr>
          <p:cNvPr id="5" name="Rechthoek 5"/>
          <p:cNvSpPr/>
          <p:nvPr/>
        </p:nvSpPr>
        <p:spPr>
          <a:xfrm>
            <a:off x="5076190" y="0"/>
            <a:ext cx="4067810" cy="685800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GB"/>
          </a:p>
        </p:txBody>
      </p:sp>
      <p:sp>
        <p:nvSpPr>
          <p:cNvPr id="24" name="Ovaal 11">
            <a:hlinkClick r:id="rId4" action="ppaction://hlinksldjump"/>
          </p:cNvPr>
          <p:cNvSpPr/>
          <p:nvPr/>
        </p:nvSpPr>
        <p:spPr>
          <a:xfrm>
            <a:off x="250083" y="1484784"/>
            <a:ext cx="505627"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25" name="Tekstvak 14">
            <a:hlinkClick r:id="rId5" action="ppaction://hlinksldjump"/>
          </p:cNvPr>
          <p:cNvSpPr txBox="1"/>
          <p:nvPr/>
        </p:nvSpPr>
        <p:spPr>
          <a:xfrm>
            <a:off x="944363" y="1546422"/>
            <a:ext cx="5067797"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r>
              <a:rPr lang="en-US" sz="2000" dirty="0"/>
              <a:t>No minimizar ni invalidar el dolor</a:t>
            </a:r>
            <a:endParaRPr lang="nl-NL" sz="2000" dirty="0"/>
          </a:p>
        </p:txBody>
      </p:sp>
      <p:sp>
        <p:nvSpPr>
          <p:cNvPr id="8" name="Tijdelijke aanduiding voor inhoud 2"/>
          <p:cNvSpPr txBox="1">
            <a:spLocks/>
          </p:cNvSpPr>
          <p:nvPr/>
        </p:nvSpPr>
        <p:spPr>
          <a:xfrm>
            <a:off x="336416" y="2276872"/>
            <a:ext cx="8412048" cy="432048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algn="just"/>
            <a:r>
              <a:rPr lang="en-GB" sz="2000" b="1" dirty="0"/>
              <a:t>Ejemplo de minimización del dolor:</a:t>
            </a:r>
            <a:endParaRPr lang="es-ES" sz="2000" b="1" dirty="0"/>
          </a:p>
          <a:p>
            <a:r>
              <a:rPr lang="en-GB" sz="2000" dirty="0" err="1"/>
              <a:t>Detenido</a:t>
            </a:r>
            <a:r>
              <a:rPr lang="en-GB" sz="2000" dirty="0"/>
              <a:t>/a:</a:t>
            </a:r>
          </a:p>
          <a:p>
            <a:pPr marL="342900" indent="-342900">
              <a:buFont typeface="Arial" pitchFamily="34" charset="0"/>
              <a:buChar char="•"/>
            </a:pPr>
            <a:r>
              <a:rPr lang="en-GB" sz="2000" i="1" dirty="0"/>
              <a:t>Siento como si lo estuviese perdiendo, como si perdiese el control y no pudiese hacer nada.</a:t>
            </a:r>
          </a:p>
          <a:p>
            <a:r>
              <a:rPr lang="en-GB" sz="2000" dirty="0"/>
              <a:t>Usted:</a:t>
            </a:r>
          </a:p>
          <a:p>
            <a:pPr marL="342900" indent="-342900">
              <a:buFont typeface="Arial" pitchFamily="34" charset="0"/>
              <a:buChar char="•"/>
            </a:pPr>
            <a:r>
              <a:rPr lang="en-GB" sz="2000" i="1" dirty="0"/>
              <a:t>Venga, no lo </a:t>
            </a:r>
            <a:r>
              <a:rPr lang="en-GB" sz="2000" i="1" dirty="0" err="1"/>
              <a:t>vea</a:t>
            </a:r>
            <a:r>
              <a:rPr lang="en-GB" sz="2000" i="1" dirty="0"/>
              <a:t> </a:t>
            </a:r>
            <a:r>
              <a:rPr lang="en-GB" sz="2000" i="1" dirty="0" err="1"/>
              <a:t>así</a:t>
            </a:r>
            <a:r>
              <a:rPr lang="en-GB" sz="2000" i="1" dirty="0"/>
              <a:t>... Además, sigue teniendo a su familia y amigos, eso es positivo.</a:t>
            </a:r>
          </a:p>
          <a:p>
            <a:endParaRPr lang="en-GB" sz="2000" b="1" dirty="0"/>
          </a:p>
          <a:p>
            <a:r>
              <a:rPr lang="en-GB" sz="2000" b="1" dirty="0"/>
              <a:t>Ejemplo de invalidación del dolor:</a:t>
            </a:r>
          </a:p>
          <a:p>
            <a:pPr algn="just"/>
            <a:r>
              <a:rPr lang="en-GB" sz="2000" dirty="0" err="1"/>
              <a:t>Detenido</a:t>
            </a:r>
            <a:r>
              <a:rPr lang="en-GB" sz="2000" dirty="0"/>
              <a:t>/a:</a:t>
            </a:r>
          </a:p>
          <a:p>
            <a:pPr marL="342900" indent="-342900" algn="just">
              <a:buFont typeface="Arial" pitchFamily="34" charset="0"/>
              <a:buChar char="•"/>
            </a:pPr>
            <a:r>
              <a:rPr lang="en-GB" sz="2000" i="1" dirty="0"/>
              <a:t>Es todo tan confuso, como si quisiera abandonar.</a:t>
            </a:r>
          </a:p>
          <a:p>
            <a:pPr algn="just"/>
            <a:r>
              <a:rPr lang="en-GB" sz="2000" dirty="0"/>
              <a:t>Usted:</a:t>
            </a:r>
          </a:p>
          <a:p>
            <a:pPr marL="342900" indent="-342900" algn="just">
              <a:buFont typeface="Arial" pitchFamily="34" charset="0"/>
              <a:buChar char="•"/>
            </a:pPr>
            <a:r>
              <a:rPr lang="en-GB" sz="2000" i="1" dirty="0"/>
              <a:t>Bueno, puede que esté exagerando un poco... ¿Es todo tan negativo? ¿No cree que hay algo positivo?</a:t>
            </a:r>
          </a:p>
          <a:p>
            <a:pPr algn="just"/>
            <a:endParaRPr lang="en-GB" sz="2000" i="1" dirty="0"/>
          </a:p>
          <a:p>
            <a:pPr algn="just"/>
            <a:endParaRPr lang="es-ES" sz="2000" dirty="0"/>
          </a:p>
          <a:p>
            <a:pPr algn="just"/>
            <a:endParaRPr lang="nl-NL" sz="2000" dirty="0"/>
          </a:p>
          <a:p>
            <a:pPr algn="just"/>
            <a:r>
              <a:rPr lang="nl-NL" sz="2000" dirty="0"/>
              <a:t> </a:t>
            </a:r>
          </a:p>
        </p:txBody>
      </p:sp>
      <p:sp>
        <p:nvSpPr>
          <p:cNvPr id="26" name="Vijfhoek 6"/>
          <p:cNvSpPr/>
          <p:nvPr/>
        </p:nvSpPr>
        <p:spPr>
          <a:xfrm>
            <a:off x="0" y="332656"/>
            <a:ext cx="7884368"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1.2 Perspectiva psicosocial básica durante la toma de declaración</a:t>
            </a:r>
            <a:endParaRPr lang="nl-NL" sz="2400" b="1" dirty="0">
              <a:solidFill>
                <a:srgbClr val="FFFFFF"/>
              </a:solidFill>
            </a:endParaRPr>
          </a:p>
        </p:txBody>
      </p:sp>
    </p:spTree>
    <p:extLst>
      <p:ext uri="{BB962C8B-B14F-4D97-AF65-F5344CB8AC3E}">
        <p14:creationId xmlns:p14="http://schemas.microsoft.com/office/powerpoint/2010/main" val="94702140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unya\Documents\SUPRALAT\Politie en Recht 30.jpg"/>
          <p:cNvPicPr/>
          <p:nvPr/>
        </p:nvPicPr>
        <p:blipFill>
          <a:blip r:embed="rId3" cstate="print"/>
          <a:srcRect l="8507" t="20867" r="17639"/>
          <a:stretch>
            <a:fillRect/>
          </a:stretch>
        </p:blipFill>
        <p:spPr bwMode="auto">
          <a:xfrm>
            <a:off x="5076190" y="0"/>
            <a:ext cx="4067810" cy="6858000"/>
          </a:xfrm>
          <a:prstGeom prst="rect">
            <a:avLst/>
          </a:prstGeom>
          <a:noFill/>
        </p:spPr>
      </p:pic>
      <p:sp>
        <p:nvSpPr>
          <p:cNvPr id="5" name="Rechthoek 5"/>
          <p:cNvSpPr/>
          <p:nvPr/>
        </p:nvSpPr>
        <p:spPr>
          <a:xfrm>
            <a:off x="5076190" y="0"/>
            <a:ext cx="4067810" cy="685800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GB"/>
          </a:p>
        </p:txBody>
      </p:sp>
      <p:sp>
        <p:nvSpPr>
          <p:cNvPr id="24" name="Ovaal 11">
            <a:hlinkClick r:id="rId4" action="ppaction://hlinksldjump"/>
          </p:cNvPr>
          <p:cNvSpPr/>
          <p:nvPr/>
        </p:nvSpPr>
        <p:spPr>
          <a:xfrm>
            <a:off x="250083" y="1484784"/>
            <a:ext cx="505627"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25" name="Tekstvak 14">
            <a:hlinkClick r:id="rId5" action="ppaction://hlinksldjump"/>
          </p:cNvPr>
          <p:cNvSpPr txBox="1"/>
          <p:nvPr/>
        </p:nvSpPr>
        <p:spPr>
          <a:xfrm>
            <a:off x="944363" y="1546422"/>
            <a:ext cx="2835549"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r>
              <a:rPr lang="en-US" sz="2000" dirty="0"/>
              <a:t>Mensaje reflexivo</a:t>
            </a:r>
            <a:endParaRPr lang="nl-NL" sz="2000" dirty="0"/>
          </a:p>
        </p:txBody>
      </p:sp>
      <p:sp>
        <p:nvSpPr>
          <p:cNvPr id="8" name="Tijdelijke aanduiding voor inhoud 2"/>
          <p:cNvSpPr txBox="1">
            <a:spLocks/>
          </p:cNvSpPr>
          <p:nvPr/>
        </p:nvSpPr>
        <p:spPr>
          <a:xfrm>
            <a:off x="336416" y="2276872"/>
            <a:ext cx="7475944" cy="417646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algn="just"/>
            <a:r>
              <a:rPr lang="en-GB" sz="2000" dirty="0"/>
              <a:t>Devuelva el mensaje a la persona enfatizando la parte afectiva. Esto le ayudará a poner palabras a </a:t>
            </a:r>
            <a:r>
              <a:rPr lang="en-GB" sz="2000" dirty="0" err="1"/>
              <a:t>sus</a:t>
            </a:r>
            <a:r>
              <a:rPr lang="en-GB" sz="2000" dirty="0"/>
              <a:t> </a:t>
            </a:r>
            <a:r>
              <a:rPr lang="en-GB" sz="2000" dirty="0" err="1"/>
              <a:t>emociones</a:t>
            </a:r>
            <a:r>
              <a:rPr lang="en-GB" sz="2000" dirty="0"/>
              <a:t>.</a:t>
            </a:r>
          </a:p>
          <a:p>
            <a:pPr algn="just"/>
            <a:endParaRPr lang="en-GB" sz="2000" b="1" dirty="0"/>
          </a:p>
          <a:p>
            <a:pPr algn="just"/>
            <a:r>
              <a:rPr lang="en-GB" sz="2000" b="1" dirty="0"/>
              <a:t>Ejemplo de reflexión:</a:t>
            </a:r>
          </a:p>
          <a:p>
            <a:r>
              <a:rPr lang="en-GB" sz="2000" dirty="0" err="1"/>
              <a:t>Detenido</a:t>
            </a:r>
            <a:r>
              <a:rPr lang="en-GB" sz="2000" dirty="0"/>
              <a:t>/a:</a:t>
            </a:r>
          </a:p>
          <a:p>
            <a:pPr marL="342900" indent="-342900">
              <a:buFont typeface="Arial" pitchFamily="34" charset="0"/>
              <a:buChar char="•"/>
            </a:pPr>
            <a:r>
              <a:rPr lang="en-GB" sz="2000" i="1" dirty="0"/>
              <a:t>Empecé a temblar, quería salir, fue horrible... Tenía que haberlo visto... Era como si fuese a pasar algo malo...</a:t>
            </a:r>
          </a:p>
          <a:p>
            <a:r>
              <a:rPr lang="en-GB" sz="2000" dirty="0"/>
              <a:t>Usted:</a:t>
            </a:r>
          </a:p>
          <a:p>
            <a:pPr marL="342900" indent="-342900">
              <a:buFont typeface="Arial" pitchFamily="34" charset="0"/>
              <a:buChar char="•"/>
            </a:pPr>
            <a:r>
              <a:rPr lang="en-GB" sz="2000" i="1" dirty="0"/>
              <a:t>Entiendo que da mucho miedo estar allí, se debió de </a:t>
            </a:r>
            <a:r>
              <a:rPr lang="en-GB" sz="2000" i="1" dirty="0" err="1"/>
              <a:t>sentir</a:t>
            </a:r>
            <a:r>
              <a:rPr lang="en-GB" sz="2000" i="1" dirty="0"/>
              <a:t> </a:t>
            </a:r>
            <a:r>
              <a:rPr lang="en-GB" sz="2000" i="1" dirty="0" err="1"/>
              <a:t>indefenso</a:t>
            </a:r>
            <a:r>
              <a:rPr lang="en-GB" sz="2000" i="1" dirty="0"/>
              <a:t>/a.</a:t>
            </a:r>
          </a:p>
        </p:txBody>
      </p:sp>
      <p:sp>
        <p:nvSpPr>
          <p:cNvPr id="10" name="Vijfhoek 6"/>
          <p:cNvSpPr/>
          <p:nvPr/>
        </p:nvSpPr>
        <p:spPr>
          <a:xfrm>
            <a:off x="0" y="332656"/>
            <a:ext cx="7884368"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1.2 Perspectiva psicosocial básica durante la toma de declaración</a:t>
            </a:r>
            <a:endParaRPr lang="nl-NL" sz="2400" b="1" dirty="0">
              <a:solidFill>
                <a:srgbClr val="FFFFFF"/>
              </a:solidFill>
            </a:endParaRPr>
          </a:p>
        </p:txBody>
      </p:sp>
    </p:spTree>
    <p:extLst>
      <p:ext uri="{BB962C8B-B14F-4D97-AF65-F5344CB8AC3E}">
        <p14:creationId xmlns:p14="http://schemas.microsoft.com/office/powerpoint/2010/main" val="328798136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unya\Documents\SUPRALAT\Politie en Recht 30.jpg"/>
          <p:cNvPicPr/>
          <p:nvPr/>
        </p:nvPicPr>
        <p:blipFill>
          <a:blip r:embed="rId3" cstate="print"/>
          <a:srcRect l="8507" t="20867" r="17639"/>
          <a:stretch>
            <a:fillRect/>
          </a:stretch>
        </p:blipFill>
        <p:spPr bwMode="auto">
          <a:xfrm>
            <a:off x="5076190" y="0"/>
            <a:ext cx="4067810" cy="6858000"/>
          </a:xfrm>
          <a:prstGeom prst="rect">
            <a:avLst/>
          </a:prstGeom>
          <a:noFill/>
        </p:spPr>
      </p:pic>
      <p:sp>
        <p:nvSpPr>
          <p:cNvPr id="5" name="Rechthoek 5"/>
          <p:cNvSpPr/>
          <p:nvPr/>
        </p:nvSpPr>
        <p:spPr>
          <a:xfrm>
            <a:off x="5076190" y="0"/>
            <a:ext cx="4067810" cy="685800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GB"/>
          </a:p>
        </p:txBody>
      </p:sp>
      <p:sp>
        <p:nvSpPr>
          <p:cNvPr id="24" name="Ovaal 11">
            <a:hlinkClick r:id="rId4" action="ppaction://hlinksldjump"/>
          </p:cNvPr>
          <p:cNvSpPr/>
          <p:nvPr/>
        </p:nvSpPr>
        <p:spPr>
          <a:xfrm>
            <a:off x="250083" y="1484784"/>
            <a:ext cx="505627"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25" name="Tekstvak 14">
            <a:hlinkClick r:id="rId5" action="ppaction://hlinksldjump"/>
          </p:cNvPr>
          <p:cNvSpPr txBox="1"/>
          <p:nvPr/>
        </p:nvSpPr>
        <p:spPr>
          <a:xfrm>
            <a:off x="944363" y="1546422"/>
            <a:ext cx="2187477"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r>
              <a:rPr lang="en-US" sz="2000" dirty="0"/>
              <a:t>Parafrasear</a:t>
            </a:r>
            <a:endParaRPr lang="nl-NL" sz="2000" dirty="0"/>
          </a:p>
        </p:txBody>
      </p:sp>
      <p:sp>
        <p:nvSpPr>
          <p:cNvPr id="8" name="Tijdelijke aanduiding voor inhoud 2"/>
          <p:cNvSpPr txBox="1">
            <a:spLocks/>
          </p:cNvSpPr>
          <p:nvPr/>
        </p:nvSpPr>
        <p:spPr>
          <a:xfrm>
            <a:off x="336416" y="2276872"/>
            <a:ext cx="7980000" cy="439248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algn="just"/>
            <a:r>
              <a:rPr lang="en-GB" sz="2000" dirty="0"/>
              <a:t>Decir con sus propias palabras lo que la otra persona acaba de decir.</a:t>
            </a:r>
          </a:p>
          <a:p>
            <a:pPr algn="just"/>
            <a:r>
              <a:rPr lang="en-GB" sz="2000" dirty="0"/>
              <a:t>Este sistema ayuda a la otra persona a definir más claramente lo que quería decir.</a:t>
            </a:r>
          </a:p>
          <a:p>
            <a:pPr algn="just"/>
            <a:endParaRPr lang="en-GB" sz="2000" b="1" dirty="0"/>
          </a:p>
          <a:p>
            <a:pPr algn="just"/>
            <a:r>
              <a:rPr lang="en-GB" sz="2000" b="1" dirty="0"/>
              <a:t>Ejemplo de </a:t>
            </a:r>
            <a:r>
              <a:rPr lang="en-GB" sz="2000" b="1" dirty="0" err="1"/>
              <a:t>paráfrasis</a:t>
            </a:r>
            <a:r>
              <a:rPr lang="en-GB" sz="2000" b="1" dirty="0"/>
              <a:t>:</a:t>
            </a:r>
          </a:p>
          <a:p>
            <a:r>
              <a:rPr lang="en-GB" sz="2000" dirty="0" err="1"/>
              <a:t>Detenido</a:t>
            </a:r>
            <a:r>
              <a:rPr lang="en-GB" sz="2000" dirty="0"/>
              <a:t>/a:</a:t>
            </a:r>
          </a:p>
          <a:p>
            <a:pPr marL="342900" indent="-342900">
              <a:buFont typeface="Arial" pitchFamily="34" charset="0"/>
              <a:buChar char="•"/>
            </a:pPr>
            <a:r>
              <a:rPr lang="en-GB" sz="2000" i="1" dirty="0"/>
              <a:t>Lo que me pone nervioso es el hecho de esperar. Es como si fuese la lotería y tienes esperanzas pero en el fondo sabes que no vas a ganar y sigues teniendo cierta esperanza... y </a:t>
            </a:r>
            <a:r>
              <a:rPr lang="en-GB" sz="2000" i="1" dirty="0" err="1"/>
              <a:t>mientras</a:t>
            </a:r>
            <a:r>
              <a:rPr lang="en-GB" sz="2000" i="1" dirty="0"/>
              <a:t> </a:t>
            </a:r>
            <a:r>
              <a:rPr lang="en-GB" sz="2000" i="1" dirty="0" err="1"/>
              <a:t>espero</a:t>
            </a:r>
            <a:r>
              <a:rPr lang="en-GB" sz="2000" i="1" dirty="0"/>
              <a:t>, eso es lo que me molesta.</a:t>
            </a:r>
          </a:p>
          <a:p>
            <a:r>
              <a:rPr lang="en-GB" sz="2000" dirty="0"/>
              <a:t>Usted:</a:t>
            </a:r>
          </a:p>
          <a:p>
            <a:pPr marL="342900" indent="-342900">
              <a:buFont typeface="Arial" pitchFamily="34" charset="0"/>
              <a:buChar char="•"/>
            </a:pPr>
            <a:r>
              <a:rPr lang="en-GB" sz="2000" i="1" dirty="0"/>
              <a:t>Estar siempre esperando esa llamada es muy estresante, piensa que no va a pasar pero al mismo tiempo no quiere perder la esperanza, ¿verdad?</a:t>
            </a:r>
          </a:p>
        </p:txBody>
      </p:sp>
      <p:sp>
        <p:nvSpPr>
          <p:cNvPr id="10" name="Vijfhoek 6"/>
          <p:cNvSpPr/>
          <p:nvPr/>
        </p:nvSpPr>
        <p:spPr>
          <a:xfrm>
            <a:off x="0" y="332656"/>
            <a:ext cx="7884368"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1.2 Perspectiva psicosocial básica durante la toma de declaración</a:t>
            </a:r>
            <a:endParaRPr lang="nl-NL" sz="2400" b="1" dirty="0">
              <a:solidFill>
                <a:srgbClr val="FFFFFF"/>
              </a:solidFill>
            </a:endParaRPr>
          </a:p>
        </p:txBody>
      </p:sp>
    </p:spTree>
    <p:extLst>
      <p:ext uri="{BB962C8B-B14F-4D97-AF65-F5344CB8AC3E}">
        <p14:creationId xmlns:p14="http://schemas.microsoft.com/office/powerpoint/2010/main" val="132512389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unya\Documents\SUPRALAT\Politie en Recht 30.jpg"/>
          <p:cNvPicPr/>
          <p:nvPr/>
        </p:nvPicPr>
        <p:blipFill>
          <a:blip r:embed="rId3" cstate="print"/>
          <a:srcRect l="8507" t="20867" r="17639"/>
          <a:stretch>
            <a:fillRect/>
          </a:stretch>
        </p:blipFill>
        <p:spPr bwMode="auto">
          <a:xfrm>
            <a:off x="5076190" y="0"/>
            <a:ext cx="4067810" cy="6858000"/>
          </a:xfrm>
          <a:prstGeom prst="rect">
            <a:avLst/>
          </a:prstGeom>
          <a:noFill/>
        </p:spPr>
      </p:pic>
      <p:sp>
        <p:nvSpPr>
          <p:cNvPr id="5" name="Rechthoek 5"/>
          <p:cNvSpPr/>
          <p:nvPr/>
        </p:nvSpPr>
        <p:spPr>
          <a:xfrm>
            <a:off x="5076190" y="0"/>
            <a:ext cx="4067810" cy="685800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GB"/>
          </a:p>
        </p:txBody>
      </p:sp>
      <p:sp>
        <p:nvSpPr>
          <p:cNvPr id="24" name="Ovaal 11">
            <a:hlinkClick r:id="rId4" action="ppaction://hlinksldjump"/>
          </p:cNvPr>
          <p:cNvSpPr/>
          <p:nvPr/>
        </p:nvSpPr>
        <p:spPr>
          <a:xfrm>
            <a:off x="250083" y="1484784"/>
            <a:ext cx="505627"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
        <p:nvSpPr>
          <p:cNvPr id="25" name="Tekstvak 14">
            <a:hlinkClick r:id="rId5" action="ppaction://hlinksldjump"/>
          </p:cNvPr>
          <p:cNvSpPr txBox="1"/>
          <p:nvPr/>
        </p:nvSpPr>
        <p:spPr>
          <a:xfrm>
            <a:off x="944364" y="1546422"/>
            <a:ext cx="2533898"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r>
              <a:rPr lang="en-US" sz="2000" dirty="0"/>
              <a:t>Aclarar</a:t>
            </a:r>
            <a:endParaRPr lang="nl-NL" sz="2000" dirty="0"/>
          </a:p>
        </p:txBody>
      </p:sp>
      <p:sp>
        <p:nvSpPr>
          <p:cNvPr id="8" name="Tijdelijke aanduiding voor inhoud 2"/>
          <p:cNvSpPr txBox="1">
            <a:spLocks/>
          </p:cNvSpPr>
          <p:nvPr/>
        </p:nvSpPr>
        <p:spPr>
          <a:xfrm>
            <a:off x="336416" y="2276872"/>
            <a:ext cx="7475944" cy="352839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algn="just"/>
            <a:r>
              <a:rPr lang="en-GB" sz="2000" dirty="0"/>
              <a:t>Haga una pregunta para conseguir una aclaración. Esto ayuda a la persona a entender lo que quiere decir.</a:t>
            </a:r>
          </a:p>
          <a:p>
            <a:pPr algn="just"/>
            <a:endParaRPr lang="en-GB" sz="2000" b="1" dirty="0"/>
          </a:p>
          <a:p>
            <a:pPr algn="just"/>
            <a:r>
              <a:rPr lang="en-GB" sz="2000" b="1" dirty="0"/>
              <a:t>Ejemplo de </a:t>
            </a:r>
            <a:r>
              <a:rPr lang="en-GB" sz="2000" b="1" dirty="0" err="1"/>
              <a:t>aclaración</a:t>
            </a:r>
            <a:r>
              <a:rPr lang="en-GB" sz="2000" b="1" dirty="0"/>
              <a:t>:</a:t>
            </a:r>
          </a:p>
          <a:p>
            <a:r>
              <a:rPr lang="en-GB" sz="2000" dirty="0" err="1"/>
              <a:t>Detenido</a:t>
            </a:r>
            <a:r>
              <a:rPr lang="en-GB" sz="2000" dirty="0"/>
              <a:t>/a:</a:t>
            </a:r>
          </a:p>
          <a:p>
            <a:pPr marL="342900" indent="-342900">
              <a:buFont typeface="Arial" pitchFamily="34" charset="0"/>
              <a:buChar char="•"/>
            </a:pPr>
            <a:r>
              <a:rPr lang="en-GB" sz="2000" i="1" dirty="0"/>
              <a:t>Es todo muy confuso, quiero abandonar...</a:t>
            </a:r>
          </a:p>
          <a:p>
            <a:endParaRPr lang="en-GB" sz="2000" dirty="0"/>
          </a:p>
          <a:p>
            <a:r>
              <a:rPr lang="en-GB" sz="2000" dirty="0" err="1"/>
              <a:t>Usted</a:t>
            </a:r>
            <a:r>
              <a:rPr lang="en-GB" sz="2000" dirty="0"/>
              <a:t>:</a:t>
            </a:r>
          </a:p>
          <a:p>
            <a:pPr marL="342900" indent="-342900">
              <a:buFont typeface="Arial" pitchFamily="34" charset="0"/>
              <a:buChar char="•"/>
            </a:pPr>
            <a:r>
              <a:rPr lang="en-GB" sz="2000" i="1" dirty="0"/>
              <a:t>¿Qué quiere decir con abandonar?</a:t>
            </a:r>
          </a:p>
        </p:txBody>
      </p:sp>
      <p:sp>
        <p:nvSpPr>
          <p:cNvPr id="10" name="Vijfhoek 6"/>
          <p:cNvSpPr/>
          <p:nvPr/>
        </p:nvSpPr>
        <p:spPr>
          <a:xfrm>
            <a:off x="0" y="332656"/>
            <a:ext cx="7884368"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1.2 Perspectiva psicosocial básica durante la toma de declaración</a:t>
            </a:r>
            <a:endParaRPr lang="nl-NL" sz="2400" b="1" dirty="0">
              <a:solidFill>
                <a:srgbClr val="FFFFFF"/>
              </a:solidFill>
            </a:endParaRPr>
          </a:p>
        </p:txBody>
      </p:sp>
    </p:spTree>
    <p:extLst>
      <p:ext uri="{BB962C8B-B14F-4D97-AF65-F5344CB8AC3E}">
        <p14:creationId xmlns:p14="http://schemas.microsoft.com/office/powerpoint/2010/main" val="203451865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unya\Documents\SUPRALAT\Politie en Recht 30.jpg"/>
          <p:cNvPicPr/>
          <p:nvPr/>
        </p:nvPicPr>
        <p:blipFill>
          <a:blip r:embed="rId3" cstate="print"/>
          <a:srcRect l="8507" t="20867" r="17639"/>
          <a:stretch>
            <a:fillRect/>
          </a:stretch>
        </p:blipFill>
        <p:spPr bwMode="auto">
          <a:xfrm>
            <a:off x="5076190" y="0"/>
            <a:ext cx="4067810" cy="6858000"/>
          </a:xfrm>
          <a:prstGeom prst="rect">
            <a:avLst/>
          </a:prstGeom>
          <a:noFill/>
        </p:spPr>
      </p:pic>
      <p:sp>
        <p:nvSpPr>
          <p:cNvPr id="5" name="Rechthoek 5"/>
          <p:cNvSpPr/>
          <p:nvPr/>
        </p:nvSpPr>
        <p:spPr>
          <a:xfrm>
            <a:off x="5076190" y="0"/>
            <a:ext cx="4067810" cy="685800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GB"/>
          </a:p>
        </p:txBody>
      </p:sp>
      <p:sp>
        <p:nvSpPr>
          <p:cNvPr id="8" name="Tijdelijke aanduiding voor inhoud 2"/>
          <p:cNvSpPr txBox="1">
            <a:spLocks/>
          </p:cNvSpPr>
          <p:nvPr/>
        </p:nvSpPr>
        <p:spPr>
          <a:xfrm>
            <a:off x="179512" y="1268760"/>
            <a:ext cx="4680520" cy="525658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algn="just"/>
            <a:r>
              <a:rPr lang="en-US" sz="2000" dirty="0"/>
              <a:t>Como se decía en el módulo de comunicación, uno de los aspectos más relevantes de la toma de declaración es reunir la mayor información posible.</a:t>
            </a:r>
          </a:p>
          <a:p>
            <a:pPr algn="just"/>
            <a:endParaRPr lang="en-US" sz="2000" dirty="0"/>
          </a:p>
          <a:p>
            <a:pPr algn="just"/>
            <a:r>
              <a:rPr lang="en-US" sz="2000" dirty="0"/>
              <a:t>No obstante, en ocasiones la situación personal de la persona </a:t>
            </a:r>
            <a:r>
              <a:rPr lang="en-US" sz="2000" dirty="0" err="1"/>
              <a:t>detenida</a:t>
            </a:r>
            <a:r>
              <a:rPr lang="en-US" sz="2000" dirty="0"/>
              <a:t> hace que le falle la memoria, incurra en contradicciones, repita algunos hechos, etc.</a:t>
            </a:r>
          </a:p>
          <a:p>
            <a:pPr algn="just"/>
            <a:endParaRPr lang="en-GB" sz="2000" dirty="0"/>
          </a:p>
          <a:p>
            <a:pPr algn="just"/>
            <a:r>
              <a:rPr lang="en-US" sz="2000" dirty="0"/>
              <a:t>Es fundamental entender que este comportamiento no </a:t>
            </a:r>
            <a:r>
              <a:rPr lang="en-US" sz="2000" dirty="0" err="1"/>
              <a:t>siempre</a:t>
            </a:r>
            <a:r>
              <a:rPr lang="en-US" sz="2000" dirty="0"/>
              <a:t> </a:t>
            </a:r>
            <a:r>
              <a:rPr lang="en-US" sz="2000" dirty="0" err="1"/>
              <a:t>significa</a:t>
            </a:r>
            <a:r>
              <a:rPr lang="en-US" sz="2000" dirty="0"/>
              <a:t> que miente u oculta información. Es importante entender cómo funciona la memoria y la explicación de los hechos para </a:t>
            </a:r>
            <a:r>
              <a:rPr lang="en-US" sz="2000" dirty="0" err="1"/>
              <a:t>ayudar</a:t>
            </a:r>
            <a:r>
              <a:rPr lang="en-US" sz="2000" dirty="0"/>
              <a:t> a la persona </a:t>
            </a:r>
            <a:r>
              <a:rPr lang="en-US" sz="2000" dirty="0" err="1"/>
              <a:t>detenida</a:t>
            </a:r>
            <a:r>
              <a:rPr lang="en-US" sz="2000" dirty="0"/>
              <a:t>.</a:t>
            </a:r>
            <a:endParaRPr lang="en-GB" sz="2000" b="1" dirty="0"/>
          </a:p>
        </p:txBody>
      </p:sp>
      <p:sp>
        <p:nvSpPr>
          <p:cNvPr id="51" name="Vijfhoek 6"/>
          <p:cNvSpPr/>
          <p:nvPr/>
        </p:nvSpPr>
        <p:spPr>
          <a:xfrm>
            <a:off x="0" y="332656"/>
            <a:ext cx="5796136"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1.3 Memoria y hechos</a:t>
            </a:r>
            <a:endParaRPr lang="nl-NL" sz="2400" b="1" dirty="0">
              <a:solidFill>
                <a:srgbClr val="FFFFFF"/>
              </a:solidFill>
            </a:endParaRPr>
          </a:p>
        </p:txBody>
      </p:sp>
    </p:spTree>
    <p:extLst>
      <p:ext uri="{BB962C8B-B14F-4D97-AF65-F5344CB8AC3E}">
        <p14:creationId xmlns:p14="http://schemas.microsoft.com/office/powerpoint/2010/main" val="3266751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Dunya\Documents\SUPRALAT\Politie en Recht 30.jpg"/>
          <p:cNvPicPr>
            <a:picLocks noChangeAspect="1" noChangeArrowheads="1"/>
          </p:cNvPicPr>
          <p:nvPr/>
        </p:nvPicPr>
        <p:blipFill>
          <a:blip r:embed="rId2" cstate="print"/>
          <a:srcRect l="8507" t="20867" r="17639"/>
          <a:stretch>
            <a:fillRect/>
          </a:stretch>
        </p:blipFill>
        <p:spPr bwMode="auto">
          <a:xfrm>
            <a:off x="5076056" y="0"/>
            <a:ext cx="4067944" cy="6858000"/>
          </a:xfrm>
          <a:prstGeom prst="rect">
            <a:avLst/>
          </a:prstGeom>
          <a:noFill/>
        </p:spPr>
      </p:pic>
      <p:sp>
        <p:nvSpPr>
          <p:cNvPr id="5" name="Tekstvak 4"/>
          <p:cNvSpPr txBox="1"/>
          <p:nvPr/>
        </p:nvSpPr>
        <p:spPr>
          <a:xfrm>
            <a:off x="251520" y="980728"/>
            <a:ext cx="4752528" cy="461665"/>
          </a:xfrm>
          <a:prstGeom prst="rect">
            <a:avLst/>
          </a:prstGeom>
          <a:noFill/>
        </p:spPr>
        <p:txBody>
          <a:bodyPr wrap="square" rtlCol="0">
            <a:spAutoFit/>
          </a:bodyPr>
          <a:lstStyle/>
          <a:p>
            <a:r>
              <a:rPr lang="nl-NL" sz="2400" b="1" dirty="0">
                <a:solidFill>
                  <a:srgbClr val="00A2DB"/>
                </a:solidFill>
              </a:rPr>
              <a:t>Objetivos y temas del módulo:  </a:t>
            </a:r>
          </a:p>
        </p:txBody>
      </p:sp>
      <p:sp>
        <p:nvSpPr>
          <p:cNvPr id="6" name="Rechthoek 5"/>
          <p:cNvSpPr/>
          <p:nvPr/>
        </p:nvSpPr>
        <p:spPr>
          <a:xfrm>
            <a:off x="5076056" y="0"/>
            <a:ext cx="4067944" cy="685800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rgbClr val="FFFFFF"/>
              </a:solidFill>
            </a:endParaRPr>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solidFill>
                  <a:srgbClr val="FFFFFF"/>
                </a:solidFill>
              </a:rPr>
              <a:t>Introducción</a:t>
            </a:r>
          </a:p>
        </p:txBody>
      </p:sp>
      <p:sp>
        <p:nvSpPr>
          <p:cNvPr id="9" name="Tijdelijke aanduiding voor inhoud 2"/>
          <p:cNvSpPr txBox="1">
            <a:spLocks/>
          </p:cNvSpPr>
          <p:nvPr/>
        </p:nvSpPr>
        <p:spPr>
          <a:xfrm>
            <a:off x="251520" y="1628800"/>
            <a:ext cx="4464496" cy="4968552"/>
          </a:xfrm>
          <a:prstGeom prst="rect">
            <a:avLst/>
          </a:prstGeom>
          <a:solidFill>
            <a:schemeClr val="bg1"/>
          </a:solidFill>
        </p:spPr>
        <p:txBody>
          <a:bodyPr vert="horz" lIns="91440" tIns="45720" rIns="91440" bIns="45720" rtlCol="0">
            <a:noAutofit/>
          </a:bodyPr>
          <a:lstStyle/>
          <a:p>
            <a:pPr marL="169863" indent="-168275" algn="just">
              <a:buFont typeface="Arial" pitchFamily="34" charset="0"/>
              <a:buChar char="•"/>
            </a:pPr>
            <a:r>
              <a:rPr lang="en-US" sz="2000" dirty="0"/>
              <a:t>Ser capaz de evaluar e identificar las necesidades y la situación personal de la persona </a:t>
            </a:r>
            <a:r>
              <a:rPr lang="en-US" sz="2000" dirty="0" err="1"/>
              <a:t>detenida</a:t>
            </a:r>
            <a:r>
              <a:rPr lang="en-US" sz="2000" dirty="0"/>
              <a:t>.</a:t>
            </a:r>
          </a:p>
          <a:p>
            <a:pPr marL="169863" indent="-168275" algn="just">
              <a:buFont typeface="Arial" pitchFamily="34" charset="0"/>
              <a:buChar char="•"/>
            </a:pPr>
            <a:r>
              <a:rPr lang="en-US" sz="2000" dirty="0"/>
              <a:t>Conocer algunas herramientas psicosociales básicas para gestionar estas situaciones.</a:t>
            </a:r>
          </a:p>
          <a:p>
            <a:pPr marL="169863" indent="-168275" algn="just">
              <a:buFont typeface="Arial" pitchFamily="34" charset="0"/>
              <a:buChar char="•"/>
            </a:pPr>
            <a:r>
              <a:rPr lang="en-GB" sz="2000" dirty="0"/>
              <a:t>Detectar posibles situaciones de abuso o maltrato durante la detención.</a:t>
            </a:r>
            <a:endParaRPr lang="nl-NL" sz="2000" dirty="0">
              <a:solidFill>
                <a:srgbClr val="001C3D"/>
              </a:solidFill>
            </a:endParaRPr>
          </a:p>
          <a:p>
            <a:pPr marL="169863" indent="-168275" algn="just">
              <a:buFont typeface="Arial" pitchFamily="34" charset="0"/>
              <a:buChar char="•"/>
            </a:pPr>
            <a:r>
              <a:rPr lang="nl-NL" sz="2000" dirty="0">
                <a:solidFill>
                  <a:srgbClr val="001C3D"/>
                </a:solidFill>
              </a:rPr>
              <a:t>Conocer la definición jurídica y psicológica de «vulnerabilidad».</a:t>
            </a:r>
          </a:p>
          <a:p>
            <a:pPr marL="169863" indent="-168275" algn="just">
              <a:buFont typeface="Arial" pitchFamily="34" charset="0"/>
              <a:buChar char="•"/>
            </a:pPr>
            <a:r>
              <a:rPr lang="nl-NL" sz="2000" dirty="0">
                <a:solidFill>
                  <a:srgbClr val="001C3D"/>
                </a:solidFill>
              </a:rPr>
              <a:t>Aprender a utilizar la «guía explicativa» de vulnerabilidades en el procedimiento penal.</a:t>
            </a:r>
          </a:p>
          <a:p>
            <a:pPr marL="169863" indent="-168275" algn="just">
              <a:buFont typeface="Arial" pitchFamily="34" charset="0"/>
              <a:buChar char="•"/>
            </a:pPr>
            <a:r>
              <a:rPr lang="nl-NL" sz="2000" dirty="0">
                <a:solidFill>
                  <a:srgbClr val="001C3D"/>
                </a:solidFill>
              </a:rPr>
              <a:t>Determinar qué acción realizar cuando se detecta una posible «vulnerabilidad». </a:t>
            </a:r>
          </a:p>
          <a:p>
            <a:pPr algn="just">
              <a:buFont typeface="Arial" pitchFamily="34" charset="0"/>
              <a:buChar char="•"/>
            </a:pPr>
            <a:endParaRPr lang="nl-NL" sz="2000" dirty="0">
              <a:solidFill>
                <a:srgbClr val="001C3D"/>
              </a:solidFill>
            </a:endParaRPr>
          </a:p>
        </p:txBody>
      </p:sp>
    </p:spTree>
    <p:extLst>
      <p:ext uri="{BB962C8B-B14F-4D97-AF65-F5344CB8AC3E}">
        <p14:creationId xmlns:p14="http://schemas.microsoft.com/office/powerpoint/2010/main" val="73783541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cbstwelltuned.com/wp-content/uploads/2018/03/Memory-Final-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0825" y="332656"/>
            <a:ext cx="3136640" cy="2016224"/>
          </a:xfrm>
          <a:prstGeom prst="rect">
            <a:avLst/>
          </a:prstGeom>
          <a:noFill/>
          <a:extLst>
            <a:ext uri="{909E8E84-426E-40DD-AFC4-6F175D3DCCD1}">
              <a14:hiddenFill xmlns:a14="http://schemas.microsoft.com/office/drawing/2010/main">
                <a:solidFill>
                  <a:srgbClr val="FFFFFF"/>
                </a:solidFill>
              </a14:hiddenFill>
            </a:ext>
          </a:extLst>
        </p:spPr>
      </p:pic>
      <p:sp>
        <p:nvSpPr>
          <p:cNvPr id="21" name="Vijfhoek 6"/>
          <p:cNvSpPr/>
          <p:nvPr/>
        </p:nvSpPr>
        <p:spPr>
          <a:xfrm>
            <a:off x="0" y="332656"/>
            <a:ext cx="5796136"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1.3 Memoria y hechos</a:t>
            </a:r>
            <a:endParaRPr lang="nl-NL" sz="2400" b="1" dirty="0">
              <a:solidFill>
                <a:srgbClr val="FFFFFF"/>
              </a:solidFill>
            </a:endParaRPr>
          </a:p>
        </p:txBody>
      </p:sp>
      <p:sp>
        <p:nvSpPr>
          <p:cNvPr id="22" name="Tekstvak 20">
            <a:hlinkClick r:id="rId4" action="ppaction://hlinksldjump"/>
          </p:cNvPr>
          <p:cNvSpPr txBox="1"/>
          <p:nvPr/>
        </p:nvSpPr>
        <p:spPr>
          <a:xfrm>
            <a:off x="308420" y="2708920"/>
            <a:ext cx="8385281" cy="344709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GB" sz="2000" dirty="0"/>
              <a:t>Durante las situaciones con mucha carga emocional, se liberan hormonas suprarrenales como la adrenalina, noradrenalina y glucocorticoides, y estas hormonas modulan selectivamente el aprendizaje y la </a:t>
            </a:r>
            <a:r>
              <a:rPr lang="en-GB" sz="2000" dirty="0" err="1"/>
              <a:t>memoria</a:t>
            </a:r>
            <a:r>
              <a:rPr lang="en-GB" sz="2000" dirty="0"/>
              <a:t> (</a:t>
            </a:r>
            <a:r>
              <a:rPr lang="en-GB" sz="2000" dirty="0" err="1"/>
              <a:t>McGaugh</a:t>
            </a:r>
            <a:r>
              <a:rPr lang="en-GB" sz="2000" dirty="0"/>
              <a:t> y </a:t>
            </a:r>
            <a:r>
              <a:rPr lang="en-GB" sz="2000" dirty="0" err="1"/>
              <a:t>Roozendaal</a:t>
            </a:r>
            <a:r>
              <a:rPr lang="en-GB" sz="2000" dirty="0"/>
              <a:t>, 2002; </a:t>
            </a:r>
            <a:r>
              <a:rPr lang="en-GB" sz="2000" dirty="0" err="1"/>
              <a:t>Roozendaal</a:t>
            </a:r>
            <a:r>
              <a:rPr lang="en-GB" sz="2000" dirty="0"/>
              <a:t>, 2000).</a:t>
            </a:r>
          </a:p>
          <a:p>
            <a:pPr algn="just"/>
            <a:endParaRPr lang="en-GB" sz="2000" dirty="0"/>
          </a:p>
          <a:p>
            <a:pPr algn="just"/>
            <a:r>
              <a:rPr lang="en-GB" sz="2000" dirty="0"/>
              <a:t>Las situaciones de alerta pueden incrementar o deteriorar la memoria, dependiendo de la situación, del momento en el que sucede y de las características de los participantes. A nivel del cerebro, esta modulación se produce principalmente en la región basolateral de la amígdala, que </a:t>
            </a:r>
            <a:r>
              <a:rPr lang="en-GB" sz="2000" dirty="0" err="1"/>
              <a:t>es</a:t>
            </a:r>
            <a:r>
              <a:rPr lang="en-GB" sz="2000" dirty="0"/>
              <a:t> la zona del cerebro responsable de la regulación emocional.</a:t>
            </a:r>
          </a:p>
          <a:p>
            <a:pPr algn="just"/>
            <a:r>
              <a:rPr lang="en-GB" dirty="0"/>
              <a:t> </a:t>
            </a:r>
          </a:p>
        </p:txBody>
      </p:sp>
    </p:spTree>
    <p:extLst>
      <p:ext uri="{BB962C8B-B14F-4D97-AF65-F5344CB8AC3E}">
        <p14:creationId xmlns:p14="http://schemas.microsoft.com/office/powerpoint/2010/main" val="129464413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cbstwelltuned.com/wp-content/uploads/2018/03/Memory-Final-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2372" y="2188232"/>
            <a:ext cx="2343896" cy="1562597"/>
          </a:xfrm>
          <a:prstGeom prst="rect">
            <a:avLst/>
          </a:prstGeom>
          <a:noFill/>
          <a:extLst>
            <a:ext uri="{909E8E84-426E-40DD-AFC4-6F175D3DCCD1}">
              <a14:hiddenFill xmlns:a14="http://schemas.microsoft.com/office/drawing/2010/main">
                <a:solidFill>
                  <a:srgbClr val="FFFFFF"/>
                </a:solidFill>
              </a14:hiddenFill>
            </a:ext>
          </a:extLst>
        </p:spPr>
      </p:pic>
      <p:sp>
        <p:nvSpPr>
          <p:cNvPr id="21" name="Vijfhoek 6"/>
          <p:cNvSpPr/>
          <p:nvPr/>
        </p:nvSpPr>
        <p:spPr>
          <a:xfrm>
            <a:off x="0" y="332656"/>
            <a:ext cx="5796136"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1.3 Memoria y hechos</a:t>
            </a:r>
            <a:endParaRPr lang="nl-NL" sz="2400" b="1" dirty="0">
              <a:solidFill>
                <a:srgbClr val="FFFFFF"/>
              </a:solidFill>
            </a:endParaRPr>
          </a:p>
        </p:txBody>
      </p:sp>
      <p:sp>
        <p:nvSpPr>
          <p:cNvPr id="22" name="Tekstvak 20">
            <a:hlinkClick r:id="rId4" action="ppaction://hlinksldjump"/>
          </p:cNvPr>
          <p:cNvSpPr txBox="1"/>
          <p:nvPr/>
        </p:nvSpPr>
        <p:spPr>
          <a:xfrm>
            <a:off x="239797" y="1399871"/>
            <a:ext cx="5798200" cy="344709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000" dirty="0"/>
              <a:t>Además, hay que tener en cuenta que si la persona ha pasado por una situación de gran carga traumática, es probable que desarrolle un trastorno por estrés agudo durante los 3 primeros meses o un trastorno por estrés postraumático. Una de las afecciones del trastorno por estrés agudo según el Manual DSM-V son las alteraciones negativas en la cognición y las emociones asociadas al episodio traumático o a la incapacidad de recordar un aspecto </a:t>
            </a:r>
            <a:r>
              <a:rPr lang="en-US" sz="2000" dirty="0" err="1"/>
              <a:t>importante</a:t>
            </a:r>
            <a:r>
              <a:rPr lang="en-US" sz="2000" dirty="0"/>
              <a:t> del trauma.</a:t>
            </a:r>
            <a:endParaRPr lang="en-GB" sz="2000" b="1" dirty="0"/>
          </a:p>
          <a:p>
            <a:pPr algn="just"/>
            <a:r>
              <a:rPr lang="en-GB" dirty="0"/>
              <a:t> </a:t>
            </a:r>
          </a:p>
        </p:txBody>
      </p:sp>
      <p:sp>
        <p:nvSpPr>
          <p:cNvPr id="5" name="Tekstvak 20">
            <a:hlinkClick r:id="rId4" action="ppaction://hlinksldjump"/>
          </p:cNvPr>
          <p:cNvSpPr txBox="1"/>
          <p:nvPr/>
        </p:nvSpPr>
        <p:spPr>
          <a:xfrm>
            <a:off x="256147" y="4822120"/>
            <a:ext cx="8440121" cy="163121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GB" sz="2000" b="1" dirty="0"/>
              <a:t>Como </a:t>
            </a:r>
            <a:r>
              <a:rPr lang="en-GB" sz="2000" b="1" dirty="0" err="1"/>
              <a:t>abogadas</a:t>
            </a:r>
            <a:r>
              <a:rPr lang="en-GB" sz="2000" b="1" dirty="0"/>
              <a:t> y abogados, la narración de los hechos sucedidos es muy relevante. Está claro que el estrés y las situaciones con carga emocional o traumática tienen un efecto negativo en la memoria. Por eso es importante crear un espacio cómodo, de confianza y comprensión, ya que afecta directamente a nuestra capacidad para llevar a cabo una defensa adecuada.</a:t>
            </a:r>
          </a:p>
        </p:txBody>
      </p:sp>
    </p:spTree>
    <p:extLst>
      <p:ext uri="{BB962C8B-B14F-4D97-AF65-F5344CB8AC3E}">
        <p14:creationId xmlns:p14="http://schemas.microsoft.com/office/powerpoint/2010/main" val="201702537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30155" y="-27384"/>
            <a:ext cx="9180512" cy="3024336"/>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7" name="6 Imagen"/>
          <p:cNvPicPr/>
          <p:nvPr/>
        </p:nvPicPr>
        <p:blipFill rotWithShape="1">
          <a:blip r:embed="rId3" cstate="print"/>
          <a:srcRect l="2172" t="25559" r="3659" b="24228"/>
          <a:stretch/>
        </p:blipFill>
        <p:spPr bwMode="auto">
          <a:xfrm>
            <a:off x="-36512" y="-40815"/>
            <a:ext cx="9186869" cy="3037767"/>
          </a:xfrm>
          <a:prstGeom prst="rect">
            <a:avLst/>
          </a:prstGeom>
          <a:ln>
            <a:noFill/>
          </a:ln>
          <a:extLst>
            <a:ext uri="{53640926-AAD7-44D8-BBD7-CCE9431645EC}">
              <a14:shadowObscured xmlns:a14="http://schemas.microsoft.com/office/drawing/2010/main"/>
            </a:ext>
          </a:extLst>
        </p:spPr>
      </p:pic>
      <p:sp>
        <p:nvSpPr>
          <p:cNvPr id="12" name="Vijfhoek 6"/>
          <p:cNvSpPr/>
          <p:nvPr/>
        </p:nvSpPr>
        <p:spPr>
          <a:xfrm>
            <a:off x="-36512" y="404664"/>
            <a:ext cx="7020272"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PARTE 2: IDENTIFICACIÓN DE SITUACIONES DE ABUSO O MALTRATO</a:t>
            </a:r>
          </a:p>
        </p:txBody>
      </p:sp>
      <p:sp>
        <p:nvSpPr>
          <p:cNvPr id="5" name="Tijdelijke aanduiding voor inhoud 2"/>
          <p:cNvSpPr txBox="1">
            <a:spLocks/>
          </p:cNvSpPr>
          <p:nvPr/>
        </p:nvSpPr>
        <p:spPr>
          <a:xfrm>
            <a:off x="323528" y="3429000"/>
            <a:ext cx="8496944" cy="316835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algn="just"/>
            <a:r>
              <a:rPr lang="en-GB" sz="2000" dirty="0"/>
              <a:t>Aunque no sea </a:t>
            </a:r>
            <a:r>
              <a:rPr lang="es-ES" sz="2000" dirty="0"/>
              <a:t>profesional de la psicología y se encuentre en una situación en la que tenga que actuar rápido y obtener mucha información en poco tiempo, es importante que tenga en cuenta las reacciones humanas en situaciones de ansiedad o incluso en situaciones de violación de derechos humanos.</a:t>
            </a:r>
          </a:p>
          <a:p>
            <a:pPr algn="just"/>
            <a:endParaRPr lang="es-ES" sz="2000" dirty="0"/>
          </a:p>
          <a:p>
            <a:pPr algn="just"/>
            <a:r>
              <a:rPr lang="es-ES" sz="2000" dirty="0"/>
              <a:t>Esta información puede ser útil para saber cómo actuar durante la toma de declaración (vea el apartado «Perspectiva psicosocial básica durante la toma de declaración») y ante el propio procedimiento judicial, ya que podemos detectar o reconocer posibles situaciones de abuso o irregularidades durante la detención. </a:t>
            </a:r>
            <a:endParaRPr lang="es-ES" sz="2000" b="1" dirty="0"/>
          </a:p>
        </p:txBody>
      </p:sp>
    </p:spTree>
    <p:extLst>
      <p:ext uri="{BB962C8B-B14F-4D97-AF65-F5344CB8AC3E}">
        <p14:creationId xmlns:p14="http://schemas.microsoft.com/office/powerpoint/2010/main" val="331201467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2"/>
          <p:cNvSpPr txBox="1">
            <a:spLocks/>
          </p:cNvSpPr>
          <p:nvPr/>
        </p:nvSpPr>
        <p:spPr>
          <a:xfrm>
            <a:off x="89756" y="1484784"/>
            <a:ext cx="8676456" cy="2520280"/>
          </a:xfrm>
          <a:prstGeom prst="rect">
            <a:avLst/>
          </a:prstGeom>
        </p:spPr>
        <p:txBody>
          <a:bodyPr vert="horz" lIns="91440" tIns="45720" rIns="91440" bIns="45720" rtlCol="0">
            <a:noAutofit/>
          </a:bodyPr>
          <a:lstStyle/>
          <a:p>
            <a:pPr algn="just"/>
            <a:r>
              <a:rPr lang="en-GB" sz="2000" dirty="0"/>
              <a:t>Aunque este módulo no prevé profundizar en este asunto, hablaremos de la definición jurídica de tortura basándonos en la jurisprudencia del Tribunal Europeo de Derechos Humanos. Se ha incluido esta parte por un </a:t>
            </a:r>
            <a:r>
              <a:rPr lang="en-GB" sz="2000" dirty="0" err="1"/>
              <a:t>motivo</a:t>
            </a:r>
            <a:r>
              <a:rPr lang="en-GB" sz="2000" dirty="0"/>
              <a:t> </a:t>
            </a:r>
            <a:r>
              <a:rPr lang="en-GB" sz="2000" dirty="0" err="1"/>
              <a:t>importante</a:t>
            </a:r>
            <a:r>
              <a:rPr lang="en-GB" sz="2000" dirty="0"/>
              <a:t>: al intentar prevenir o </a:t>
            </a:r>
            <a:r>
              <a:rPr lang="en-GB" sz="2000" dirty="0" err="1"/>
              <a:t>enjuiciar</a:t>
            </a:r>
            <a:r>
              <a:rPr lang="en-GB" sz="2000" dirty="0"/>
              <a:t> la tortura, los tiempos son fundamentales y el momento clave para poder actuar es durante nuestra primera asistencia </a:t>
            </a:r>
            <a:r>
              <a:rPr lang="en-GB" sz="2000" dirty="0" err="1"/>
              <a:t>como</a:t>
            </a:r>
            <a:r>
              <a:rPr lang="en-GB" sz="2000" dirty="0"/>
              <a:t> abogado/a durante la detención. Dada la importancia del tema, </a:t>
            </a:r>
            <a:r>
              <a:rPr lang="en-GB" sz="2000" dirty="0" err="1"/>
              <a:t>también</a:t>
            </a:r>
            <a:r>
              <a:rPr lang="en-GB" sz="2000" dirty="0"/>
              <a:t> </a:t>
            </a:r>
            <a:r>
              <a:rPr lang="en-GB" sz="2000" dirty="0" err="1"/>
              <a:t>trataremos</a:t>
            </a:r>
            <a:r>
              <a:rPr lang="en-GB" sz="2000" dirty="0"/>
              <a:t> el protocolo de Estambul:</a:t>
            </a:r>
            <a:endParaRPr lang="en-GB" sz="2000" b="1" dirty="0"/>
          </a:p>
        </p:txBody>
      </p:sp>
      <p:sp>
        <p:nvSpPr>
          <p:cNvPr id="10" name="Tekstvak 6">
            <a:hlinkClick r:id="rId3" action="ppaction://hlinksldjump"/>
          </p:cNvPr>
          <p:cNvSpPr txBox="1"/>
          <p:nvPr/>
        </p:nvSpPr>
        <p:spPr>
          <a:xfrm>
            <a:off x="355388" y="4149080"/>
            <a:ext cx="2715064" cy="769441"/>
          </a:xfrm>
          <a:prstGeom prst="rect">
            <a:avLst/>
          </a:prstGeom>
          <a:solidFill>
            <a:srgbClr val="00A2DB">
              <a:alpha val="84000"/>
            </a:srgbClr>
          </a:solidFill>
        </p:spPr>
        <p:txBody>
          <a:bodyPr wrap="square" rtlCol="0">
            <a:spAutoFit/>
          </a:bodyPr>
          <a:lstStyle/>
          <a:p>
            <a:pPr algn="ctr"/>
            <a:r>
              <a:rPr lang="nl-NL" sz="2200" b="1" dirty="0">
                <a:solidFill>
                  <a:schemeClr val="bg2"/>
                </a:solidFill>
              </a:rPr>
              <a:t>2.1 Definición jurídica y jurisprudencia</a:t>
            </a:r>
          </a:p>
        </p:txBody>
      </p:sp>
      <p:sp>
        <p:nvSpPr>
          <p:cNvPr id="11" name="Tekstvak 7">
            <a:hlinkClick r:id="" action="ppaction://noaction"/>
          </p:cNvPr>
          <p:cNvSpPr txBox="1"/>
          <p:nvPr/>
        </p:nvSpPr>
        <p:spPr>
          <a:xfrm>
            <a:off x="3275856" y="4149079"/>
            <a:ext cx="2715064" cy="769441"/>
          </a:xfrm>
          <a:prstGeom prst="rect">
            <a:avLst/>
          </a:prstGeom>
          <a:solidFill>
            <a:schemeClr val="tx2">
              <a:alpha val="84000"/>
            </a:schemeClr>
          </a:solidFill>
        </p:spPr>
        <p:txBody>
          <a:bodyPr wrap="square" rtlCol="0">
            <a:spAutoFit/>
          </a:bodyPr>
          <a:lstStyle/>
          <a:p>
            <a:pPr algn="ctr"/>
            <a:r>
              <a:rPr lang="nl-NL" sz="2200" b="1" dirty="0">
                <a:solidFill>
                  <a:schemeClr val="bg2"/>
                </a:solidFill>
              </a:rPr>
              <a:t>2.2 Los tiempos son fundamentales</a:t>
            </a:r>
          </a:p>
        </p:txBody>
      </p:sp>
      <p:sp>
        <p:nvSpPr>
          <p:cNvPr id="14" name="Tekstvak 9">
            <a:hlinkClick r:id="rId4" action="ppaction://hlinksldjump"/>
          </p:cNvPr>
          <p:cNvSpPr txBox="1"/>
          <p:nvPr/>
        </p:nvSpPr>
        <p:spPr>
          <a:xfrm>
            <a:off x="6177416" y="4149078"/>
            <a:ext cx="2715064" cy="769441"/>
          </a:xfrm>
          <a:prstGeom prst="rect">
            <a:avLst/>
          </a:prstGeom>
          <a:solidFill>
            <a:schemeClr val="tx2">
              <a:alpha val="84000"/>
            </a:schemeClr>
          </a:solidFill>
        </p:spPr>
        <p:txBody>
          <a:bodyPr wrap="square" rtlCol="0">
            <a:spAutoFit/>
          </a:bodyPr>
          <a:lstStyle/>
          <a:p>
            <a:pPr algn="ctr"/>
            <a:r>
              <a:rPr lang="nl-NL" sz="2200" b="1" dirty="0">
                <a:solidFill>
                  <a:schemeClr val="bg2"/>
                </a:solidFill>
              </a:rPr>
              <a:t>2.3 Protocolo de Estambul</a:t>
            </a:r>
          </a:p>
          <a:p>
            <a:pPr algn="ctr"/>
            <a:endParaRPr lang="nl-NL" sz="2200" b="1" dirty="0">
              <a:solidFill>
                <a:schemeClr val="bg2"/>
              </a:solidFill>
            </a:endParaRPr>
          </a:p>
        </p:txBody>
      </p:sp>
      <p:sp>
        <p:nvSpPr>
          <p:cNvPr id="7" name="Vijfhoek 6"/>
          <p:cNvSpPr/>
          <p:nvPr/>
        </p:nvSpPr>
        <p:spPr>
          <a:xfrm>
            <a:off x="35496" y="404664"/>
            <a:ext cx="7020272"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PARTE 2: IDENTIFICACIÓN DE SITUACIONES DE ABUSO O MALTRATO</a:t>
            </a:r>
          </a:p>
        </p:txBody>
      </p:sp>
    </p:spTree>
    <p:extLst>
      <p:ext uri="{BB962C8B-B14F-4D97-AF65-F5344CB8AC3E}">
        <p14:creationId xmlns:p14="http://schemas.microsoft.com/office/powerpoint/2010/main" val="290524998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p:cNvSpPr txBox="1">
            <a:spLocks/>
          </p:cNvSpPr>
          <p:nvPr/>
        </p:nvSpPr>
        <p:spPr>
          <a:xfrm>
            <a:off x="323528" y="2924944"/>
            <a:ext cx="8460940" cy="352839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algn="just"/>
            <a:r>
              <a:rPr lang="es-ES" sz="2000" dirty="0"/>
              <a:t>Se entenderá por el término «tortura» todo acto por el cual se inflija intencionadamente a una persona dolores o sufrimientos graves, ya sean físicos o mentales, con el fin de obtener de ella o de un tercero información o una confesión, de castigarla por un acto que haya cometido, o se sospeche que ha cometido, o de intimidar o coaccionar a esa persona o a otras, o por cualquier razón basada en cualquier tipo de discriminación, cuando dichos dolores o sufrimientos sean infligidos por un funcionario público u otra persona en el ejercicio de funciones públicas, a instigación suya, o con su consentimiento o aquiescencia. No se considerarán torturas los dolores o sufrimientos que sean consecuencia únicamente de sanciones legítimas, o que sean inherentes o incidentales a estas.</a:t>
            </a:r>
          </a:p>
        </p:txBody>
      </p:sp>
      <p:sp>
        <p:nvSpPr>
          <p:cNvPr id="8" name="Vijfhoek 6"/>
          <p:cNvSpPr/>
          <p:nvPr/>
        </p:nvSpPr>
        <p:spPr>
          <a:xfrm>
            <a:off x="-36512" y="332656"/>
            <a:ext cx="5796136"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2.1 Definición jurídica y jurisprudencia</a:t>
            </a:r>
            <a:endParaRPr lang="nl-NL" sz="2400" b="1" dirty="0">
              <a:solidFill>
                <a:srgbClr val="FFFFFF"/>
              </a:solidFill>
            </a:endParaRPr>
          </a:p>
        </p:txBody>
      </p:sp>
      <p:sp>
        <p:nvSpPr>
          <p:cNvPr id="2" name="1 CuadroTexto"/>
          <p:cNvSpPr txBox="1"/>
          <p:nvPr/>
        </p:nvSpPr>
        <p:spPr>
          <a:xfrm>
            <a:off x="287524" y="1586409"/>
            <a:ext cx="8496944" cy="923330"/>
          </a:xfrm>
          <a:prstGeom prst="rect">
            <a:avLst/>
          </a:prstGeom>
          <a:solidFill>
            <a:schemeClr val="accent3">
              <a:lumMod val="90000"/>
              <a:lumOff val="10000"/>
            </a:schemeClr>
          </a:solidFill>
        </p:spPr>
        <p:txBody>
          <a:bodyPr wrap="square" rtlCol="0">
            <a:spAutoFit/>
          </a:bodyPr>
          <a:lstStyle/>
          <a:p>
            <a:pPr algn="just"/>
            <a:r>
              <a:rPr lang="en-GB" b="1" i="1" dirty="0">
                <a:solidFill>
                  <a:schemeClr val="bg1"/>
                </a:solidFill>
              </a:rPr>
              <a:t>Convención contra la Tortura y Otros Tratos o Penas Crueles, Inhumanos o Degradantes. Resolución 39/46, de 10 de diciembre de 1984, de la Asamblea General con entrada en vigor el 26 de junio de 1987.</a:t>
            </a:r>
            <a:endParaRPr lang="en-GB" b="1" dirty="0">
              <a:solidFill>
                <a:schemeClr val="bg1"/>
              </a:solidFill>
            </a:endParaRPr>
          </a:p>
        </p:txBody>
      </p:sp>
    </p:spTree>
    <p:extLst>
      <p:ext uri="{BB962C8B-B14F-4D97-AF65-F5344CB8AC3E}">
        <p14:creationId xmlns:p14="http://schemas.microsoft.com/office/powerpoint/2010/main" val="93480206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30155" y="-27384"/>
            <a:ext cx="9180512" cy="3024336"/>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7" name="6 Imagen"/>
          <p:cNvPicPr/>
          <p:nvPr/>
        </p:nvPicPr>
        <p:blipFill rotWithShape="1">
          <a:blip r:embed="rId3" cstate="print"/>
          <a:srcRect l="2172" t="25559" r="3659" b="24228"/>
          <a:stretch/>
        </p:blipFill>
        <p:spPr bwMode="auto">
          <a:xfrm>
            <a:off x="-36512" y="-40815"/>
            <a:ext cx="9186869" cy="3037767"/>
          </a:xfrm>
          <a:prstGeom prst="rect">
            <a:avLst/>
          </a:prstGeom>
          <a:ln>
            <a:noFill/>
          </a:ln>
          <a:extLst>
            <a:ext uri="{53640926-AAD7-44D8-BBD7-CCE9431645EC}">
              <a14:shadowObscured xmlns:a14="http://schemas.microsoft.com/office/drawing/2010/main"/>
            </a:ext>
          </a:extLst>
        </p:spPr>
      </p:pic>
      <p:sp>
        <p:nvSpPr>
          <p:cNvPr id="5" name="Tijdelijke aanduiding voor inhoud 2"/>
          <p:cNvSpPr txBox="1">
            <a:spLocks/>
          </p:cNvSpPr>
          <p:nvPr/>
        </p:nvSpPr>
        <p:spPr>
          <a:xfrm>
            <a:off x="395536" y="3429001"/>
            <a:ext cx="8424936" cy="2952327"/>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algn="just"/>
            <a:r>
              <a:rPr lang="en-GB" sz="2000" dirty="0"/>
              <a:t>En su análisis de la vulneración del artículo 3, el Tribunal Europeo de Derechos Humanos indica que conforme al art. 1 de la Convención, cuando hay una presunta situación de abuso por parte de las fuerzas de seguridad del Estado, es necesario investigar. </a:t>
            </a:r>
          </a:p>
          <a:p>
            <a:pPr algn="just"/>
            <a:endParaRPr lang="en-GB" sz="2000" dirty="0"/>
          </a:p>
          <a:p>
            <a:pPr algn="just"/>
            <a:r>
              <a:rPr lang="en-GB" sz="2000" dirty="0"/>
              <a:t>La investigación debe ser exhaustiva y efectiva, además de respetar el principio de contradicción y tener como objetivo principal la identificación y el castigo de las personas responsables. De </a:t>
            </a:r>
            <a:r>
              <a:rPr lang="en-GB" sz="2000" dirty="0" err="1"/>
              <a:t>acuerdo</a:t>
            </a:r>
            <a:r>
              <a:rPr lang="en-GB" sz="2000" dirty="0"/>
              <a:t> con la </a:t>
            </a:r>
            <a:r>
              <a:rPr lang="en-GB" sz="2000" dirty="0" err="1"/>
              <a:t>jurisprudencia</a:t>
            </a:r>
            <a:r>
              <a:rPr lang="en-GB" sz="2000" dirty="0"/>
              <a:t> del TEDH, el </a:t>
            </a:r>
            <a:r>
              <a:rPr lang="en-GB" sz="2000" dirty="0" err="1"/>
              <a:t>incumplimiento</a:t>
            </a:r>
            <a:r>
              <a:rPr lang="en-GB" sz="2000" dirty="0"/>
              <a:t> de </a:t>
            </a:r>
            <a:r>
              <a:rPr lang="en-GB" sz="2000" dirty="0" err="1"/>
              <a:t>esta</a:t>
            </a:r>
            <a:r>
              <a:rPr lang="en-GB" sz="2000" dirty="0"/>
              <a:t> obligación puede entrañar la vulneración del art. 3. </a:t>
            </a:r>
            <a:endParaRPr lang="en-GB" sz="2000" b="1" dirty="0"/>
          </a:p>
        </p:txBody>
      </p:sp>
      <p:sp>
        <p:nvSpPr>
          <p:cNvPr id="8" name="Vijfhoek 6"/>
          <p:cNvSpPr/>
          <p:nvPr/>
        </p:nvSpPr>
        <p:spPr>
          <a:xfrm>
            <a:off x="-36512" y="332656"/>
            <a:ext cx="5796136"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Jurisprudencia del TEDH</a:t>
            </a:r>
            <a:endParaRPr lang="nl-NL" sz="2400" b="1" dirty="0">
              <a:solidFill>
                <a:srgbClr val="FFFFFF"/>
              </a:solidFill>
            </a:endParaRPr>
          </a:p>
        </p:txBody>
      </p:sp>
      <p:sp>
        <p:nvSpPr>
          <p:cNvPr id="9" name="Tekstvak 6">
            <a:hlinkClick r:id="rId4" action="ppaction://hlinksldjump"/>
          </p:cNvPr>
          <p:cNvSpPr txBox="1"/>
          <p:nvPr/>
        </p:nvSpPr>
        <p:spPr>
          <a:xfrm>
            <a:off x="-36513" y="1262624"/>
            <a:ext cx="4219917" cy="430887"/>
          </a:xfrm>
          <a:prstGeom prst="rect">
            <a:avLst/>
          </a:prstGeom>
          <a:solidFill>
            <a:schemeClr val="bg1">
              <a:alpha val="84000"/>
            </a:schemeClr>
          </a:solidFill>
        </p:spPr>
        <p:txBody>
          <a:bodyPr wrap="square" rtlCol="0">
            <a:spAutoFit/>
          </a:bodyPr>
          <a:lstStyle/>
          <a:p>
            <a:pPr algn="ctr"/>
            <a:r>
              <a:rPr lang="nl-NL" sz="2200" b="1" dirty="0"/>
              <a:t>Vulneración procesal del art. 3</a:t>
            </a:r>
          </a:p>
        </p:txBody>
      </p:sp>
      <p:sp>
        <p:nvSpPr>
          <p:cNvPr id="10" name="Stroomdiagram: Vooraf ingesteld proces 11"/>
          <p:cNvSpPr/>
          <p:nvPr/>
        </p:nvSpPr>
        <p:spPr>
          <a:xfrm>
            <a:off x="395536" y="2276872"/>
            <a:ext cx="1944216" cy="936104"/>
          </a:xfrm>
          <a:prstGeom prst="flowChartPredefined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err="1">
                <a:solidFill>
                  <a:schemeClr val="tx1"/>
                </a:solidFill>
              </a:rPr>
              <a:t>Beristain</a:t>
            </a:r>
            <a:r>
              <a:rPr lang="en-GB" b="1" dirty="0">
                <a:solidFill>
                  <a:schemeClr val="tx1"/>
                </a:solidFill>
              </a:rPr>
              <a:t> </a:t>
            </a:r>
            <a:r>
              <a:rPr lang="en-GB" b="1" dirty="0" err="1">
                <a:solidFill>
                  <a:schemeClr val="tx1"/>
                </a:solidFill>
              </a:rPr>
              <a:t>Ukar</a:t>
            </a:r>
            <a:r>
              <a:rPr lang="en-GB" b="1" dirty="0">
                <a:solidFill>
                  <a:schemeClr val="tx1"/>
                </a:solidFill>
              </a:rPr>
              <a:t> c. España</a:t>
            </a:r>
            <a:endParaRPr lang="nl-NL" b="1" dirty="0">
              <a:solidFill>
                <a:schemeClr val="tx1"/>
              </a:solidFill>
            </a:endParaRPr>
          </a:p>
        </p:txBody>
      </p:sp>
    </p:spTree>
    <p:extLst>
      <p:ext uri="{BB962C8B-B14F-4D97-AF65-F5344CB8AC3E}">
        <p14:creationId xmlns:p14="http://schemas.microsoft.com/office/powerpoint/2010/main" val="229828735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30155" y="-27384"/>
            <a:ext cx="9180512" cy="3024336"/>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7" name="6 Imagen"/>
          <p:cNvPicPr/>
          <p:nvPr/>
        </p:nvPicPr>
        <p:blipFill rotWithShape="1">
          <a:blip r:embed="rId3" cstate="print"/>
          <a:srcRect l="2172" t="25559" r="3659" b="24228"/>
          <a:stretch/>
        </p:blipFill>
        <p:spPr bwMode="auto">
          <a:xfrm>
            <a:off x="-36512" y="-40815"/>
            <a:ext cx="9186869" cy="3037767"/>
          </a:xfrm>
          <a:prstGeom prst="rect">
            <a:avLst/>
          </a:prstGeom>
          <a:ln>
            <a:noFill/>
          </a:ln>
          <a:extLst>
            <a:ext uri="{53640926-AAD7-44D8-BBD7-CCE9431645EC}">
              <a14:shadowObscured xmlns:a14="http://schemas.microsoft.com/office/drawing/2010/main"/>
            </a:ext>
          </a:extLst>
        </p:spPr>
      </p:pic>
      <p:sp>
        <p:nvSpPr>
          <p:cNvPr id="5" name="Tijdelijke aanduiding voor inhoud 2"/>
          <p:cNvSpPr txBox="1">
            <a:spLocks/>
          </p:cNvSpPr>
          <p:nvPr/>
        </p:nvSpPr>
        <p:spPr>
          <a:xfrm>
            <a:off x="298101" y="3140968"/>
            <a:ext cx="8677472" cy="364502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algn="just"/>
            <a:r>
              <a:rPr lang="en-GB" sz="2000" dirty="0" err="1"/>
              <a:t>En</a:t>
            </a:r>
            <a:r>
              <a:rPr lang="en-GB" sz="2000" dirty="0"/>
              <a:t> los </a:t>
            </a:r>
            <a:r>
              <a:rPr lang="en-GB" sz="2000" dirty="0" err="1"/>
              <a:t>casos</a:t>
            </a:r>
            <a:r>
              <a:rPr lang="en-GB" sz="2000" dirty="0"/>
              <a:t> de </a:t>
            </a:r>
            <a:r>
              <a:rPr lang="en-GB" sz="2000" dirty="0" err="1"/>
              <a:t>vulneración</a:t>
            </a:r>
            <a:r>
              <a:rPr lang="en-GB" sz="2000" dirty="0"/>
              <a:t> </a:t>
            </a:r>
            <a:r>
              <a:rPr lang="en-GB" sz="2000" dirty="0" err="1"/>
              <a:t>efectiva</a:t>
            </a:r>
            <a:r>
              <a:rPr lang="en-GB" sz="2000" dirty="0"/>
              <a:t>, el Tribunal </a:t>
            </a:r>
            <a:r>
              <a:rPr lang="en-GB" sz="2000" dirty="0" err="1"/>
              <a:t>acoge</a:t>
            </a:r>
            <a:r>
              <a:rPr lang="en-GB" sz="2000" dirty="0"/>
              <a:t> dos principios: </a:t>
            </a:r>
          </a:p>
          <a:p>
            <a:pPr marL="342900" lvl="0" indent="-342900" algn="just">
              <a:buFont typeface="Arial" pitchFamily="34" charset="0"/>
              <a:buChar char="•"/>
            </a:pPr>
            <a:r>
              <a:rPr lang="en-GB" sz="2000" dirty="0"/>
              <a:t>La investigación debe poder concluir si el uso de la fuerza ha sido justificado.</a:t>
            </a:r>
          </a:p>
          <a:p>
            <a:pPr marL="342900" lvl="0" indent="-342900" algn="just">
              <a:buFont typeface="Arial" pitchFamily="34" charset="0"/>
              <a:buChar char="•"/>
            </a:pPr>
            <a:r>
              <a:rPr lang="en-GB" sz="2000" dirty="0"/>
              <a:t>Deben utilizarse todos los medios para garantizar un análisis detallado y objetivo del incidente.</a:t>
            </a:r>
          </a:p>
          <a:p>
            <a:pPr lvl="0" algn="just"/>
            <a:endParaRPr lang="es-ES" sz="2000" dirty="0">
              <a:solidFill>
                <a:srgbClr val="FF0000"/>
              </a:solidFill>
            </a:endParaRPr>
          </a:p>
          <a:p>
            <a:pPr algn="just"/>
            <a:r>
              <a:rPr lang="en-GB" sz="2000" dirty="0"/>
              <a:t>Durante una investigación sobre la existencia de tortura, el hecho de no permitir que el demandante proporcione pruebas que puedan esclarecer quiénes son los presuntos responsables de la agresión o cuáles fueron los hechos supondría que no se puede llevar a cabo una investigación exhaustiva y efectiva y, como consecuencia, </a:t>
            </a:r>
            <a:r>
              <a:rPr lang="en-GB" sz="2000" dirty="0" err="1"/>
              <a:t>resultaría</a:t>
            </a:r>
            <a:r>
              <a:rPr lang="en-GB" sz="2000" dirty="0"/>
              <a:t> </a:t>
            </a:r>
            <a:r>
              <a:rPr lang="en-GB" sz="2000" dirty="0" err="1"/>
              <a:t>vulnerado</a:t>
            </a:r>
            <a:r>
              <a:rPr lang="en-GB" sz="2000" dirty="0"/>
              <a:t> el art. 3 en su vertiente procesal.</a:t>
            </a:r>
          </a:p>
          <a:p>
            <a:pPr lvl="0"/>
            <a:endParaRPr lang="en-GB" sz="2000" dirty="0">
              <a:solidFill>
                <a:srgbClr val="FF0000"/>
              </a:solidFill>
            </a:endParaRPr>
          </a:p>
          <a:p>
            <a:pPr algn="just"/>
            <a:endParaRPr lang="en-GB" sz="2000" b="1" dirty="0"/>
          </a:p>
        </p:txBody>
      </p:sp>
      <p:sp>
        <p:nvSpPr>
          <p:cNvPr id="8" name="Vijfhoek 6"/>
          <p:cNvSpPr/>
          <p:nvPr/>
        </p:nvSpPr>
        <p:spPr>
          <a:xfrm>
            <a:off x="-36512" y="332656"/>
            <a:ext cx="5796136"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Jurisprudencia del TEDH</a:t>
            </a:r>
            <a:endParaRPr lang="nl-NL" sz="2400" b="1" dirty="0">
              <a:solidFill>
                <a:srgbClr val="FFFFFF"/>
              </a:solidFill>
            </a:endParaRPr>
          </a:p>
        </p:txBody>
      </p:sp>
      <p:sp>
        <p:nvSpPr>
          <p:cNvPr id="9" name="Tekstvak 6">
            <a:hlinkClick r:id="rId4" action="ppaction://hlinksldjump"/>
          </p:cNvPr>
          <p:cNvSpPr txBox="1"/>
          <p:nvPr/>
        </p:nvSpPr>
        <p:spPr>
          <a:xfrm>
            <a:off x="-36513" y="1262624"/>
            <a:ext cx="4219917" cy="430887"/>
          </a:xfrm>
          <a:prstGeom prst="rect">
            <a:avLst/>
          </a:prstGeom>
          <a:solidFill>
            <a:schemeClr val="bg1">
              <a:alpha val="84000"/>
            </a:schemeClr>
          </a:solidFill>
        </p:spPr>
        <p:txBody>
          <a:bodyPr wrap="square" rtlCol="0">
            <a:spAutoFit/>
          </a:bodyPr>
          <a:lstStyle/>
          <a:p>
            <a:pPr algn="ctr"/>
            <a:r>
              <a:rPr lang="nl-NL" sz="2200" b="1" dirty="0"/>
              <a:t>Vulneración procesal del art. 3</a:t>
            </a:r>
          </a:p>
        </p:txBody>
      </p:sp>
      <p:sp>
        <p:nvSpPr>
          <p:cNvPr id="10" name="Stroomdiagram: Vooraf ingesteld proces 11"/>
          <p:cNvSpPr/>
          <p:nvPr/>
        </p:nvSpPr>
        <p:spPr>
          <a:xfrm>
            <a:off x="6012160" y="4293096"/>
            <a:ext cx="2963413" cy="382352"/>
          </a:xfrm>
          <a:prstGeom prst="flowChartPredefined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b="1" dirty="0">
                <a:solidFill>
                  <a:schemeClr val="tx1"/>
                </a:solidFill>
              </a:rPr>
              <a:t>San </a:t>
            </a:r>
            <a:r>
              <a:rPr lang="en-GB" sz="1400" b="1" dirty="0" err="1">
                <a:solidFill>
                  <a:schemeClr val="tx1"/>
                </a:solidFill>
              </a:rPr>
              <a:t>Argimiro</a:t>
            </a:r>
            <a:r>
              <a:rPr lang="en-GB" sz="1400" b="1" dirty="0">
                <a:solidFill>
                  <a:schemeClr val="tx1"/>
                </a:solidFill>
              </a:rPr>
              <a:t> </a:t>
            </a:r>
            <a:r>
              <a:rPr lang="en-GB" sz="1400" b="1" dirty="0" err="1">
                <a:solidFill>
                  <a:schemeClr val="tx1"/>
                </a:solidFill>
              </a:rPr>
              <a:t>Isasa</a:t>
            </a:r>
            <a:r>
              <a:rPr lang="en-GB" sz="1400" b="1" dirty="0">
                <a:solidFill>
                  <a:schemeClr val="tx1"/>
                </a:solidFill>
              </a:rPr>
              <a:t> c. España</a:t>
            </a:r>
            <a:endParaRPr lang="nl-NL" sz="1400" b="1" dirty="0">
              <a:solidFill>
                <a:schemeClr val="tx1"/>
              </a:solidFill>
            </a:endParaRPr>
          </a:p>
        </p:txBody>
      </p:sp>
      <p:sp>
        <p:nvSpPr>
          <p:cNvPr id="11" name="Stroomdiagram: Vooraf ingesteld proces 11"/>
          <p:cNvSpPr/>
          <p:nvPr/>
        </p:nvSpPr>
        <p:spPr>
          <a:xfrm>
            <a:off x="298101" y="2129302"/>
            <a:ext cx="2088232" cy="925492"/>
          </a:xfrm>
          <a:prstGeom prst="flowChartPredefined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err="1">
                <a:solidFill>
                  <a:schemeClr val="tx1"/>
                </a:solidFill>
              </a:rPr>
              <a:t>Martínez</a:t>
            </a:r>
            <a:r>
              <a:rPr lang="en-GB" b="1" dirty="0">
                <a:solidFill>
                  <a:schemeClr val="tx1"/>
                </a:solidFill>
              </a:rPr>
              <a:t> Sala c. España</a:t>
            </a:r>
            <a:endParaRPr lang="nl-NL" b="1" dirty="0">
              <a:solidFill>
                <a:schemeClr val="tx1"/>
              </a:solidFill>
            </a:endParaRPr>
          </a:p>
        </p:txBody>
      </p:sp>
    </p:spTree>
    <p:extLst>
      <p:ext uri="{BB962C8B-B14F-4D97-AF65-F5344CB8AC3E}">
        <p14:creationId xmlns:p14="http://schemas.microsoft.com/office/powerpoint/2010/main" val="380920282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30155" y="-27384"/>
            <a:ext cx="9180512" cy="3024336"/>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7" name="6 Imagen"/>
          <p:cNvPicPr/>
          <p:nvPr/>
        </p:nvPicPr>
        <p:blipFill rotWithShape="1">
          <a:blip r:embed="rId3" cstate="print"/>
          <a:srcRect l="2172" t="25559" r="3659" b="24228"/>
          <a:stretch/>
        </p:blipFill>
        <p:spPr bwMode="auto">
          <a:xfrm>
            <a:off x="-36512" y="-40815"/>
            <a:ext cx="9186869" cy="3037767"/>
          </a:xfrm>
          <a:prstGeom prst="rect">
            <a:avLst/>
          </a:prstGeom>
          <a:ln>
            <a:noFill/>
          </a:ln>
          <a:extLst>
            <a:ext uri="{53640926-AAD7-44D8-BBD7-CCE9431645EC}">
              <a14:shadowObscured xmlns:a14="http://schemas.microsoft.com/office/drawing/2010/main"/>
            </a:ext>
          </a:extLst>
        </p:spPr>
      </p:pic>
      <p:sp>
        <p:nvSpPr>
          <p:cNvPr id="5" name="Tijdelijke aanduiding voor inhoud 2"/>
          <p:cNvSpPr txBox="1">
            <a:spLocks/>
          </p:cNvSpPr>
          <p:nvPr/>
        </p:nvSpPr>
        <p:spPr>
          <a:xfrm>
            <a:off x="298100" y="3645024"/>
            <a:ext cx="8450363" cy="252028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algn="just"/>
            <a:r>
              <a:rPr lang="en-GB" sz="2000" dirty="0"/>
              <a:t>Centrándonos en la vulneración sustantiva del artículo 3, el Tribunal comienza su informe reconociendo la prohibición de la tortura como un VALOR SUPERIOR en sociedades democráticas. Esto significa que la prohibición no tendrá </a:t>
            </a:r>
            <a:r>
              <a:rPr lang="en-GB" sz="2000" dirty="0" err="1"/>
              <a:t>excepciones</a:t>
            </a:r>
            <a:r>
              <a:rPr lang="en-GB" sz="2000" dirty="0"/>
              <a:t> «</a:t>
            </a:r>
            <a:r>
              <a:rPr lang="en-GB" sz="2000" dirty="0" err="1"/>
              <a:t>incluso</a:t>
            </a:r>
            <a:r>
              <a:rPr lang="en-GB" sz="2000" dirty="0"/>
              <a:t> en las circunstancias </a:t>
            </a:r>
            <a:r>
              <a:rPr lang="en-GB" sz="2000" dirty="0" err="1"/>
              <a:t>más</a:t>
            </a:r>
            <a:r>
              <a:rPr lang="en-GB" sz="2000" dirty="0"/>
              <a:t> </a:t>
            </a:r>
            <a:r>
              <a:rPr lang="en-GB" sz="2000" dirty="0" err="1"/>
              <a:t>difíciles</a:t>
            </a:r>
            <a:r>
              <a:rPr lang="en-GB" sz="2000" dirty="0"/>
              <a:t>» e «</a:t>
            </a:r>
            <a:r>
              <a:rPr lang="en-GB" sz="2000" dirty="0" err="1"/>
              <a:t>independiente</a:t>
            </a:r>
            <a:r>
              <a:rPr lang="en-GB" sz="2000" dirty="0"/>
              <a:t> de los comportamientos atribuidos a la </a:t>
            </a:r>
            <a:r>
              <a:rPr lang="en-GB" sz="2000" dirty="0" err="1"/>
              <a:t>víctima</a:t>
            </a:r>
            <a:r>
              <a:rPr lang="en-GB" sz="2000" dirty="0"/>
              <a:t>» (sentencia del Tribunal Europeo de Derechos Humanos, asunto Martínez Sala y otros contra España, de 2 de noviembre de 2004, p.120. Ello es </a:t>
            </a:r>
            <a:r>
              <a:rPr lang="en-GB" sz="2000" dirty="0" err="1"/>
              <a:t>así</a:t>
            </a:r>
            <a:r>
              <a:rPr lang="en-GB" sz="2000" dirty="0"/>
              <a:t> </a:t>
            </a:r>
            <a:r>
              <a:rPr lang="en-GB" sz="2000" dirty="0" err="1"/>
              <a:t>incluso</a:t>
            </a:r>
            <a:r>
              <a:rPr lang="en-GB" sz="2000" dirty="0"/>
              <a:t> en casos de terrorismo.</a:t>
            </a:r>
          </a:p>
          <a:p>
            <a:pPr lvl="0"/>
            <a:endParaRPr lang="en-GB" sz="2000" dirty="0">
              <a:solidFill>
                <a:srgbClr val="FF0000"/>
              </a:solidFill>
            </a:endParaRPr>
          </a:p>
          <a:p>
            <a:pPr algn="just"/>
            <a:endParaRPr lang="en-GB" sz="2000" b="1" dirty="0"/>
          </a:p>
        </p:txBody>
      </p:sp>
      <p:sp>
        <p:nvSpPr>
          <p:cNvPr id="8" name="Vijfhoek 6"/>
          <p:cNvSpPr/>
          <p:nvPr/>
        </p:nvSpPr>
        <p:spPr>
          <a:xfrm>
            <a:off x="-36512" y="332656"/>
            <a:ext cx="5796136"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Elementos de la definición jurídica</a:t>
            </a:r>
            <a:endParaRPr lang="nl-NL" sz="2400" b="1" dirty="0">
              <a:solidFill>
                <a:srgbClr val="FFFFFF"/>
              </a:solidFill>
            </a:endParaRPr>
          </a:p>
        </p:txBody>
      </p:sp>
      <p:sp>
        <p:nvSpPr>
          <p:cNvPr id="9" name="Tekstvak 6">
            <a:hlinkClick r:id="rId4" action="ppaction://hlinksldjump"/>
          </p:cNvPr>
          <p:cNvSpPr txBox="1"/>
          <p:nvPr/>
        </p:nvSpPr>
        <p:spPr>
          <a:xfrm>
            <a:off x="-36512" y="1553146"/>
            <a:ext cx="4219917" cy="430887"/>
          </a:xfrm>
          <a:prstGeom prst="rect">
            <a:avLst/>
          </a:prstGeom>
          <a:solidFill>
            <a:schemeClr val="bg1">
              <a:alpha val="84000"/>
            </a:schemeClr>
          </a:solidFill>
        </p:spPr>
        <p:txBody>
          <a:bodyPr wrap="square" rtlCol="0">
            <a:spAutoFit/>
          </a:bodyPr>
          <a:lstStyle/>
          <a:p>
            <a:pPr algn="ctr"/>
            <a:r>
              <a:rPr lang="nl-NL" sz="2200" b="1" dirty="0"/>
              <a:t>Vulneración sustantiva del art. 3</a:t>
            </a:r>
          </a:p>
        </p:txBody>
      </p:sp>
      <p:sp>
        <p:nvSpPr>
          <p:cNvPr id="10" name="Stroomdiagram: Vooraf ingesteld proces 8"/>
          <p:cNvSpPr/>
          <p:nvPr/>
        </p:nvSpPr>
        <p:spPr>
          <a:xfrm>
            <a:off x="298101" y="2420888"/>
            <a:ext cx="1944216" cy="936104"/>
          </a:xfrm>
          <a:prstGeom prst="flowChartPredefined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solidFill>
                  <a:srgbClr val="FFFFFF"/>
                </a:solidFill>
              </a:rPr>
              <a:t>a) VALOR SUPERIOR</a:t>
            </a:r>
            <a:endParaRPr lang="nl-NL" dirty="0">
              <a:solidFill>
                <a:srgbClr val="FFFFFF"/>
              </a:solidFill>
            </a:endParaRPr>
          </a:p>
        </p:txBody>
      </p:sp>
    </p:spTree>
    <p:extLst>
      <p:ext uri="{BB962C8B-B14F-4D97-AF65-F5344CB8AC3E}">
        <p14:creationId xmlns:p14="http://schemas.microsoft.com/office/powerpoint/2010/main" val="409365880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30155" y="-27384"/>
            <a:ext cx="9180512" cy="3024336"/>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7" name="6 Imagen"/>
          <p:cNvPicPr/>
          <p:nvPr/>
        </p:nvPicPr>
        <p:blipFill rotWithShape="1">
          <a:blip r:embed="rId3" cstate="print"/>
          <a:srcRect l="2172" t="25559" r="3659" b="24228"/>
          <a:stretch/>
        </p:blipFill>
        <p:spPr bwMode="auto">
          <a:xfrm>
            <a:off x="-36512" y="-40815"/>
            <a:ext cx="9186869" cy="3037767"/>
          </a:xfrm>
          <a:prstGeom prst="rect">
            <a:avLst/>
          </a:prstGeom>
          <a:ln>
            <a:noFill/>
          </a:ln>
          <a:extLst>
            <a:ext uri="{53640926-AAD7-44D8-BBD7-CCE9431645EC}">
              <a14:shadowObscured xmlns:a14="http://schemas.microsoft.com/office/drawing/2010/main"/>
            </a:ext>
          </a:extLst>
        </p:spPr>
      </p:pic>
      <p:sp>
        <p:nvSpPr>
          <p:cNvPr id="5" name="Tijdelijke aanduiding voor inhoud 2"/>
          <p:cNvSpPr txBox="1">
            <a:spLocks/>
          </p:cNvSpPr>
          <p:nvPr/>
        </p:nvSpPr>
        <p:spPr>
          <a:xfrm>
            <a:off x="298101" y="3429000"/>
            <a:ext cx="8424936" cy="79208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r>
              <a:rPr lang="en-GB" sz="2000" dirty="0"/>
              <a:t>Otro requisito que debe cumplirse es que el maltrato debe tener un nivel mínimo de GRAVEDAD.</a:t>
            </a:r>
          </a:p>
          <a:p>
            <a:endParaRPr lang="en-GB" sz="2000" dirty="0">
              <a:solidFill>
                <a:srgbClr val="FF0000"/>
              </a:solidFill>
            </a:endParaRPr>
          </a:p>
          <a:p>
            <a:pPr algn="just"/>
            <a:endParaRPr lang="en-GB" sz="2000" b="1" dirty="0"/>
          </a:p>
        </p:txBody>
      </p:sp>
      <p:sp>
        <p:nvSpPr>
          <p:cNvPr id="8" name="Vijfhoek 6"/>
          <p:cNvSpPr/>
          <p:nvPr/>
        </p:nvSpPr>
        <p:spPr>
          <a:xfrm>
            <a:off x="-36512" y="332656"/>
            <a:ext cx="5796136"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Elementos de la definición jurídica</a:t>
            </a:r>
            <a:endParaRPr lang="nl-NL" sz="2400" b="1" dirty="0">
              <a:solidFill>
                <a:srgbClr val="FFFFFF"/>
              </a:solidFill>
            </a:endParaRPr>
          </a:p>
        </p:txBody>
      </p:sp>
      <p:sp>
        <p:nvSpPr>
          <p:cNvPr id="9" name="Tekstvak 6">
            <a:hlinkClick r:id="rId4" action="ppaction://hlinksldjump"/>
          </p:cNvPr>
          <p:cNvSpPr txBox="1"/>
          <p:nvPr/>
        </p:nvSpPr>
        <p:spPr>
          <a:xfrm>
            <a:off x="-36512" y="1553146"/>
            <a:ext cx="4219917" cy="430887"/>
          </a:xfrm>
          <a:prstGeom prst="rect">
            <a:avLst/>
          </a:prstGeom>
          <a:solidFill>
            <a:schemeClr val="bg1">
              <a:alpha val="84000"/>
            </a:schemeClr>
          </a:solidFill>
        </p:spPr>
        <p:txBody>
          <a:bodyPr wrap="square" rtlCol="0">
            <a:spAutoFit/>
          </a:bodyPr>
          <a:lstStyle/>
          <a:p>
            <a:pPr algn="ctr"/>
            <a:r>
              <a:rPr lang="nl-NL" sz="2200" b="1" dirty="0"/>
              <a:t>Vulneración sustantiva del art. 3</a:t>
            </a:r>
          </a:p>
        </p:txBody>
      </p:sp>
      <p:sp>
        <p:nvSpPr>
          <p:cNvPr id="10" name="Stroomdiagram: Vooraf ingesteld proces 8"/>
          <p:cNvSpPr/>
          <p:nvPr/>
        </p:nvSpPr>
        <p:spPr>
          <a:xfrm>
            <a:off x="683568" y="2276872"/>
            <a:ext cx="1944216" cy="936104"/>
          </a:xfrm>
          <a:prstGeom prst="flowChartPredefined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solidFill>
                  <a:srgbClr val="FFFFFF"/>
                </a:solidFill>
              </a:rPr>
              <a:t>B) NIVEL DE GRAVEDAD</a:t>
            </a:r>
            <a:endParaRPr lang="nl-NL" dirty="0">
              <a:solidFill>
                <a:srgbClr val="FFFFFF"/>
              </a:solidFill>
            </a:endParaRPr>
          </a:p>
        </p:txBody>
      </p:sp>
      <p:sp>
        <p:nvSpPr>
          <p:cNvPr id="11" name="Stroomdiagram: Vooraf ingesteld proces 8"/>
          <p:cNvSpPr/>
          <p:nvPr/>
        </p:nvSpPr>
        <p:spPr>
          <a:xfrm>
            <a:off x="721180" y="4365104"/>
            <a:ext cx="1944216" cy="936104"/>
          </a:xfrm>
          <a:prstGeom prst="flowChartPredefined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solidFill>
                  <a:srgbClr val="FFFFFF"/>
                </a:solidFill>
              </a:rPr>
              <a:t>c) VERACIDAD</a:t>
            </a:r>
            <a:endParaRPr lang="nl-NL" dirty="0">
              <a:solidFill>
                <a:srgbClr val="FFFFFF"/>
              </a:solidFill>
            </a:endParaRPr>
          </a:p>
        </p:txBody>
      </p:sp>
      <p:sp>
        <p:nvSpPr>
          <p:cNvPr id="12" name="Tijdelijke aanduiding voor inhoud 2"/>
          <p:cNvSpPr txBox="1">
            <a:spLocks/>
          </p:cNvSpPr>
          <p:nvPr/>
        </p:nvSpPr>
        <p:spPr>
          <a:xfrm>
            <a:off x="298101" y="5409220"/>
            <a:ext cx="8424935" cy="133214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algn="just"/>
            <a:r>
              <a:rPr lang="en-GB" sz="2000" dirty="0"/>
              <a:t>Por otra parte, para considerar la VERACIDAD de los supuestos hechos, debe aplicarse el criterio de </a:t>
            </a:r>
            <a:r>
              <a:rPr lang="en-GB" sz="2000" dirty="0" err="1"/>
              <a:t>certeza</a:t>
            </a:r>
            <a:r>
              <a:rPr lang="en-GB" sz="2000" dirty="0"/>
              <a:t> «</a:t>
            </a:r>
            <a:r>
              <a:rPr lang="en-GB" sz="2000" dirty="0" err="1"/>
              <a:t>más</a:t>
            </a:r>
            <a:r>
              <a:rPr lang="en-GB" sz="2000" dirty="0"/>
              <a:t> allá de cualquier </a:t>
            </a:r>
            <a:r>
              <a:rPr lang="en-GB" sz="2000" dirty="0" err="1"/>
              <a:t>duda</a:t>
            </a:r>
            <a:r>
              <a:rPr lang="en-GB" sz="2000" dirty="0"/>
              <a:t> </a:t>
            </a:r>
            <a:r>
              <a:rPr lang="en-GB" sz="2000" dirty="0" err="1"/>
              <a:t>razonable</a:t>
            </a:r>
            <a:r>
              <a:rPr lang="en-GB" sz="2000" dirty="0"/>
              <a:t>», </a:t>
            </a:r>
            <a:r>
              <a:rPr lang="en-GB" sz="2000" dirty="0" err="1"/>
              <a:t>aunque</a:t>
            </a:r>
            <a:r>
              <a:rPr lang="en-GB" sz="2000" dirty="0"/>
              <a:t> </a:t>
            </a:r>
            <a:r>
              <a:rPr lang="en-GB" sz="2000" dirty="0" err="1"/>
              <a:t>también</a:t>
            </a:r>
            <a:r>
              <a:rPr lang="en-GB" sz="2000" dirty="0"/>
              <a:t> </a:t>
            </a:r>
            <a:r>
              <a:rPr lang="en-GB" sz="2000" dirty="0" err="1"/>
              <a:t>pueden</a:t>
            </a:r>
            <a:r>
              <a:rPr lang="en-GB" sz="2000" dirty="0"/>
              <a:t> </a:t>
            </a:r>
            <a:r>
              <a:rPr lang="en-GB" sz="2000" dirty="0" err="1"/>
              <a:t>tenerse</a:t>
            </a:r>
            <a:r>
              <a:rPr lang="en-GB" sz="2000" dirty="0"/>
              <a:t> </a:t>
            </a:r>
            <a:r>
              <a:rPr lang="en-GB" sz="2000" dirty="0" err="1"/>
              <a:t>en</a:t>
            </a:r>
            <a:r>
              <a:rPr lang="en-GB" sz="2000" dirty="0"/>
              <a:t> </a:t>
            </a:r>
            <a:r>
              <a:rPr lang="en-GB" sz="2000" dirty="0" err="1"/>
              <a:t>cuenta</a:t>
            </a:r>
            <a:r>
              <a:rPr lang="en-GB" sz="2000" dirty="0"/>
              <a:t> las indicaciones y suposiciones si son </a:t>
            </a:r>
            <a:r>
              <a:rPr lang="en-GB" sz="2000" dirty="0" err="1"/>
              <a:t>suficientemente</a:t>
            </a:r>
            <a:r>
              <a:rPr lang="en-GB" sz="2000" dirty="0"/>
              <a:t> </a:t>
            </a:r>
            <a:r>
              <a:rPr lang="en-GB" sz="2000" dirty="0" err="1"/>
              <a:t>coherente</a:t>
            </a:r>
            <a:r>
              <a:rPr lang="en-GB" sz="2000" dirty="0" err="1">
                <a:solidFill>
                  <a:schemeClr val="tx1"/>
                </a:solidFill>
              </a:rPr>
              <a:t>s</a:t>
            </a:r>
            <a:r>
              <a:rPr lang="en-GB" dirty="0">
                <a:solidFill>
                  <a:schemeClr val="tx1"/>
                </a:solidFill>
              </a:rPr>
              <a:t>.</a:t>
            </a:r>
          </a:p>
          <a:p>
            <a:endParaRPr lang="en-GB" sz="2000" dirty="0">
              <a:solidFill>
                <a:srgbClr val="FF0000"/>
              </a:solidFill>
            </a:endParaRPr>
          </a:p>
          <a:p>
            <a:pPr algn="just"/>
            <a:endParaRPr lang="en-GB" sz="2000" b="1" dirty="0"/>
          </a:p>
        </p:txBody>
      </p:sp>
    </p:spTree>
    <p:extLst>
      <p:ext uri="{BB962C8B-B14F-4D97-AF65-F5344CB8AC3E}">
        <p14:creationId xmlns:p14="http://schemas.microsoft.com/office/powerpoint/2010/main" val="243446650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30155" y="-27384"/>
            <a:ext cx="9180512" cy="3024336"/>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7" name="6 Imagen"/>
          <p:cNvPicPr/>
          <p:nvPr/>
        </p:nvPicPr>
        <p:blipFill rotWithShape="1">
          <a:blip r:embed="rId3" cstate="print"/>
          <a:srcRect l="2172" t="25559" r="3659" b="24228"/>
          <a:stretch/>
        </p:blipFill>
        <p:spPr bwMode="auto">
          <a:xfrm>
            <a:off x="-36512" y="-40815"/>
            <a:ext cx="9186869" cy="3037767"/>
          </a:xfrm>
          <a:prstGeom prst="rect">
            <a:avLst/>
          </a:prstGeom>
          <a:ln>
            <a:noFill/>
          </a:ln>
          <a:extLst>
            <a:ext uri="{53640926-AAD7-44D8-BBD7-CCE9431645EC}">
              <a14:shadowObscured xmlns:a14="http://schemas.microsoft.com/office/drawing/2010/main"/>
            </a:ext>
          </a:extLst>
        </p:spPr>
      </p:pic>
      <p:sp>
        <p:nvSpPr>
          <p:cNvPr id="5" name="Tijdelijke aanduiding voor inhoud 2"/>
          <p:cNvSpPr txBox="1">
            <a:spLocks/>
          </p:cNvSpPr>
          <p:nvPr/>
        </p:nvSpPr>
        <p:spPr>
          <a:xfrm>
            <a:off x="298101" y="3933056"/>
            <a:ext cx="8424936" cy="136815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algn="just"/>
            <a:r>
              <a:rPr lang="en-GB" sz="2000" dirty="0"/>
              <a:t>En resumen, en situaciones en las que las autoridades son garantes de la integridad física y </a:t>
            </a:r>
            <a:r>
              <a:rPr lang="en-GB" sz="2000" dirty="0" err="1"/>
              <a:t>psíquica</a:t>
            </a:r>
            <a:r>
              <a:rPr lang="en-GB" sz="2000" dirty="0"/>
              <a:t> de las personas bajo su custodia, </a:t>
            </a:r>
            <a:r>
              <a:rPr lang="en-GB" sz="2000" dirty="0" err="1"/>
              <a:t>como</a:t>
            </a:r>
            <a:r>
              <a:rPr lang="en-GB" sz="2000" dirty="0"/>
              <a:t> </a:t>
            </a:r>
            <a:r>
              <a:rPr lang="en-GB" sz="2000" dirty="0" err="1"/>
              <a:t>en</a:t>
            </a:r>
            <a:r>
              <a:rPr lang="en-GB" sz="2000" dirty="0"/>
              <a:t> las detenciones provisionales, el Tribunal señala que la CARGA DE LA PRUEBA, en caso de que suceda algo, recae sobre las autoridades.</a:t>
            </a:r>
          </a:p>
          <a:p>
            <a:endParaRPr lang="en-GB" sz="2000" dirty="0">
              <a:solidFill>
                <a:srgbClr val="FF0000"/>
              </a:solidFill>
            </a:endParaRPr>
          </a:p>
          <a:p>
            <a:pPr algn="just"/>
            <a:endParaRPr lang="en-GB" sz="2000" b="1" dirty="0"/>
          </a:p>
        </p:txBody>
      </p:sp>
      <p:sp>
        <p:nvSpPr>
          <p:cNvPr id="8" name="Vijfhoek 6"/>
          <p:cNvSpPr/>
          <p:nvPr/>
        </p:nvSpPr>
        <p:spPr>
          <a:xfrm>
            <a:off x="-36512" y="332656"/>
            <a:ext cx="5796136"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Elementos de la definición jurídica</a:t>
            </a:r>
            <a:endParaRPr lang="nl-NL" sz="2400" b="1" dirty="0">
              <a:solidFill>
                <a:srgbClr val="FFFFFF"/>
              </a:solidFill>
            </a:endParaRPr>
          </a:p>
        </p:txBody>
      </p:sp>
      <p:sp>
        <p:nvSpPr>
          <p:cNvPr id="9" name="Tekstvak 6">
            <a:hlinkClick r:id="rId4" action="ppaction://hlinksldjump"/>
          </p:cNvPr>
          <p:cNvSpPr txBox="1"/>
          <p:nvPr/>
        </p:nvSpPr>
        <p:spPr>
          <a:xfrm>
            <a:off x="-36512" y="1553146"/>
            <a:ext cx="4219917" cy="430887"/>
          </a:xfrm>
          <a:prstGeom prst="rect">
            <a:avLst/>
          </a:prstGeom>
          <a:solidFill>
            <a:schemeClr val="bg1">
              <a:alpha val="84000"/>
            </a:schemeClr>
          </a:solidFill>
        </p:spPr>
        <p:txBody>
          <a:bodyPr wrap="square" rtlCol="0">
            <a:spAutoFit/>
          </a:bodyPr>
          <a:lstStyle/>
          <a:p>
            <a:pPr algn="ctr"/>
            <a:r>
              <a:rPr lang="nl-NL" sz="2200" b="1" dirty="0"/>
              <a:t>Vulneración sustantiva del art. 3</a:t>
            </a:r>
          </a:p>
        </p:txBody>
      </p:sp>
      <p:sp>
        <p:nvSpPr>
          <p:cNvPr id="10" name="Stroomdiagram: Vooraf ingesteld proces 8"/>
          <p:cNvSpPr/>
          <p:nvPr/>
        </p:nvSpPr>
        <p:spPr>
          <a:xfrm>
            <a:off x="683568" y="2528900"/>
            <a:ext cx="1944216" cy="936104"/>
          </a:xfrm>
          <a:prstGeom prst="flowChartPredefined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solidFill>
                  <a:srgbClr val="FFFFFF"/>
                </a:solidFill>
              </a:rPr>
              <a:t>d) CARGA DE LA PRUEBA</a:t>
            </a:r>
            <a:endParaRPr lang="nl-NL" dirty="0">
              <a:solidFill>
                <a:srgbClr val="FFFFFF"/>
              </a:solidFill>
            </a:endParaRPr>
          </a:p>
        </p:txBody>
      </p:sp>
    </p:spTree>
    <p:extLst>
      <p:ext uri="{BB962C8B-B14F-4D97-AF65-F5344CB8AC3E}">
        <p14:creationId xmlns:p14="http://schemas.microsoft.com/office/powerpoint/2010/main" val="380628142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Inicio</a:t>
            </a:r>
          </a:p>
        </p:txBody>
      </p:sp>
      <p:sp>
        <p:nvSpPr>
          <p:cNvPr id="7" name="Tekstvak 6">
            <a:hlinkClick r:id="rId3" action="ppaction://hlinksldjump"/>
          </p:cNvPr>
          <p:cNvSpPr txBox="1"/>
          <p:nvPr/>
        </p:nvSpPr>
        <p:spPr>
          <a:xfrm>
            <a:off x="971600" y="2032972"/>
            <a:ext cx="2715064" cy="1107996"/>
          </a:xfrm>
          <a:prstGeom prst="rect">
            <a:avLst/>
          </a:prstGeom>
          <a:solidFill>
            <a:srgbClr val="00A2DB">
              <a:alpha val="84000"/>
            </a:srgbClr>
          </a:solidFill>
        </p:spPr>
        <p:txBody>
          <a:bodyPr wrap="square" rtlCol="0">
            <a:spAutoFit/>
          </a:bodyPr>
          <a:lstStyle/>
          <a:p>
            <a:pPr algn="ctr"/>
            <a:r>
              <a:rPr lang="nl-NL" sz="2200" b="1" dirty="0">
                <a:solidFill>
                  <a:schemeClr val="bg2"/>
                </a:solidFill>
              </a:rPr>
              <a:t>Parte 1: </a:t>
            </a:r>
          </a:p>
          <a:p>
            <a:pPr algn="ctr"/>
            <a:r>
              <a:rPr lang="nl-NL" sz="2200" b="1" dirty="0">
                <a:solidFill>
                  <a:schemeClr val="bg2"/>
                </a:solidFill>
              </a:rPr>
              <a:t>Herramientas psicosociales generales</a:t>
            </a:r>
          </a:p>
        </p:txBody>
      </p:sp>
      <p:sp>
        <p:nvSpPr>
          <p:cNvPr id="8" name="Tekstvak 7">
            <a:hlinkClick r:id="rId4" action="ppaction://hlinksldjump"/>
          </p:cNvPr>
          <p:cNvSpPr txBox="1"/>
          <p:nvPr/>
        </p:nvSpPr>
        <p:spPr>
          <a:xfrm>
            <a:off x="5292080" y="2032972"/>
            <a:ext cx="2715064" cy="1107996"/>
          </a:xfrm>
          <a:prstGeom prst="rect">
            <a:avLst/>
          </a:prstGeom>
          <a:solidFill>
            <a:schemeClr val="tx2">
              <a:alpha val="84000"/>
            </a:schemeClr>
          </a:solidFill>
        </p:spPr>
        <p:txBody>
          <a:bodyPr wrap="square" rtlCol="0">
            <a:spAutoFit/>
          </a:bodyPr>
          <a:lstStyle/>
          <a:p>
            <a:pPr algn="ctr"/>
            <a:r>
              <a:rPr lang="nl-NL" sz="2200" b="1" dirty="0">
                <a:solidFill>
                  <a:schemeClr val="bg2"/>
                </a:solidFill>
              </a:rPr>
              <a:t>Parte 2: </a:t>
            </a:r>
          </a:p>
          <a:p>
            <a:pPr algn="ctr"/>
            <a:r>
              <a:rPr lang="en-US" sz="2200" b="1" dirty="0">
                <a:solidFill>
                  <a:schemeClr val="bg2"/>
                </a:solidFill>
              </a:rPr>
              <a:t>Identificación de situaciones de abuso o maltrato</a:t>
            </a:r>
            <a:endParaRPr lang="nl-NL" sz="2200" b="1" dirty="0">
              <a:solidFill>
                <a:schemeClr val="bg2"/>
              </a:solidFill>
            </a:endParaRPr>
          </a:p>
        </p:txBody>
      </p:sp>
      <p:sp>
        <p:nvSpPr>
          <p:cNvPr id="10" name="Tekstvak 8">
            <a:hlinkClick r:id="" action="ppaction://noaction"/>
          </p:cNvPr>
          <p:cNvSpPr txBox="1"/>
          <p:nvPr/>
        </p:nvSpPr>
        <p:spPr>
          <a:xfrm>
            <a:off x="3168352" y="4005064"/>
            <a:ext cx="2715064" cy="1446550"/>
          </a:xfrm>
          <a:prstGeom prst="rect">
            <a:avLst/>
          </a:prstGeom>
          <a:solidFill>
            <a:schemeClr val="tx2">
              <a:alpha val="84000"/>
            </a:schemeClr>
          </a:solidFill>
        </p:spPr>
        <p:txBody>
          <a:bodyPr wrap="square" rtlCol="0">
            <a:spAutoFit/>
          </a:bodyPr>
          <a:lstStyle/>
          <a:p>
            <a:pPr algn="ctr"/>
            <a:r>
              <a:rPr lang="nl-NL" sz="2200" b="1" dirty="0">
                <a:solidFill>
                  <a:schemeClr val="bg2"/>
                </a:solidFill>
              </a:rPr>
              <a:t>Parte 3: </a:t>
            </a:r>
          </a:p>
          <a:p>
            <a:pPr algn="ctr"/>
            <a:r>
              <a:rPr lang="nl-NL" sz="2200" b="1" dirty="0">
                <a:solidFill>
                  <a:schemeClr val="bg2"/>
                </a:solidFill>
              </a:rPr>
              <a:t>Personas detenidas vulnerables</a:t>
            </a:r>
          </a:p>
          <a:p>
            <a:pPr algn="ctr"/>
            <a:endParaRPr lang="nl-NL" sz="2200" b="1" dirty="0">
              <a:solidFill>
                <a:schemeClr val="bg2"/>
              </a:solidFill>
            </a:endParaRPr>
          </a:p>
        </p:txBody>
      </p:sp>
    </p:spTree>
    <p:extLst>
      <p:ext uri="{BB962C8B-B14F-4D97-AF65-F5344CB8AC3E}">
        <p14:creationId xmlns:p14="http://schemas.microsoft.com/office/powerpoint/2010/main" val="212401899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p:cNvSpPr txBox="1">
            <a:spLocks/>
          </p:cNvSpPr>
          <p:nvPr/>
        </p:nvSpPr>
        <p:spPr>
          <a:xfrm>
            <a:off x="287524" y="1920280"/>
            <a:ext cx="8568952" cy="482108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algn="just"/>
            <a:r>
              <a:rPr lang="en-GB" sz="2000" dirty="0"/>
              <a:t>«</a:t>
            </a:r>
            <a:r>
              <a:rPr lang="en-GB" sz="2000" dirty="0" err="1"/>
              <a:t>Sí</a:t>
            </a:r>
            <a:r>
              <a:rPr lang="en-GB" sz="2000" dirty="0"/>
              <a:t>, la prevención de la </a:t>
            </a:r>
            <a:r>
              <a:rPr lang="en-GB" sz="2000" dirty="0" err="1"/>
              <a:t>tortura</a:t>
            </a:r>
            <a:r>
              <a:rPr lang="en-GB" sz="2000" dirty="0"/>
              <a:t> </a:t>
            </a:r>
            <a:r>
              <a:rPr lang="en-GB" sz="2000" dirty="0" err="1"/>
              <a:t>funciona</a:t>
            </a:r>
            <a:r>
              <a:rPr lang="en-GB" sz="2000" dirty="0"/>
              <a:t>», es una de las principales conclusiones de un estudio global sobre los 30 años de prevención de la tortura. </a:t>
            </a:r>
            <a:r>
              <a:rPr lang="en-GB" sz="2000" i="1" u="sng" dirty="0">
                <a:solidFill>
                  <a:schemeClr val="tx1"/>
                </a:solidFill>
              </a:rPr>
              <a:t>Ass. for the Prevention of Torture, France, 2016</a:t>
            </a:r>
          </a:p>
          <a:p>
            <a:pPr algn="just"/>
            <a:r>
              <a:rPr lang="en-GB" sz="2000" dirty="0"/>
              <a:t>El estudio demostró que la aplicación práctica de las garantías durante la detención es la medida con mayor impacto en la reducción de la tortura. De todas las medidas, aplicar las garantías en las primeras horas y los primeros días de la detención es el modo </a:t>
            </a:r>
            <a:r>
              <a:rPr lang="en-GB" sz="2000" dirty="0" err="1"/>
              <a:t>más</a:t>
            </a:r>
            <a:r>
              <a:rPr lang="en-GB" sz="2000" dirty="0"/>
              <a:t> </a:t>
            </a:r>
            <a:r>
              <a:rPr lang="en-GB" sz="2000" dirty="0" err="1"/>
              <a:t>eficaz</a:t>
            </a:r>
            <a:r>
              <a:rPr lang="en-GB" sz="2000" dirty="0"/>
              <a:t> de prevención de la tortura. En concreto, notificar a la familia o amigos y contar con asistencia jurídica tienen el mayor efecto en la reducción de la tortura, seguidos muy de </a:t>
            </a:r>
            <a:r>
              <a:rPr lang="en-GB" sz="2000" dirty="0" err="1"/>
              <a:t>cerca</a:t>
            </a:r>
            <a:r>
              <a:rPr lang="en-GB" sz="2000" dirty="0"/>
              <a:t> al acceso a un reconocimiento médico independiente. </a:t>
            </a:r>
          </a:p>
          <a:p>
            <a:pPr algn="just"/>
            <a:r>
              <a:rPr lang="en-GB" sz="2000" dirty="0"/>
              <a:t>El estudio concluyó que la medida más importante para prevenir la tortura es garantizar el acceso efectivo de </a:t>
            </a:r>
            <a:r>
              <a:rPr lang="en-GB" sz="2000" dirty="0" err="1"/>
              <a:t>todas</a:t>
            </a:r>
            <a:r>
              <a:rPr lang="en-GB" sz="2000" dirty="0"/>
              <a:t> las personas </a:t>
            </a:r>
            <a:r>
              <a:rPr lang="en-GB" sz="2000" dirty="0" err="1"/>
              <a:t>detenidas</a:t>
            </a:r>
            <a:r>
              <a:rPr lang="en-GB" sz="2000" dirty="0"/>
              <a:t> a todas las garantías procesales durante las primeras horas y los primeros días de la </a:t>
            </a:r>
            <a:r>
              <a:rPr lang="en-GB" sz="2000" dirty="0" err="1"/>
              <a:t>detención</a:t>
            </a:r>
            <a:r>
              <a:rPr lang="en-GB" sz="2000" dirty="0"/>
              <a:t>. </a:t>
            </a:r>
            <a:r>
              <a:rPr lang="en-GB" sz="2000" dirty="0" err="1"/>
              <a:t>Otras</a:t>
            </a:r>
            <a:r>
              <a:rPr lang="en-GB" sz="2000" dirty="0"/>
              <a:t> garantías que se señalan en el estudio son la asistencia letrada y un reconocimiento médico independiente.</a:t>
            </a:r>
          </a:p>
          <a:p>
            <a:endParaRPr lang="en-GB" sz="2000" dirty="0"/>
          </a:p>
          <a:p>
            <a:pPr algn="just"/>
            <a:endParaRPr lang="en-GB" sz="2000" b="1" dirty="0"/>
          </a:p>
        </p:txBody>
      </p:sp>
      <p:sp>
        <p:nvSpPr>
          <p:cNvPr id="8" name="Vijfhoek 6"/>
          <p:cNvSpPr/>
          <p:nvPr/>
        </p:nvSpPr>
        <p:spPr>
          <a:xfrm>
            <a:off x="-36512" y="332656"/>
            <a:ext cx="5796136"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2.2 Los tiempos son fundamentales</a:t>
            </a:r>
          </a:p>
        </p:txBody>
      </p:sp>
      <p:sp>
        <p:nvSpPr>
          <p:cNvPr id="9" name="Tekstvak 6">
            <a:hlinkClick r:id="rId3" action="ppaction://hlinksldjump"/>
          </p:cNvPr>
          <p:cNvSpPr txBox="1"/>
          <p:nvPr/>
        </p:nvSpPr>
        <p:spPr>
          <a:xfrm>
            <a:off x="107504" y="1124744"/>
            <a:ext cx="8712968" cy="720080"/>
          </a:xfrm>
          <a:prstGeom prst="rect">
            <a:avLst/>
          </a:prstGeom>
          <a:solidFill>
            <a:schemeClr val="accent1">
              <a:lumMod val="60000"/>
              <a:lumOff val="40000"/>
              <a:alpha val="84000"/>
            </a:schemeClr>
          </a:solidFill>
        </p:spPr>
        <p:txBody>
          <a:bodyPr wrap="square" rtlCol="0">
            <a:spAutoFit/>
          </a:bodyPr>
          <a:lstStyle/>
          <a:p>
            <a:r>
              <a:rPr lang="en-GB" sz="2000" b="1" dirty="0">
                <a:solidFill>
                  <a:schemeClr val="bg1"/>
                </a:solidFill>
              </a:rPr>
              <a:t>La detención es uno de los momentos en los que es más problable que haya tortura</a:t>
            </a:r>
            <a:endParaRPr lang="nl-NL" sz="2000" b="1" dirty="0">
              <a:solidFill>
                <a:schemeClr val="bg1"/>
              </a:solidFill>
            </a:endParaRPr>
          </a:p>
        </p:txBody>
      </p:sp>
    </p:spTree>
    <p:extLst>
      <p:ext uri="{BB962C8B-B14F-4D97-AF65-F5344CB8AC3E}">
        <p14:creationId xmlns:p14="http://schemas.microsoft.com/office/powerpoint/2010/main" val="169299718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p:cNvSpPr txBox="1">
            <a:spLocks/>
          </p:cNvSpPr>
          <p:nvPr/>
        </p:nvSpPr>
        <p:spPr>
          <a:xfrm>
            <a:off x="304434" y="2348880"/>
            <a:ext cx="8424936" cy="374441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algn="just"/>
            <a:r>
              <a:rPr lang="en-GB" sz="2000" dirty="0"/>
              <a:t>El Tribunal de Justicia de la Unión Europea ha previsto en varias </a:t>
            </a:r>
            <a:r>
              <a:rPr lang="en-GB" sz="2000" dirty="0" err="1"/>
              <a:t>decisiones</a:t>
            </a:r>
            <a:r>
              <a:rPr lang="en-GB" sz="2000" dirty="0"/>
              <a:t> </a:t>
            </a:r>
            <a:r>
              <a:rPr lang="es-ES" sz="2000" dirty="0"/>
              <a:t>judiciales que las normas recogidas en las Directivas comunitarias que no hayan sido transpuestas al sistema jurídico de cada Estado miembro gozan de efecto vertical directo, es decir, son imperativas. Como tales, pueden ser invocadas de forma expresa y directa ante las autoridades públicas de los Estados miembros.</a:t>
            </a:r>
          </a:p>
          <a:p>
            <a:pPr algn="just"/>
            <a:endParaRPr lang="es-ES" sz="2000" dirty="0"/>
          </a:p>
          <a:p>
            <a:pPr algn="just"/>
            <a:r>
              <a:rPr lang="es-ES" sz="2000" dirty="0"/>
              <a:t>Por tanto, resulta inaceptable denegar sistemáticamente el acceso al abogado o abogada al libro de registro de custodia de personas detenidas para saber la hora exacta de la detención o, lo que es más grave, la negativa a entregar una copia del atestado policial antes de la toma de declaración o del interrogatorio a la persona detenida. Esta </a:t>
            </a:r>
            <a:r>
              <a:rPr lang="en-GB" sz="2000" dirty="0" err="1"/>
              <a:t>práctica</a:t>
            </a:r>
            <a:r>
              <a:rPr lang="en-GB" sz="2000" dirty="0"/>
              <a:t> contraviene de manera clara la Directiva 2012/13/UE.</a:t>
            </a:r>
          </a:p>
          <a:p>
            <a:pPr algn="just"/>
            <a:endParaRPr lang="en-GB" sz="2000" b="1" dirty="0"/>
          </a:p>
        </p:txBody>
      </p:sp>
      <p:sp>
        <p:nvSpPr>
          <p:cNvPr id="8" name="Vijfhoek 6"/>
          <p:cNvSpPr/>
          <p:nvPr/>
        </p:nvSpPr>
        <p:spPr>
          <a:xfrm>
            <a:off x="-36512" y="332656"/>
            <a:ext cx="5796136"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2.2 Los tiempos son fundamentales</a:t>
            </a:r>
          </a:p>
        </p:txBody>
      </p:sp>
      <p:sp>
        <p:nvSpPr>
          <p:cNvPr id="10" name="Tekstvak 6">
            <a:hlinkClick r:id="rId3" action="ppaction://hlinksldjump"/>
          </p:cNvPr>
          <p:cNvSpPr txBox="1"/>
          <p:nvPr/>
        </p:nvSpPr>
        <p:spPr>
          <a:xfrm>
            <a:off x="35496" y="1353090"/>
            <a:ext cx="7920880" cy="707886"/>
          </a:xfrm>
          <a:prstGeom prst="rect">
            <a:avLst/>
          </a:prstGeom>
          <a:solidFill>
            <a:schemeClr val="accent1">
              <a:lumMod val="60000"/>
              <a:lumOff val="40000"/>
              <a:alpha val="84000"/>
            </a:schemeClr>
          </a:solidFill>
        </p:spPr>
        <p:txBody>
          <a:bodyPr wrap="square" rtlCol="0">
            <a:spAutoFit/>
          </a:bodyPr>
          <a:lstStyle/>
          <a:p>
            <a:r>
              <a:rPr lang="en-GB" sz="2000" b="1" dirty="0">
                <a:solidFill>
                  <a:schemeClr val="bg1"/>
                </a:solidFill>
              </a:rPr>
              <a:t>La detención es uno de los momentos en los que es más problable que haya tortura</a:t>
            </a:r>
            <a:endParaRPr lang="nl-NL" sz="2000" b="1" dirty="0">
              <a:solidFill>
                <a:schemeClr val="bg1"/>
              </a:solidFill>
            </a:endParaRPr>
          </a:p>
        </p:txBody>
      </p:sp>
    </p:spTree>
    <p:extLst>
      <p:ext uri="{BB962C8B-B14F-4D97-AF65-F5344CB8AC3E}">
        <p14:creationId xmlns:p14="http://schemas.microsoft.com/office/powerpoint/2010/main" val="422742898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p:cNvSpPr txBox="1">
            <a:spLocks/>
          </p:cNvSpPr>
          <p:nvPr/>
        </p:nvSpPr>
        <p:spPr>
          <a:xfrm>
            <a:off x="179512" y="1124744"/>
            <a:ext cx="6624736" cy="54006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algn="just"/>
            <a:r>
              <a:rPr lang="en-GB" sz="2000" b="1" dirty="0"/>
              <a:t>Informe </a:t>
            </a:r>
            <a:r>
              <a:rPr lang="en-GB" sz="2000" b="1" dirty="0" err="1"/>
              <a:t>médico</a:t>
            </a:r>
            <a:endParaRPr lang="en-GB" sz="2000" b="1" dirty="0"/>
          </a:p>
          <a:p>
            <a:pPr algn="just"/>
            <a:r>
              <a:rPr lang="en-GB" sz="2000" dirty="0" err="1"/>
              <a:t>Además</a:t>
            </a:r>
            <a:r>
              <a:rPr lang="en-GB" sz="2000" dirty="0"/>
              <a:t> de la identificación en el momento adecuado, justo durante la detención, de cualquier situación de maltrato o tortura, en algunas circunstancias, la existencia de un informe médico preciso también es fundamental para la eficiencia de la investigación.</a:t>
            </a:r>
          </a:p>
          <a:p>
            <a:pPr algn="just"/>
            <a:endParaRPr lang="es-ES" sz="2000" dirty="0"/>
          </a:p>
          <a:p>
            <a:pPr algn="just"/>
            <a:r>
              <a:rPr lang="en-GB" sz="2000" dirty="0"/>
              <a:t>Sin embargo, Amnistía Internacional ha recibido informes de casos de presunto maltrato en los que el examen médico de la </a:t>
            </a:r>
            <a:r>
              <a:rPr lang="en-GB" sz="2000" dirty="0" err="1"/>
              <a:t>víctima</a:t>
            </a:r>
            <a:r>
              <a:rPr lang="en-GB" sz="2000" dirty="0"/>
              <a:t> se realizó en presencia de la </a:t>
            </a:r>
            <a:r>
              <a:rPr lang="en-GB" sz="2000" dirty="0" err="1"/>
              <a:t>policía</a:t>
            </a:r>
            <a:r>
              <a:rPr lang="en-GB" sz="2000" dirty="0"/>
              <a:t>. Esta situación es contraria a la normativa internacional, ya que la presencia de  agentes intimida a la víctima en la mayoría de los casos y esta no se atreve a hablar del maltrato ni de las causas de sus heridas. Debido a situaciones como esta, los informes médicos pueden no reflejar con precisión el estado físico y mental de la persona detenida en el momento de la exploración porque no indica todas las heridas.</a:t>
            </a:r>
          </a:p>
          <a:p>
            <a:endParaRPr lang="en-GB" sz="2000" dirty="0"/>
          </a:p>
          <a:p>
            <a:pPr algn="just"/>
            <a:endParaRPr lang="en-GB" sz="2000" b="1" dirty="0"/>
          </a:p>
        </p:txBody>
      </p:sp>
      <p:sp>
        <p:nvSpPr>
          <p:cNvPr id="8" name="Vijfhoek 6"/>
          <p:cNvSpPr/>
          <p:nvPr/>
        </p:nvSpPr>
        <p:spPr>
          <a:xfrm>
            <a:off x="-36512" y="332656"/>
            <a:ext cx="5796136"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2.3 Protocolo de Estambul</a:t>
            </a:r>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931" t="15163" r="47234" b="7810"/>
          <a:stretch/>
        </p:blipFill>
        <p:spPr bwMode="auto">
          <a:xfrm>
            <a:off x="6876256" y="1988840"/>
            <a:ext cx="223224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20251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p:cNvSpPr txBox="1">
            <a:spLocks/>
          </p:cNvSpPr>
          <p:nvPr/>
        </p:nvSpPr>
        <p:spPr>
          <a:xfrm>
            <a:off x="107504" y="836712"/>
            <a:ext cx="7128792" cy="568863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algn="just"/>
            <a:r>
              <a:rPr lang="en-GB" sz="2000" dirty="0"/>
              <a:t>El </a:t>
            </a:r>
            <a:r>
              <a:rPr lang="en-GB" sz="2000" u="sng" dirty="0"/>
              <a:t>Manual para la investigación y documentación eficaces de la tortura y otros tratos o penas crueles, inhumanos o degradantes</a:t>
            </a:r>
            <a:r>
              <a:rPr lang="en-GB" sz="2000" dirty="0"/>
              <a:t>, más conocido como el </a:t>
            </a:r>
            <a:r>
              <a:rPr lang="en-GB" sz="2000" b="1" dirty="0"/>
              <a:t>Protocolo de Estambul</a:t>
            </a:r>
            <a:r>
              <a:rPr lang="en-GB" sz="2000" dirty="0"/>
              <a:t>, contiene el primer conjunto de estándares reconocidos internacionalmente para el examen, investigación e informe de presuntas situaciones de tortura y </a:t>
            </a:r>
            <a:r>
              <a:rPr lang="en-GB" sz="2000" dirty="0" err="1"/>
              <a:t>maltrato</a:t>
            </a:r>
            <a:r>
              <a:rPr lang="en-GB" sz="2000" dirty="0"/>
              <a:t>:</a:t>
            </a:r>
          </a:p>
          <a:p>
            <a:pPr marL="342900" indent="-342900" algn="just">
              <a:buFont typeface="Arial" panose="020B0604020202020204" pitchFamily="34" charset="0"/>
              <a:buChar char="•"/>
            </a:pPr>
            <a:r>
              <a:rPr lang="en-GB" sz="2000" dirty="0"/>
              <a:t>Es el fruto de un esfuerzo colectivo de más de 75 especialistas en derecho, salud y personas </a:t>
            </a:r>
            <a:r>
              <a:rPr lang="en-GB" sz="2000" dirty="0" err="1"/>
              <a:t>defensoras</a:t>
            </a:r>
            <a:r>
              <a:rPr lang="en-GB" sz="2000" dirty="0"/>
              <a:t> de derechos humanos que representaban a más de 40 organizaciones incluido el IRCT.</a:t>
            </a:r>
          </a:p>
          <a:p>
            <a:pPr marL="342900" indent="-342900" algn="just">
              <a:buFont typeface="Arial" panose="020B0604020202020204" pitchFamily="34" charset="0"/>
              <a:buChar char="•"/>
            </a:pPr>
            <a:r>
              <a:rPr lang="en-GB" sz="2000" dirty="0" err="1"/>
              <a:t>Desde</a:t>
            </a:r>
            <a:r>
              <a:rPr lang="en-GB" sz="2000" dirty="0"/>
              <a:t> el comienzo, en 1999, el Protocolo de Estambul ha sido apoyado y promovido por la ONU y otros organismos clave de derechos humanos. </a:t>
            </a:r>
          </a:p>
          <a:p>
            <a:pPr marL="342900" indent="-342900" algn="just">
              <a:buFont typeface="Arial" panose="020B0604020202020204" pitchFamily="34" charset="0"/>
              <a:buChar char="•"/>
            </a:pPr>
            <a:r>
              <a:rPr lang="en-GB" sz="2000" dirty="0" err="1"/>
              <a:t>Está</a:t>
            </a:r>
            <a:r>
              <a:rPr lang="en-GB" sz="2000" dirty="0"/>
              <a:t> disponible en árabe, chino, español, francés, inglés y ruso.</a:t>
            </a:r>
          </a:p>
          <a:p>
            <a:pPr algn="just"/>
            <a:endParaRPr lang="en-GB" sz="2000" dirty="0"/>
          </a:p>
          <a:p>
            <a:pPr algn="just"/>
            <a:r>
              <a:rPr lang="en-GB" sz="2000" dirty="0" err="1"/>
              <a:t>Aunque</a:t>
            </a:r>
            <a:r>
              <a:rPr lang="en-GB" sz="2000" dirty="0"/>
              <a:t> no podemos extendernos más en este asunto, es fundamental que la </a:t>
            </a:r>
            <a:r>
              <a:rPr lang="en-GB" sz="2000" dirty="0" err="1"/>
              <a:t>abogacía</a:t>
            </a:r>
            <a:r>
              <a:rPr lang="en-GB" sz="2000" dirty="0"/>
              <a:t> lo </a:t>
            </a:r>
            <a:r>
              <a:rPr lang="en-GB" sz="2000" dirty="0" err="1"/>
              <a:t>conozca</a:t>
            </a:r>
            <a:r>
              <a:rPr lang="en-GB" sz="2000" dirty="0"/>
              <a:t> y </a:t>
            </a:r>
            <a:r>
              <a:rPr lang="en-GB" sz="2000" dirty="0" err="1"/>
              <a:t>sepa</a:t>
            </a:r>
            <a:r>
              <a:rPr lang="en-GB" sz="2000" dirty="0"/>
              <a:t> que </a:t>
            </a:r>
            <a:r>
              <a:rPr lang="en-GB" sz="2000" dirty="0" err="1"/>
              <a:t>existe</a:t>
            </a:r>
            <a:r>
              <a:rPr lang="en-GB" sz="2000" dirty="0"/>
              <a:t> el </a:t>
            </a:r>
            <a:r>
              <a:rPr lang="en-GB" sz="2000" dirty="0" err="1"/>
              <a:t>mencionado</a:t>
            </a:r>
            <a:r>
              <a:rPr lang="en-GB" sz="2000" dirty="0"/>
              <a:t> manual para abogados y </a:t>
            </a:r>
            <a:r>
              <a:rPr lang="en-GB" sz="2000" dirty="0" err="1"/>
              <a:t>abogadas</a:t>
            </a:r>
            <a:r>
              <a:rPr lang="en-GB" sz="2000" dirty="0"/>
              <a:t>.</a:t>
            </a:r>
          </a:p>
          <a:p>
            <a:pPr algn="just"/>
            <a:endParaRPr lang="en-GB" sz="2000" b="1" dirty="0"/>
          </a:p>
        </p:txBody>
      </p:sp>
      <p:sp>
        <p:nvSpPr>
          <p:cNvPr id="8" name="Vijfhoek 6"/>
          <p:cNvSpPr/>
          <p:nvPr/>
        </p:nvSpPr>
        <p:spPr>
          <a:xfrm>
            <a:off x="107504" y="138392"/>
            <a:ext cx="5796136"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2.3 Protocolo de Estambul</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931" t="15163" r="47234" b="7810"/>
          <a:stretch/>
        </p:blipFill>
        <p:spPr bwMode="auto">
          <a:xfrm>
            <a:off x="7344816" y="1916832"/>
            <a:ext cx="169168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956373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p:cNvSpPr txBox="1">
            <a:spLocks/>
          </p:cNvSpPr>
          <p:nvPr/>
        </p:nvSpPr>
        <p:spPr>
          <a:xfrm>
            <a:off x="107504" y="836712"/>
            <a:ext cx="7128792" cy="568863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marL="342900" indent="-342900" algn="just">
              <a:buFont typeface="Arial" panose="020B0604020202020204" pitchFamily="34" charset="0"/>
              <a:buChar char="•"/>
            </a:pPr>
            <a:r>
              <a:rPr lang="es-ES" sz="2000" dirty="0"/>
              <a:t>El contenido del Protocolo de Estambul es aplicado por la jurisprudencia de los tribunales españoles (por ejemplo, en este sentido, Caso Bomba de ETA en INEM de Bilbao. </a:t>
            </a:r>
            <a:r>
              <a:rPr lang="es-ES" sz="2000" dirty="0" err="1"/>
              <a:t>STSnúm</a:t>
            </a:r>
            <a:r>
              <a:rPr lang="es-ES" sz="2000" dirty="0"/>
              <a:t>. 620/2016 de 12 julio).</a:t>
            </a:r>
          </a:p>
          <a:p>
            <a:pPr marL="342900" indent="-342900" algn="just">
              <a:buFont typeface="Arial" panose="020B0604020202020204" pitchFamily="34" charset="0"/>
              <a:buChar char="•"/>
            </a:pPr>
            <a:r>
              <a:rPr lang="es-ES" sz="2000" dirty="0"/>
              <a:t>Se considera aplicable en todas las situaciones descritas en el Manual, especialmente, en los casos de incomunicación del detenido.</a:t>
            </a:r>
          </a:p>
          <a:p>
            <a:pPr marL="342900" indent="-342900" algn="just">
              <a:buFont typeface="Arial" panose="020B0604020202020204" pitchFamily="34" charset="0"/>
              <a:buChar char="•"/>
            </a:pPr>
            <a:r>
              <a:rPr lang="es-ES" sz="2000" dirty="0"/>
              <a:t>Hay que hacer referencia, también, a dos informes, uno del Comité contra la Tortura que contiene unas observaciones finales sobre el sexto informe relativo a España, aprobado por el Comité en su 54 periodo de sesiones del20 de Abril al 15 de Mayo de 2015. El otro del Comité de Derechos Humanos que igualmente contiene unas observaciones finales sobre el indicado sexto informe, que, igualmente fue aprobado por el Comité de Naciones Unidas en su 114 periodo de sesiones de 29 de Junio al 14 de Julio de 2015. </a:t>
            </a:r>
          </a:p>
        </p:txBody>
      </p:sp>
      <p:sp>
        <p:nvSpPr>
          <p:cNvPr id="8" name="Vijfhoek 6"/>
          <p:cNvSpPr/>
          <p:nvPr/>
        </p:nvSpPr>
        <p:spPr>
          <a:xfrm>
            <a:off x="107504" y="138392"/>
            <a:ext cx="5796136"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2.3 Protocolo de Estambul</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931" t="15163" r="47234" b="7810"/>
          <a:stretch/>
        </p:blipFill>
        <p:spPr bwMode="auto">
          <a:xfrm>
            <a:off x="7344816" y="1916832"/>
            <a:ext cx="169168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325324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p:cNvSpPr txBox="1">
            <a:spLocks/>
          </p:cNvSpPr>
          <p:nvPr/>
        </p:nvSpPr>
        <p:spPr>
          <a:xfrm>
            <a:off x="107504" y="836712"/>
            <a:ext cx="7128792" cy="568863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r>
              <a:rPr lang="es-ES" sz="2000" dirty="0"/>
              <a:t>El Comité recomienda al Estado Español que: </a:t>
            </a:r>
          </a:p>
          <a:p>
            <a:r>
              <a:rPr lang="es-ES" sz="2000" dirty="0"/>
              <a:t>a) Asegure que pueda identificarse de manera efectiva a los agentes de las fuerzas del orden en todo momento cuando ejerzan sus funciones de protección del orden público. </a:t>
            </a:r>
          </a:p>
          <a:p>
            <a:r>
              <a:rPr lang="es-ES" sz="2000" dirty="0"/>
              <a:t>b) Adopte todas las medidas necesarias para garantizar que se realicen exámenes médicos exhaustivos e imparciales a todos los detenidos y que las evaluaciones forenses sean de calidad y precisas, para facilitar que las víctimas obtengan pruebas médicas que apoyen sus acusaciones. </a:t>
            </a:r>
          </a:p>
          <a:p>
            <a:r>
              <a:rPr lang="es-ES" sz="2000" dirty="0"/>
              <a:t>c) Vele porque en la práctica las personas que hayan denunciado casos de tortura y malos tratos estén protegidas contra las represalias. </a:t>
            </a:r>
          </a:p>
          <a:p>
            <a:r>
              <a:rPr lang="es-ES" sz="2000" dirty="0"/>
              <a:t>d) Asegure que se enjuicie y castigue a los culpables con penas que tengan en cuenta la gravedad de los delitos y que en el ordenamiento jurídico se disponga la prohibición de conceder indultos a las personas declaradas culpables del delito de tortura, lo cual constituye una violación de la Convención. </a:t>
            </a:r>
          </a:p>
          <a:p>
            <a:endParaRPr lang="es-ES" sz="2000" dirty="0"/>
          </a:p>
        </p:txBody>
      </p:sp>
      <p:sp>
        <p:nvSpPr>
          <p:cNvPr id="8" name="Vijfhoek 6"/>
          <p:cNvSpPr/>
          <p:nvPr/>
        </p:nvSpPr>
        <p:spPr>
          <a:xfrm>
            <a:off x="107504" y="138392"/>
            <a:ext cx="5796136"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2.3 Protocolo de Estambul</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931" t="15163" r="47234" b="7810"/>
          <a:stretch/>
        </p:blipFill>
        <p:spPr bwMode="auto">
          <a:xfrm>
            <a:off x="7344816" y="1916832"/>
            <a:ext cx="169168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84967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unya Gezgin\Documents\SUPRALAT\Politie en Recht 55.jpg"/>
          <p:cNvPicPr>
            <a:picLocks noChangeAspect="1" noChangeArrowheads="1"/>
          </p:cNvPicPr>
          <p:nvPr/>
        </p:nvPicPr>
        <p:blipFill>
          <a:blip r:embed="rId3" cstate="print"/>
          <a:srcRect t="50878" b="-593"/>
          <a:stretch>
            <a:fillRect/>
          </a:stretch>
        </p:blipFill>
        <p:spPr bwMode="auto">
          <a:xfrm>
            <a:off x="0" y="0"/>
            <a:ext cx="9180512" cy="3068960"/>
          </a:xfrm>
          <a:prstGeom prst="rect">
            <a:avLst/>
          </a:prstGeom>
          <a:noFill/>
        </p:spPr>
      </p:pic>
      <p:sp>
        <p:nvSpPr>
          <p:cNvPr id="6" name="Rechthoek 5"/>
          <p:cNvSpPr/>
          <p:nvPr/>
        </p:nvSpPr>
        <p:spPr>
          <a:xfrm>
            <a:off x="0" y="0"/>
            <a:ext cx="9180512" cy="3024336"/>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9" name="Tijdelijke aanduiding voor inhoud 2"/>
          <p:cNvSpPr txBox="1">
            <a:spLocks/>
          </p:cNvSpPr>
          <p:nvPr/>
        </p:nvSpPr>
        <p:spPr>
          <a:xfrm>
            <a:off x="485800" y="3573016"/>
            <a:ext cx="8208912" cy="1224136"/>
          </a:xfrm>
          <a:prstGeom prst="rect">
            <a:avLst/>
          </a:prstGeom>
        </p:spPr>
        <p:txBody>
          <a:bodyPr vert="horz" lIns="91440" tIns="45720" rIns="91440" bIns="45720" rtlCol="0">
            <a:noAutofit/>
          </a:bodyPr>
          <a:lstStyle/>
          <a:p>
            <a:pPr algn="just"/>
            <a:r>
              <a:rPr lang="en-US" sz="2000" dirty="0"/>
              <a:t>En su asistencia en comisaría, </a:t>
            </a:r>
            <a:r>
              <a:rPr lang="en-US" sz="2000" dirty="0" err="1"/>
              <a:t>puede</a:t>
            </a:r>
            <a:r>
              <a:rPr lang="en-US" sz="2000" dirty="0"/>
              <a:t> </a:t>
            </a:r>
            <a:r>
              <a:rPr lang="en-US" sz="2000" dirty="0" err="1"/>
              <a:t>encontrarse</a:t>
            </a:r>
            <a:r>
              <a:rPr lang="en-US" sz="2000" dirty="0"/>
              <a:t> con personas que podrían considerarse vulnerables. </a:t>
            </a:r>
            <a:r>
              <a:rPr lang="en-US" sz="2000" dirty="0" err="1"/>
              <a:t>Niños</a:t>
            </a:r>
            <a:r>
              <a:rPr lang="en-US" sz="2000" dirty="0"/>
              <a:t> y </a:t>
            </a:r>
            <a:r>
              <a:rPr lang="en-US" sz="2000" dirty="0" err="1"/>
              <a:t>niñas</a:t>
            </a:r>
            <a:r>
              <a:rPr lang="en-US" sz="2000" dirty="0"/>
              <a:t>, personas con discapacidad mental, intelectual o física son algunos ejemplos </a:t>
            </a:r>
            <a:r>
              <a:rPr lang="en-US" sz="2000" dirty="0" err="1"/>
              <a:t>obvios</a:t>
            </a:r>
            <a:r>
              <a:rPr lang="en-US" sz="2000" dirty="0"/>
              <a:t> de personas </a:t>
            </a:r>
            <a:r>
              <a:rPr lang="en-US" sz="2000" dirty="0" err="1"/>
              <a:t>detenidas</a:t>
            </a:r>
            <a:r>
              <a:rPr lang="en-US" sz="2000" dirty="0"/>
              <a:t> vulnerables. </a:t>
            </a:r>
          </a:p>
          <a:p>
            <a:pPr algn="just"/>
            <a:r>
              <a:rPr lang="en-US" sz="2000" dirty="0"/>
              <a:t>Se desconoce la prevalencia de </a:t>
            </a:r>
            <a:r>
              <a:rPr lang="en-US" sz="2000" dirty="0" err="1"/>
              <a:t>estas</a:t>
            </a:r>
            <a:r>
              <a:rPr lang="en-US" sz="2000" dirty="0"/>
              <a:t> personas vulnerables bajo custodia policial. Sin embargo, lo que sí que se </a:t>
            </a:r>
            <a:r>
              <a:rPr lang="en-US" sz="2000" dirty="0" err="1"/>
              <a:t>sabe</a:t>
            </a:r>
            <a:r>
              <a:rPr lang="en-US" sz="2000" dirty="0"/>
              <a:t>, gracias a la </a:t>
            </a:r>
            <a:r>
              <a:rPr lang="en-US" sz="2000" dirty="0" err="1"/>
              <a:t>investigación</a:t>
            </a:r>
            <a:r>
              <a:rPr lang="en-US" sz="2000" dirty="0"/>
              <a:t>, es que muchas de las </a:t>
            </a:r>
            <a:r>
              <a:rPr lang="en-US" sz="2000" dirty="0" err="1"/>
              <a:t>vulnerabilidades</a:t>
            </a:r>
            <a:r>
              <a:rPr lang="en-US" sz="2000" dirty="0"/>
              <a:t> no se detectan en las primeras fases del </a:t>
            </a:r>
            <a:r>
              <a:rPr lang="en-US" sz="2000" dirty="0" err="1"/>
              <a:t>procedimiento</a:t>
            </a:r>
            <a:r>
              <a:rPr lang="en-US" sz="2000" dirty="0"/>
              <a:t> penal, con el </a:t>
            </a:r>
            <a:r>
              <a:rPr lang="en-US" sz="2000" dirty="0" err="1"/>
              <a:t>consiguiente</a:t>
            </a:r>
            <a:r>
              <a:rPr lang="en-US" sz="2000" dirty="0"/>
              <a:t> </a:t>
            </a:r>
            <a:r>
              <a:rPr lang="en-US" sz="2000" dirty="0" err="1"/>
              <a:t>perjuicio</a:t>
            </a:r>
            <a:r>
              <a:rPr lang="en-US" sz="2000" dirty="0"/>
              <a:t> para las personas </a:t>
            </a:r>
            <a:r>
              <a:rPr lang="en-US" sz="2000" dirty="0" err="1"/>
              <a:t>afectadas</a:t>
            </a:r>
            <a:r>
              <a:rPr lang="en-US" sz="2000" dirty="0"/>
              <a:t>.</a:t>
            </a:r>
            <a:endParaRPr lang="nl-NL" sz="2000" dirty="0"/>
          </a:p>
          <a:p>
            <a:pPr algn="just"/>
            <a:r>
              <a:rPr lang="en-US" sz="2000" dirty="0"/>
              <a:t> </a:t>
            </a:r>
            <a:endParaRPr lang="nl-NL" sz="2000" dirty="0"/>
          </a:p>
          <a:p>
            <a:pPr algn="just"/>
            <a:r>
              <a:rPr lang="nl-NL" sz="2000" dirty="0"/>
              <a:t> </a:t>
            </a:r>
          </a:p>
        </p:txBody>
      </p:sp>
      <p:sp>
        <p:nvSpPr>
          <p:cNvPr id="12"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PARTE 3: PERSONAS DETENIDAS VULNERABLES</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unya Gezgin\Documents\SUPRALAT\Politie en Recht 55.jpg"/>
          <p:cNvPicPr>
            <a:picLocks noChangeAspect="1" noChangeArrowheads="1"/>
          </p:cNvPicPr>
          <p:nvPr/>
        </p:nvPicPr>
        <p:blipFill>
          <a:blip r:embed="rId3" cstate="print"/>
          <a:srcRect t="50878" b="-593"/>
          <a:stretch>
            <a:fillRect/>
          </a:stretch>
        </p:blipFill>
        <p:spPr bwMode="auto">
          <a:xfrm>
            <a:off x="-36512" y="0"/>
            <a:ext cx="9180512" cy="3068960"/>
          </a:xfrm>
          <a:prstGeom prst="rect">
            <a:avLst/>
          </a:prstGeom>
          <a:noFill/>
        </p:spPr>
      </p:pic>
      <p:sp>
        <p:nvSpPr>
          <p:cNvPr id="6" name="Rechthoek 5"/>
          <p:cNvSpPr/>
          <p:nvPr/>
        </p:nvSpPr>
        <p:spPr>
          <a:xfrm>
            <a:off x="-25969" y="0"/>
            <a:ext cx="9180512" cy="3024336"/>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Tijdelijke aanduiding voor inhoud 2"/>
          <p:cNvSpPr txBox="1">
            <a:spLocks/>
          </p:cNvSpPr>
          <p:nvPr/>
        </p:nvSpPr>
        <p:spPr>
          <a:xfrm>
            <a:off x="467544" y="3573016"/>
            <a:ext cx="8208912" cy="1224136"/>
          </a:xfrm>
          <a:prstGeom prst="rect">
            <a:avLst/>
          </a:prstGeom>
        </p:spPr>
        <p:txBody>
          <a:bodyPr vert="horz" lIns="91440" tIns="45720" rIns="91440" bIns="45720" rtlCol="0">
            <a:noAutofit/>
          </a:bodyPr>
          <a:lstStyle/>
          <a:p>
            <a:pPr algn="just"/>
            <a:r>
              <a:rPr lang="en-US" sz="2000" dirty="0"/>
              <a:t>No existe una definición común interdisciplinar de lo que es una «persona </a:t>
            </a:r>
            <a:r>
              <a:rPr lang="en-US" sz="2000" dirty="0" err="1"/>
              <a:t>detenida</a:t>
            </a:r>
            <a:r>
              <a:rPr lang="en-US" sz="2000" dirty="0"/>
              <a:t> vulnerable». Es importante que abogados y </a:t>
            </a:r>
            <a:r>
              <a:rPr lang="en-US" sz="2000" dirty="0" err="1"/>
              <a:t>abogadas</a:t>
            </a:r>
            <a:r>
              <a:rPr lang="en-US" sz="2000" dirty="0"/>
              <a:t> conozcan la definición jurídica y psicológica de «</a:t>
            </a:r>
            <a:r>
              <a:rPr lang="en-US" sz="2000" dirty="0" err="1"/>
              <a:t>vulnerabilidad</a:t>
            </a:r>
            <a:r>
              <a:rPr lang="en-US" sz="2000" dirty="0"/>
              <a:t>». La definición jurídica solo proporciona el marco general para determinar si una persona es vulnerable en el procedimiento penal. No obstante, la «</a:t>
            </a:r>
            <a:r>
              <a:rPr lang="en-US" sz="2000" dirty="0" err="1"/>
              <a:t>esencia</a:t>
            </a:r>
            <a:r>
              <a:rPr lang="en-US" sz="2000" dirty="0"/>
              <a:t>» de este concepto reside en la comprensión de los posibles factores de riesgo, mecanismos e implicaciones de </a:t>
            </a:r>
            <a:r>
              <a:rPr lang="en-US" sz="2000" dirty="0" err="1"/>
              <a:t>vulnerabilidad</a:t>
            </a:r>
            <a:r>
              <a:rPr lang="en-US" sz="2000" dirty="0"/>
              <a:t>.</a:t>
            </a:r>
            <a:endParaRPr lang="nl-NL" sz="2000" dirty="0"/>
          </a:p>
        </p:txBody>
      </p:sp>
      <p:sp>
        <p:nvSpPr>
          <p:cNvPr id="7" name="Vijfhoek 6"/>
          <p:cNvSpPr/>
          <p:nvPr/>
        </p:nvSpPr>
        <p:spPr>
          <a:xfrm>
            <a:off x="107504" y="188640"/>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PARTE 3: PERSONAS DETENIDAS VULNERABLES</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unya Gezgin\Documents\SUPRALAT\Politie en Recht 55.jpg"/>
          <p:cNvPicPr>
            <a:picLocks noChangeAspect="1" noChangeArrowheads="1"/>
          </p:cNvPicPr>
          <p:nvPr/>
        </p:nvPicPr>
        <p:blipFill>
          <a:blip r:embed="rId3" cstate="print"/>
          <a:srcRect t="50878" b="-593"/>
          <a:stretch>
            <a:fillRect/>
          </a:stretch>
        </p:blipFill>
        <p:spPr bwMode="auto">
          <a:xfrm>
            <a:off x="0" y="0"/>
            <a:ext cx="9180512" cy="3068960"/>
          </a:xfrm>
          <a:prstGeom prst="rect">
            <a:avLst/>
          </a:prstGeom>
          <a:noFill/>
        </p:spPr>
      </p:pic>
      <p:sp>
        <p:nvSpPr>
          <p:cNvPr id="6" name="Rechthoek 5"/>
          <p:cNvSpPr/>
          <p:nvPr/>
        </p:nvSpPr>
        <p:spPr>
          <a:xfrm>
            <a:off x="0" y="-27384"/>
            <a:ext cx="9180512" cy="3024336"/>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Tijdelijke aanduiding voor inhoud 2"/>
          <p:cNvSpPr txBox="1">
            <a:spLocks/>
          </p:cNvSpPr>
          <p:nvPr/>
        </p:nvSpPr>
        <p:spPr>
          <a:xfrm>
            <a:off x="158745" y="3284984"/>
            <a:ext cx="8676456" cy="3573016"/>
          </a:xfrm>
          <a:prstGeom prst="rect">
            <a:avLst/>
          </a:prstGeom>
        </p:spPr>
        <p:txBody>
          <a:bodyPr vert="horz" lIns="91440" tIns="45720" rIns="91440" bIns="45720" rtlCol="0">
            <a:noAutofit/>
          </a:bodyPr>
          <a:lstStyle/>
          <a:p>
            <a:pPr algn="just"/>
            <a:r>
              <a:rPr lang="en-US" sz="2000" dirty="0"/>
              <a:t>No es el objetivo de este módulo enseñar cómo evaluar si una persona es psicológicamente vulnerable puesto que esto requiere de </a:t>
            </a:r>
            <a:r>
              <a:rPr lang="en-US" sz="2000" dirty="0" err="1"/>
              <a:t>conocimientos</a:t>
            </a:r>
            <a:r>
              <a:rPr lang="en-US" sz="2000" dirty="0"/>
              <a:t> </a:t>
            </a:r>
            <a:r>
              <a:rPr lang="en-US" sz="2000" dirty="0" err="1"/>
              <a:t>especializados</a:t>
            </a:r>
            <a:r>
              <a:rPr lang="en-US" sz="2000" dirty="0"/>
              <a:t>. Nuestra meta es que usted sea más consciente de los posibles factores psicológicos de riesgo y de los mecanismos que causan vulnerabilidad. Esperamos que pueda utilizar estos conocimientos, en primer lugar, para identificar clientes que puedan ser vulnerables y necesiten una evaluación médica especial y, en segundo lugar, para trasladar a las autoridades encargadas de la investigación la necesidad de adoptar medidas especiales destinadas a compensar esa posible vulnerabilidad, así como para argumentar por qué se necesitan dichas medidas.</a:t>
            </a:r>
            <a:endParaRPr lang="nl-NL" sz="2000" dirty="0"/>
          </a:p>
        </p:txBody>
      </p:sp>
      <p:sp>
        <p:nvSpPr>
          <p:cNvPr id="8"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PARTE 3: PERSONAS DETENIDAS VULNERABLES</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hlinkClick r:id="rId3" action="ppaction://hlinksldjump"/>
          </p:cNvPr>
          <p:cNvSpPr txBox="1"/>
          <p:nvPr/>
        </p:nvSpPr>
        <p:spPr>
          <a:xfrm>
            <a:off x="1232196" y="2104980"/>
            <a:ext cx="2715064" cy="769441"/>
          </a:xfrm>
          <a:prstGeom prst="rect">
            <a:avLst/>
          </a:prstGeom>
          <a:solidFill>
            <a:srgbClr val="00A2DB">
              <a:alpha val="84000"/>
            </a:srgbClr>
          </a:solidFill>
        </p:spPr>
        <p:txBody>
          <a:bodyPr wrap="square" rtlCol="0">
            <a:spAutoFit/>
          </a:bodyPr>
          <a:lstStyle/>
          <a:p>
            <a:pPr algn="ctr"/>
            <a:r>
              <a:rPr lang="nl-NL" sz="2200" b="1" dirty="0">
                <a:solidFill>
                  <a:schemeClr val="bg2"/>
                </a:solidFill>
              </a:rPr>
              <a:t>3.1 Definición jurídica</a:t>
            </a:r>
          </a:p>
          <a:p>
            <a:pPr algn="ctr"/>
            <a:endParaRPr lang="nl-NL" sz="2200" b="1" dirty="0">
              <a:solidFill>
                <a:schemeClr val="bg2"/>
              </a:solidFill>
            </a:endParaRPr>
          </a:p>
        </p:txBody>
      </p:sp>
      <p:sp>
        <p:nvSpPr>
          <p:cNvPr id="8" name="Tekstvak 7">
            <a:hlinkClick r:id="" action="ppaction://noaction"/>
          </p:cNvPr>
          <p:cNvSpPr txBox="1"/>
          <p:nvPr/>
        </p:nvSpPr>
        <p:spPr>
          <a:xfrm>
            <a:off x="5099537" y="2104980"/>
            <a:ext cx="2715064" cy="769441"/>
          </a:xfrm>
          <a:prstGeom prst="rect">
            <a:avLst/>
          </a:prstGeom>
          <a:solidFill>
            <a:schemeClr val="tx2">
              <a:alpha val="84000"/>
            </a:schemeClr>
          </a:solidFill>
        </p:spPr>
        <p:txBody>
          <a:bodyPr wrap="square" rtlCol="0">
            <a:spAutoFit/>
          </a:bodyPr>
          <a:lstStyle/>
          <a:p>
            <a:pPr algn="ctr"/>
            <a:r>
              <a:rPr lang="nl-NL" sz="2200" b="1" dirty="0">
                <a:solidFill>
                  <a:schemeClr val="bg2"/>
                </a:solidFill>
              </a:rPr>
              <a:t>3.2 Definición desde la psicología (jurídica)</a:t>
            </a:r>
          </a:p>
        </p:txBody>
      </p:sp>
      <p:sp>
        <p:nvSpPr>
          <p:cNvPr id="9" name="Tekstvak 8">
            <a:hlinkClick r:id="rId4" action="ppaction://hlinksldjump"/>
          </p:cNvPr>
          <p:cNvSpPr txBox="1"/>
          <p:nvPr/>
        </p:nvSpPr>
        <p:spPr>
          <a:xfrm>
            <a:off x="1208864" y="3401124"/>
            <a:ext cx="2715064" cy="769441"/>
          </a:xfrm>
          <a:prstGeom prst="rect">
            <a:avLst/>
          </a:prstGeom>
          <a:solidFill>
            <a:schemeClr val="tx2">
              <a:alpha val="84000"/>
            </a:schemeClr>
          </a:solidFill>
        </p:spPr>
        <p:txBody>
          <a:bodyPr wrap="square" rtlCol="0">
            <a:spAutoFit/>
          </a:bodyPr>
          <a:lstStyle/>
          <a:p>
            <a:pPr algn="ctr"/>
            <a:r>
              <a:rPr lang="nl-NL" sz="2200" b="1" dirty="0">
                <a:solidFill>
                  <a:schemeClr val="bg2"/>
                </a:solidFill>
              </a:rPr>
              <a:t>3.3 La «guía explicativa»</a:t>
            </a:r>
          </a:p>
        </p:txBody>
      </p:sp>
      <p:sp>
        <p:nvSpPr>
          <p:cNvPr id="10" name="Tekstvak 9">
            <a:hlinkClick r:id="rId5" action="ppaction://hlinksldjump"/>
          </p:cNvPr>
          <p:cNvSpPr txBox="1"/>
          <p:nvPr/>
        </p:nvSpPr>
        <p:spPr>
          <a:xfrm>
            <a:off x="5097296" y="3401124"/>
            <a:ext cx="2715064" cy="769441"/>
          </a:xfrm>
          <a:prstGeom prst="rect">
            <a:avLst/>
          </a:prstGeom>
          <a:solidFill>
            <a:schemeClr val="tx2">
              <a:alpha val="84000"/>
            </a:schemeClr>
          </a:solidFill>
        </p:spPr>
        <p:txBody>
          <a:bodyPr wrap="square" rtlCol="0">
            <a:spAutoFit/>
          </a:bodyPr>
          <a:lstStyle/>
          <a:p>
            <a:pPr algn="ctr"/>
            <a:r>
              <a:rPr lang="nl-NL" sz="2200" b="1" dirty="0">
                <a:solidFill>
                  <a:schemeClr val="bg2"/>
                </a:solidFill>
              </a:rPr>
              <a:t>3.4 Factores</a:t>
            </a:r>
          </a:p>
          <a:p>
            <a:pPr algn="ctr"/>
            <a:r>
              <a:rPr lang="nl-NL" sz="2200" b="1" dirty="0">
                <a:solidFill>
                  <a:schemeClr val="bg2"/>
                </a:solidFill>
              </a:rPr>
              <a:t>de riesgo</a:t>
            </a:r>
          </a:p>
        </p:txBody>
      </p:sp>
      <p:sp>
        <p:nvSpPr>
          <p:cNvPr id="12" name="Tekstvak 11">
            <a:hlinkClick r:id="rId6" action="ppaction://hlinksldjump"/>
          </p:cNvPr>
          <p:cNvSpPr txBox="1"/>
          <p:nvPr/>
        </p:nvSpPr>
        <p:spPr>
          <a:xfrm>
            <a:off x="3070452" y="4672411"/>
            <a:ext cx="2715064" cy="430887"/>
          </a:xfrm>
          <a:prstGeom prst="rect">
            <a:avLst/>
          </a:prstGeom>
          <a:solidFill>
            <a:schemeClr val="tx2">
              <a:alpha val="84000"/>
            </a:schemeClr>
          </a:solidFill>
        </p:spPr>
        <p:txBody>
          <a:bodyPr wrap="square" rtlCol="0">
            <a:spAutoFit/>
          </a:bodyPr>
          <a:lstStyle/>
          <a:p>
            <a:pPr algn="ctr"/>
            <a:r>
              <a:rPr lang="nl-NL" sz="2200" b="1" dirty="0">
                <a:solidFill>
                  <a:schemeClr val="bg2"/>
                </a:solidFill>
              </a:rPr>
              <a:t>3.5 Actuar</a:t>
            </a:r>
          </a:p>
        </p:txBody>
      </p:sp>
      <p:sp>
        <p:nvSpPr>
          <p:cNvPr id="14" name="Tijdelijke aanduiding voor inhoud 2"/>
          <p:cNvSpPr txBox="1">
            <a:spLocks/>
          </p:cNvSpPr>
          <p:nvPr/>
        </p:nvSpPr>
        <p:spPr>
          <a:xfrm>
            <a:off x="89756" y="1268760"/>
            <a:ext cx="8676456" cy="432048"/>
          </a:xfrm>
          <a:prstGeom prst="rect">
            <a:avLst/>
          </a:prstGeom>
        </p:spPr>
        <p:txBody>
          <a:bodyPr vert="horz" lIns="91440" tIns="45720" rIns="91440" bIns="45720" rtlCol="0">
            <a:noAutofit/>
          </a:bodyPr>
          <a:lstStyle/>
          <a:p>
            <a:pPr algn="just"/>
            <a:r>
              <a:rPr lang="en-US" sz="2000" dirty="0"/>
              <a:t>En esta parte del módulo se incluye la siguiente información:</a:t>
            </a:r>
            <a:endParaRPr lang="nl-NL" sz="2000" dirty="0"/>
          </a:p>
        </p:txBody>
      </p:sp>
      <p:sp>
        <p:nvSpPr>
          <p:cNvPr id="15"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PARTE 3: PERSONAS DETENIDAS VULNERABLES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Dunya Gezgin\Documents\SUPRALAT\Politie en Recht 21.jpg"/>
          <p:cNvPicPr>
            <a:picLocks noChangeAspect="1" noChangeArrowheads="1"/>
          </p:cNvPicPr>
          <p:nvPr/>
        </p:nvPicPr>
        <p:blipFill>
          <a:blip r:embed="rId3" cstate="print"/>
          <a:srcRect t="18075" b="31838"/>
          <a:stretch>
            <a:fillRect/>
          </a:stretch>
        </p:blipFill>
        <p:spPr bwMode="auto">
          <a:xfrm>
            <a:off x="0" y="0"/>
            <a:ext cx="9180512" cy="3068960"/>
          </a:xfrm>
          <a:prstGeom prst="rect">
            <a:avLst/>
          </a:prstGeom>
          <a:noFill/>
        </p:spPr>
      </p:pic>
      <p:sp>
        <p:nvSpPr>
          <p:cNvPr id="6" name="Rechthoek 5"/>
          <p:cNvSpPr/>
          <p:nvPr/>
        </p:nvSpPr>
        <p:spPr>
          <a:xfrm>
            <a:off x="0"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2" name="Vijfhoek 6"/>
          <p:cNvSpPr/>
          <p:nvPr/>
        </p:nvSpPr>
        <p:spPr>
          <a:xfrm>
            <a:off x="0" y="332656"/>
            <a:ext cx="6444208" cy="648072"/>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PARTE 1: HERRAMIENTAS PSICOSOCIALES GENERALES</a:t>
            </a:r>
          </a:p>
        </p:txBody>
      </p:sp>
      <p:sp>
        <p:nvSpPr>
          <p:cNvPr id="8" name="Tijdelijke aanduiding voor inhoud 2"/>
          <p:cNvSpPr txBox="1">
            <a:spLocks/>
          </p:cNvSpPr>
          <p:nvPr/>
        </p:nvSpPr>
        <p:spPr>
          <a:xfrm>
            <a:off x="485800" y="3401109"/>
            <a:ext cx="8208912" cy="1224136"/>
          </a:xfrm>
          <a:prstGeom prst="rect">
            <a:avLst/>
          </a:prstGeom>
        </p:spPr>
        <p:txBody>
          <a:bodyPr vert="horz" lIns="91440" tIns="45720" rIns="91440" bIns="45720" rtlCol="0">
            <a:noAutofit/>
          </a:bodyPr>
          <a:lstStyle/>
          <a:p>
            <a:pPr algn="just"/>
            <a:r>
              <a:rPr lang="es-ES" sz="2000" dirty="0"/>
              <a:t>En esta sección abordaremos varios temas relacionados con cómo llevar a cabo su trabajo desde una perspectiva psicosocial. Este módulo sobre habilidades comunicativas incluye el primer contacto con la policía y clientes, prejuicios inconscientes, escucha activa, empatía y otros comportamientos que facilitan las buenas relaciones. Sin embargo, es fundamental dar un paso más. Esto no solo significa ser capaz de conseguir confianza mutua y una mejor comunicación, sino también ser capaz de evaluar e identificar las necesidades de nuestro cliente/a y su situación personal, así como contar con herramientas básicas que permitan gestionar estas situaciones.</a:t>
            </a:r>
          </a:p>
          <a:p>
            <a:pPr algn="just"/>
            <a:r>
              <a:rPr lang="es-ES" sz="2000" dirty="0"/>
              <a:t> </a:t>
            </a:r>
          </a:p>
          <a:p>
            <a:pPr algn="just"/>
            <a:r>
              <a:rPr lang="nl-NL" sz="2000" dirty="0"/>
              <a:t> </a:t>
            </a:r>
          </a:p>
        </p:txBody>
      </p:sp>
    </p:spTree>
    <p:extLst>
      <p:ext uri="{BB962C8B-B14F-4D97-AF65-F5344CB8AC3E}">
        <p14:creationId xmlns:p14="http://schemas.microsoft.com/office/powerpoint/2010/main" val="111694392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C:\Users\Dunya\Documents\SUPRALAT\Politie en Recht 8.jpg"/>
          <p:cNvPicPr>
            <a:picLocks noChangeAspect="1" noChangeArrowheads="1"/>
          </p:cNvPicPr>
          <p:nvPr/>
        </p:nvPicPr>
        <p:blipFill>
          <a:blip r:embed="rId3" cstate="print"/>
          <a:srcRect l="24433" r="35078"/>
          <a:stretch>
            <a:fillRect/>
          </a:stretch>
        </p:blipFill>
        <p:spPr bwMode="auto">
          <a:xfrm>
            <a:off x="5076056" y="0"/>
            <a:ext cx="4067944" cy="6858000"/>
          </a:xfrm>
          <a:prstGeom prst="rect">
            <a:avLst/>
          </a:prstGeom>
          <a:noFill/>
        </p:spPr>
      </p:pic>
      <p:sp>
        <p:nvSpPr>
          <p:cNvPr id="13" name="Rechthoek 12"/>
          <p:cNvSpPr/>
          <p:nvPr/>
        </p:nvSpPr>
        <p:spPr>
          <a:xfrm>
            <a:off x="5076056" y="-27384"/>
            <a:ext cx="4067944" cy="688538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rgbClr val="FFFFFF"/>
              </a:solidFill>
            </a:endParaRPr>
          </a:p>
        </p:txBody>
      </p:sp>
      <p:sp>
        <p:nvSpPr>
          <p:cNvPr id="7" name="Vijfhoek 6"/>
          <p:cNvSpPr/>
          <p:nvPr/>
        </p:nvSpPr>
        <p:spPr>
          <a:xfrm>
            <a:off x="0" y="332656"/>
            <a:ext cx="6336704"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a:solidFill>
                  <a:srgbClr val="FFFFFF"/>
                </a:solidFill>
              </a:rPr>
              <a:t>3.1. Definición jurídica</a:t>
            </a:r>
          </a:p>
        </p:txBody>
      </p:sp>
      <p:sp>
        <p:nvSpPr>
          <p:cNvPr id="10" name="Tijdelijke aanduiding voor inhoud 2"/>
          <p:cNvSpPr txBox="1">
            <a:spLocks/>
          </p:cNvSpPr>
          <p:nvPr/>
        </p:nvSpPr>
        <p:spPr>
          <a:xfrm>
            <a:off x="179512" y="1052736"/>
            <a:ext cx="4680520" cy="3528392"/>
          </a:xfrm>
          <a:prstGeom prst="rect">
            <a:avLst/>
          </a:prstGeom>
        </p:spPr>
        <p:txBody>
          <a:bodyPr vert="horz" lIns="91440" tIns="45720" rIns="91440" bIns="45720" rtlCol="0">
            <a:noAutofit/>
          </a:bodyPr>
          <a:lstStyle/>
          <a:p>
            <a:pPr algn="just"/>
            <a:r>
              <a:rPr lang="es-ES" sz="2000" dirty="0">
                <a:solidFill>
                  <a:srgbClr val="001C3D"/>
                </a:solidFill>
              </a:rPr>
              <a:t>En este apartado, nos fijaremos en la definición jurídica de una persona vulnerable en el proceso penal.</a:t>
            </a:r>
          </a:p>
          <a:p>
            <a:pPr algn="just"/>
            <a:endParaRPr lang="en-US" sz="2000" dirty="0">
              <a:solidFill>
                <a:srgbClr val="001C3D"/>
              </a:solidFill>
            </a:endParaRPr>
          </a:p>
          <a:p>
            <a:pPr algn="just"/>
            <a:r>
              <a:rPr lang="es-ES" sz="2000" dirty="0">
                <a:solidFill>
                  <a:srgbClr val="001C3D"/>
                </a:solidFill>
              </a:rPr>
              <a:t>Utilizaremos la definición extraída de la jurisprudencia del Tribunal Europeo de Derechos Humanos y reflejada en la Recomendación de la Comisión relativa a las garantías procesales para las personas vulnerables sospechosas o acusadas en procesos penales.</a:t>
            </a:r>
          </a:p>
        </p:txBody>
      </p:sp>
      <p:sp>
        <p:nvSpPr>
          <p:cNvPr id="14" name="Tekstvak 13">
            <a:hlinkClick r:id="rId4" action="ppaction://hlinksldjump"/>
          </p:cNvPr>
          <p:cNvSpPr txBox="1"/>
          <p:nvPr/>
        </p:nvSpPr>
        <p:spPr>
          <a:xfrm>
            <a:off x="1115616" y="4571836"/>
            <a:ext cx="3312368" cy="369332"/>
          </a:xfrm>
          <a:prstGeom prst="rect">
            <a:avLst/>
          </a:prstGeom>
          <a:solidFill>
            <a:srgbClr val="00A2DB">
              <a:alpha val="84000"/>
            </a:srgbClr>
          </a:solidFill>
        </p:spPr>
        <p:txBody>
          <a:bodyPr wrap="square" rtlCol="0">
            <a:spAutoFit/>
          </a:bodyPr>
          <a:lstStyle/>
          <a:p>
            <a:r>
              <a:rPr lang="es-ES">
                <a:solidFill>
                  <a:srgbClr val="FFFFFF"/>
                </a:solidFill>
              </a:rPr>
              <a:t>Definición de la Recomendación</a:t>
            </a:r>
          </a:p>
        </p:txBody>
      </p:sp>
      <p:sp>
        <p:nvSpPr>
          <p:cNvPr id="16" name="Tekstvak 15">
            <a:hlinkClick r:id="rId5" action="ppaction://hlinksldjump"/>
          </p:cNvPr>
          <p:cNvSpPr txBox="1"/>
          <p:nvPr/>
        </p:nvSpPr>
        <p:spPr>
          <a:xfrm>
            <a:off x="1115616" y="5590981"/>
            <a:ext cx="3147112" cy="369332"/>
          </a:xfrm>
          <a:prstGeom prst="rect">
            <a:avLst/>
          </a:prstGeom>
          <a:solidFill>
            <a:schemeClr val="tx2">
              <a:alpha val="84000"/>
            </a:schemeClr>
          </a:solidFill>
        </p:spPr>
        <p:txBody>
          <a:bodyPr wrap="square" rtlCol="0">
            <a:spAutoFit/>
          </a:bodyPr>
          <a:lstStyle/>
          <a:p>
            <a:r>
              <a:rPr lang="es-ES">
                <a:solidFill>
                  <a:srgbClr val="FFFFFF"/>
                </a:solidFill>
              </a:rPr>
              <a:t>Ejemplos de la jurisprudencia del TEDH</a:t>
            </a:r>
          </a:p>
        </p:txBody>
      </p:sp>
      <p:sp>
        <p:nvSpPr>
          <p:cNvPr id="17" name="Tekstvak 16">
            <a:hlinkClick r:id="rId6" action="ppaction://hlinksldjump"/>
          </p:cNvPr>
          <p:cNvSpPr txBox="1"/>
          <p:nvPr/>
        </p:nvSpPr>
        <p:spPr>
          <a:xfrm>
            <a:off x="1115616" y="5075892"/>
            <a:ext cx="3147112" cy="369332"/>
          </a:xfrm>
          <a:prstGeom prst="rect">
            <a:avLst/>
          </a:prstGeom>
          <a:solidFill>
            <a:schemeClr val="tx2">
              <a:alpha val="84000"/>
            </a:schemeClr>
          </a:solidFill>
        </p:spPr>
        <p:txBody>
          <a:bodyPr wrap="square" rtlCol="0">
            <a:spAutoFit/>
          </a:bodyPr>
          <a:lstStyle/>
          <a:p>
            <a:r>
              <a:rPr lang="es-ES">
                <a:solidFill>
                  <a:srgbClr val="FFFFFF"/>
                </a:solidFill>
              </a:rPr>
              <a:t>Participación efectiva</a:t>
            </a:r>
          </a:p>
        </p:txBody>
      </p:sp>
      <p:sp>
        <p:nvSpPr>
          <p:cNvPr id="12" name="Tekstvak 11">
            <a:hlinkClick r:id="rId7" action="ppaction://hlinksldjump"/>
          </p:cNvPr>
          <p:cNvSpPr txBox="1"/>
          <p:nvPr/>
        </p:nvSpPr>
        <p:spPr>
          <a:xfrm>
            <a:off x="1115616" y="6126477"/>
            <a:ext cx="3138522" cy="369332"/>
          </a:xfrm>
          <a:prstGeom prst="rect">
            <a:avLst/>
          </a:prstGeom>
          <a:solidFill>
            <a:schemeClr val="tx2">
              <a:alpha val="84000"/>
            </a:schemeClr>
          </a:solidFill>
        </p:spPr>
        <p:txBody>
          <a:bodyPr wrap="square" rtlCol="0">
            <a:spAutoFit/>
          </a:bodyPr>
          <a:lstStyle/>
          <a:p>
            <a:r>
              <a:rPr lang="es-ES">
                <a:solidFill>
                  <a:srgbClr val="FFFFFF"/>
                </a:solidFill>
              </a:rPr>
              <a:t>Ejercicios jurídicos</a:t>
            </a:r>
          </a:p>
        </p:txBody>
      </p:sp>
    </p:spTree>
    <p:extLst>
      <p:ext uri="{BB962C8B-B14F-4D97-AF65-F5344CB8AC3E}">
        <p14:creationId xmlns:p14="http://schemas.microsoft.com/office/powerpoint/2010/main" val="329074992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ijfhoek 6"/>
          <p:cNvSpPr/>
          <p:nvPr/>
        </p:nvSpPr>
        <p:spPr>
          <a:xfrm>
            <a:off x="0" y="332656"/>
            <a:ext cx="6336704"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a:solidFill>
                  <a:srgbClr val="FFFFFF"/>
                </a:solidFill>
              </a:rPr>
              <a:t>Definición de la Recomendación </a:t>
            </a:r>
          </a:p>
        </p:txBody>
      </p:sp>
      <p:sp>
        <p:nvSpPr>
          <p:cNvPr id="10" name="Tijdelijke aanduiding voor inhoud 2"/>
          <p:cNvSpPr txBox="1">
            <a:spLocks/>
          </p:cNvSpPr>
          <p:nvPr/>
        </p:nvSpPr>
        <p:spPr>
          <a:xfrm>
            <a:off x="0" y="980728"/>
            <a:ext cx="5076056" cy="2016224"/>
          </a:xfrm>
          <a:prstGeom prst="rect">
            <a:avLst/>
          </a:prstGeom>
        </p:spPr>
        <p:txBody>
          <a:bodyPr vert="horz" lIns="91440" tIns="45720" rIns="91440" bIns="45720" rtlCol="0">
            <a:noAutofit/>
          </a:bodyPr>
          <a:lstStyle/>
          <a:p>
            <a:pPr algn="just"/>
            <a:endParaRPr lang="nl-NL" sz="2000" i="1" dirty="0">
              <a:solidFill>
                <a:srgbClr val="0070C0"/>
              </a:solidFill>
            </a:endParaRPr>
          </a:p>
        </p:txBody>
      </p:sp>
      <p:sp>
        <p:nvSpPr>
          <p:cNvPr id="15" name="Tekstvak 14"/>
          <p:cNvSpPr txBox="1"/>
          <p:nvPr/>
        </p:nvSpPr>
        <p:spPr>
          <a:xfrm>
            <a:off x="216024" y="1124744"/>
            <a:ext cx="8406172" cy="1384995"/>
          </a:xfrm>
          <a:prstGeom prst="rect">
            <a:avLst/>
          </a:prstGeom>
          <a:solidFill>
            <a:srgbClr val="002060"/>
          </a:solidFill>
          <a:ln>
            <a:solidFill>
              <a:schemeClr val="tx2"/>
            </a:solidFill>
          </a:ln>
        </p:spPr>
        <p:txBody>
          <a:bodyPr wrap="square" rtlCol="0">
            <a:spAutoFit/>
          </a:bodyPr>
          <a:lstStyle/>
          <a:p>
            <a:pPr algn="just"/>
            <a:r>
              <a:rPr lang="es-ES" sz="1400" i="1" dirty="0">
                <a:solidFill>
                  <a:srgbClr val="FFFFFF"/>
                </a:solidFill>
              </a:rPr>
              <a:t>Vamos a fijarnos primero en la definición de persona vulnerable sospechosa de la Recomendación de la Comisión relativa a las garantías procesales para las personas vulnerables sospechosas o acusadas en procesos penales. La Recomendación de la UE no es vinculante para los Estados miembros. Sin embargo, es relevante porque: </a:t>
            </a:r>
          </a:p>
          <a:p>
            <a:pPr algn="just"/>
            <a:r>
              <a:rPr lang="es-ES" sz="1400" i="1" dirty="0">
                <a:solidFill>
                  <a:srgbClr val="FFFFFF"/>
                </a:solidFill>
              </a:rPr>
              <a:t>a) resume los requisitos de la jurisprudencia de la UE; y</a:t>
            </a:r>
          </a:p>
          <a:p>
            <a:pPr algn="just"/>
            <a:r>
              <a:rPr lang="es-ES" sz="1400" i="1" dirty="0">
                <a:solidFill>
                  <a:srgbClr val="FFFFFF"/>
                </a:solidFill>
              </a:rPr>
              <a:t>b) puede citarse como autoridad legal por tribunales nacionales y europeos cuando se interpreta la normativa europea sobre esta materia. </a:t>
            </a:r>
          </a:p>
        </p:txBody>
      </p:sp>
      <p:sp>
        <p:nvSpPr>
          <p:cNvPr id="21" name="Tekstvak 20">
            <a:hlinkClick r:id="rId3" action="ppaction://hlinksldjump"/>
          </p:cNvPr>
          <p:cNvSpPr txBox="1"/>
          <p:nvPr/>
        </p:nvSpPr>
        <p:spPr>
          <a:xfrm>
            <a:off x="203787" y="2511742"/>
            <a:ext cx="8640960" cy="40398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15000"/>
              </a:lnSpc>
            </a:pPr>
            <a:r>
              <a:rPr lang="es-ES" sz="1600" dirty="0">
                <a:ea typeface="Calibri"/>
                <a:cs typeface="Articulate Light"/>
              </a:rPr>
              <a:t>La recomendación define «personas sospechosas vulnerables» como «todas las personas sospechosas o acusadas que no son capaces de entender y participar de manera efectiva en el proceso penal debido a su edad, capacidad mental o física o discapacidad».</a:t>
            </a:r>
          </a:p>
          <a:p>
            <a:pPr algn="just">
              <a:lnSpc>
                <a:spcPct val="115000"/>
              </a:lnSpc>
            </a:pPr>
            <a:r>
              <a:rPr lang="es-ES" sz="1600" dirty="0">
                <a:solidFill>
                  <a:srgbClr val="000000"/>
                </a:solidFill>
                <a:ea typeface="Calibri"/>
                <a:cs typeface="Articulate Light"/>
              </a:rPr>
              <a:t> </a:t>
            </a:r>
          </a:p>
          <a:p>
            <a:pPr algn="just">
              <a:lnSpc>
                <a:spcPct val="115000"/>
              </a:lnSpc>
            </a:pPr>
            <a:r>
              <a:rPr lang="es-ES" sz="1600" dirty="0">
                <a:solidFill>
                  <a:srgbClr val="000000"/>
                </a:solidFill>
                <a:ea typeface="Calibri"/>
                <a:cs typeface="Articulate Light"/>
              </a:rPr>
              <a:t>No siempre tiene que apreciarse a primera vista, especialmente cuando se trata de vulnerabilidades psicológicas, si la persona afectada por dichas vulnerabilidades es capaz de participar de manera activa en el proceso. Por tanto, la Comisión recomienda que debería realizarse un reconocimiento médico por una o un experto médico para identificar a las personas vulnerables, determinar su grado de vulnerabilidad y para evaluar sus necesidades especiales.</a:t>
            </a:r>
          </a:p>
          <a:p>
            <a:pPr algn="just">
              <a:lnSpc>
                <a:spcPct val="115000"/>
              </a:lnSpc>
            </a:pPr>
            <a:r>
              <a:rPr lang="es-ES" sz="1600" dirty="0">
                <a:solidFill>
                  <a:srgbClr val="000000"/>
                </a:solidFill>
                <a:ea typeface="Calibri"/>
                <a:cs typeface="Articulate Light"/>
              </a:rPr>
              <a:t> </a:t>
            </a:r>
          </a:p>
          <a:p>
            <a:pPr algn="just">
              <a:lnSpc>
                <a:spcPct val="115000"/>
              </a:lnSpc>
            </a:pPr>
            <a:r>
              <a:rPr lang="es-ES" sz="1600" dirty="0">
                <a:solidFill>
                  <a:srgbClr val="000000"/>
                </a:solidFill>
                <a:ea typeface="Calibri"/>
                <a:cs typeface="Articulate Light"/>
              </a:rPr>
              <a:t>La Comisión también recomienda que los Estados velen por la presunción de vulnerabilidad, especialmente para personas con graves trastornos psicológicos, intelectuales, físicos o sensoriales, enfermedad mental o trastorno cognitivo, que le impidan entender y participar de manera activa en el proceso. </a:t>
            </a:r>
          </a:p>
        </p:txBody>
      </p:sp>
    </p:spTree>
    <p:extLst>
      <p:ext uri="{BB962C8B-B14F-4D97-AF65-F5344CB8AC3E}">
        <p14:creationId xmlns:p14="http://schemas.microsoft.com/office/powerpoint/2010/main" val="153268230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ijfhoek 6"/>
          <p:cNvSpPr/>
          <p:nvPr/>
        </p:nvSpPr>
        <p:spPr>
          <a:xfrm>
            <a:off x="0" y="332656"/>
            <a:ext cx="6336704"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a:solidFill>
                  <a:srgbClr val="FFFFFF"/>
                </a:solidFill>
              </a:rPr>
              <a:t>Participación efectiva</a:t>
            </a:r>
          </a:p>
        </p:txBody>
      </p:sp>
      <p:sp>
        <p:nvSpPr>
          <p:cNvPr id="10" name="Tijdelijke aanduiding voor inhoud 2"/>
          <p:cNvSpPr txBox="1">
            <a:spLocks/>
          </p:cNvSpPr>
          <p:nvPr/>
        </p:nvSpPr>
        <p:spPr>
          <a:xfrm>
            <a:off x="0" y="980728"/>
            <a:ext cx="5076056" cy="2016224"/>
          </a:xfrm>
          <a:prstGeom prst="rect">
            <a:avLst/>
          </a:prstGeom>
        </p:spPr>
        <p:txBody>
          <a:bodyPr vert="horz" lIns="91440" tIns="45720" rIns="91440" bIns="45720" rtlCol="0">
            <a:noAutofit/>
          </a:bodyPr>
          <a:lstStyle/>
          <a:p>
            <a:pPr algn="just"/>
            <a:endParaRPr lang="nl-NL" sz="2000" i="1" dirty="0">
              <a:solidFill>
                <a:srgbClr val="0070C0"/>
              </a:solidFill>
            </a:endParaRPr>
          </a:p>
        </p:txBody>
      </p:sp>
      <p:sp>
        <p:nvSpPr>
          <p:cNvPr id="21" name="Tekstvak 20">
            <a:hlinkClick r:id="rId3" action="ppaction://hlinksldjump"/>
          </p:cNvPr>
          <p:cNvSpPr txBox="1"/>
          <p:nvPr/>
        </p:nvSpPr>
        <p:spPr>
          <a:xfrm>
            <a:off x="323528" y="1484784"/>
            <a:ext cx="8568952" cy="45332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15000"/>
              </a:lnSpc>
            </a:pPr>
            <a:r>
              <a:rPr lang="es-ES" dirty="0">
                <a:solidFill>
                  <a:srgbClr val="000000"/>
                </a:solidFill>
                <a:ea typeface="Calibri"/>
                <a:cs typeface="Articulate Light"/>
              </a:rPr>
              <a:t>El Tribunal Europeo de Derechos Humanos indicó que para poder participar de manera efectiva en el proceso, las personas sospechosas deben tener al menos «un amplio conocimiento de la naturaleza del proceso y de lo que está en juego, incluida la importancia de cualquier pena que se impusiera».</a:t>
            </a:r>
            <a:r>
              <a:rPr lang="es-ES" dirty="0">
                <a:solidFill>
                  <a:srgbClr val="0000FF"/>
                </a:solidFill>
                <a:ea typeface="Calibri"/>
                <a:cs typeface="Times New Roman"/>
              </a:rPr>
              <a:t> </a:t>
            </a:r>
            <a:r>
              <a:rPr lang="es-ES" dirty="0">
                <a:solidFill>
                  <a:srgbClr val="001C3D"/>
                </a:solidFill>
              </a:rPr>
              <a:t>(Caso SC contra Reino Unido).</a:t>
            </a:r>
            <a:r>
              <a:rPr lang="es-ES" dirty="0">
                <a:solidFill>
                  <a:srgbClr val="001C3D"/>
                </a:solidFill>
                <a:ea typeface="Calibri"/>
                <a:cs typeface="Articulate Light"/>
              </a:rPr>
              <a:t> </a:t>
            </a:r>
          </a:p>
          <a:p>
            <a:pPr algn="just">
              <a:lnSpc>
                <a:spcPct val="115000"/>
              </a:lnSpc>
            </a:pPr>
            <a:endParaRPr lang="en-US" dirty="0">
              <a:solidFill>
                <a:srgbClr val="000000"/>
              </a:solidFill>
              <a:ea typeface="Calibri"/>
              <a:cs typeface="Articulate Light"/>
            </a:endParaRPr>
          </a:p>
          <a:p>
            <a:pPr algn="just">
              <a:lnSpc>
                <a:spcPct val="115000"/>
              </a:lnSpc>
            </a:pPr>
            <a:r>
              <a:rPr lang="es-ES" dirty="0">
                <a:solidFill>
                  <a:srgbClr val="000000"/>
                </a:solidFill>
                <a:ea typeface="Calibri"/>
                <a:cs typeface="Articulate Light"/>
              </a:rPr>
              <a:t>Sin embargo, para la «participación efectiva» no es suficiente entender simplemente lo que se está diciendo durante el interrogatorio o en la sala de vistas o sobre la naturaleza del proceso. La participación efectiva requiere también la capacidad de defenderse a si  mismo de manera activa contra la acusación. Esto incluye la capacidad de ejercer los derechos procesales, tomar decisiones procesales importantes y participar en la propia defensa desde la perspectiva de los hechos: por ejemplo, la capacidad de comentar los hechos y las pruebas presentados por la fiscalía o avanzar la propia versión de los acontecimientos. Esto también implica la capacidad de dar instrucciones al abogado/a y colaborar con él o ella.</a:t>
            </a:r>
          </a:p>
        </p:txBody>
      </p:sp>
    </p:spTree>
    <p:extLst>
      <p:ext uri="{BB962C8B-B14F-4D97-AF65-F5344CB8AC3E}">
        <p14:creationId xmlns:p14="http://schemas.microsoft.com/office/powerpoint/2010/main" val="279925589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ijfhoek 6"/>
          <p:cNvSpPr/>
          <p:nvPr/>
        </p:nvSpPr>
        <p:spPr>
          <a:xfrm>
            <a:off x="0" y="332656"/>
            <a:ext cx="6336704"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a:solidFill>
                  <a:srgbClr val="FFFFFF"/>
                </a:solidFill>
              </a:rPr>
              <a:t>Participación efectiva</a:t>
            </a:r>
          </a:p>
        </p:txBody>
      </p:sp>
      <p:sp>
        <p:nvSpPr>
          <p:cNvPr id="10" name="Tijdelijke aanduiding voor inhoud 2"/>
          <p:cNvSpPr txBox="1">
            <a:spLocks/>
          </p:cNvSpPr>
          <p:nvPr/>
        </p:nvSpPr>
        <p:spPr>
          <a:xfrm>
            <a:off x="0" y="980728"/>
            <a:ext cx="5076056" cy="2016224"/>
          </a:xfrm>
          <a:prstGeom prst="rect">
            <a:avLst/>
          </a:prstGeom>
        </p:spPr>
        <p:txBody>
          <a:bodyPr vert="horz" lIns="91440" tIns="45720" rIns="91440" bIns="45720" rtlCol="0">
            <a:noAutofit/>
          </a:bodyPr>
          <a:lstStyle/>
          <a:p>
            <a:pPr algn="just"/>
            <a:endParaRPr lang="nl-NL" sz="2000" i="1" dirty="0">
              <a:solidFill>
                <a:srgbClr val="0070C0"/>
              </a:solidFill>
            </a:endParaRPr>
          </a:p>
        </p:txBody>
      </p:sp>
      <p:sp>
        <p:nvSpPr>
          <p:cNvPr id="21" name="Tekstvak 20">
            <a:hlinkClick r:id="rId3" action="ppaction://hlinksldjump"/>
          </p:cNvPr>
          <p:cNvSpPr txBox="1"/>
          <p:nvPr/>
        </p:nvSpPr>
        <p:spPr>
          <a:xfrm>
            <a:off x="251520" y="1044893"/>
            <a:ext cx="8640960" cy="563231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000" dirty="0">
                <a:solidFill>
                  <a:srgbClr val="001C3D"/>
                </a:solidFill>
              </a:rPr>
              <a:t>Por tanto, se entiende que las personas sospechosas incluidas en la «media» y las «no vulnerables», podrían ser capaces de ejercer las funciones mencionadas anteriormente con un estándar mínimo razonable, sin que se tome ninguna medida compensatoria, siempre y cuando se les dé la información adecuada, por ejemplo, sobre las consecuencias de tomar determinadas decisiones procesales. Por el contrario, las personas sospechosas vulnerables necesitan medidas compensatorias para garantizar su participación incluso para un nivel mínimo aceptable.</a:t>
            </a:r>
            <a:endParaRPr lang="en-US" sz="2000" dirty="0">
              <a:solidFill>
                <a:srgbClr val="001C3D"/>
              </a:solidFill>
            </a:endParaRPr>
          </a:p>
          <a:p>
            <a:pPr algn="just"/>
            <a:r>
              <a:rPr lang="es-ES" sz="2000" dirty="0">
                <a:solidFill>
                  <a:srgbClr val="001C3D"/>
                </a:solidFill>
              </a:rPr>
              <a:t>La dificultad es, naturalmente, que no existe una definición explícita de lo que es el «estándar mínimo aceptable» de participación en el proceso penal. Sin embargo, podría ser posible que ustedes, como abogados y abogadas en ejercicio argumentaran lo que NO es la participación efectiva tomando como referencia las circunstancias concretas del caso. En el siguiente apartado, revisaremos algunos ejemplos de la jurisprudencia del TEDH relacionados con la «participación efectiva» y también trabajaremos con dos situaciones hipotéticas que le permitirán poner en práctica la aplicación de la definición jurídica de «persona sospechosa vulnerable» para garantizar su participación incluso a un nivel mínimo aceptable.</a:t>
            </a:r>
          </a:p>
        </p:txBody>
      </p:sp>
    </p:spTree>
    <p:extLst>
      <p:ext uri="{BB962C8B-B14F-4D97-AF65-F5344CB8AC3E}">
        <p14:creationId xmlns:p14="http://schemas.microsoft.com/office/powerpoint/2010/main" val="337818225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ijfhoek 6"/>
          <p:cNvSpPr/>
          <p:nvPr/>
        </p:nvSpPr>
        <p:spPr>
          <a:xfrm>
            <a:off x="0" y="332656"/>
            <a:ext cx="6336704"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a:solidFill>
                  <a:srgbClr val="FFFFFF"/>
                </a:solidFill>
              </a:rPr>
              <a:t>Ejemplos de la jurisprudencia del TEDH</a:t>
            </a:r>
          </a:p>
        </p:txBody>
      </p:sp>
      <p:sp>
        <p:nvSpPr>
          <p:cNvPr id="10" name="Tijdelijke aanduiding voor inhoud 2"/>
          <p:cNvSpPr txBox="1">
            <a:spLocks/>
          </p:cNvSpPr>
          <p:nvPr/>
        </p:nvSpPr>
        <p:spPr>
          <a:xfrm>
            <a:off x="0" y="980728"/>
            <a:ext cx="5076056" cy="2016224"/>
          </a:xfrm>
          <a:prstGeom prst="rect">
            <a:avLst/>
          </a:prstGeom>
        </p:spPr>
        <p:txBody>
          <a:bodyPr vert="horz" lIns="91440" tIns="45720" rIns="91440" bIns="45720" rtlCol="0">
            <a:noAutofit/>
          </a:bodyPr>
          <a:lstStyle/>
          <a:p>
            <a:pPr algn="just"/>
            <a:endParaRPr lang="nl-NL" sz="2000" i="1" dirty="0">
              <a:solidFill>
                <a:srgbClr val="0070C0"/>
              </a:solidFill>
            </a:endParaRPr>
          </a:p>
        </p:txBody>
      </p:sp>
      <p:sp>
        <p:nvSpPr>
          <p:cNvPr id="15" name="Tekstvak 14"/>
          <p:cNvSpPr txBox="1"/>
          <p:nvPr/>
        </p:nvSpPr>
        <p:spPr>
          <a:xfrm>
            <a:off x="395536" y="1527174"/>
            <a:ext cx="8424936" cy="1200329"/>
          </a:xfrm>
          <a:prstGeom prst="rect">
            <a:avLst/>
          </a:prstGeom>
          <a:solidFill>
            <a:srgbClr val="002060"/>
          </a:solidFill>
          <a:ln>
            <a:solidFill>
              <a:schemeClr val="tx2"/>
            </a:solidFill>
          </a:ln>
        </p:spPr>
        <p:txBody>
          <a:bodyPr wrap="square" rtlCol="0">
            <a:spAutoFit/>
          </a:bodyPr>
          <a:lstStyle/>
          <a:p>
            <a:pPr algn="just"/>
            <a:r>
              <a:rPr lang="es-ES" dirty="0">
                <a:solidFill>
                  <a:srgbClr val="FFFFFF"/>
                </a:solidFill>
              </a:rPr>
              <a:t>Vamos a ver algunos casos en los que la capacidad de las personas sospechosas para «participar de manera efectiva» en el proceso penal fue examinado por el Tribunal Europeo de Derechos Humanos. Estas situaciones están pensadas para darle algunos ejemplos y no son exhaustivas. </a:t>
            </a:r>
          </a:p>
        </p:txBody>
      </p:sp>
      <p:sp>
        <p:nvSpPr>
          <p:cNvPr id="8" name="Stroomdiagram: Vooraf ingesteld proces 7">
            <a:hlinkClick r:id="rId3" action="ppaction://hlinksldjump"/>
          </p:cNvPr>
          <p:cNvSpPr/>
          <p:nvPr/>
        </p:nvSpPr>
        <p:spPr>
          <a:xfrm>
            <a:off x="2411760" y="3717032"/>
            <a:ext cx="1944216" cy="936104"/>
          </a:xfrm>
          <a:prstGeom prst="flowChartPredefined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b="1">
                <a:solidFill>
                  <a:srgbClr val="FFFFFF"/>
                </a:solidFill>
              </a:rPr>
              <a:t>A) Bortnik contra Ucrania</a:t>
            </a:r>
          </a:p>
        </p:txBody>
      </p:sp>
      <p:sp>
        <p:nvSpPr>
          <p:cNvPr id="9" name="Stroomdiagram: Vooraf ingesteld proces 8">
            <a:hlinkClick r:id="rId4" action="ppaction://hlinksldjump"/>
          </p:cNvPr>
          <p:cNvSpPr/>
          <p:nvPr/>
        </p:nvSpPr>
        <p:spPr>
          <a:xfrm>
            <a:off x="2483768" y="5013176"/>
            <a:ext cx="1944216" cy="936104"/>
          </a:xfrm>
          <a:prstGeom prst="flowChartPredefined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b="1">
                <a:solidFill>
                  <a:srgbClr val="FFFFFF"/>
                </a:solidFill>
              </a:rPr>
              <a:t>C) Baytar contra Turquía</a:t>
            </a:r>
          </a:p>
        </p:txBody>
      </p:sp>
      <p:sp>
        <p:nvSpPr>
          <p:cNvPr id="12" name="Stroomdiagram: Vooraf ingesteld proces 11">
            <a:hlinkClick r:id="rId5" action="ppaction://hlinksldjump"/>
          </p:cNvPr>
          <p:cNvSpPr/>
          <p:nvPr/>
        </p:nvSpPr>
        <p:spPr>
          <a:xfrm>
            <a:off x="4860032" y="3717032"/>
            <a:ext cx="1944216" cy="936104"/>
          </a:xfrm>
          <a:prstGeom prst="flowChartPredefined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b="1">
                <a:solidFill>
                  <a:srgbClr val="FFFFFF"/>
                </a:solidFill>
              </a:rPr>
              <a:t>B) Todorov contra Ucrania</a:t>
            </a:r>
          </a:p>
        </p:txBody>
      </p:sp>
      <p:sp>
        <p:nvSpPr>
          <p:cNvPr id="24" name="Stroomdiagram: Vooraf ingesteld proces 23">
            <a:hlinkClick r:id="rId6" action="ppaction://hlinksldjump"/>
          </p:cNvPr>
          <p:cNvSpPr/>
          <p:nvPr/>
        </p:nvSpPr>
        <p:spPr>
          <a:xfrm>
            <a:off x="4860032" y="5013176"/>
            <a:ext cx="1944216" cy="936104"/>
          </a:xfrm>
          <a:prstGeom prst="flowChartPredefined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b="1">
                <a:solidFill>
                  <a:srgbClr val="FFFFFF"/>
                </a:solidFill>
              </a:rPr>
              <a:t>D) Liebreich contra Alemania</a:t>
            </a:r>
          </a:p>
        </p:txBody>
      </p:sp>
    </p:spTree>
    <p:extLst>
      <p:ext uri="{BB962C8B-B14F-4D97-AF65-F5344CB8AC3E}">
        <p14:creationId xmlns:p14="http://schemas.microsoft.com/office/powerpoint/2010/main" val="163460388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ijfhoek 6"/>
          <p:cNvSpPr/>
          <p:nvPr/>
        </p:nvSpPr>
        <p:spPr>
          <a:xfrm>
            <a:off x="0" y="332656"/>
            <a:ext cx="6336704"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a:solidFill>
                  <a:srgbClr val="FFFFFF"/>
                </a:solidFill>
              </a:rPr>
              <a:t>Ejemplos de la jurisprudencia del TEDH</a:t>
            </a:r>
          </a:p>
        </p:txBody>
      </p:sp>
      <p:sp>
        <p:nvSpPr>
          <p:cNvPr id="10" name="Tijdelijke aanduiding voor inhoud 2"/>
          <p:cNvSpPr txBox="1">
            <a:spLocks/>
          </p:cNvSpPr>
          <p:nvPr/>
        </p:nvSpPr>
        <p:spPr>
          <a:xfrm>
            <a:off x="0" y="980728"/>
            <a:ext cx="5076056" cy="2016224"/>
          </a:xfrm>
          <a:prstGeom prst="rect">
            <a:avLst/>
          </a:prstGeom>
        </p:spPr>
        <p:txBody>
          <a:bodyPr vert="horz" lIns="91440" tIns="45720" rIns="91440" bIns="45720" rtlCol="0">
            <a:noAutofit/>
          </a:bodyPr>
          <a:lstStyle/>
          <a:p>
            <a:pPr algn="just"/>
            <a:endParaRPr lang="nl-NL" sz="2000" i="1" dirty="0">
              <a:solidFill>
                <a:srgbClr val="0070C0"/>
              </a:solidFill>
            </a:endParaRPr>
          </a:p>
        </p:txBody>
      </p:sp>
      <p:sp>
        <p:nvSpPr>
          <p:cNvPr id="8" name="Stroomdiagram: Vooraf ingesteld proces 7"/>
          <p:cNvSpPr/>
          <p:nvPr/>
        </p:nvSpPr>
        <p:spPr>
          <a:xfrm>
            <a:off x="107504" y="1033336"/>
            <a:ext cx="1944216" cy="936104"/>
          </a:xfrm>
          <a:prstGeom prst="flowChartPredefined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b="1" dirty="0">
                <a:solidFill>
                  <a:srgbClr val="FFFFFF"/>
                </a:solidFill>
              </a:rPr>
              <a:t>A) </a:t>
            </a:r>
            <a:r>
              <a:rPr lang="es-ES" b="1" dirty="0" err="1">
                <a:solidFill>
                  <a:srgbClr val="FFFFFF"/>
                </a:solidFill>
              </a:rPr>
              <a:t>Bortnik</a:t>
            </a:r>
            <a:r>
              <a:rPr lang="es-ES" b="1" dirty="0">
                <a:solidFill>
                  <a:srgbClr val="FFFFFF"/>
                </a:solidFill>
              </a:rPr>
              <a:t> contra Ucrania</a:t>
            </a:r>
          </a:p>
        </p:txBody>
      </p:sp>
      <p:sp>
        <p:nvSpPr>
          <p:cNvPr id="13" name="Tekstvak 12"/>
          <p:cNvSpPr txBox="1"/>
          <p:nvPr/>
        </p:nvSpPr>
        <p:spPr>
          <a:xfrm>
            <a:off x="2084880" y="1700808"/>
            <a:ext cx="6804756" cy="480131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ES" dirty="0">
                <a:solidFill>
                  <a:srgbClr val="001C3D"/>
                </a:solidFill>
              </a:rPr>
              <a:t>En </a:t>
            </a:r>
            <a:r>
              <a:rPr lang="es-ES" b="1" dirty="0" err="1">
                <a:solidFill>
                  <a:srgbClr val="001C3D"/>
                </a:solidFill>
              </a:rPr>
              <a:t>Bortnik</a:t>
            </a:r>
            <a:r>
              <a:rPr lang="es-ES" b="1" dirty="0">
                <a:solidFill>
                  <a:srgbClr val="001C3D"/>
                </a:solidFill>
              </a:rPr>
              <a:t> contra Ucrania</a:t>
            </a:r>
            <a:r>
              <a:rPr lang="es-ES" dirty="0">
                <a:solidFill>
                  <a:srgbClr val="001C3D"/>
                </a:solidFill>
              </a:rPr>
              <a:t>, el Tribunal consideró que el sospechoso era «especialmente vulnerable» basándose en una combinación de factores: </a:t>
            </a:r>
          </a:p>
          <a:p>
            <a:pPr algn="just"/>
            <a:endParaRPr lang="es-ES" dirty="0">
              <a:solidFill>
                <a:srgbClr val="001C3D"/>
              </a:solidFill>
            </a:endParaRPr>
          </a:p>
          <a:p>
            <a:pPr marL="285750" indent="-285750" algn="just">
              <a:buFont typeface="Arial" panose="020B0604020202020204" pitchFamily="34" charset="0"/>
              <a:buChar char="•"/>
            </a:pPr>
            <a:r>
              <a:rPr lang="es-ES" dirty="0">
                <a:solidFill>
                  <a:srgbClr val="001C3D"/>
                </a:solidFill>
              </a:rPr>
              <a:t>primero, tenía una </a:t>
            </a:r>
            <a:r>
              <a:rPr lang="es-ES" b="1" dirty="0">
                <a:solidFill>
                  <a:srgbClr val="001C3D"/>
                </a:solidFill>
              </a:rPr>
              <a:t>«</a:t>
            </a:r>
            <a:r>
              <a:rPr lang="es-ES" b="1" i="1" dirty="0">
                <a:solidFill>
                  <a:srgbClr val="001C3D"/>
                </a:solidFill>
              </a:rPr>
              <a:t>discapacidad física, debida a un alcoholismo crónico, y pertenecía a un grupo en riesgo de exclusión social»</a:t>
            </a:r>
            <a:r>
              <a:rPr lang="es-ES" dirty="0">
                <a:solidFill>
                  <a:srgbClr val="001C3D"/>
                </a:solidFill>
              </a:rPr>
              <a:t>. </a:t>
            </a:r>
          </a:p>
          <a:p>
            <a:pPr marL="285750" indent="-285750" algn="just">
              <a:buFont typeface="Arial" panose="020B0604020202020204" pitchFamily="34" charset="0"/>
              <a:buChar char="•"/>
            </a:pPr>
            <a:r>
              <a:rPr lang="es-ES" dirty="0">
                <a:solidFill>
                  <a:srgbClr val="001C3D"/>
                </a:solidFill>
              </a:rPr>
              <a:t>En segundo lugar, su vulnerabilidad, desde el punto de vista del Tribunal, se reflejaba claramente </a:t>
            </a:r>
            <a:r>
              <a:rPr lang="es-ES" b="1" dirty="0">
                <a:solidFill>
                  <a:srgbClr val="001C3D"/>
                </a:solidFill>
              </a:rPr>
              <a:t>por su comportamiento en el proceso.</a:t>
            </a:r>
            <a:r>
              <a:rPr lang="es-ES" dirty="0">
                <a:solidFill>
                  <a:srgbClr val="001C3D"/>
                </a:solidFill>
              </a:rPr>
              <a:t> Principalmente, él indicó que «se defendería a sí mismo», pero estaba claro que no era capaz de hacerlo. Había confesado el asesinato y renunciado a su derecho a asistencia de letrado ante los instructores, pero inmediatamente se había declarado no culpable y solicitó un abogado cuando ya no estaba frente a ellos. </a:t>
            </a:r>
          </a:p>
          <a:p>
            <a:pPr algn="just"/>
            <a:endParaRPr lang="en-US" dirty="0">
              <a:solidFill>
                <a:srgbClr val="001C3D"/>
              </a:solidFill>
            </a:endParaRPr>
          </a:p>
          <a:p>
            <a:pPr algn="just"/>
            <a:r>
              <a:rPr lang="es-ES" dirty="0">
                <a:solidFill>
                  <a:srgbClr val="001C3D"/>
                </a:solidFill>
              </a:rPr>
              <a:t>Esto llevó al Tribunal a concluir que el sospechoso era</a:t>
            </a:r>
            <a:r>
              <a:rPr lang="es-ES" b="1" dirty="0">
                <a:solidFill>
                  <a:srgbClr val="001C3D"/>
                </a:solidFill>
              </a:rPr>
              <a:t> «especialmente vulnerable, desconocedor del derecho y susceptible a la influencia externa».</a:t>
            </a:r>
            <a:r>
              <a:rPr lang="es-ES" b="1" i="1" dirty="0">
                <a:solidFill>
                  <a:srgbClr val="001C3D"/>
                </a:solidFill>
              </a:rPr>
              <a:t> </a:t>
            </a:r>
          </a:p>
        </p:txBody>
      </p:sp>
    </p:spTree>
    <p:extLst>
      <p:ext uri="{BB962C8B-B14F-4D97-AF65-F5344CB8AC3E}">
        <p14:creationId xmlns:p14="http://schemas.microsoft.com/office/powerpoint/2010/main" val="374326439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ijfhoek 6"/>
          <p:cNvSpPr/>
          <p:nvPr/>
        </p:nvSpPr>
        <p:spPr>
          <a:xfrm>
            <a:off x="0" y="332656"/>
            <a:ext cx="6336704"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a:solidFill>
                  <a:srgbClr val="FFFFFF"/>
                </a:solidFill>
              </a:rPr>
              <a:t>Ejemplos de la jurisprudencia del TEDH</a:t>
            </a:r>
          </a:p>
        </p:txBody>
      </p:sp>
      <p:sp>
        <p:nvSpPr>
          <p:cNvPr id="10" name="Tijdelijke aanduiding voor inhoud 2"/>
          <p:cNvSpPr txBox="1">
            <a:spLocks/>
          </p:cNvSpPr>
          <p:nvPr/>
        </p:nvSpPr>
        <p:spPr>
          <a:xfrm>
            <a:off x="0" y="980728"/>
            <a:ext cx="5076056" cy="2016224"/>
          </a:xfrm>
          <a:prstGeom prst="rect">
            <a:avLst/>
          </a:prstGeom>
        </p:spPr>
        <p:txBody>
          <a:bodyPr vert="horz" lIns="91440" tIns="45720" rIns="91440" bIns="45720" rtlCol="0">
            <a:noAutofit/>
          </a:bodyPr>
          <a:lstStyle/>
          <a:p>
            <a:pPr algn="just"/>
            <a:endParaRPr lang="nl-NL" sz="2000" i="1" dirty="0">
              <a:solidFill>
                <a:srgbClr val="0070C0"/>
              </a:solidFill>
            </a:endParaRPr>
          </a:p>
        </p:txBody>
      </p:sp>
      <p:sp>
        <p:nvSpPr>
          <p:cNvPr id="12" name="Stroomdiagram: Vooraf ingesteld proces 11"/>
          <p:cNvSpPr/>
          <p:nvPr/>
        </p:nvSpPr>
        <p:spPr>
          <a:xfrm>
            <a:off x="388660" y="1160748"/>
            <a:ext cx="1944216" cy="936104"/>
          </a:xfrm>
          <a:prstGeom prst="flowChartPredefined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b="1">
                <a:solidFill>
                  <a:srgbClr val="FFFFFF"/>
                </a:solidFill>
              </a:rPr>
              <a:t>B) Todorov contra Ucrania</a:t>
            </a:r>
          </a:p>
        </p:txBody>
      </p:sp>
      <p:sp>
        <p:nvSpPr>
          <p:cNvPr id="13" name="Tekstvak 12"/>
          <p:cNvSpPr txBox="1"/>
          <p:nvPr/>
        </p:nvSpPr>
        <p:spPr>
          <a:xfrm>
            <a:off x="1925452" y="2564904"/>
            <a:ext cx="6751004" cy="286232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ES" dirty="0">
                <a:solidFill>
                  <a:srgbClr val="001C3D"/>
                </a:solidFill>
              </a:rPr>
              <a:t>En </a:t>
            </a:r>
            <a:r>
              <a:rPr lang="es-ES" b="1" dirty="0">
                <a:solidFill>
                  <a:srgbClr val="001C3D"/>
                </a:solidFill>
              </a:rPr>
              <a:t>Todorov contra Ucrania</a:t>
            </a:r>
            <a:r>
              <a:rPr lang="es-ES" dirty="0">
                <a:solidFill>
                  <a:srgbClr val="001C3D"/>
                </a:solidFill>
              </a:rPr>
              <a:t>, el Tribunal consideró que el sospechoso </a:t>
            </a:r>
            <a:r>
              <a:rPr lang="es-ES" b="1" dirty="0">
                <a:solidFill>
                  <a:srgbClr val="001C3D"/>
                </a:solidFill>
              </a:rPr>
              <a:t>no era</a:t>
            </a:r>
            <a:r>
              <a:rPr lang="es-ES" dirty="0">
                <a:solidFill>
                  <a:srgbClr val="001C3D"/>
                </a:solidFill>
              </a:rPr>
              <a:t> </a:t>
            </a:r>
            <a:r>
              <a:rPr lang="es-ES" b="1" dirty="0">
                <a:solidFill>
                  <a:srgbClr val="001C3D"/>
                </a:solidFill>
              </a:rPr>
              <a:t>capaz de participar de manera efectiva </a:t>
            </a:r>
            <a:r>
              <a:rPr lang="es-ES" dirty="0">
                <a:solidFill>
                  <a:srgbClr val="001C3D"/>
                </a:solidFill>
              </a:rPr>
              <a:t>en la toma de declaración de la policía y más específicamente de renunciar de manera competente a sus derechos procesales. </a:t>
            </a:r>
          </a:p>
          <a:p>
            <a:pPr algn="just"/>
            <a:r>
              <a:rPr lang="es-ES" dirty="0">
                <a:solidFill>
                  <a:srgbClr val="001C3D"/>
                </a:solidFill>
              </a:rPr>
              <a:t>El motivo de esto era tanto la </a:t>
            </a:r>
            <a:r>
              <a:rPr lang="es-ES" b="1" dirty="0">
                <a:solidFill>
                  <a:srgbClr val="001C3D"/>
                </a:solidFill>
              </a:rPr>
              <a:t>discapacidad física</a:t>
            </a:r>
            <a:r>
              <a:rPr lang="es-ES" dirty="0">
                <a:solidFill>
                  <a:srgbClr val="001C3D"/>
                </a:solidFill>
              </a:rPr>
              <a:t> del sospechoso, principalmente, ya que era casi totalmente ciego, como</a:t>
            </a:r>
            <a:r>
              <a:rPr lang="es-ES" b="1" dirty="0">
                <a:solidFill>
                  <a:srgbClr val="001C3D"/>
                </a:solidFill>
              </a:rPr>
              <a:t> la forma en la que se realizó el proceso.</a:t>
            </a:r>
            <a:r>
              <a:rPr lang="es-ES" dirty="0">
                <a:solidFill>
                  <a:srgbClr val="001C3D"/>
                </a:solidFill>
              </a:rPr>
              <a:t> Solo se le informó de sus derechos por escrito y se le pidió que firmara el acta de la toma de declaración y la renuncia a sus derechos sin ninguna explicación de lo que estaba firmando.</a:t>
            </a:r>
          </a:p>
        </p:txBody>
      </p:sp>
    </p:spTree>
    <p:extLst>
      <p:ext uri="{BB962C8B-B14F-4D97-AF65-F5344CB8AC3E}">
        <p14:creationId xmlns:p14="http://schemas.microsoft.com/office/powerpoint/2010/main" val="129236275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ijfhoek 6"/>
          <p:cNvSpPr/>
          <p:nvPr/>
        </p:nvSpPr>
        <p:spPr>
          <a:xfrm>
            <a:off x="0" y="332656"/>
            <a:ext cx="6336704"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a:solidFill>
                  <a:srgbClr val="FFFFFF"/>
                </a:solidFill>
              </a:rPr>
              <a:t>Ejemplos de la jurisprudencia del TEDH</a:t>
            </a:r>
          </a:p>
        </p:txBody>
      </p:sp>
      <p:sp>
        <p:nvSpPr>
          <p:cNvPr id="10" name="Tijdelijke aanduiding voor inhoud 2"/>
          <p:cNvSpPr txBox="1">
            <a:spLocks/>
          </p:cNvSpPr>
          <p:nvPr/>
        </p:nvSpPr>
        <p:spPr>
          <a:xfrm>
            <a:off x="0" y="980728"/>
            <a:ext cx="5076056" cy="2016224"/>
          </a:xfrm>
          <a:prstGeom prst="rect">
            <a:avLst/>
          </a:prstGeom>
        </p:spPr>
        <p:txBody>
          <a:bodyPr vert="horz" lIns="91440" tIns="45720" rIns="91440" bIns="45720" rtlCol="0">
            <a:noAutofit/>
          </a:bodyPr>
          <a:lstStyle/>
          <a:p>
            <a:pPr algn="just"/>
            <a:endParaRPr lang="nl-NL" sz="2000" i="1" dirty="0">
              <a:solidFill>
                <a:srgbClr val="0070C0"/>
              </a:solidFill>
            </a:endParaRPr>
          </a:p>
        </p:txBody>
      </p:sp>
      <p:sp>
        <p:nvSpPr>
          <p:cNvPr id="8" name="Stroomdiagram: Vooraf ingesteld proces 7"/>
          <p:cNvSpPr/>
          <p:nvPr/>
        </p:nvSpPr>
        <p:spPr>
          <a:xfrm>
            <a:off x="2411760" y="3717032"/>
            <a:ext cx="1944216" cy="936104"/>
          </a:xfrm>
          <a:prstGeom prst="flowChartPredefined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b="1">
                <a:solidFill>
                  <a:srgbClr val="FFFFFF"/>
                </a:solidFill>
              </a:rPr>
              <a:t>Bortnik contra Ucrania</a:t>
            </a:r>
          </a:p>
        </p:txBody>
      </p:sp>
      <p:sp>
        <p:nvSpPr>
          <p:cNvPr id="9" name="Stroomdiagram: Vooraf ingesteld proces 8"/>
          <p:cNvSpPr/>
          <p:nvPr/>
        </p:nvSpPr>
        <p:spPr>
          <a:xfrm>
            <a:off x="205772" y="1196752"/>
            <a:ext cx="1944216" cy="936104"/>
          </a:xfrm>
          <a:prstGeom prst="flowChartPredefined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b="1">
                <a:solidFill>
                  <a:srgbClr val="FFFFFF"/>
                </a:solidFill>
              </a:rPr>
              <a:t>C) Baytar contra Turquía</a:t>
            </a:r>
          </a:p>
        </p:txBody>
      </p:sp>
      <p:sp>
        <p:nvSpPr>
          <p:cNvPr id="12" name="Stroomdiagram: Vooraf ingesteld proces 11"/>
          <p:cNvSpPr/>
          <p:nvPr/>
        </p:nvSpPr>
        <p:spPr>
          <a:xfrm>
            <a:off x="4860032" y="3717032"/>
            <a:ext cx="1944216" cy="936104"/>
          </a:xfrm>
          <a:prstGeom prst="flowChartPredefined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b="1">
                <a:solidFill>
                  <a:srgbClr val="FFFFFF"/>
                </a:solidFill>
              </a:rPr>
              <a:t>Todorov contra Ucrania</a:t>
            </a:r>
          </a:p>
        </p:txBody>
      </p:sp>
      <p:sp>
        <p:nvSpPr>
          <p:cNvPr id="13" name="Tekstvak 12"/>
          <p:cNvSpPr txBox="1"/>
          <p:nvPr/>
        </p:nvSpPr>
        <p:spPr>
          <a:xfrm>
            <a:off x="2149988" y="2408900"/>
            <a:ext cx="6742492" cy="260427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ES" dirty="0">
                <a:solidFill>
                  <a:srgbClr val="001C3D"/>
                </a:solidFill>
              </a:rPr>
              <a:t>En </a:t>
            </a:r>
            <a:r>
              <a:rPr lang="es-ES" b="1" dirty="0" err="1">
                <a:solidFill>
                  <a:srgbClr val="001C3D"/>
                </a:solidFill>
              </a:rPr>
              <a:t>Baytar</a:t>
            </a:r>
            <a:r>
              <a:rPr lang="es-ES" b="1" dirty="0">
                <a:solidFill>
                  <a:srgbClr val="001C3D"/>
                </a:solidFill>
              </a:rPr>
              <a:t> contra Turquía</a:t>
            </a:r>
            <a:r>
              <a:rPr lang="es-ES" dirty="0">
                <a:solidFill>
                  <a:srgbClr val="001C3D"/>
                </a:solidFill>
              </a:rPr>
              <a:t>, el Tribunal consideró que el sospechoso era incapaz de </a:t>
            </a:r>
            <a:r>
              <a:rPr lang="es-ES" b="1" i="1" dirty="0">
                <a:solidFill>
                  <a:srgbClr val="001C3D"/>
                </a:solidFill>
              </a:rPr>
              <a:t>«participar de manera efectiva» </a:t>
            </a:r>
            <a:r>
              <a:rPr lang="es-ES" dirty="0">
                <a:solidFill>
                  <a:srgbClr val="001C3D"/>
                </a:solidFill>
              </a:rPr>
              <a:t>en el proceso </a:t>
            </a:r>
            <a:r>
              <a:rPr lang="es-ES" b="1" dirty="0">
                <a:solidFill>
                  <a:srgbClr val="001C3D"/>
                </a:solidFill>
              </a:rPr>
              <a:t>porque sus conocimientos lingüísticos orales del idioma del proceso no eran suficientes</a:t>
            </a:r>
            <a:r>
              <a:rPr lang="es-ES" dirty="0">
                <a:solidFill>
                  <a:srgbClr val="001C3D"/>
                </a:solidFill>
              </a:rPr>
              <a:t>, y no había contado con la asistencia de intérprete cuando se le informó sobre los cargos. Como resultado, no pudo entender qué se estaba jugando en el proceso y, por tanto, no pudo tomar una decisión informada sobre el ejercicio de sus derechos procesales, principalmente el derecho a permanecer en silencio y el derecho a la asistencia de letrado.</a:t>
            </a:r>
          </a:p>
        </p:txBody>
      </p:sp>
    </p:spTree>
    <p:extLst>
      <p:ext uri="{BB962C8B-B14F-4D97-AF65-F5344CB8AC3E}">
        <p14:creationId xmlns:p14="http://schemas.microsoft.com/office/powerpoint/2010/main" val="146374181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ijfhoek 6"/>
          <p:cNvSpPr/>
          <p:nvPr/>
        </p:nvSpPr>
        <p:spPr>
          <a:xfrm>
            <a:off x="0" y="332656"/>
            <a:ext cx="6336704"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a:solidFill>
                  <a:srgbClr val="FFFFFF"/>
                </a:solidFill>
              </a:rPr>
              <a:t>Ejemplos de la jurisprudencia del TEDH</a:t>
            </a:r>
          </a:p>
        </p:txBody>
      </p:sp>
      <p:sp>
        <p:nvSpPr>
          <p:cNvPr id="10" name="Tijdelijke aanduiding voor inhoud 2"/>
          <p:cNvSpPr txBox="1">
            <a:spLocks/>
          </p:cNvSpPr>
          <p:nvPr/>
        </p:nvSpPr>
        <p:spPr>
          <a:xfrm>
            <a:off x="0" y="980728"/>
            <a:ext cx="5076056" cy="2016224"/>
          </a:xfrm>
          <a:prstGeom prst="rect">
            <a:avLst/>
          </a:prstGeom>
        </p:spPr>
        <p:txBody>
          <a:bodyPr vert="horz" lIns="91440" tIns="45720" rIns="91440" bIns="45720" rtlCol="0">
            <a:noAutofit/>
          </a:bodyPr>
          <a:lstStyle/>
          <a:p>
            <a:pPr algn="just"/>
            <a:endParaRPr lang="nl-NL" sz="2000" i="1" dirty="0">
              <a:solidFill>
                <a:srgbClr val="0070C0"/>
              </a:solidFill>
            </a:endParaRPr>
          </a:p>
        </p:txBody>
      </p:sp>
      <p:sp>
        <p:nvSpPr>
          <p:cNvPr id="8" name="Stroomdiagram: Vooraf ingesteld proces 7"/>
          <p:cNvSpPr/>
          <p:nvPr/>
        </p:nvSpPr>
        <p:spPr>
          <a:xfrm>
            <a:off x="2411760" y="3717032"/>
            <a:ext cx="1944216" cy="936104"/>
          </a:xfrm>
          <a:prstGeom prst="flowChartPredefined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b="1">
                <a:solidFill>
                  <a:srgbClr val="FFFFFF"/>
                </a:solidFill>
              </a:rPr>
              <a:t>Bortnik contra Ucrania</a:t>
            </a:r>
          </a:p>
        </p:txBody>
      </p:sp>
      <p:sp>
        <p:nvSpPr>
          <p:cNvPr id="12" name="Stroomdiagram: Vooraf ingesteld proces 11"/>
          <p:cNvSpPr/>
          <p:nvPr/>
        </p:nvSpPr>
        <p:spPr>
          <a:xfrm>
            <a:off x="4860032" y="3717032"/>
            <a:ext cx="1944216" cy="936104"/>
          </a:xfrm>
          <a:prstGeom prst="flowChartPredefined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b="1">
                <a:solidFill>
                  <a:srgbClr val="FFFFFF"/>
                </a:solidFill>
              </a:rPr>
              <a:t>Todorov contra Ucrania</a:t>
            </a:r>
          </a:p>
        </p:txBody>
      </p:sp>
      <p:sp>
        <p:nvSpPr>
          <p:cNvPr id="24" name="Stroomdiagram: Vooraf ingesteld proces 23"/>
          <p:cNvSpPr/>
          <p:nvPr/>
        </p:nvSpPr>
        <p:spPr>
          <a:xfrm>
            <a:off x="107504" y="1065240"/>
            <a:ext cx="1944216" cy="936104"/>
          </a:xfrm>
          <a:prstGeom prst="flowChartPredefined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b="1">
                <a:solidFill>
                  <a:srgbClr val="FFFFFF"/>
                </a:solidFill>
              </a:rPr>
              <a:t>D) Lieblich contra Alemania</a:t>
            </a:r>
          </a:p>
        </p:txBody>
      </p:sp>
      <p:sp>
        <p:nvSpPr>
          <p:cNvPr id="13" name="Tekstvak 12"/>
          <p:cNvSpPr txBox="1"/>
          <p:nvPr/>
        </p:nvSpPr>
        <p:spPr>
          <a:xfrm>
            <a:off x="1727684" y="1979935"/>
            <a:ext cx="6696744" cy="424731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ES">
                <a:solidFill>
                  <a:srgbClr val="001C3D"/>
                </a:solidFill>
              </a:rPr>
              <a:t>En </a:t>
            </a:r>
            <a:r>
              <a:rPr lang="es-ES" b="1">
                <a:solidFill>
                  <a:srgbClr val="001C3D"/>
                </a:solidFill>
              </a:rPr>
              <a:t>Liebreich contra Alemania</a:t>
            </a:r>
            <a:r>
              <a:rPr lang="es-ES">
                <a:solidFill>
                  <a:srgbClr val="001C3D"/>
                </a:solidFill>
              </a:rPr>
              <a:t>, el Tribunal consideró que el sospechoso, que había sufrido «ansiedad grave y depresión, y posiblemente un trastorno de la personalidad, y estaba tomando antidepresivos» </a:t>
            </a:r>
            <a:r>
              <a:rPr lang="es-ES" b="1">
                <a:solidFill>
                  <a:srgbClr val="001C3D"/>
                </a:solidFill>
              </a:rPr>
              <a:t>era capaz de «participar de manera efectiva» en el proceso. </a:t>
            </a:r>
          </a:p>
          <a:p>
            <a:pPr algn="just"/>
            <a:r>
              <a:rPr lang="es-ES">
                <a:solidFill>
                  <a:srgbClr val="001C3D"/>
                </a:solidFill>
              </a:rPr>
              <a:t> </a:t>
            </a:r>
          </a:p>
          <a:p>
            <a:pPr algn="just"/>
            <a:r>
              <a:rPr lang="es-ES">
                <a:solidFill>
                  <a:srgbClr val="001C3D"/>
                </a:solidFill>
              </a:rPr>
              <a:t>Esto se debía a que ni su estado de salud mental ni los efectos de la medicación afectaban a la capacidad de seguir el proceso y defenderse a sí mismo de manera efectiva. No había nada en el acta que indicara que el sospechoso fuera incapaz de entender lo que se dijo en la vista, o aportar argumentos para su defensa. Fue capaz de explicar los antecedentes y los motivos de sus acciones haciendo referencia a su estado mental y de expresar su arrepentimiento, lo que el tribunal consideró como atenuante en su sentencia. </a:t>
            </a:r>
          </a:p>
        </p:txBody>
      </p:sp>
    </p:spTree>
    <p:extLst>
      <p:ext uri="{BB962C8B-B14F-4D97-AF65-F5344CB8AC3E}">
        <p14:creationId xmlns:p14="http://schemas.microsoft.com/office/powerpoint/2010/main" val="238666256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ijfhoek 6"/>
          <p:cNvSpPr/>
          <p:nvPr/>
        </p:nvSpPr>
        <p:spPr>
          <a:xfrm>
            <a:off x="0" y="332656"/>
            <a:ext cx="6336704"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a:solidFill>
                  <a:srgbClr val="FFFFFF"/>
                </a:solidFill>
              </a:rPr>
              <a:t>Ejercicio jurídico</a:t>
            </a:r>
          </a:p>
        </p:txBody>
      </p:sp>
      <p:sp>
        <p:nvSpPr>
          <p:cNvPr id="10" name="Tijdelijke aanduiding voor inhoud 2"/>
          <p:cNvSpPr txBox="1">
            <a:spLocks/>
          </p:cNvSpPr>
          <p:nvPr/>
        </p:nvSpPr>
        <p:spPr>
          <a:xfrm>
            <a:off x="0" y="980728"/>
            <a:ext cx="5076056" cy="2016224"/>
          </a:xfrm>
          <a:prstGeom prst="rect">
            <a:avLst/>
          </a:prstGeom>
        </p:spPr>
        <p:txBody>
          <a:bodyPr vert="horz" lIns="91440" tIns="45720" rIns="91440" bIns="45720" rtlCol="0">
            <a:noAutofit/>
          </a:bodyPr>
          <a:lstStyle/>
          <a:p>
            <a:pPr algn="just"/>
            <a:endParaRPr lang="nl-NL" sz="2000" i="1" dirty="0">
              <a:solidFill>
                <a:srgbClr val="0070C0"/>
              </a:solidFill>
            </a:endParaRPr>
          </a:p>
        </p:txBody>
      </p:sp>
      <p:sp>
        <p:nvSpPr>
          <p:cNvPr id="15" name="Tekstvak 14"/>
          <p:cNvSpPr txBox="1"/>
          <p:nvPr/>
        </p:nvSpPr>
        <p:spPr>
          <a:xfrm>
            <a:off x="216024" y="1124744"/>
            <a:ext cx="8676456" cy="1938992"/>
          </a:xfrm>
          <a:prstGeom prst="rect">
            <a:avLst/>
          </a:prstGeom>
          <a:solidFill>
            <a:srgbClr val="002060"/>
          </a:solidFill>
          <a:ln>
            <a:solidFill>
              <a:schemeClr val="tx2"/>
            </a:solidFill>
          </a:ln>
        </p:spPr>
        <p:txBody>
          <a:bodyPr wrap="square" rtlCol="0">
            <a:spAutoFit/>
          </a:bodyPr>
          <a:lstStyle/>
          <a:p>
            <a:pPr algn="just"/>
            <a:r>
              <a:rPr lang="es-ES" sz="1700" dirty="0">
                <a:solidFill>
                  <a:srgbClr val="FFFFFF"/>
                </a:solidFill>
              </a:rPr>
              <a:t>Se pretende que el siguiente ejercicio sea una simulación de posibles situaciones de la vida real que pueden encontrarse los abogados y abogadas penalistas que asisten a la toma de declaración en la policía.</a:t>
            </a:r>
          </a:p>
          <a:p>
            <a:pPr algn="just"/>
            <a:r>
              <a:rPr lang="es-ES" sz="1700" dirty="0">
                <a:solidFill>
                  <a:srgbClr val="FFFFFF"/>
                </a:solidFill>
              </a:rPr>
              <a:t>El objetivo al realizar este ejercicio es aplicar los conceptos que hemos debatido y animar a los y las participantes a incorporar una mentalidad reflexiva a la hora de enfrentarse a este curso.</a:t>
            </a:r>
          </a:p>
          <a:p>
            <a:pPr algn="just"/>
            <a:r>
              <a:rPr lang="es-ES" sz="1700" dirty="0">
                <a:solidFill>
                  <a:srgbClr val="FFFFFF"/>
                </a:solidFill>
              </a:rPr>
              <a:t>Proporcionar ejercicios que simulen situaciones de la vida real les animará a aplicar de manera retrospectiva estos conceptos </a:t>
            </a:r>
            <a:r>
              <a:rPr lang="es-ES" dirty="0">
                <a:solidFill>
                  <a:srgbClr val="FFFFFF"/>
                </a:solidFill>
              </a:rPr>
              <a:t>a sus propias experiencias profesionales y personales. </a:t>
            </a:r>
          </a:p>
        </p:txBody>
      </p:sp>
      <p:sp>
        <p:nvSpPr>
          <p:cNvPr id="12" name="Tekstvak 20">
            <a:hlinkClick r:id="rId3" action="ppaction://hlinksldjump"/>
          </p:cNvPr>
          <p:cNvSpPr txBox="1"/>
          <p:nvPr/>
        </p:nvSpPr>
        <p:spPr>
          <a:xfrm>
            <a:off x="539552" y="3140968"/>
            <a:ext cx="7776864" cy="31393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dirty="0">
                <a:solidFill>
                  <a:srgbClr val="001C3D"/>
                </a:solidFill>
              </a:rPr>
              <a:t>Se le pide que asista al Sr. S. arrestado bajo sospecha de destrucción de propiedad pública. El Sr. S. sufre un tipo leve de esquizofrenia. Durante la entrevista abogado-cliente, queda claro que el Sr. S. está alerta y es consciente de</a:t>
            </a:r>
          </a:p>
          <a:p>
            <a:pPr algn="just"/>
            <a:r>
              <a:rPr lang="es-ES" dirty="0">
                <a:solidFill>
                  <a:srgbClr val="001C3D"/>
                </a:solidFill>
              </a:rPr>
              <a:t>las circunstancias de los hechos que se le imputan, y entiende que está en la comisaría (o juzgado de instrucción) respondiendo ante una acusación penal. Él le dice que ha cometido el delito porque alguien se lo ordenó. Parece que entiende su consejo de responder a las preguntas de la policía (o del Juez de instrucción). Cuando están en la sala de interrogatorios, el Sr. S. decide permanecer en silencio. Le dice al instructor que usted, su abogado, le ha dado un consejo diferente pero que él estaba seguro de que este consejo formaba parte de un complot secreto contra él y que usted quiere enviarle a prisión.</a:t>
            </a:r>
          </a:p>
        </p:txBody>
      </p:sp>
    </p:spTree>
    <p:extLst>
      <p:ext uri="{BB962C8B-B14F-4D97-AF65-F5344CB8AC3E}">
        <p14:creationId xmlns:p14="http://schemas.microsoft.com/office/powerpoint/2010/main" val="271607850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Vijfhoek 6"/>
          <p:cNvSpPr/>
          <p:nvPr/>
        </p:nvSpPr>
        <p:spPr>
          <a:xfrm>
            <a:off x="0" y="332656"/>
            <a:ext cx="6372200" cy="648072"/>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PARTE 1: HERRAMIENTAS PSICOSOCIALES GENERALES</a:t>
            </a:r>
          </a:p>
        </p:txBody>
      </p:sp>
      <p:sp>
        <p:nvSpPr>
          <p:cNvPr id="9" name="Tijdelijke aanduiding voor inhoud 2"/>
          <p:cNvSpPr txBox="1">
            <a:spLocks/>
          </p:cNvSpPr>
          <p:nvPr/>
        </p:nvSpPr>
        <p:spPr>
          <a:xfrm>
            <a:off x="89756" y="1268760"/>
            <a:ext cx="8676456" cy="432048"/>
          </a:xfrm>
          <a:prstGeom prst="rect">
            <a:avLst/>
          </a:prstGeom>
        </p:spPr>
        <p:txBody>
          <a:bodyPr vert="horz" lIns="91440" tIns="45720" rIns="91440" bIns="45720" rtlCol="0">
            <a:noAutofit/>
          </a:bodyPr>
          <a:lstStyle/>
          <a:p>
            <a:pPr algn="just"/>
            <a:r>
              <a:rPr lang="en-US" sz="2000" dirty="0"/>
              <a:t>En esta parte del módulo se incluye la siguiente información:</a:t>
            </a:r>
            <a:endParaRPr lang="nl-NL" sz="2000" dirty="0"/>
          </a:p>
        </p:txBody>
      </p:sp>
      <p:sp>
        <p:nvSpPr>
          <p:cNvPr id="10" name="Tekstvak 6">
            <a:hlinkClick r:id="rId3" action="ppaction://hlinksldjump"/>
          </p:cNvPr>
          <p:cNvSpPr txBox="1"/>
          <p:nvPr/>
        </p:nvSpPr>
        <p:spPr>
          <a:xfrm>
            <a:off x="3070452" y="2104979"/>
            <a:ext cx="2715064" cy="707886"/>
          </a:xfrm>
          <a:prstGeom prst="rect">
            <a:avLst/>
          </a:prstGeom>
          <a:solidFill>
            <a:srgbClr val="00A2DB">
              <a:alpha val="84000"/>
            </a:srgbClr>
          </a:solidFill>
        </p:spPr>
        <p:txBody>
          <a:bodyPr wrap="square" rtlCol="0">
            <a:spAutoFit/>
          </a:bodyPr>
          <a:lstStyle/>
          <a:p>
            <a:pPr algn="ctr"/>
            <a:r>
              <a:rPr lang="nl-NL" sz="2000" b="1" dirty="0">
                <a:solidFill>
                  <a:schemeClr val="bg2"/>
                </a:solidFill>
              </a:rPr>
              <a:t>1.1 Definiciones introductorias</a:t>
            </a:r>
          </a:p>
        </p:txBody>
      </p:sp>
      <p:sp>
        <p:nvSpPr>
          <p:cNvPr id="11" name="Tekstvak 7">
            <a:hlinkClick r:id="" action="ppaction://noaction"/>
          </p:cNvPr>
          <p:cNvSpPr txBox="1"/>
          <p:nvPr/>
        </p:nvSpPr>
        <p:spPr>
          <a:xfrm>
            <a:off x="3070452" y="3429000"/>
            <a:ext cx="2715064" cy="1323439"/>
          </a:xfrm>
          <a:prstGeom prst="rect">
            <a:avLst/>
          </a:prstGeom>
          <a:solidFill>
            <a:schemeClr val="tx2">
              <a:alpha val="84000"/>
            </a:schemeClr>
          </a:solidFill>
        </p:spPr>
        <p:txBody>
          <a:bodyPr wrap="square" rtlCol="0">
            <a:spAutoFit/>
          </a:bodyPr>
          <a:lstStyle/>
          <a:p>
            <a:pPr algn="ctr"/>
            <a:r>
              <a:rPr lang="nl-NL" sz="2000" b="1" dirty="0">
                <a:solidFill>
                  <a:schemeClr val="bg2"/>
                </a:solidFill>
              </a:rPr>
              <a:t>1.2 Perspectiva psicosocial básica durante la toma de declaración</a:t>
            </a:r>
          </a:p>
        </p:txBody>
      </p:sp>
      <p:sp>
        <p:nvSpPr>
          <p:cNvPr id="14" name="Tekstvak 9">
            <a:hlinkClick r:id="rId4" action="ppaction://hlinksldjump"/>
          </p:cNvPr>
          <p:cNvSpPr txBox="1"/>
          <p:nvPr/>
        </p:nvSpPr>
        <p:spPr>
          <a:xfrm>
            <a:off x="3070452" y="5157192"/>
            <a:ext cx="2715064" cy="738664"/>
          </a:xfrm>
          <a:prstGeom prst="rect">
            <a:avLst/>
          </a:prstGeom>
          <a:solidFill>
            <a:schemeClr val="tx2">
              <a:alpha val="84000"/>
            </a:schemeClr>
          </a:solidFill>
        </p:spPr>
        <p:txBody>
          <a:bodyPr wrap="square" rtlCol="0">
            <a:spAutoFit/>
          </a:bodyPr>
          <a:lstStyle/>
          <a:p>
            <a:pPr algn="ctr"/>
            <a:r>
              <a:rPr lang="nl-NL" sz="2000" b="1" dirty="0">
                <a:solidFill>
                  <a:schemeClr val="bg2"/>
                </a:solidFill>
              </a:rPr>
              <a:t>1.3 Memoria y hechos</a:t>
            </a:r>
          </a:p>
          <a:p>
            <a:pPr algn="ctr"/>
            <a:endParaRPr lang="nl-NL" sz="2200" b="1" dirty="0">
              <a:solidFill>
                <a:schemeClr val="bg2"/>
              </a:solidFill>
            </a:endParaRPr>
          </a:p>
        </p:txBody>
      </p:sp>
    </p:spTree>
    <p:extLst>
      <p:ext uri="{BB962C8B-B14F-4D97-AF65-F5344CB8AC3E}">
        <p14:creationId xmlns:p14="http://schemas.microsoft.com/office/powerpoint/2010/main" val="385337027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ijfhoek 6"/>
          <p:cNvSpPr/>
          <p:nvPr/>
        </p:nvSpPr>
        <p:spPr>
          <a:xfrm>
            <a:off x="0" y="332656"/>
            <a:ext cx="6336704"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a:solidFill>
                  <a:srgbClr val="FFFFFF"/>
                </a:solidFill>
              </a:rPr>
              <a:t>Ejercicio jurídico</a:t>
            </a:r>
          </a:p>
        </p:txBody>
      </p:sp>
      <p:sp>
        <p:nvSpPr>
          <p:cNvPr id="10" name="Tijdelijke aanduiding voor inhoud 2"/>
          <p:cNvSpPr txBox="1">
            <a:spLocks/>
          </p:cNvSpPr>
          <p:nvPr/>
        </p:nvSpPr>
        <p:spPr>
          <a:xfrm>
            <a:off x="0" y="980728"/>
            <a:ext cx="5076056" cy="2016224"/>
          </a:xfrm>
          <a:prstGeom prst="rect">
            <a:avLst/>
          </a:prstGeom>
        </p:spPr>
        <p:txBody>
          <a:bodyPr vert="horz" lIns="91440" tIns="45720" rIns="91440" bIns="45720" rtlCol="0">
            <a:noAutofit/>
          </a:bodyPr>
          <a:lstStyle/>
          <a:p>
            <a:pPr algn="just"/>
            <a:endParaRPr lang="nl-NL" sz="2000" i="1" dirty="0">
              <a:solidFill>
                <a:srgbClr val="0070C0"/>
              </a:solidFill>
            </a:endParaRPr>
          </a:p>
        </p:txBody>
      </p:sp>
      <p:sp>
        <p:nvSpPr>
          <p:cNvPr id="12" name="Tekstvak 11">
            <a:hlinkClick r:id="rId3" action="ppaction://hlinksldjump"/>
          </p:cNvPr>
          <p:cNvSpPr txBox="1"/>
          <p:nvPr/>
        </p:nvSpPr>
        <p:spPr>
          <a:xfrm>
            <a:off x="1281274" y="3001917"/>
            <a:ext cx="1224136" cy="923330"/>
          </a:xfrm>
          <a:prstGeom prst="rect">
            <a:avLst/>
          </a:prstGeom>
          <a:solidFill>
            <a:srgbClr val="00A2DB">
              <a:alpha val="84000"/>
            </a:srgbClr>
          </a:solidFill>
        </p:spPr>
        <p:txBody>
          <a:bodyPr wrap="square" rtlCol="0">
            <a:spAutoFit/>
          </a:bodyPr>
          <a:lstStyle/>
          <a:p>
            <a:endParaRPr lang="en-US" dirty="0">
              <a:solidFill>
                <a:srgbClr val="FFFFFF"/>
              </a:solidFill>
            </a:endParaRPr>
          </a:p>
          <a:p>
            <a:r>
              <a:rPr lang="es-ES">
                <a:solidFill>
                  <a:srgbClr val="FFFFFF"/>
                </a:solidFill>
              </a:rPr>
              <a:t>PREGUNTA</a:t>
            </a:r>
          </a:p>
          <a:p>
            <a:endParaRPr lang="nl-NL" dirty="0">
              <a:solidFill>
                <a:srgbClr val="FFFFFF"/>
              </a:solidFill>
            </a:endParaRPr>
          </a:p>
        </p:txBody>
      </p:sp>
      <p:sp>
        <p:nvSpPr>
          <p:cNvPr id="8" name="Tekstvak 8">
            <a:hlinkClick r:id="rId4" action="ppaction://hlinksldjump"/>
          </p:cNvPr>
          <p:cNvSpPr txBox="1"/>
          <p:nvPr/>
        </p:nvSpPr>
        <p:spPr>
          <a:xfrm>
            <a:off x="3131840" y="3080012"/>
            <a:ext cx="4824536" cy="830997"/>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400" dirty="0">
                <a:solidFill>
                  <a:srgbClr val="001C3D"/>
                </a:solidFill>
              </a:rPr>
              <a:t>Según la definición jurídica, ¿era el Sr. S. un «detenido vulnerable»?</a:t>
            </a:r>
          </a:p>
        </p:txBody>
      </p:sp>
    </p:spTree>
    <p:extLst>
      <p:ext uri="{BB962C8B-B14F-4D97-AF65-F5344CB8AC3E}">
        <p14:creationId xmlns:p14="http://schemas.microsoft.com/office/powerpoint/2010/main" val="344367634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ijfhoek 6"/>
          <p:cNvSpPr/>
          <p:nvPr/>
        </p:nvSpPr>
        <p:spPr>
          <a:xfrm>
            <a:off x="0" y="332656"/>
            <a:ext cx="6336704"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a:solidFill>
                  <a:srgbClr val="FFFFFF"/>
                </a:solidFill>
              </a:rPr>
              <a:t>Ejercicio jurídico</a:t>
            </a:r>
          </a:p>
        </p:txBody>
      </p:sp>
      <p:sp>
        <p:nvSpPr>
          <p:cNvPr id="10" name="Tijdelijke aanduiding voor inhoud 2"/>
          <p:cNvSpPr txBox="1">
            <a:spLocks/>
          </p:cNvSpPr>
          <p:nvPr/>
        </p:nvSpPr>
        <p:spPr>
          <a:xfrm>
            <a:off x="0" y="980728"/>
            <a:ext cx="5076056" cy="2016224"/>
          </a:xfrm>
          <a:prstGeom prst="rect">
            <a:avLst/>
          </a:prstGeom>
        </p:spPr>
        <p:txBody>
          <a:bodyPr vert="horz" lIns="91440" tIns="45720" rIns="91440" bIns="45720" rtlCol="0">
            <a:noAutofit/>
          </a:bodyPr>
          <a:lstStyle/>
          <a:p>
            <a:pPr algn="just"/>
            <a:endParaRPr lang="nl-NL" sz="2000" i="1" dirty="0">
              <a:solidFill>
                <a:srgbClr val="0070C0"/>
              </a:solidFill>
            </a:endParaRPr>
          </a:p>
        </p:txBody>
      </p:sp>
      <p:sp>
        <p:nvSpPr>
          <p:cNvPr id="9" name="Tekstvak 8">
            <a:hlinkClick r:id="rId3" action="ppaction://hlinksldjump"/>
          </p:cNvPr>
          <p:cNvSpPr txBox="1"/>
          <p:nvPr/>
        </p:nvSpPr>
        <p:spPr>
          <a:xfrm>
            <a:off x="3275856" y="1242917"/>
            <a:ext cx="4608512" cy="830997"/>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400" dirty="0">
                <a:solidFill>
                  <a:srgbClr val="001C3D"/>
                </a:solidFill>
              </a:rPr>
              <a:t>Según la definición jurídica, ¿era el Sr. S. un «detenido vulnerable»? </a:t>
            </a:r>
          </a:p>
        </p:txBody>
      </p:sp>
      <p:sp>
        <p:nvSpPr>
          <p:cNvPr id="13" name="Tekstvak 12">
            <a:hlinkClick r:id="rId4" action="ppaction://hlinksldjump"/>
          </p:cNvPr>
          <p:cNvSpPr txBox="1"/>
          <p:nvPr/>
        </p:nvSpPr>
        <p:spPr>
          <a:xfrm>
            <a:off x="1187624" y="1196750"/>
            <a:ext cx="1368152" cy="923330"/>
          </a:xfrm>
          <a:prstGeom prst="rect">
            <a:avLst/>
          </a:prstGeom>
          <a:solidFill>
            <a:srgbClr val="00A2DB">
              <a:alpha val="84000"/>
            </a:srgbClr>
          </a:solidFill>
        </p:spPr>
        <p:txBody>
          <a:bodyPr wrap="square" rtlCol="0">
            <a:spAutoFit/>
          </a:bodyPr>
          <a:lstStyle/>
          <a:p>
            <a:endParaRPr lang="en-US" dirty="0">
              <a:solidFill>
                <a:srgbClr val="FFFFFF"/>
              </a:solidFill>
            </a:endParaRPr>
          </a:p>
          <a:p>
            <a:r>
              <a:rPr lang="es-ES">
                <a:solidFill>
                  <a:srgbClr val="FFFFFF"/>
                </a:solidFill>
              </a:rPr>
              <a:t>RESPUESTA</a:t>
            </a:r>
          </a:p>
          <a:p>
            <a:endParaRPr lang="nl-NL" dirty="0">
              <a:solidFill>
                <a:srgbClr val="FFFFFF"/>
              </a:solidFill>
            </a:endParaRPr>
          </a:p>
        </p:txBody>
      </p:sp>
      <p:sp>
        <p:nvSpPr>
          <p:cNvPr id="21" name="Tekstvak 20">
            <a:hlinkClick r:id="rId3" action="ppaction://hlinksldjump"/>
          </p:cNvPr>
          <p:cNvSpPr txBox="1"/>
          <p:nvPr/>
        </p:nvSpPr>
        <p:spPr>
          <a:xfrm>
            <a:off x="971600" y="2488252"/>
            <a:ext cx="7344816" cy="4109100"/>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000" dirty="0">
                <a:solidFill>
                  <a:srgbClr val="001C3D"/>
                </a:solidFill>
              </a:rPr>
              <a:t>El Sr. S. </a:t>
            </a:r>
            <a:r>
              <a:rPr lang="es-ES" sz="2000" b="1" dirty="0">
                <a:solidFill>
                  <a:srgbClr val="001C3D"/>
                </a:solidFill>
              </a:rPr>
              <a:t>debería haberse considerado vulnerable</a:t>
            </a:r>
            <a:r>
              <a:rPr lang="es-ES" sz="2000" dirty="0">
                <a:solidFill>
                  <a:srgbClr val="001C3D"/>
                </a:solidFill>
              </a:rPr>
              <a:t> desde el punto de vista jurídico. Los criterios jurídicos para considerar vulnerable a una personas sospechosa son la capacidad para entender el proceso y para participar de manera activa en él, incluida la capacidad para ejercer sus derechos procesales, tomar decisiones procesales racionales y colaborar con el abogado/a. Aunque el Sr. S. pareciera entender la naturaleza del proceso, y ser capaz de ejercer sus derechos (su derecho a no declarar), su capacidad para tomar decisiones racionales y para colaborar con el abogado/a se ven gravemente comprometidas por sus paranoias. Es evidente que permanece en silencio basándose en consideraciones irracionales. Es incapaz de colaborar con su abogado/a de manera efectiva, ya que no confía en los motivos del consejo de su abogado/a.</a:t>
            </a:r>
          </a:p>
        </p:txBody>
      </p:sp>
    </p:spTree>
    <p:extLst>
      <p:ext uri="{BB962C8B-B14F-4D97-AF65-F5344CB8AC3E}">
        <p14:creationId xmlns:p14="http://schemas.microsoft.com/office/powerpoint/2010/main" val="263180101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C:\Users\Dunya Gezgin\Documents\SUPRALAT\Politie en Recht 7.jpg"/>
          <p:cNvPicPr>
            <a:picLocks noChangeAspect="1" noChangeArrowheads="1"/>
          </p:cNvPicPr>
          <p:nvPr/>
        </p:nvPicPr>
        <p:blipFill>
          <a:blip r:embed="rId2" cstate="print"/>
          <a:srcRect r="16395"/>
          <a:stretch>
            <a:fillRect/>
          </a:stretch>
        </p:blipFill>
        <p:spPr bwMode="auto">
          <a:xfrm>
            <a:off x="5291065" y="0"/>
            <a:ext cx="3852935" cy="6904950"/>
          </a:xfrm>
          <a:prstGeom prst="rect">
            <a:avLst/>
          </a:prstGeom>
          <a:noFill/>
        </p:spPr>
      </p:pic>
      <p:sp>
        <p:nvSpPr>
          <p:cNvPr id="6" name="Rechthoek 5"/>
          <p:cNvSpPr/>
          <p:nvPr/>
        </p:nvSpPr>
        <p:spPr>
          <a:xfrm>
            <a:off x="5292080" y="0"/>
            <a:ext cx="3851920" cy="690262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rgbClr val="FFFFFF"/>
              </a:solidFill>
            </a:endParaRPr>
          </a:p>
        </p:txBody>
      </p:sp>
      <p:sp>
        <p:nvSpPr>
          <p:cNvPr id="7" name="Vijfhoek 6"/>
          <p:cNvSpPr/>
          <p:nvPr/>
        </p:nvSpPr>
        <p:spPr>
          <a:xfrm>
            <a:off x="0" y="332656"/>
            <a:ext cx="6336704"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a:solidFill>
                  <a:srgbClr val="FFFFFF"/>
                </a:solidFill>
              </a:rPr>
              <a:t>3.2: Definición de la psicología</a:t>
            </a:r>
          </a:p>
        </p:txBody>
      </p:sp>
      <p:sp>
        <p:nvSpPr>
          <p:cNvPr id="9" name="Tijdelijke aanduiding voor inhoud 2"/>
          <p:cNvSpPr txBox="1">
            <a:spLocks/>
          </p:cNvSpPr>
          <p:nvPr/>
        </p:nvSpPr>
        <p:spPr>
          <a:xfrm>
            <a:off x="467544" y="1224136"/>
            <a:ext cx="4248472" cy="4725144"/>
          </a:xfrm>
          <a:prstGeom prst="rect">
            <a:avLst/>
          </a:prstGeom>
        </p:spPr>
        <p:txBody>
          <a:bodyPr vert="horz" lIns="91440" tIns="45720" rIns="91440" bIns="45720" rtlCol="0">
            <a:noAutofit/>
          </a:bodyPr>
          <a:lstStyle/>
          <a:p>
            <a:pPr algn="just"/>
            <a:r>
              <a:rPr lang="es-ES" dirty="0">
                <a:solidFill>
                  <a:srgbClr val="001C3D"/>
                </a:solidFill>
              </a:rPr>
              <a:t>Las personas vulnerables se encuentran en riesgo de estar en situación de desventaja en las interacciones sociales. Esta desventaja puede manifestarse de varias formas, como capacidad limitada de entender el lenguaje oral o escrito o el comportamiento, capacidad limitada de reaccionar ante comportamientos o de actuar conforme a las expectativas sociales, o el creciente riesgo de ser excluido de interacciones sociales significativas.</a:t>
            </a:r>
          </a:p>
          <a:p>
            <a:pPr algn="just"/>
            <a:r>
              <a:rPr lang="es-ES" dirty="0">
                <a:solidFill>
                  <a:srgbClr val="001C3D"/>
                </a:solidFill>
              </a:rPr>
              <a:t>Esto puede deberse a diversos factores, como, por ejemplo, la edad, discapacidad, enfermedad mental, raza o etnia, lengua, estatus social y otros. </a:t>
            </a:r>
          </a:p>
          <a:p>
            <a:pPr algn="just"/>
            <a:endParaRPr lang="en-US" dirty="0">
              <a:solidFill>
                <a:srgbClr val="001C3D"/>
              </a:solidFill>
            </a:endParaRPr>
          </a:p>
        </p:txBody>
      </p:sp>
      <p:sp>
        <p:nvSpPr>
          <p:cNvPr id="20" name="Tekstvak 19">
            <a:hlinkClick r:id="rId3" action="ppaction://hlinksldjump"/>
          </p:cNvPr>
          <p:cNvSpPr txBox="1"/>
          <p:nvPr/>
        </p:nvSpPr>
        <p:spPr>
          <a:xfrm>
            <a:off x="5342324" y="1412776"/>
            <a:ext cx="3707904" cy="424731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b="1" dirty="0">
                <a:solidFill>
                  <a:srgbClr val="001C3D"/>
                </a:solidFill>
              </a:rPr>
              <a:t>Definición de la psicología jurídica</a:t>
            </a:r>
          </a:p>
          <a:p>
            <a:pPr algn="just"/>
            <a:endParaRPr lang="en-US" dirty="0">
              <a:solidFill>
                <a:srgbClr val="001C3D"/>
              </a:solidFill>
            </a:endParaRPr>
          </a:p>
          <a:p>
            <a:pPr algn="just"/>
            <a:r>
              <a:rPr lang="es-ES" dirty="0">
                <a:solidFill>
                  <a:srgbClr val="001C3D"/>
                </a:solidFill>
              </a:rPr>
              <a:t>Asociada a los factores mencionados previamente, en la psicología jurídica, la vulnerabilidad en el procedimiento penal puede definirse mejor por los conceptos de </a:t>
            </a:r>
            <a:r>
              <a:rPr lang="es-ES" dirty="0" err="1">
                <a:solidFill>
                  <a:srgbClr val="001C3D"/>
                </a:solidFill>
              </a:rPr>
              <a:t>sugestionabilidad</a:t>
            </a:r>
            <a:r>
              <a:rPr lang="es-ES" dirty="0">
                <a:solidFill>
                  <a:srgbClr val="001C3D"/>
                </a:solidFill>
              </a:rPr>
              <a:t> y conformidad. Esto se puede deber a una serie de factores personales y situacionales. </a:t>
            </a:r>
          </a:p>
          <a:p>
            <a:pPr algn="just"/>
            <a:endParaRPr lang="en-US" dirty="0">
              <a:solidFill>
                <a:srgbClr val="001C3D"/>
              </a:solidFill>
            </a:endParaRPr>
          </a:p>
          <a:p>
            <a:pPr algn="just"/>
            <a:r>
              <a:rPr lang="es-ES" dirty="0">
                <a:solidFill>
                  <a:srgbClr val="001C3D"/>
                </a:solidFill>
              </a:rPr>
              <a:t>Para entender la naturaleza de esta vulnerabilidad, los conceptos de «</a:t>
            </a:r>
            <a:r>
              <a:rPr lang="es-ES" dirty="0" err="1">
                <a:solidFill>
                  <a:srgbClr val="001C3D"/>
                </a:solidFill>
              </a:rPr>
              <a:t>sugestionabilidad</a:t>
            </a:r>
            <a:r>
              <a:rPr lang="es-ES" dirty="0">
                <a:solidFill>
                  <a:srgbClr val="001C3D"/>
                </a:solidFill>
              </a:rPr>
              <a:t>» y «conformidad» deben explicarse brevemente.</a:t>
            </a:r>
          </a:p>
        </p:txBody>
      </p:sp>
      <p:sp>
        <p:nvSpPr>
          <p:cNvPr id="19" name="Tekstvak 18">
            <a:hlinkClick r:id="" action="ppaction://noaction"/>
          </p:cNvPr>
          <p:cNvSpPr txBox="1"/>
          <p:nvPr/>
        </p:nvSpPr>
        <p:spPr>
          <a:xfrm>
            <a:off x="755576" y="6011996"/>
            <a:ext cx="3672408" cy="369332"/>
          </a:xfrm>
          <a:prstGeom prst="rect">
            <a:avLst/>
          </a:prstGeom>
          <a:solidFill>
            <a:srgbClr val="00A2DB">
              <a:alpha val="84000"/>
            </a:srgbClr>
          </a:solidFill>
        </p:spPr>
        <p:txBody>
          <a:bodyPr wrap="square" rtlCol="0">
            <a:spAutoFit/>
          </a:bodyPr>
          <a:lstStyle/>
          <a:p>
            <a:r>
              <a:rPr lang="es-ES" b="1" dirty="0" err="1">
                <a:solidFill>
                  <a:srgbClr val="FFFFFF"/>
                </a:solidFill>
              </a:rPr>
              <a:t>Sugestionabilidad</a:t>
            </a:r>
            <a:r>
              <a:rPr lang="es-ES" b="1" dirty="0">
                <a:solidFill>
                  <a:srgbClr val="FFFFFF"/>
                </a:solidFill>
              </a:rPr>
              <a:t> y conformidad</a:t>
            </a:r>
          </a:p>
        </p:txBody>
      </p:sp>
    </p:spTree>
    <p:extLst>
      <p:ext uri="{BB962C8B-B14F-4D97-AF65-F5344CB8AC3E}">
        <p14:creationId xmlns:p14="http://schemas.microsoft.com/office/powerpoint/2010/main" val="45539249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C:\Users\Dunya Gezgin\Documents\SUPRALAT\Politie en Recht 7.jpg"/>
          <p:cNvPicPr>
            <a:picLocks noChangeAspect="1" noChangeArrowheads="1"/>
          </p:cNvPicPr>
          <p:nvPr/>
        </p:nvPicPr>
        <p:blipFill>
          <a:blip r:embed="rId2" cstate="print"/>
          <a:srcRect r="16395"/>
          <a:stretch>
            <a:fillRect/>
          </a:stretch>
        </p:blipFill>
        <p:spPr bwMode="auto">
          <a:xfrm>
            <a:off x="5291065" y="0"/>
            <a:ext cx="3852935" cy="6904950"/>
          </a:xfrm>
          <a:prstGeom prst="rect">
            <a:avLst/>
          </a:prstGeom>
          <a:noFill/>
        </p:spPr>
      </p:pic>
      <p:sp>
        <p:nvSpPr>
          <p:cNvPr id="6" name="Rechthoek 5"/>
          <p:cNvSpPr/>
          <p:nvPr/>
        </p:nvSpPr>
        <p:spPr>
          <a:xfrm>
            <a:off x="5292080" y="0"/>
            <a:ext cx="3851920" cy="690262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rgbClr val="FFFFFF"/>
              </a:solidFill>
            </a:endParaRPr>
          </a:p>
        </p:txBody>
      </p:sp>
      <p:sp>
        <p:nvSpPr>
          <p:cNvPr id="7" name="Vijfhoek 6"/>
          <p:cNvSpPr/>
          <p:nvPr/>
        </p:nvSpPr>
        <p:spPr>
          <a:xfrm>
            <a:off x="0" y="332656"/>
            <a:ext cx="6336704"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solidFill>
                  <a:srgbClr val="FFFFFF"/>
                </a:solidFill>
              </a:rPr>
              <a:t>3.2. Definición de la psicología</a:t>
            </a:r>
          </a:p>
        </p:txBody>
      </p:sp>
      <p:sp>
        <p:nvSpPr>
          <p:cNvPr id="9" name="Tijdelijke aanduiding voor inhoud 2"/>
          <p:cNvSpPr txBox="1">
            <a:spLocks/>
          </p:cNvSpPr>
          <p:nvPr/>
        </p:nvSpPr>
        <p:spPr>
          <a:xfrm>
            <a:off x="395536" y="1152128"/>
            <a:ext cx="4392488" cy="5013176"/>
          </a:xfrm>
          <a:prstGeom prst="rect">
            <a:avLst/>
          </a:prstGeom>
        </p:spPr>
        <p:txBody>
          <a:bodyPr vert="horz" lIns="91440" tIns="45720" rIns="91440" bIns="45720" rtlCol="0">
            <a:noAutofit/>
          </a:bodyPr>
          <a:lstStyle/>
          <a:p>
            <a:pPr algn="just"/>
            <a:r>
              <a:rPr lang="es-ES">
                <a:solidFill>
                  <a:srgbClr val="001C3D"/>
                </a:solidFill>
              </a:rPr>
              <a:t> </a:t>
            </a:r>
          </a:p>
        </p:txBody>
      </p:sp>
      <p:sp>
        <p:nvSpPr>
          <p:cNvPr id="8" name="Rectangle 7"/>
          <p:cNvSpPr/>
          <p:nvPr/>
        </p:nvSpPr>
        <p:spPr>
          <a:xfrm>
            <a:off x="179512" y="1152993"/>
            <a:ext cx="4698268" cy="5488939"/>
          </a:xfrm>
          <a:prstGeom prst="rect">
            <a:avLst/>
          </a:prstGeom>
        </p:spPr>
        <p:txBody>
          <a:bodyPr wrap="square">
            <a:spAutoFit/>
          </a:bodyPr>
          <a:lstStyle/>
          <a:p>
            <a:pPr marL="228600" algn="just">
              <a:lnSpc>
                <a:spcPct val="115000"/>
              </a:lnSpc>
            </a:pPr>
            <a:r>
              <a:rPr lang="es-ES" dirty="0">
                <a:solidFill>
                  <a:srgbClr val="000000"/>
                </a:solidFill>
                <a:ea typeface="Calibri"/>
                <a:cs typeface="Articulate Light"/>
              </a:rPr>
              <a:t>Los conceptos de </a:t>
            </a:r>
            <a:r>
              <a:rPr lang="es-ES" b="1" dirty="0">
                <a:solidFill>
                  <a:srgbClr val="001C3D"/>
                </a:solidFill>
                <a:ea typeface="Calibri"/>
                <a:cs typeface="Articulate Light"/>
              </a:rPr>
              <a:t>«</a:t>
            </a:r>
            <a:r>
              <a:rPr lang="es-ES" b="1" dirty="0" err="1">
                <a:solidFill>
                  <a:srgbClr val="001C3D"/>
                </a:solidFill>
                <a:ea typeface="Calibri"/>
                <a:cs typeface="Articulate Light"/>
              </a:rPr>
              <a:t>sugestionabilidad</a:t>
            </a:r>
            <a:r>
              <a:rPr lang="es-ES" b="1" dirty="0">
                <a:solidFill>
                  <a:srgbClr val="001C3D"/>
                </a:solidFill>
                <a:ea typeface="Calibri"/>
                <a:cs typeface="Articulate Light"/>
              </a:rPr>
              <a:t>»</a:t>
            </a:r>
            <a:r>
              <a:rPr lang="es-ES" b="1" dirty="0">
                <a:solidFill>
                  <a:srgbClr val="001C3D"/>
                </a:solidFill>
                <a:ea typeface="Calibri"/>
                <a:cs typeface="Times New Roman"/>
              </a:rPr>
              <a:t> </a:t>
            </a:r>
            <a:r>
              <a:rPr lang="es-ES" dirty="0">
                <a:solidFill>
                  <a:srgbClr val="001C3D"/>
                </a:solidFill>
                <a:ea typeface="Calibri"/>
                <a:cs typeface="Articulate Light"/>
              </a:rPr>
              <a:t>y </a:t>
            </a:r>
            <a:r>
              <a:rPr lang="es-ES" b="1" dirty="0">
                <a:solidFill>
                  <a:srgbClr val="001C3D"/>
                </a:solidFill>
                <a:ea typeface="Calibri"/>
                <a:cs typeface="Articulate Light"/>
              </a:rPr>
              <a:t>«conformidad»</a:t>
            </a:r>
            <a:r>
              <a:rPr lang="es-ES" dirty="0">
                <a:solidFill>
                  <a:srgbClr val="001C3D"/>
                </a:solidFill>
                <a:ea typeface="Calibri"/>
                <a:cs typeface="Articulate Light"/>
              </a:rPr>
              <a:t> en la declaración en la policía (o juzgado de instrucción) se asocian con los trabajos del psicólogo forense islandés </a:t>
            </a:r>
            <a:r>
              <a:rPr lang="es-ES" dirty="0" err="1">
                <a:solidFill>
                  <a:srgbClr val="001C3D"/>
                </a:solidFill>
                <a:ea typeface="Calibri"/>
                <a:cs typeface="Articulate Light"/>
              </a:rPr>
              <a:t>Gisli</a:t>
            </a:r>
            <a:r>
              <a:rPr lang="es-ES" dirty="0">
                <a:solidFill>
                  <a:srgbClr val="001C3D"/>
                </a:solidFill>
                <a:ea typeface="Calibri"/>
                <a:cs typeface="Articulate Light"/>
              </a:rPr>
              <a:t> </a:t>
            </a:r>
            <a:r>
              <a:rPr lang="es-ES" dirty="0" err="1">
                <a:solidFill>
                  <a:srgbClr val="001C3D"/>
                </a:solidFill>
                <a:ea typeface="Calibri"/>
                <a:cs typeface="Articulate Light"/>
              </a:rPr>
              <a:t>Gudjohnsson</a:t>
            </a:r>
            <a:r>
              <a:rPr lang="es-ES" dirty="0">
                <a:solidFill>
                  <a:srgbClr val="001C3D"/>
                </a:solidFill>
                <a:ea typeface="Calibri"/>
                <a:cs typeface="Articulate Light"/>
              </a:rPr>
              <a:t>.</a:t>
            </a:r>
          </a:p>
          <a:p>
            <a:pPr marL="228600" algn="just">
              <a:lnSpc>
                <a:spcPct val="115000"/>
              </a:lnSpc>
            </a:pPr>
            <a:endParaRPr lang="en-US" dirty="0">
              <a:solidFill>
                <a:srgbClr val="000000"/>
              </a:solidFill>
              <a:ea typeface="Calibri"/>
              <a:cs typeface="Articulate Light"/>
            </a:endParaRPr>
          </a:p>
          <a:p>
            <a:pPr marL="228600" algn="just">
              <a:lnSpc>
                <a:spcPct val="115000"/>
              </a:lnSpc>
            </a:pPr>
            <a:r>
              <a:rPr lang="es-ES" dirty="0">
                <a:solidFill>
                  <a:srgbClr val="000000"/>
                </a:solidFill>
                <a:ea typeface="Calibri"/>
                <a:cs typeface="Articulate Light"/>
              </a:rPr>
              <a:t>«</a:t>
            </a:r>
            <a:r>
              <a:rPr lang="es-ES" dirty="0" err="1">
                <a:solidFill>
                  <a:srgbClr val="000000"/>
                </a:solidFill>
                <a:ea typeface="Calibri"/>
                <a:cs typeface="Articulate Light"/>
              </a:rPr>
              <a:t>Sugestionabilidad</a:t>
            </a:r>
            <a:r>
              <a:rPr lang="es-ES" dirty="0">
                <a:solidFill>
                  <a:srgbClr val="000000"/>
                </a:solidFill>
                <a:ea typeface="Calibri"/>
                <a:cs typeface="Articulate Light"/>
              </a:rPr>
              <a:t>» en el contexto de un interrogatorio es la propensión de las personas a aceptar mensajes o sugerencias propuestas por el instructor y, en consecuencia, a cambiar su declaración y comportamiento. </a:t>
            </a:r>
          </a:p>
          <a:p>
            <a:pPr marL="228600" algn="just">
              <a:lnSpc>
                <a:spcPct val="115000"/>
              </a:lnSpc>
            </a:pPr>
            <a:endParaRPr lang="en-US" dirty="0">
              <a:solidFill>
                <a:srgbClr val="000000"/>
              </a:solidFill>
              <a:ea typeface="Calibri"/>
              <a:cs typeface="Articulate Light"/>
            </a:endParaRPr>
          </a:p>
          <a:p>
            <a:pPr marL="228600" algn="just">
              <a:lnSpc>
                <a:spcPct val="115000"/>
              </a:lnSpc>
            </a:pPr>
            <a:r>
              <a:rPr lang="es-ES" dirty="0">
                <a:solidFill>
                  <a:srgbClr val="000000"/>
                </a:solidFill>
                <a:ea typeface="Calibri"/>
                <a:cs typeface="Articulate Light"/>
              </a:rPr>
              <a:t>«Conformidad» se define </a:t>
            </a:r>
            <a:r>
              <a:rPr lang="en-US" dirty="0" err="1"/>
              <a:t>como</a:t>
            </a:r>
            <a:r>
              <a:rPr lang="en-US" dirty="0"/>
              <a:t> la </a:t>
            </a:r>
            <a:r>
              <a:rPr lang="en-US" dirty="0" err="1"/>
              <a:t>tendencia</a:t>
            </a:r>
            <a:r>
              <a:rPr lang="en-US" dirty="0"/>
              <a:t> a </a:t>
            </a:r>
            <a:r>
              <a:rPr lang="en-US" dirty="0" err="1"/>
              <a:t>aceptar</a:t>
            </a:r>
            <a:r>
              <a:rPr lang="en-US" dirty="0"/>
              <a:t> o </a:t>
            </a:r>
            <a:r>
              <a:rPr lang="en-US" dirty="0" err="1"/>
              <a:t>estar</a:t>
            </a:r>
            <a:r>
              <a:rPr lang="en-US" dirty="0"/>
              <a:t> de </a:t>
            </a:r>
            <a:r>
              <a:rPr lang="en-US" dirty="0" err="1"/>
              <a:t>acuerdo</a:t>
            </a:r>
            <a:r>
              <a:rPr lang="en-US" dirty="0"/>
              <a:t> con </a:t>
            </a:r>
            <a:r>
              <a:rPr lang="en-US" dirty="0" err="1"/>
              <a:t>propuestas</a:t>
            </a:r>
            <a:r>
              <a:rPr lang="en-US" dirty="0"/>
              <a:t>, </a:t>
            </a:r>
            <a:r>
              <a:rPr lang="en-US" dirty="0" err="1"/>
              <a:t>sugerencias</a:t>
            </a:r>
            <a:r>
              <a:rPr lang="en-US" dirty="0"/>
              <a:t> o </a:t>
            </a:r>
            <a:r>
              <a:rPr lang="en-US" dirty="0" err="1"/>
              <a:t>instrucciones</a:t>
            </a:r>
            <a:r>
              <a:rPr lang="en-US" dirty="0"/>
              <a:t> a </a:t>
            </a:r>
            <a:r>
              <a:rPr lang="en-US" dirty="0" err="1"/>
              <a:t>cambio</a:t>
            </a:r>
            <a:r>
              <a:rPr lang="en-US" dirty="0"/>
              <a:t> de un </a:t>
            </a:r>
            <a:r>
              <a:rPr lang="en-US" dirty="0" err="1"/>
              <a:t>beneficio</a:t>
            </a:r>
            <a:r>
              <a:rPr lang="en-US" dirty="0"/>
              <a:t> instrumental </a:t>
            </a:r>
            <a:r>
              <a:rPr lang="en-US" dirty="0" err="1"/>
              <a:t>percibido</a:t>
            </a:r>
            <a:r>
              <a:rPr lang="es-ES" dirty="0">
                <a:solidFill>
                  <a:srgbClr val="000000"/>
                </a:solidFill>
                <a:ea typeface="Calibri"/>
                <a:cs typeface="Articulate Light"/>
              </a:rPr>
              <a:t>. </a:t>
            </a:r>
          </a:p>
        </p:txBody>
      </p:sp>
    </p:spTree>
    <p:extLst>
      <p:ext uri="{BB962C8B-B14F-4D97-AF65-F5344CB8AC3E}">
        <p14:creationId xmlns:p14="http://schemas.microsoft.com/office/powerpoint/2010/main" val="531825193"/>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ijfhoek 6"/>
          <p:cNvSpPr/>
          <p:nvPr/>
        </p:nvSpPr>
        <p:spPr>
          <a:xfrm>
            <a:off x="0" y="332656"/>
            <a:ext cx="6336704"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solidFill>
                  <a:srgbClr val="FFFFFF"/>
                </a:solidFill>
              </a:rPr>
              <a:t>3.2. Definición de la psicología</a:t>
            </a:r>
          </a:p>
        </p:txBody>
      </p:sp>
      <p:sp>
        <p:nvSpPr>
          <p:cNvPr id="20" name="Tekstvak 19">
            <a:hlinkClick r:id="rId2" action="ppaction://hlinksldjump"/>
          </p:cNvPr>
          <p:cNvSpPr txBox="1"/>
          <p:nvPr/>
        </p:nvSpPr>
        <p:spPr>
          <a:xfrm>
            <a:off x="283864" y="1196752"/>
            <a:ext cx="4269771" cy="550766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15000"/>
              </a:lnSpc>
            </a:pPr>
            <a:r>
              <a:rPr lang="es-ES" dirty="0"/>
              <a:t>Así, la diferencia entre «</a:t>
            </a:r>
            <a:r>
              <a:rPr lang="es-ES" dirty="0" err="1"/>
              <a:t>sugestionabilidad</a:t>
            </a:r>
            <a:r>
              <a:rPr lang="es-ES" dirty="0"/>
              <a:t>» y «conformidad» reside en la aceptación personal: las personas sospechosas altamente sugestionables internalizan las propuestas realizadas por el instructor/a y creen que son ciertas.</a:t>
            </a:r>
            <a:r>
              <a:rPr lang="es-ES" dirty="0">
                <a:solidFill>
                  <a:srgbClr val="000000"/>
                </a:solidFill>
                <a:ea typeface="Calibri"/>
                <a:cs typeface="Articulate Light"/>
              </a:rPr>
              <a:t> Las personas que se muestran muy conformes, sin embargo, se dan cuenta de que están siendo influenciados, pero lo aceptan, por ejemplo, porque desean complacer al instructor o temen las consecuencias de no mostrarse conformes. La </a:t>
            </a:r>
            <a:r>
              <a:rPr lang="es-ES" dirty="0" err="1">
                <a:solidFill>
                  <a:srgbClr val="000000"/>
                </a:solidFill>
                <a:ea typeface="Calibri"/>
                <a:cs typeface="Articulate Light"/>
              </a:rPr>
              <a:t>sugestionabilidad</a:t>
            </a:r>
            <a:r>
              <a:rPr lang="es-ES" dirty="0">
                <a:solidFill>
                  <a:srgbClr val="000000"/>
                </a:solidFill>
                <a:ea typeface="Calibri"/>
                <a:cs typeface="Articulate Light"/>
              </a:rPr>
              <a:t> está vinculada con la incertidumbre y la desconfianza en la propia memoria. La conformidad está relacionada con el deseo de la aceptación social, o la necesidad de escapar de una determinada situación.</a:t>
            </a:r>
          </a:p>
        </p:txBody>
      </p:sp>
      <p:sp>
        <p:nvSpPr>
          <p:cNvPr id="11" name="Tekstvak 19">
            <a:hlinkClick r:id="rId2" action="ppaction://hlinksldjump"/>
          </p:cNvPr>
          <p:cNvSpPr txBox="1"/>
          <p:nvPr/>
        </p:nvSpPr>
        <p:spPr>
          <a:xfrm>
            <a:off x="4788024" y="1556792"/>
            <a:ext cx="4163334" cy="496855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15000"/>
              </a:lnSpc>
            </a:pPr>
            <a:r>
              <a:rPr lang="es-ES" dirty="0">
                <a:solidFill>
                  <a:srgbClr val="000000"/>
                </a:solidFill>
                <a:ea typeface="Calibri"/>
                <a:cs typeface="Articulate Light"/>
              </a:rPr>
              <a:t>Tanto la </a:t>
            </a:r>
            <a:r>
              <a:rPr lang="es-ES" dirty="0" err="1">
                <a:solidFill>
                  <a:srgbClr val="000000"/>
                </a:solidFill>
                <a:ea typeface="Calibri"/>
                <a:cs typeface="Articulate Light"/>
              </a:rPr>
              <a:t>sugestionabilidad</a:t>
            </a:r>
            <a:r>
              <a:rPr lang="es-ES" dirty="0">
                <a:solidFill>
                  <a:srgbClr val="000000"/>
                </a:solidFill>
                <a:ea typeface="Calibri"/>
                <a:cs typeface="Articulate Light"/>
              </a:rPr>
              <a:t> como la conformidad están influidas por la adolescencia, la inteligencia, el CI, la autoestima, el grado de falta de sueño, el nivel de ansiedad y muchos otros factores. Por ejemplo, cuanto menor es el nivel del CI, mayor es el nivel de </a:t>
            </a:r>
            <a:r>
              <a:rPr lang="es-ES" dirty="0" err="1">
                <a:solidFill>
                  <a:srgbClr val="000000"/>
                </a:solidFill>
                <a:ea typeface="Calibri"/>
                <a:cs typeface="Articulate Light"/>
              </a:rPr>
              <a:t>sugestionabilidad</a:t>
            </a:r>
            <a:r>
              <a:rPr lang="es-ES" dirty="0">
                <a:solidFill>
                  <a:srgbClr val="000000"/>
                </a:solidFill>
                <a:ea typeface="Calibri"/>
                <a:cs typeface="Articulate Light"/>
              </a:rPr>
              <a:t> y conformidad.</a:t>
            </a:r>
          </a:p>
          <a:p>
            <a:pPr algn="just">
              <a:lnSpc>
                <a:spcPct val="115000"/>
              </a:lnSpc>
            </a:pPr>
            <a:r>
              <a:rPr lang="es-ES" dirty="0">
                <a:solidFill>
                  <a:srgbClr val="000000"/>
                </a:solidFill>
                <a:ea typeface="Calibri"/>
                <a:cs typeface="Articulate Light"/>
              </a:rPr>
              <a:t>Sin embargo, debemos recordar que cualquier evaluación fiable de la </a:t>
            </a:r>
            <a:r>
              <a:rPr lang="es-ES" dirty="0" err="1">
                <a:solidFill>
                  <a:srgbClr val="000000"/>
                </a:solidFill>
                <a:ea typeface="Calibri"/>
                <a:cs typeface="Articulate Light"/>
              </a:rPr>
              <a:t>sugestionabilidad</a:t>
            </a:r>
            <a:r>
              <a:rPr lang="es-ES" dirty="0">
                <a:solidFill>
                  <a:srgbClr val="000000"/>
                </a:solidFill>
                <a:ea typeface="Calibri"/>
                <a:cs typeface="Articulate Light"/>
              </a:rPr>
              <a:t> y conformidad debe realizarla un especialista y lleva un tiempo considerable. Por tanto, con frecuencia no es factible evaluar esto en el primer interrogatorio de la policía o judicial. </a:t>
            </a:r>
          </a:p>
        </p:txBody>
      </p:sp>
    </p:spTree>
    <p:extLst>
      <p:ext uri="{BB962C8B-B14F-4D97-AF65-F5344CB8AC3E}">
        <p14:creationId xmlns:p14="http://schemas.microsoft.com/office/powerpoint/2010/main" val="379553678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C:\Users\Dunya Gezgin\Documents\SUPRALAT\Politie en Recht 7.jpg"/>
          <p:cNvPicPr>
            <a:picLocks noChangeAspect="1" noChangeArrowheads="1"/>
          </p:cNvPicPr>
          <p:nvPr/>
        </p:nvPicPr>
        <p:blipFill>
          <a:blip r:embed="rId2" cstate="print"/>
          <a:srcRect r="16395"/>
          <a:stretch>
            <a:fillRect/>
          </a:stretch>
        </p:blipFill>
        <p:spPr bwMode="auto">
          <a:xfrm>
            <a:off x="5291065" y="0"/>
            <a:ext cx="3852935" cy="6904950"/>
          </a:xfrm>
          <a:prstGeom prst="rect">
            <a:avLst/>
          </a:prstGeom>
          <a:noFill/>
        </p:spPr>
      </p:pic>
      <p:sp>
        <p:nvSpPr>
          <p:cNvPr id="6" name="Rechthoek 5"/>
          <p:cNvSpPr/>
          <p:nvPr/>
        </p:nvSpPr>
        <p:spPr>
          <a:xfrm>
            <a:off x="5292080" y="0"/>
            <a:ext cx="3851920" cy="690262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rgbClr val="FFFFFF"/>
              </a:solidFill>
            </a:endParaRPr>
          </a:p>
        </p:txBody>
      </p:sp>
      <p:sp>
        <p:nvSpPr>
          <p:cNvPr id="7" name="Vijfhoek 6"/>
          <p:cNvSpPr/>
          <p:nvPr/>
        </p:nvSpPr>
        <p:spPr>
          <a:xfrm>
            <a:off x="0" y="332656"/>
            <a:ext cx="6336704"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solidFill>
                  <a:srgbClr val="FFFFFF"/>
                </a:solidFill>
              </a:rPr>
              <a:t>3.2. Definición de la psicología</a:t>
            </a:r>
          </a:p>
        </p:txBody>
      </p:sp>
      <p:sp>
        <p:nvSpPr>
          <p:cNvPr id="20" name="Tekstvak 19">
            <a:hlinkClick r:id="rId3" action="ppaction://hlinksldjump"/>
          </p:cNvPr>
          <p:cNvSpPr txBox="1"/>
          <p:nvPr/>
        </p:nvSpPr>
        <p:spPr>
          <a:xfrm>
            <a:off x="323528" y="1700807"/>
            <a:ext cx="4680520" cy="36933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dirty="0">
                <a:solidFill>
                  <a:srgbClr val="001C3D"/>
                </a:solidFill>
              </a:rPr>
              <a:t>Es importante tener en cuenta que mayores niveles de </a:t>
            </a:r>
            <a:r>
              <a:rPr lang="es-ES" dirty="0" err="1">
                <a:solidFill>
                  <a:srgbClr val="001C3D"/>
                </a:solidFill>
              </a:rPr>
              <a:t>sugestionabilidad</a:t>
            </a:r>
            <a:r>
              <a:rPr lang="es-ES" dirty="0">
                <a:solidFill>
                  <a:srgbClr val="001C3D"/>
                </a:solidFill>
              </a:rPr>
              <a:t> y conformidad no siempre dan lugar a confesiones falsas. Dicho esto, sigue siendo útil para los y las abogadas tener en cuenta cualquier posible factor de riesgo o manifestaciones de </a:t>
            </a:r>
            <a:r>
              <a:rPr lang="es-ES" dirty="0" err="1">
                <a:solidFill>
                  <a:srgbClr val="001C3D"/>
                </a:solidFill>
              </a:rPr>
              <a:t>sugestionabilidad</a:t>
            </a:r>
            <a:r>
              <a:rPr lang="es-ES" dirty="0">
                <a:solidFill>
                  <a:srgbClr val="001C3D"/>
                </a:solidFill>
              </a:rPr>
              <a:t> o conformidad en sus clientes, y compartir estas observaciones con las personas instructoras que realizan el interrogatorio, especialmente porque los efectos de la vulnerabilidad psicológica de las personas detenidas durante el interrogatorio se puede ver aumentada por otros factores, como la forma y el estilo de preguntar.</a:t>
            </a:r>
          </a:p>
        </p:txBody>
      </p:sp>
    </p:spTree>
    <p:extLst>
      <p:ext uri="{BB962C8B-B14F-4D97-AF65-F5344CB8AC3E}">
        <p14:creationId xmlns:p14="http://schemas.microsoft.com/office/powerpoint/2010/main" val="4030240145"/>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ijfhoek 6"/>
          <p:cNvSpPr/>
          <p:nvPr/>
        </p:nvSpPr>
        <p:spPr>
          <a:xfrm>
            <a:off x="0" y="332656"/>
            <a:ext cx="6336704"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solidFill>
                  <a:srgbClr val="FFFFFF"/>
                </a:solidFill>
              </a:rPr>
              <a:t>3.3. Guía explicativa</a:t>
            </a:r>
          </a:p>
        </p:txBody>
      </p:sp>
      <p:sp>
        <p:nvSpPr>
          <p:cNvPr id="9" name="Tijdelijke aanduiding voor inhoud 2"/>
          <p:cNvSpPr txBox="1">
            <a:spLocks/>
          </p:cNvSpPr>
          <p:nvPr/>
        </p:nvSpPr>
        <p:spPr>
          <a:xfrm>
            <a:off x="359532" y="980728"/>
            <a:ext cx="8460940" cy="1872208"/>
          </a:xfrm>
          <a:prstGeom prst="rect">
            <a:avLst/>
          </a:prstGeom>
        </p:spPr>
        <p:txBody>
          <a:bodyPr vert="horz" lIns="91440" tIns="45720" rIns="91440" bIns="45720" rtlCol="0">
            <a:noAutofit/>
          </a:bodyPr>
          <a:lstStyle/>
          <a:p>
            <a:pPr algn="just"/>
            <a:r>
              <a:rPr lang="es-ES" dirty="0"/>
              <a:t>Esto es una guía explicativa que ustedes, como abogados y abogadas en ejercicio, pueden utilizar para la evaluación inicial de los aspectos relevantes de la vulnerabilidad de su cliente en el proceso penal, especialmente en las primeras fases del proceso. Esta herramienta no pretende sustituir a una evaluación realizada, por ejemplo, por una persona especialista en psicología forense. Sin embargo, le ayudará a plantear los tipos de pregunta adecuados para decidir lo que usted, como abogado/a, debería hacer cuando se encuentra ante un cliente que es potencialmente vulnerable.</a:t>
            </a:r>
          </a:p>
          <a:p>
            <a:pPr algn="just"/>
            <a:endParaRPr lang="nl-NL" dirty="0"/>
          </a:p>
          <a:p>
            <a:pPr algn="just"/>
            <a:r>
              <a:rPr lang="es-ES" dirty="0"/>
              <a:t> </a:t>
            </a:r>
          </a:p>
        </p:txBody>
      </p:sp>
      <p:grpSp>
        <p:nvGrpSpPr>
          <p:cNvPr id="2" name="1 Grupo"/>
          <p:cNvGrpSpPr/>
          <p:nvPr/>
        </p:nvGrpSpPr>
        <p:grpSpPr>
          <a:xfrm>
            <a:off x="359532" y="3120489"/>
            <a:ext cx="8316924" cy="3384376"/>
            <a:chOff x="359532" y="2780928"/>
            <a:chExt cx="8316924" cy="3384376"/>
          </a:xfrm>
        </p:grpSpPr>
        <p:sp>
          <p:nvSpPr>
            <p:cNvPr id="16" name="Ovaal 12">
              <a:hlinkClick r:id="rId2" action="ppaction://hlinksldjump"/>
            </p:cNvPr>
            <p:cNvSpPr/>
            <p:nvPr/>
          </p:nvSpPr>
          <p:spPr>
            <a:xfrm>
              <a:off x="359532" y="3573016"/>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3200"/>
                <a:t>2</a:t>
              </a:r>
            </a:p>
          </p:txBody>
        </p:sp>
        <p:sp>
          <p:nvSpPr>
            <p:cNvPr id="19" name="Ovaal 16">
              <a:hlinkClick r:id="rId3" action="ppaction://hlinksldjump"/>
            </p:cNvPr>
            <p:cNvSpPr/>
            <p:nvPr/>
          </p:nvSpPr>
          <p:spPr>
            <a:xfrm>
              <a:off x="359532" y="4293096"/>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3200"/>
                <a:t>3</a:t>
              </a:r>
            </a:p>
          </p:txBody>
        </p:sp>
        <p:sp>
          <p:nvSpPr>
            <p:cNvPr id="20" name="Ovaal 17">
              <a:hlinkClick r:id="rId4" action="ppaction://hlinksldjump"/>
            </p:cNvPr>
            <p:cNvSpPr/>
            <p:nvPr/>
          </p:nvSpPr>
          <p:spPr>
            <a:xfrm>
              <a:off x="359532" y="5070424"/>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3200" dirty="0"/>
                <a:t>4</a:t>
              </a:r>
            </a:p>
          </p:txBody>
        </p:sp>
        <p:sp>
          <p:nvSpPr>
            <p:cNvPr id="21" name="Ovaal 17">
              <a:hlinkClick r:id="rId4" action="ppaction://hlinksldjump"/>
            </p:cNvPr>
            <p:cNvSpPr/>
            <p:nvPr/>
          </p:nvSpPr>
          <p:spPr>
            <a:xfrm>
              <a:off x="359532" y="566124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3200"/>
                <a:t>5</a:t>
              </a:r>
            </a:p>
          </p:txBody>
        </p:sp>
        <p:sp>
          <p:nvSpPr>
            <p:cNvPr id="22" name="Ovaal 11">
              <a:hlinkClick r:id="rId5" action="ppaction://hlinksldjump"/>
            </p:cNvPr>
            <p:cNvSpPr/>
            <p:nvPr/>
          </p:nvSpPr>
          <p:spPr>
            <a:xfrm>
              <a:off x="359532" y="2807080"/>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3200"/>
                <a:t>1</a:t>
              </a:r>
            </a:p>
          </p:txBody>
        </p:sp>
        <p:sp>
          <p:nvSpPr>
            <p:cNvPr id="23" name="Tekstvak 14">
              <a:hlinkClick r:id="rId6" action="ppaction://hlinksldjump"/>
            </p:cNvPr>
            <p:cNvSpPr txBox="1"/>
            <p:nvPr/>
          </p:nvSpPr>
          <p:spPr>
            <a:xfrm>
              <a:off x="1331640" y="2780928"/>
              <a:ext cx="734481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r>
                <a:rPr lang="es-ES" dirty="0"/>
                <a:t>¿Existen factores que hagan que mi cliente7a se sienta vulnerable durante el «flujo ordinario» del proceso penal?</a:t>
              </a:r>
            </a:p>
          </p:txBody>
        </p:sp>
        <p:sp>
          <p:nvSpPr>
            <p:cNvPr id="24" name="Tekstvak 14">
              <a:hlinkClick r:id="rId6" action="ppaction://hlinksldjump"/>
            </p:cNvPr>
            <p:cNvSpPr txBox="1"/>
            <p:nvPr/>
          </p:nvSpPr>
          <p:spPr>
            <a:xfrm>
              <a:off x="1338142" y="3501008"/>
              <a:ext cx="733831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dirty="0">
                  <a:solidFill>
                    <a:schemeClr val="tx1"/>
                  </a:solidFill>
                </a:rPr>
                <a:t>¿A qué riesgos se enfrenta mi cliente7a debido a dichas vulnerabilidades? ¿Cuáles son las implicaciones (psicológicas)?</a:t>
              </a:r>
            </a:p>
          </p:txBody>
        </p:sp>
        <p:sp>
          <p:nvSpPr>
            <p:cNvPr id="25" name="Tekstvak 14">
              <a:hlinkClick r:id="rId6" action="ppaction://hlinksldjump"/>
            </p:cNvPr>
            <p:cNvSpPr txBox="1"/>
            <p:nvPr/>
          </p:nvSpPr>
          <p:spPr>
            <a:xfrm>
              <a:off x="1338142" y="4334568"/>
              <a:ext cx="733831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s-ES" dirty="0"/>
                <a:t>¿Cómo puede fundamentarse la argumentación relativa a estos riesgos? </a:t>
              </a:r>
            </a:p>
          </p:txBody>
        </p:sp>
        <p:sp>
          <p:nvSpPr>
            <p:cNvPr id="26" name="Tekstvak 14">
              <a:hlinkClick r:id="rId6" action="ppaction://hlinksldjump"/>
            </p:cNvPr>
            <p:cNvSpPr txBox="1"/>
            <p:nvPr/>
          </p:nvSpPr>
          <p:spPr>
            <a:xfrm>
              <a:off x="1331640" y="5008530"/>
              <a:ext cx="734481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s-ES" dirty="0"/>
                <a:t>¿Cuáles son las implicaciones jurídicas de la posible vulnerabilidad de su cliente/a?</a:t>
              </a:r>
            </a:p>
          </p:txBody>
        </p:sp>
        <p:sp>
          <p:nvSpPr>
            <p:cNvPr id="27" name="Tekstvak 19">
              <a:hlinkClick r:id="rId6" action="ppaction://hlinksldjump"/>
            </p:cNvPr>
            <p:cNvSpPr txBox="1"/>
            <p:nvPr/>
          </p:nvSpPr>
          <p:spPr>
            <a:xfrm>
              <a:off x="1297966" y="5728610"/>
              <a:ext cx="733831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a:t>¿Qué acciones debería tomar para tratar/compensar los riesgos potenciales? </a:t>
              </a:r>
            </a:p>
          </p:txBody>
        </p:sp>
      </p:grpSp>
    </p:spTree>
    <p:extLst>
      <p:ext uri="{BB962C8B-B14F-4D97-AF65-F5344CB8AC3E}">
        <p14:creationId xmlns:p14="http://schemas.microsoft.com/office/powerpoint/2010/main" val="220501480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ijfhoek 6"/>
          <p:cNvSpPr/>
          <p:nvPr/>
        </p:nvSpPr>
        <p:spPr>
          <a:xfrm>
            <a:off x="0" y="332656"/>
            <a:ext cx="6336704"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solidFill>
                  <a:srgbClr val="FFFFFF"/>
                </a:solidFill>
              </a:rPr>
              <a:t>3.4. Factores de riesgo</a:t>
            </a:r>
          </a:p>
        </p:txBody>
      </p:sp>
      <p:sp>
        <p:nvSpPr>
          <p:cNvPr id="19" name="Tekstvak 18"/>
          <p:cNvSpPr txBox="1"/>
          <p:nvPr/>
        </p:nvSpPr>
        <p:spPr>
          <a:xfrm rot="21304534">
            <a:off x="904182" y="1245557"/>
            <a:ext cx="7196210" cy="29035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21" name="Tekstvak 20"/>
          <p:cNvSpPr txBox="1"/>
          <p:nvPr/>
        </p:nvSpPr>
        <p:spPr>
          <a:xfrm rot="225846">
            <a:off x="904182" y="1187831"/>
            <a:ext cx="7196210" cy="29351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sz="2003" dirty="0"/>
          </a:p>
        </p:txBody>
      </p:sp>
      <p:sp>
        <p:nvSpPr>
          <p:cNvPr id="20" name="Tekstvak 19"/>
          <p:cNvSpPr txBox="1"/>
          <p:nvPr/>
        </p:nvSpPr>
        <p:spPr>
          <a:xfrm>
            <a:off x="864096" y="1420463"/>
            <a:ext cx="7196210" cy="247760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S" dirty="0"/>
              <a:t>Algunos </a:t>
            </a:r>
            <a:r>
              <a:rPr lang="es-ES" b="1" dirty="0"/>
              <a:t>factores de riesgo </a:t>
            </a:r>
            <a:r>
              <a:rPr lang="es-ES" dirty="0"/>
              <a:t>que pueden dar lugar a la </a:t>
            </a:r>
            <a:r>
              <a:rPr lang="es-ES" b="1" dirty="0"/>
              <a:t>vulnerabilidad</a:t>
            </a:r>
            <a:r>
              <a:rPr lang="es-ES" dirty="0"/>
              <a:t> son:</a:t>
            </a:r>
          </a:p>
          <a:p>
            <a:r>
              <a:rPr lang="es-ES" dirty="0"/>
              <a:t> </a:t>
            </a:r>
          </a:p>
          <a:p>
            <a:r>
              <a:rPr lang="es-ES" sz="1700" dirty="0"/>
              <a:t>Edad (demasiado joven o demasiado mayor) 	       Enfermedad mental</a:t>
            </a:r>
          </a:p>
          <a:p>
            <a:pPr>
              <a:lnSpc>
                <a:spcPct val="200000"/>
              </a:lnSpc>
            </a:pPr>
            <a:r>
              <a:rPr lang="es-ES" sz="1700" dirty="0"/>
              <a:t>		Discapacidad intelectual	Estado de salud físico</a:t>
            </a:r>
          </a:p>
          <a:p>
            <a:pPr>
              <a:lnSpc>
                <a:spcPct val="200000"/>
              </a:lnSpc>
            </a:pPr>
            <a:r>
              <a:rPr lang="es-ES" sz="1700" dirty="0"/>
              <a:t>Idioma	    	     		Género		Etnia/raza</a:t>
            </a:r>
          </a:p>
          <a:p>
            <a:pPr>
              <a:lnSpc>
                <a:spcPct val="200000"/>
              </a:lnSpc>
            </a:pPr>
            <a:r>
              <a:rPr lang="es-ES" sz="1700" dirty="0"/>
              <a:t>Otros factores (esta lista no incluye todos) </a:t>
            </a:r>
          </a:p>
        </p:txBody>
      </p:sp>
      <p:sp>
        <p:nvSpPr>
          <p:cNvPr id="24" name="Tekstvak 23">
            <a:hlinkClick r:id="rId2" action="ppaction://hlinksldjump"/>
          </p:cNvPr>
          <p:cNvSpPr txBox="1"/>
          <p:nvPr/>
        </p:nvSpPr>
        <p:spPr>
          <a:xfrm>
            <a:off x="3743908" y="5774566"/>
            <a:ext cx="1584176" cy="646331"/>
          </a:xfrm>
          <a:prstGeom prst="rect">
            <a:avLst/>
          </a:prstGeom>
          <a:solidFill>
            <a:srgbClr val="00A2DB">
              <a:alpha val="84000"/>
            </a:srgbClr>
          </a:solidFill>
        </p:spPr>
        <p:txBody>
          <a:bodyPr wrap="square" rtlCol="0">
            <a:spAutoFit/>
          </a:bodyPr>
          <a:lstStyle/>
          <a:p>
            <a:pPr algn="ctr"/>
            <a:r>
              <a:rPr lang="es-ES" b="1">
                <a:solidFill>
                  <a:schemeClr val="bg2"/>
                </a:solidFill>
              </a:rPr>
              <a:t>Implicaciones jurídicas</a:t>
            </a:r>
          </a:p>
          <a:p>
            <a:pPr algn="ctr"/>
            <a:endParaRPr lang="es-ES" b="1">
              <a:solidFill>
                <a:schemeClr val="bg2"/>
              </a:solidFill>
            </a:endParaRPr>
          </a:p>
        </p:txBody>
      </p:sp>
      <p:sp>
        <p:nvSpPr>
          <p:cNvPr id="25" name="Tekstvak 24">
            <a:hlinkClick r:id="rId3" action="ppaction://hlinksldjump"/>
          </p:cNvPr>
          <p:cNvSpPr txBox="1"/>
          <p:nvPr/>
        </p:nvSpPr>
        <p:spPr>
          <a:xfrm>
            <a:off x="379438" y="5803523"/>
            <a:ext cx="1584176" cy="646331"/>
          </a:xfrm>
          <a:prstGeom prst="rect">
            <a:avLst/>
          </a:prstGeom>
          <a:solidFill>
            <a:srgbClr val="00A2DB">
              <a:alpha val="84000"/>
            </a:srgbClr>
          </a:solidFill>
        </p:spPr>
        <p:txBody>
          <a:bodyPr wrap="square" rtlCol="0">
            <a:spAutoFit/>
          </a:bodyPr>
          <a:lstStyle/>
          <a:p>
            <a:pPr algn="ctr"/>
            <a:r>
              <a:rPr lang="es-ES" b="1">
                <a:solidFill>
                  <a:schemeClr val="bg2"/>
                </a:solidFill>
              </a:rPr>
              <a:t>Tipos de riesgos</a:t>
            </a:r>
          </a:p>
          <a:p>
            <a:pPr algn="ctr"/>
            <a:endParaRPr lang="es-ES" b="1">
              <a:solidFill>
                <a:schemeClr val="bg2"/>
              </a:solidFill>
            </a:endParaRPr>
          </a:p>
        </p:txBody>
      </p:sp>
      <p:sp>
        <p:nvSpPr>
          <p:cNvPr id="15" name="Tekstvak 34">
            <a:hlinkClick r:id="rId4" action="ppaction://hlinksldjump"/>
          </p:cNvPr>
          <p:cNvSpPr txBox="1"/>
          <p:nvPr/>
        </p:nvSpPr>
        <p:spPr>
          <a:xfrm>
            <a:off x="215516" y="4117175"/>
            <a:ext cx="8712968" cy="264072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15000"/>
              </a:lnSpc>
              <a:spcAft>
                <a:spcPts val="0"/>
              </a:spcAft>
            </a:pPr>
            <a:r>
              <a:rPr lang="es-ES" sz="1600" dirty="0">
                <a:solidFill>
                  <a:srgbClr val="000000"/>
                </a:solidFill>
                <a:latin typeface="+mj-lt"/>
                <a:ea typeface="Calibri"/>
                <a:cs typeface="Helvetica" panose="020B0604020202020204" pitchFamily="34" charset="0"/>
              </a:rPr>
              <a:t>Los factores como etnia/raza o género son menos aceptados comúnmente como causantes de una posible vulnerabilidad. </a:t>
            </a:r>
            <a:r>
              <a:rPr lang="es-ES" sz="1600" dirty="0">
                <a:latin typeface="+mj-lt"/>
                <a:ea typeface="Calibri"/>
                <a:cs typeface="Helvetica" panose="020B0604020202020204" pitchFamily="34" charset="0"/>
              </a:rPr>
              <a:t>Aún así, las investigaciones sugieren que las personas que pertenecen a determinados grupos étnicos, o mujeres en determinadas culturas, pueden estar menos seguras para hacer valer sus derechos cuando están bajo custodia policial por motivos relacionados con su cultura y comunicación intercultural.</a:t>
            </a:r>
            <a:r>
              <a:rPr lang="es-ES" sz="1600" dirty="0">
                <a:solidFill>
                  <a:srgbClr val="000000"/>
                </a:solidFill>
                <a:latin typeface="+mj-lt"/>
                <a:ea typeface="Calibri"/>
                <a:cs typeface="Helvetica" panose="020B0604020202020204" pitchFamily="34" charset="0"/>
              </a:rPr>
              <a:t> Así, las personas detenidas procedentes de determinados grupos étnicos, especialmente las mujeres que pertenecen a estos grupos, pueden tener dificultades al utilizar un lenguaje categórico y directo, necesario con frecuencia para hacer valer ciertos derechos. Además, las personas de determinados grupos étnicos pueden ser objeto de discriminación mientras están bajo custodia policial. </a:t>
            </a:r>
          </a:p>
        </p:txBody>
      </p:sp>
    </p:spTree>
    <p:extLst>
      <p:ext uri="{BB962C8B-B14F-4D97-AF65-F5344CB8AC3E}">
        <p14:creationId xmlns:p14="http://schemas.microsoft.com/office/powerpoint/2010/main" val="147039937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ijfhoek 6"/>
          <p:cNvSpPr/>
          <p:nvPr/>
        </p:nvSpPr>
        <p:spPr>
          <a:xfrm>
            <a:off x="0" y="332656"/>
            <a:ext cx="6336704"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solidFill>
                  <a:srgbClr val="FFFFFF"/>
                </a:solidFill>
              </a:rPr>
              <a:t>3.4. Factores de riesgo</a:t>
            </a:r>
          </a:p>
        </p:txBody>
      </p:sp>
      <p:sp>
        <p:nvSpPr>
          <p:cNvPr id="23" name="Tekstvak 22">
            <a:hlinkClick r:id="rId2" action="ppaction://hlinksldjump"/>
          </p:cNvPr>
          <p:cNvSpPr txBox="1"/>
          <p:nvPr/>
        </p:nvSpPr>
        <p:spPr>
          <a:xfrm>
            <a:off x="6092657" y="2515430"/>
            <a:ext cx="2583799" cy="830997"/>
          </a:xfrm>
          <a:prstGeom prst="rect">
            <a:avLst/>
          </a:prstGeom>
          <a:solidFill>
            <a:srgbClr val="00A2DB">
              <a:alpha val="84000"/>
            </a:srgbClr>
          </a:solidFill>
        </p:spPr>
        <p:txBody>
          <a:bodyPr wrap="square" rtlCol="0">
            <a:spAutoFit/>
          </a:bodyPr>
          <a:lstStyle/>
          <a:p>
            <a:pPr algn="ctr"/>
            <a:r>
              <a:rPr lang="es-ES" sz="2400" b="1">
                <a:solidFill>
                  <a:schemeClr val="bg2"/>
                </a:solidFill>
              </a:rPr>
              <a:t>C) Mecanismos subyacentes </a:t>
            </a:r>
          </a:p>
          <a:p>
            <a:pPr algn="ctr"/>
            <a:endParaRPr lang="es-ES" sz="2400" b="1">
              <a:solidFill>
                <a:schemeClr val="bg2"/>
              </a:solidFill>
            </a:endParaRPr>
          </a:p>
        </p:txBody>
      </p:sp>
      <p:sp>
        <p:nvSpPr>
          <p:cNvPr id="24" name="Tekstvak 23">
            <a:hlinkClick r:id="rId3" action="ppaction://hlinksldjump"/>
          </p:cNvPr>
          <p:cNvSpPr txBox="1"/>
          <p:nvPr/>
        </p:nvSpPr>
        <p:spPr>
          <a:xfrm>
            <a:off x="3178748" y="2519753"/>
            <a:ext cx="2583799" cy="830997"/>
          </a:xfrm>
          <a:prstGeom prst="rect">
            <a:avLst/>
          </a:prstGeom>
          <a:solidFill>
            <a:srgbClr val="00A2DB">
              <a:alpha val="84000"/>
            </a:srgbClr>
          </a:solidFill>
        </p:spPr>
        <p:txBody>
          <a:bodyPr wrap="square" rtlCol="0">
            <a:spAutoFit/>
          </a:bodyPr>
          <a:lstStyle/>
          <a:p>
            <a:pPr algn="ctr"/>
            <a:r>
              <a:rPr lang="es-ES" sz="2400" b="1">
                <a:solidFill>
                  <a:schemeClr val="bg2"/>
                </a:solidFill>
              </a:rPr>
              <a:t>B) Implicaciones jurídicas</a:t>
            </a:r>
          </a:p>
          <a:p>
            <a:pPr algn="ctr"/>
            <a:endParaRPr lang="es-ES" sz="2400" b="1">
              <a:solidFill>
                <a:schemeClr val="bg2"/>
              </a:solidFill>
            </a:endParaRPr>
          </a:p>
        </p:txBody>
      </p:sp>
      <p:sp>
        <p:nvSpPr>
          <p:cNvPr id="25" name="Tekstvak 24">
            <a:hlinkClick r:id="rId4" action="ppaction://hlinksldjump"/>
          </p:cNvPr>
          <p:cNvSpPr txBox="1"/>
          <p:nvPr/>
        </p:nvSpPr>
        <p:spPr>
          <a:xfrm>
            <a:off x="323528" y="2519753"/>
            <a:ext cx="2583799" cy="830997"/>
          </a:xfrm>
          <a:prstGeom prst="rect">
            <a:avLst/>
          </a:prstGeom>
          <a:solidFill>
            <a:srgbClr val="00A2DB">
              <a:alpha val="84000"/>
            </a:srgbClr>
          </a:solidFill>
        </p:spPr>
        <p:txBody>
          <a:bodyPr wrap="square" rtlCol="0">
            <a:spAutoFit/>
          </a:bodyPr>
          <a:lstStyle/>
          <a:p>
            <a:pPr algn="ctr"/>
            <a:r>
              <a:rPr lang="es-ES" sz="2400" b="1">
                <a:solidFill>
                  <a:schemeClr val="bg2"/>
                </a:solidFill>
              </a:rPr>
              <a:t>A) Tipos de riesgos</a:t>
            </a:r>
          </a:p>
          <a:p>
            <a:pPr algn="ctr"/>
            <a:endParaRPr lang="es-ES" sz="2400" b="1">
              <a:solidFill>
                <a:schemeClr val="bg2"/>
              </a:solidFill>
            </a:endParaRPr>
          </a:p>
        </p:txBody>
      </p:sp>
      <p:sp>
        <p:nvSpPr>
          <p:cNvPr id="16" name="Tekstvak 34">
            <a:hlinkClick r:id="rId5" action="ppaction://hlinksldjump"/>
          </p:cNvPr>
          <p:cNvSpPr txBox="1"/>
          <p:nvPr/>
        </p:nvSpPr>
        <p:spPr>
          <a:xfrm>
            <a:off x="251520" y="1275002"/>
            <a:ext cx="8532948" cy="8002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15000"/>
              </a:lnSpc>
              <a:spcAft>
                <a:spcPts val="0"/>
              </a:spcAft>
            </a:pPr>
            <a:r>
              <a:rPr lang="es-ES" sz="2000" dirty="0">
                <a:solidFill>
                  <a:srgbClr val="000000"/>
                </a:solidFill>
                <a:latin typeface="+mj-lt"/>
                <a:ea typeface="Calibri"/>
                <a:cs typeface="Helvetica" panose="020B0604020202020204" pitchFamily="34" charset="0"/>
              </a:rPr>
              <a:t>Relacionado con los factores de riesgo, en esta parte del módulo encontrará información sobre:</a:t>
            </a:r>
          </a:p>
        </p:txBody>
      </p:sp>
      <p:sp>
        <p:nvSpPr>
          <p:cNvPr id="17" name="Tekstvak 9"/>
          <p:cNvSpPr txBox="1"/>
          <p:nvPr/>
        </p:nvSpPr>
        <p:spPr>
          <a:xfrm>
            <a:off x="3203847" y="3717032"/>
            <a:ext cx="2558699" cy="2585323"/>
          </a:xfrm>
          <a:prstGeom prst="rect">
            <a:avLst/>
          </a:prstGeom>
          <a:solidFill>
            <a:schemeClr val="tx1"/>
          </a:solidFill>
        </p:spPr>
        <p:txBody>
          <a:bodyPr wrap="square" rtlCol="0">
            <a:spAutoFit/>
          </a:bodyPr>
          <a:lstStyle/>
          <a:p>
            <a:r>
              <a:rPr lang="es-ES" dirty="0">
                <a:solidFill>
                  <a:srgbClr val="FFFFFF"/>
                </a:solidFill>
              </a:rPr>
              <a:t>La siguiente pregunta que se debe plantear es:</a:t>
            </a:r>
          </a:p>
          <a:p>
            <a:endParaRPr lang="en-US" dirty="0">
              <a:solidFill>
                <a:srgbClr val="FFFFFF"/>
              </a:solidFill>
            </a:endParaRPr>
          </a:p>
          <a:p>
            <a:r>
              <a:rPr lang="es-ES" dirty="0">
                <a:solidFill>
                  <a:srgbClr val="FFFFFF"/>
                </a:solidFill>
              </a:rPr>
              <a:t>¿Cuáles son las implicaciones jurídicas de la posible vulnerabilidad de mi cliente/a? </a:t>
            </a:r>
          </a:p>
          <a:p>
            <a:pPr algn="just"/>
            <a:endParaRPr lang="en-US" dirty="0">
              <a:solidFill>
                <a:srgbClr val="FFFFFF"/>
              </a:solidFill>
            </a:endParaRPr>
          </a:p>
          <a:p>
            <a:pPr algn="just"/>
            <a:endParaRPr lang="en-US" dirty="0">
              <a:solidFill>
                <a:srgbClr val="FFFFFF"/>
              </a:solidFill>
            </a:endParaRPr>
          </a:p>
        </p:txBody>
      </p:sp>
      <p:sp>
        <p:nvSpPr>
          <p:cNvPr id="18" name="Tekstvak 16"/>
          <p:cNvSpPr txBox="1"/>
          <p:nvPr/>
        </p:nvSpPr>
        <p:spPr>
          <a:xfrm>
            <a:off x="355379" y="3717032"/>
            <a:ext cx="2583799" cy="2031325"/>
          </a:xfrm>
          <a:prstGeom prst="rect">
            <a:avLst/>
          </a:prstGeom>
          <a:solidFill>
            <a:schemeClr val="tx1"/>
          </a:solidFill>
        </p:spPr>
        <p:txBody>
          <a:bodyPr wrap="square" rtlCol="0">
            <a:spAutoFit/>
          </a:bodyPr>
          <a:lstStyle/>
          <a:p>
            <a:r>
              <a:rPr lang="es-ES" dirty="0">
                <a:solidFill>
                  <a:schemeClr val="bg1"/>
                </a:solidFill>
              </a:rPr>
              <a:t>La pregunta que debe hacerse usted es:</a:t>
            </a:r>
          </a:p>
          <a:p>
            <a:endParaRPr lang="nl-NL" dirty="0">
              <a:solidFill>
                <a:schemeClr val="bg1"/>
              </a:solidFill>
            </a:endParaRPr>
          </a:p>
          <a:p>
            <a:r>
              <a:rPr lang="es-ES" dirty="0">
                <a:solidFill>
                  <a:schemeClr val="bg1"/>
                </a:solidFill>
              </a:rPr>
              <a:t>¿A qué tipo de riesgo o vulnerabilidad se enfrenta mi cliente/a?</a:t>
            </a:r>
          </a:p>
          <a:p>
            <a:endParaRPr lang="nl-NL" dirty="0">
              <a:solidFill>
                <a:schemeClr val="bg1"/>
              </a:solidFill>
            </a:endParaRPr>
          </a:p>
        </p:txBody>
      </p:sp>
      <p:sp>
        <p:nvSpPr>
          <p:cNvPr id="22" name="Tekstvak 16"/>
          <p:cNvSpPr txBox="1"/>
          <p:nvPr/>
        </p:nvSpPr>
        <p:spPr>
          <a:xfrm>
            <a:off x="6038650" y="3717193"/>
            <a:ext cx="2691811" cy="2862322"/>
          </a:xfrm>
          <a:prstGeom prst="rect">
            <a:avLst/>
          </a:prstGeom>
          <a:solidFill>
            <a:schemeClr val="tx1"/>
          </a:solidFill>
        </p:spPr>
        <p:txBody>
          <a:bodyPr wrap="square" rtlCol="0">
            <a:spAutoFit/>
          </a:bodyPr>
          <a:lstStyle/>
          <a:p>
            <a:r>
              <a:rPr lang="es-ES" dirty="0">
                <a:solidFill>
                  <a:schemeClr val="bg1"/>
                </a:solidFill>
              </a:rPr>
              <a:t>Finalmente:</a:t>
            </a:r>
          </a:p>
          <a:p>
            <a:r>
              <a:rPr lang="es-ES" dirty="0">
                <a:solidFill>
                  <a:schemeClr val="bg1"/>
                </a:solidFill>
              </a:rPr>
              <a:t>Como abogado/a, ¿qué medidas podría tomar para compensar las vulnerabilidades de su cliente/a y para que le sirvan de apoyo cuando defienda sus derechos especiales?</a:t>
            </a:r>
            <a:br>
              <a:rPr lang="es-ES" dirty="0">
                <a:solidFill>
                  <a:schemeClr val="bg1"/>
                </a:solidFill>
              </a:rPr>
            </a:br>
            <a:endParaRPr lang="es-ES" dirty="0">
              <a:solidFill>
                <a:schemeClr val="bg1"/>
              </a:solidFill>
            </a:endParaRPr>
          </a:p>
        </p:txBody>
      </p:sp>
    </p:spTree>
    <p:extLst>
      <p:ext uri="{BB962C8B-B14F-4D97-AF65-F5344CB8AC3E}">
        <p14:creationId xmlns:p14="http://schemas.microsoft.com/office/powerpoint/2010/main" val="104461198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16" name="Rechthoek 15"/>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a:solidFill>
                  <a:srgbClr val="FFFFFF"/>
                </a:solidFill>
              </a:rPr>
              <a:t>A) Tipos de riesgos</a:t>
            </a:r>
          </a:p>
        </p:txBody>
      </p:sp>
      <p:sp>
        <p:nvSpPr>
          <p:cNvPr id="10" name="Tijdelijke aanduiding voor inhoud 2"/>
          <p:cNvSpPr txBox="1">
            <a:spLocks/>
          </p:cNvSpPr>
          <p:nvPr/>
        </p:nvSpPr>
        <p:spPr>
          <a:xfrm>
            <a:off x="0" y="1988840"/>
            <a:ext cx="8496944" cy="490364"/>
          </a:xfrm>
          <a:prstGeom prst="rect">
            <a:avLst/>
          </a:prstGeom>
          <a:solidFill>
            <a:schemeClr val="bg1"/>
          </a:solidFill>
        </p:spPr>
        <p:txBody>
          <a:bodyPr vert="horz" lIns="91440" tIns="45720" rIns="91440" bIns="45720" rtlCol="0">
            <a:noAutofit/>
          </a:bodyPr>
          <a:lstStyle/>
          <a:p>
            <a:r>
              <a:rPr lang="es-ES"/>
              <a:t> Los </a:t>
            </a:r>
            <a:r>
              <a:rPr lang="es-ES" b="1"/>
              <a:t>tipos de riesgos </a:t>
            </a:r>
            <a:r>
              <a:rPr lang="es-ES"/>
              <a:t>son numerosos y en la fase de detención policial pueden incluir:</a:t>
            </a:r>
          </a:p>
        </p:txBody>
      </p:sp>
      <p:sp>
        <p:nvSpPr>
          <p:cNvPr id="17" name="Tekstvak 16"/>
          <p:cNvSpPr txBox="1"/>
          <p:nvPr/>
        </p:nvSpPr>
        <p:spPr>
          <a:xfrm>
            <a:off x="0" y="1197622"/>
            <a:ext cx="8496944" cy="646331"/>
          </a:xfrm>
          <a:prstGeom prst="rect">
            <a:avLst/>
          </a:prstGeom>
          <a:solidFill>
            <a:schemeClr val="tx1"/>
          </a:solidFill>
        </p:spPr>
        <p:txBody>
          <a:bodyPr wrap="square" rtlCol="0">
            <a:spAutoFit/>
          </a:bodyPr>
          <a:lstStyle/>
          <a:p>
            <a:r>
              <a:rPr lang="es-ES" dirty="0">
                <a:solidFill>
                  <a:schemeClr val="bg1"/>
                </a:solidFill>
              </a:rPr>
              <a:t>La siguiente pregunta que se debe plantear es: ¿a qué tipo de riesgo o vulnerabilidad se enfrenta mi cliente/a?</a:t>
            </a:r>
          </a:p>
        </p:txBody>
      </p:sp>
      <p:sp>
        <p:nvSpPr>
          <p:cNvPr id="18" name="Tekstvak 34">
            <a:hlinkClick r:id="rId3" action="ppaction://hlinksldjump"/>
          </p:cNvPr>
          <p:cNvSpPr txBox="1"/>
          <p:nvPr/>
        </p:nvSpPr>
        <p:spPr>
          <a:xfrm>
            <a:off x="755576" y="3212976"/>
            <a:ext cx="8136904"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dirty="0"/>
              <a:t>Un riesgo mayor de proporcionar un relato impreciso o no fiable, o una confesión falsa. Este riesgo está relacionado con una mayor </a:t>
            </a:r>
            <a:r>
              <a:rPr lang="es-ES" dirty="0" err="1"/>
              <a:t>sugestionabilidad</a:t>
            </a:r>
            <a:r>
              <a:rPr lang="es-ES" dirty="0"/>
              <a:t> o conformidad, y vulnerabilidad ante la presión durante la toma de declaración. </a:t>
            </a:r>
          </a:p>
        </p:txBody>
      </p:sp>
      <p:sp>
        <p:nvSpPr>
          <p:cNvPr id="20" name="Tekstvak 34">
            <a:hlinkClick r:id="rId3" action="ppaction://hlinksldjump"/>
          </p:cNvPr>
          <p:cNvSpPr txBox="1"/>
          <p:nvPr/>
        </p:nvSpPr>
        <p:spPr>
          <a:xfrm>
            <a:off x="755576" y="4235523"/>
            <a:ext cx="8208912"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r>
              <a:rPr lang="es-ES" dirty="0"/>
              <a:t>Capacidad limitada para proporcionar un relato o prueba en la toma de declaración, debido a factores como una capacidad limitada para prestar atención a las preguntas o dificultades en la comunicación.</a:t>
            </a:r>
          </a:p>
        </p:txBody>
      </p:sp>
      <p:sp>
        <p:nvSpPr>
          <p:cNvPr id="29" name="Tekstvak 52">
            <a:hlinkClick r:id="rId3" action="ppaction://hlinksldjump"/>
          </p:cNvPr>
          <p:cNvSpPr txBox="1"/>
          <p:nvPr/>
        </p:nvSpPr>
        <p:spPr>
          <a:xfrm>
            <a:off x="755576" y="5238492"/>
            <a:ext cx="8208912"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r>
              <a:rPr lang="es-ES" dirty="0"/>
              <a:t>Mayor riesgo de autoincriminación, debido a la susceptibilidad ante la presión del interrogatorio. Este riesgo también se manifiesta debido a la capacidad limitada de entender las implicaciones de responder en el interrogatorio sobre aspectos de las pruebas.</a:t>
            </a:r>
          </a:p>
        </p:txBody>
      </p:sp>
      <p:sp>
        <p:nvSpPr>
          <p:cNvPr id="30" name="Tekstvak 43">
            <a:hlinkClick r:id="rId3" action="ppaction://hlinksldjump"/>
          </p:cNvPr>
          <p:cNvSpPr txBox="1"/>
          <p:nvPr/>
        </p:nvSpPr>
        <p:spPr>
          <a:xfrm>
            <a:off x="755576" y="6438821"/>
            <a:ext cx="820891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s-ES" dirty="0"/>
              <a:t>Una capacidad reducida de colaborar con el abogado/a.</a:t>
            </a:r>
          </a:p>
        </p:txBody>
      </p:sp>
      <p:sp>
        <p:nvSpPr>
          <p:cNvPr id="31" name="Ovaal 17">
            <a:hlinkClick r:id="rId4" action="ppaction://hlinksldjump"/>
          </p:cNvPr>
          <p:cNvSpPr/>
          <p:nvPr/>
        </p:nvSpPr>
        <p:spPr>
          <a:xfrm>
            <a:off x="178601" y="3400039"/>
            <a:ext cx="467544"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2400"/>
              <a:t>?</a:t>
            </a:r>
          </a:p>
        </p:txBody>
      </p:sp>
      <p:sp>
        <p:nvSpPr>
          <p:cNvPr id="33" name="Ovaal 17">
            <a:hlinkClick r:id="rId4" action="ppaction://hlinksldjump"/>
          </p:cNvPr>
          <p:cNvSpPr/>
          <p:nvPr/>
        </p:nvSpPr>
        <p:spPr>
          <a:xfrm>
            <a:off x="178601" y="4364233"/>
            <a:ext cx="467544"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2400"/>
              <a:t>?</a:t>
            </a:r>
          </a:p>
        </p:txBody>
      </p:sp>
      <p:sp>
        <p:nvSpPr>
          <p:cNvPr id="34" name="Ovaal 17">
            <a:hlinkClick r:id="rId4" action="ppaction://hlinksldjump"/>
          </p:cNvPr>
          <p:cNvSpPr/>
          <p:nvPr/>
        </p:nvSpPr>
        <p:spPr>
          <a:xfrm>
            <a:off x="178601" y="5366829"/>
            <a:ext cx="467544"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2400"/>
              <a:t>?</a:t>
            </a:r>
          </a:p>
        </p:txBody>
      </p:sp>
      <p:sp>
        <p:nvSpPr>
          <p:cNvPr id="35" name="Ovaal 17">
            <a:hlinkClick r:id="rId4" action="ppaction://hlinksldjump"/>
          </p:cNvPr>
          <p:cNvSpPr/>
          <p:nvPr/>
        </p:nvSpPr>
        <p:spPr>
          <a:xfrm>
            <a:off x="178601" y="6183888"/>
            <a:ext cx="467544"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2400"/>
              <a:t>?</a:t>
            </a:r>
          </a:p>
        </p:txBody>
      </p:sp>
    </p:spTree>
    <p:extLst>
      <p:ext uri="{BB962C8B-B14F-4D97-AF65-F5344CB8AC3E}">
        <p14:creationId xmlns:p14="http://schemas.microsoft.com/office/powerpoint/2010/main" val="344732795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Dunya Gezgin\Documents\SUPRALAT\Politie en Recht 21.jpg"/>
          <p:cNvPicPr>
            <a:picLocks noChangeAspect="1" noChangeArrowheads="1"/>
          </p:cNvPicPr>
          <p:nvPr/>
        </p:nvPicPr>
        <p:blipFill>
          <a:blip r:embed="rId3" cstate="print"/>
          <a:srcRect t="18075" b="31838"/>
          <a:stretch>
            <a:fillRect/>
          </a:stretch>
        </p:blipFill>
        <p:spPr bwMode="auto">
          <a:xfrm>
            <a:off x="0" y="0"/>
            <a:ext cx="9180512" cy="3068960"/>
          </a:xfrm>
          <a:prstGeom prst="rect">
            <a:avLst/>
          </a:prstGeom>
          <a:noFill/>
        </p:spPr>
      </p:pic>
      <p:sp>
        <p:nvSpPr>
          <p:cNvPr id="6" name="Rechthoek 5"/>
          <p:cNvSpPr/>
          <p:nvPr/>
        </p:nvSpPr>
        <p:spPr>
          <a:xfrm>
            <a:off x="0"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8" name="Tijdelijke aanduiding voor inhoud 2"/>
          <p:cNvSpPr txBox="1">
            <a:spLocks/>
          </p:cNvSpPr>
          <p:nvPr/>
        </p:nvSpPr>
        <p:spPr>
          <a:xfrm>
            <a:off x="0" y="1963992"/>
            <a:ext cx="6164154" cy="792088"/>
          </a:xfrm>
          <a:prstGeom prst="rect">
            <a:avLst/>
          </a:prstGeom>
          <a:solidFill>
            <a:schemeClr val="accent1">
              <a:lumMod val="60000"/>
              <a:lumOff val="40000"/>
            </a:schemeClr>
          </a:solidFill>
        </p:spPr>
        <p:txBody>
          <a:bodyPr vert="horz" lIns="91440" tIns="45720" rIns="91440" bIns="45720" rtlCol="0">
            <a:noAutofit/>
          </a:bodyPr>
          <a:lstStyle>
            <a:defPPr>
              <a:defRPr lang="nl-NL"/>
            </a:defPPr>
            <a:lvl1pPr algn="just">
              <a:defRPr sz="2000" b="1">
                <a:solidFill>
                  <a:schemeClr val="bg1"/>
                </a:solidFill>
              </a:defRPr>
            </a:lvl1pPr>
          </a:lstStyle>
          <a:p>
            <a:r>
              <a:rPr lang="en-US" dirty="0"/>
              <a:t>Antes de preguntarnos qué es la </a:t>
            </a:r>
            <a:r>
              <a:rPr lang="en-US" dirty="0" err="1"/>
              <a:t>perspectiva</a:t>
            </a:r>
            <a:r>
              <a:rPr lang="en-US" dirty="0"/>
              <a:t> </a:t>
            </a:r>
            <a:r>
              <a:rPr lang="en-US" dirty="0" err="1"/>
              <a:t>psicosocial</a:t>
            </a:r>
            <a:r>
              <a:rPr lang="en-US" dirty="0"/>
              <a:t>, debemos definir el significado de dos </a:t>
            </a:r>
            <a:r>
              <a:rPr lang="en-US" dirty="0" err="1"/>
              <a:t>conceptos</a:t>
            </a:r>
            <a:r>
              <a:rPr lang="en-US" dirty="0"/>
              <a:t> básicos:</a:t>
            </a:r>
          </a:p>
          <a:p>
            <a:r>
              <a:rPr lang="nl-NL" dirty="0"/>
              <a:t> </a:t>
            </a:r>
          </a:p>
        </p:txBody>
      </p:sp>
      <p:sp>
        <p:nvSpPr>
          <p:cNvPr id="9" name="Vijfhoek 6"/>
          <p:cNvSpPr/>
          <p:nvPr/>
        </p:nvSpPr>
        <p:spPr>
          <a:xfrm>
            <a:off x="0" y="332656"/>
            <a:ext cx="6336704"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solidFill>
                  <a:srgbClr val="FFFFFF"/>
                </a:solidFill>
              </a:rPr>
              <a:t>1.1 Definiciones introductorias</a:t>
            </a:r>
          </a:p>
        </p:txBody>
      </p:sp>
      <p:sp>
        <p:nvSpPr>
          <p:cNvPr id="10" name="Tekstvak 20">
            <a:hlinkClick r:id="rId4" action="ppaction://hlinksldjump"/>
          </p:cNvPr>
          <p:cNvSpPr txBox="1"/>
          <p:nvPr/>
        </p:nvSpPr>
        <p:spPr>
          <a:xfrm>
            <a:off x="2372104" y="3509644"/>
            <a:ext cx="6513073"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000" dirty="0"/>
              <a:t>Se refiere a la relación entre cada persona y su entorno social.</a:t>
            </a:r>
          </a:p>
        </p:txBody>
      </p:sp>
      <p:sp>
        <p:nvSpPr>
          <p:cNvPr id="11" name="Tekstvak 13">
            <a:hlinkClick r:id="rId5" action="ppaction://hlinksldjump"/>
          </p:cNvPr>
          <p:cNvSpPr txBox="1"/>
          <p:nvPr/>
        </p:nvSpPr>
        <p:spPr>
          <a:xfrm>
            <a:off x="467544" y="3502748"/>
            <a:ext cx="1709936" cy="677108"/>
          </a:xfrm>
          <a:prstGeom prst="rect">
            <a:avLst/>
          </a:prstGeom>
          <a:solidFill>
            <a:srgbClr val="00A2DB">
              <a:alpha val="84000"/>
            </a:srgbClr>
          </a:solidFill>
        </p:spPr>
        <p:txBody>
          <a:bodyPr wrap="square" rtlCol="0">
            <a:spAutoFit/>
          </a:bodyPr>
          <a:lstStyle/>
          <a:p>
            <a:r>
              <a:rPr lang="en-US" sz="2000" dirty="0">
                <a:solidFill>
                  <a:srgbClr val="FFFFFF"/>
                </a:solidFill>
              </a:rPr>
              <a:t>Psicosocial:</a:t>
            </a:r>
          </a:p>
          <a:p>
            <a:endParaRPr lang="nl-NL" dirty="0">
              <a:solidFill>
                <a:srgbClr val="FFFFFF"/>
              </a:solidFill>
            </a:endParaRPr>
          </a:p>
        </p:txBody>
      </p:sp>
      <p:sp>
        <p:nvSpPr>
          <p:cNvPr id="12" name="Tekstvak 13">
            <a:hlinkClick r:id="rId5" action="ppaction://hlinksldjump"/>
          </p:cNvPr>
          <p:cNvSpPr txBox="1"/>
          <p:nvPr/>
        </p:nvSpPr>
        <p:spPr>
          <a:xfrm>
            <a:off x="467544" y="4786119"/>
            <a:ext cx="1709936" cy="707886"/>
          </a:xfrm>
          <a:prstGeom prst="rect">
            <a:avLst/>
          </a:prstGeom>
          <a:solidFill>
            <a:srgbClr val="00A2DB">
              <a:alpha val="84000"/>
            </a:srgbClr>
          </a:solidFill>
        </p:spPr>
        <p:txBody>
          <a:bodyPr wrap="square" rtlCol="0">
            <a:spAutoFit/>
          </a:bodyPr>
          <a:lstStyle/>
          <a:p>
            <a:r>
              <a:rPr lang="en-US" sz="2000" dirty="0">
                <a:solidFill>
                  <a:srgbClr val="FFFFFF"/>
                </a:solidFill>
              </a:rPr>
              <a:t>Impacto psicosocial:</a:t>
            </a:r>
            <a:endParaRPr lang="nl-NL" sz="2000" dirty="0">
              <a:solidFill>
                <a:srgbClr val="FFFFFF"/>
              </a:solidFill>
            </a:endParaRPr>
          </a:p>
        </p:txBody>
      </p:sp>
      <p:sp>
        <p:nvSpPr>
          <p:cNvPr id="13" name="Tekstvak 20">
            <a:hlinkClick r:id="rId4" action="ppaction://hlinksldjump"/>
          </p:cNvPr>
          <p:cNvSpPr txBox="1"/>
          <p:nvPr/>
        </p:nvSpPr>
        <p:spPr>
          <a:xfrm>
            <a:off x="2372104" y="4804882"/>
            <a:ext cx="6480720"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000" dirty="0"/>
              <a:t>El impacto psicosocial se define como el efecto que causan los factores ambientales o biológicos en la faceta social o </a:t>
            </a:r>
            <a:r>
              <a:rPr lang="en-US" sz="2000" dirty="0" err="1"/>
              <a:t>psicológica</a:t>
            </a:r>
            <a:r>
              <a:rPr lang="en-US" sz="2000" dirty="0"/>
              <a:t> de la persona.</a:t>
            </a:r>
            <a:r>
              <a:rPr lang="nl-NL" sz="2000" dirty="0"/>
              <a:t> </a:t>
            </a:r>
          </a:p>
        </p:txBody>
      </p:sp>
    </p:spTree>
    <p:extLst>
      <p:ext uri="{BB962C8B-B14F-4D97-AF65-F5344CB8AC3E}">
        <p14:creationId xmlns:p14="http://schemas.microsoft.com/office/powerpoint/2010/main" val="413369816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16" name="Rechthoek 15"/>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a:solidFill>
                  <a:srgbClr val="FFFFFF"/>
                </a:solidFill>
              </a:rPr>
              <a:t>A) Tipos de riesgos</a:t>
            </a:r>
          </a:p>
        </p:txBody>
      </p:sp>
      <p:sp>
        <p:nvSpPr>
          <p:cNvPr id="10" name="Tijdelijke aanduiding voor inhoud 2"/>
          <p:cNvSpPr txBox="1">
            <a:spLocks/>
          </p:cNvSpPr>
          <p:nvPr/>
        </p:nvSpPr>
        <p:spPr>
          <a:xfrm>
            <a:off x="28993" y="2060848"/>
            <a:ext cx="8496944" cy="432048"/>
          </a:xfrm>
          <a:prstGeom prst="rect">
            <a:avLst/>
          </a:prstGeom>
          <a:solidFill>
            <a:schemeClr val="bg1"/>
          </a:solidFill>
        </p:spPr>
        <p:txBody>
          <a:bodyPr vert="horz" lIns="91440" tIns="45720" rIns="91440" bIns="45720" rtlCol="0">
            <a:noAutofit/>
          </a:bodyPr>
          <a:lstStyle/>
          <a:p>
            <a:r>
              <a:rPr lang="es-ES"/>
              <a:t> Los </a:t>
            </a:r>
            <a:r>
              <a:rPr lang="es-ES" b="1"/>
              <a:t>tipos de riesgos </a:t>
            </a:r>
            <a:r>
              <a:rPr lang="es-ES"/>
              <a:t>son numerosos y en la fase de detención policial pueden incluir:</a:t>
            </a:r>
          </a:p>
        </p:txBody>
      </p:sp>
      <p:sp>
        <p:nvSpPr>
          <p:cNvPr id="19" name="Tekstvak 43">
            <a:hlinkClick r:id="rId3" action="ppaction://hlinksldjump"/>
          </p:cNvPr>
          <p:cNvSpPr txBox="1"/>
          <p:nvPr/>
        </p:nvSpPr>
        <p:spPr>
          <a:xfrm>
            <a:off x="755576" y="3356992"/>
            <a:ext cx="813690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r>
              <a:rPr lang="es-ES"/>
              <a:t>Mayor susceptibilidad para renunciar a sus derechos y disminución de la capacidad para asegurar que se respetan sus derechos. </a:t>
            </a:r>
          </a:p>
        </p:txBody>
      </p:sp>
      <p:sp>
        <p:nvSpPr>
          <p:cNvPr id="21" name="Tekstvak 43">
            <a:hlinkClick r:id="rId3" action="ppaction://hlinksldjump"/>
          </p:cNvPr>
          <p:cNvSpPr txBox="1"/>
          <p:nvPr/>
        </p:nvSpPr>
        <p:spPr>
          <a:xfrm>
            <a:off x="755576" y="4184075"/>
            <a:ext cx="813690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a:t>Reducción de la capacidad para entender la naturaleza del proceso penal, la naturaleza de la toma de declaración y los distintos papeles en el proceso penal.</a:t>
            </a:r>
          </a:p>
        </p:txBody>
      </p:sp>
      <p:sp>
        <p:nvSpPr>
          <p:cNvPr id="23" name="Tekstvak 43">
            <a:hlinkClick r:id="rId3" action="ppaction://hlinksldjump"/>
          </p:cNvPr>
          <p:cNvSpPr txBox="1"/>
          <p:nvPr/>
        </p:nvSpPr>
        <p:spPr>
          <a:xfrm>
            <a:off x="755576" y="5018617"/>
            <a:ext cx="813690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s-ES"/>
              <a:t>Reducción de la capacidad de tomar decisiones racionales, por ejemplo, sobre si responder o no a las preguntas.</a:t>
            </a:r>
          </a:p>
        </p:txBody>
      </p:sp>
      <p:sp>
        <p:nvSpPr>
          <p:cNvPr id="25" name="Tekstvak 43">
            <a:hlinkClick r:id="rId4" action="ppaction://hlinksldjump"/>
          </p:cNvPr>
          <p:cNvSpPr txBox="1"/>
          <p:nvPr/>
        </p:nvSpPr>
        <p:spPr>
          <a:xfrm>
            <a:off x="755576" y="6060682"/>
            <a:ext cx="813690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a:t>Riesgo para la salud asociado con la detención policial.</a:t>
            </a:r>
          </a:p>
        </p:txBody>
      </p:sp>
      <p:sp>
        <p:nvSpPr>
          <p:cNvPr id="26" name="Ovaal 17">
            <a:hlinkClick r:id="rId5" action="ppaction://hlinksldjump"/>
          </p:cNvPr>
          <p:cNvSpPr/>
          <p:nvPr/>
        </p:nvSpPr>
        <p:spPr>
          <a:xfrm>
            <a:off x="168257" y="3428129"/>
            <a:ext cx="467544"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2400"/>
              <a:t>?</a:t>
            </a:r>
          </a:p>
        </p:txBody>
      </p:sp>
      <p:sp>
        <p:nvSpPr>
          <p:cNvPr id="27" name="Ovaal 17">
            <a:hlinkClick r:id="rId5" action="ppaction://hlinksldjump"/>
          </p:cNvPr>
          <p:cNvSpPr/>
          <p:nvPr/>
        </p:nvSpPr>
        <p:spPr>
          <a:xfrm>
            <a:off x="168257" y="4255212"/>
            <a:ext cx="467544"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2400"/>
              <a:t>?</a:t>
            </a:r>
          </a:p>
        </p:txBody>
      </p:sp>
      <p:sp>
        <p:nvSpPr>
          <p:cNvPr id="28" name="Ovaal 17">
            <a:hlinkClick r:id="rId5" action="ppaction://hlinksldjump"/>
          </p:cNvPr>
          <p:cNvSpPr/>
          <p:nvPr/>
        </p:nvSpPr>
        <p:spPr>
          <a:xfrm>
            <a:off x="168257" y="5089754"/>
            <a:ext cx="467544"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2400"/>
              <a:t>?</a:t>
            </a:r>
          </a:p>
        </p:txBody>
      </p:sp>
      <p:sp>
        <p:nvSpPr>
          <p:cNvPr id="36" name="Ovaal 17">
            <a:hlinkClick r:id="rId5" action="ppaction://hlinksldjump"/>
          </p:cNvPr>
          <p:cNvSpPr/>
          <p:nvPr/>
        </p:nvSpPr>
        <p:spPr>
          <a:xfrm>
            <a:off x="168257" y="5993320"/>
            <a:ext cx="467544"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2400"/>
              <a:t>?</a:t>
            </a:r>
          </a:p>
        </p:txBody>
      </p:sp>
    </p:spTree>
    <p:extLst>
      <p:ext uri="{BB962C8B-B14F-4D97-AF65-F5344CB8AC3E}">
        <p14:creationId xmlns:p14="http://schemas.microsoft.com/office/powerpoint/2010/main" val="374479173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unya\Documents\SUPRALAT\Politie en Recht 31.jpg"/>
          <p:cNvPicPr>
            <a:picLocks noChangeAspect="1" noChangeArrowheads="1"/>
          </p:cNvPicPr>
          <p:nvPr/>
        </p:nvPicPr>
        <p:blipFill>
          <a:blip r:embed="rId3" cstate="print"/>
          <a:srcRect t="14844" b="35025"/>
          <a:stretch>
            <a:fillRect/>
          </a:stretch>
        </p:blipFill>
        <p:spPr bwMode="auto">
          <a:xfrm>
            <a:off x="0" y="0"/>
            <a:ext cx="9144000" cy="3068960"/>
          </a:xfrm>
          <a:prstGeom prst="rect">
            <a:avLst/>
          </a:prstGeom>
          <a:noFill/>
        </p:spPr>
      </p:pic>
      <p:sp>
        <p:nvSpPr>
          <p:cNvPr id="8" name="Rechthoek 7"/>
          <p:cNvSpPr/>
          <p:nvPr/>
        </p:nvSpPr>
        <p:spPr>
          <a:xfrm>
            <a:off x="0"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rgbClr val="FFFFFF"/>
              </a:solidFill>
            </a:endParaRPr>
          </a:p>
        </p:txBody>
      </p:sp>
      <p:sp>
        <p:nvSpPr>
          <p:cNvPr id="7" name="Vijfhoek 6"/>
          <p:cNvSpPr/>
          <p:nvPr/>
        </p:nvSpPr>
        <p:spPr>
          <a:xfrm>
            <a:off x="0" y="332656"/>
            <a:ext cx="6336704"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a:solidFill>
                  <a:srgbClr val="FFFFFF"/>
                </a:solidFill>
              </a:rPr>
              <a:t>B) Implicaciones jurídicas</a:t>
            </a:r>
          </a:p>
        </p:txBody>
      </p:sp>
      <p:sp>
        <p:nvSpPr>
          <p:cNvPr id="9" name="Tijdelijke aanduiding voor inhoud 2"/>
          <p:cNvSpPr txBox="1">
            <a:spLocks/>
          </p:cNvSpPr>
          <p:nvPr/>
        </p:nvSpPr>
        <p:spPr>
          <a:xfrm>
            <a:off x="467544" y="3717032"/>
            <a:ext cx="8208912" cy="1224136"/>
          </a:xfrm>
          <a:prstGeom prst="rect">
            <a:avLst/>
          </a:prstGeom>
        </p:spPr>
        <p:txBody>
          <a:bodyPr vert="horz" lIns="91440" tIns="45720" rIns="91440" bIns="45720" rtlCol="0">
            <a:noAutofit/>
          </a:bodyPr>
          <a:lstStyle/>
          <a:p>
            <a:pPr algn="just"/>
            <a:r>
              <a:rPr lang="es-ES" sz="2000" dirty="0">
                <a:solidFill>
                  <a:srgbClr val="001C3D"/>
                </a:solidFill>
              </a:rPr>
              <a:t>Conocer las implicaciones jurídicas puede ayudarle a decidir que acción se debería emprender como resultado de la identificación de un posible riesgo de vulnerabilidad. Las implicaciones jurídicas, en lo que se refiere a la fase de detención policial, normalmente incluyen: </a:t>
            </a:r>
          </a:p>
          <a:p>
            <a:pPr algn="just"/>
            <a:endParaRPr lang="nl-NL" sz="2000" dirty="0">
              <a:solidFill>
                <a:srgbClr val="001C3D"/>
              </a:solidFill>
            </a:endParaRPr>
          </a:p>
        </p:txBody>
      </p:sp>
      <p:sp>
        <p:nvSpPr>
          <p:cNvPr id="10" name="Tekstvak 9"/>
          <p:cNvSpPr txBox="1"/>
          <p:nvPr/>
        </p:nvSpPr>
        <p:spPr>
          <a:xfrm>
            <a:off x="323528" y="2422629"/>
            <a:ext cx="8496944" cy="646331"/>
          </a:xfrm>
          <a:prstGeom prst="rect">
            <a:avLst/>
          </a:prstGeom>
          <a:solidFill>
            <a:schemeClr val="tx1"/>
          </a:solidFill>
        </p:spPr>
        <p:txBody>
          <a:bodyPr wrap="square" rtlCol="0">
            <a:spAutoFit/>
          </a:bodyPr>
          <a:lstStyle/>
          <a:p>
            <a:pPr algn="just"/>
            <a:r>
              <a:rPr lang="es-ES" dirty="0">
                <a:solidFill>
                  <a:srgbClr val="FFFFFF"/>
                </a:solidFill>
              </a:rPr>
              <a:t>La siguiente pregunta que se debe plantear es: ¿cuáles son las implicaciones jurídicas de la posible vulnerabilidad de mi cliente/a? </a:t>
            </a:r>
          </a:p>
        </p:txBody>
      </p:sp>
    </p:spTree>
    <p:extLst>
      <p:ext uri="{BB962C8B-B14F-4D97-AF65-F5344CB8AC3E}">
        <p14:creationId xmlns:p14="http://schemas.microsoft.com/office/powerpoint/2010/main" val="116085282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unya\Documents\SUPRALAT\Politie en Recht 31.jpg"/>
          <p:cNvPicPr>
            <a:picLocks noChangeAspect="1" noChangeArrowheads="1"/>
          </p:cNvPicPr>
          <p:nvPr/>
        </p:nvPicPr>
        <p:blipFill>
          <a:blip r:embed="rId3" cstate="print"/>
          <a:srcRect t="14844" b="35025"/>
          <a:stretch>
            <a:fillRect/>
          </a:stretch>
        </p:blipFill>
        <p:spPr bwMode="auto">
          <a:xfrm>
            <a:off x="0" y="0"/>
            <a:ext cx="9144000" cy="3068960"/>
          </a:xfrm>
          <a:prstGeom prst="rect">
            <a:avLst/>
          </a:prstGeom>
          <a:noFill/>
        </p:spPr>
      </p:pic>
      <p:sp>
        <p:nvSpPr>
          <p:cNvPr id="8" name="Rechthoek 7"/>
          <p:cNvSpPr/>
          <p:nvPr/>
        </p:nvSpPr>
        <p:spPr>
          <a:xfrm>
            <a:off x="0"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rgbClr val="FFFFFF"/>
              </a:solidFill>
            </a:endParaRPr>
          </a:p>
        </p:txBody>
      </p:sp>
      <p:sp>
        <p:nvSpPr>
          <p:cNvPr id="7" name="Vijfhoek 6"/>
          <p:cNvSpPr/>
          <p:nvPr/>
        </p:nvSpPr>
        <p:spPr>
          <a:xfrm>
            <a:off x="0" y="332656"/>
            <a:ext cx="6336704"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a:solidFill>
                  <a:srgbClr val="FFFFFF"/>
                </a:solidFill>
              </a:rPr>
              <a:t>B) Implicaciones jurídicas</a:t>
            </a:r>
          </a:p>
        </p:txBody>
      </p:sp>
      <p:sp>
        <p:nvSpPr>
          <p:cNvPr id="10" name="Tekstvak 9"/>
          <p:cNvSpPr txBox="1"/>
          <p:nvPr/>
        </p:nvSpPr>
        <p:spPr>
          <a:xfrm>
            <a:off x="323528" y="2422629"/>
            <a:ext cx="8496944" cy="646331"/>
          </a:xfrm>
          <a:prstGeom prst="rect">
            <a:avLst/>
          </a:prstGeom>
          <a:solidFill>
            <a:schemeClr val="tx1"/>
          </a:solidFill>
        </p:spPr>
        <p:txBody>
          <a:bodyPr wrap="square" rtlCol="0">
            <a:spAutoFit/>
          </a:bodyPr>
          <a:lstStyle/>
          <a:p>
            <a:pPr algn="just"/>
            <a:r>
              <a:rPr lang="es-ES" dirty="0">
                <a:solidFill>
                  <a:srgbClr val="FFFFFF"/>
                </a:solidFill>
              </a:rPr>
              <a:t>La siguiente pregunta que se debe plantear es: ¿cuáles son las implicaciones jurídicas de la posible vulnerabilidad de mi cliente/a? </a:t>
            </a:r>
          </a:p>
        </p:txBody>
      </p:sp>
      <p:sp>
        <p:nvSpPr>
          <p:cNvPr id="17" name="Tekstvak 16">
            <a:hlinkClick r:id="rId4" action="ppaction://hlinksldjump"/>
          </p:cNvPr>
          <p:cNvSpPr txBox="1"/>
          <p:nvPr/>
        </p:nvSpPr>
        <p:spPr>
          <a:xfrm>
            <a:off x="1516473" y="3283753"/>
            <a:ext cx="7303997"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dirty="0">
                <a:solidFill>
                  <a:srgbClr val="001C3D"/>
                </a:solidFill>
              </a:rPr>
              <a:t>Las consecuencias de la responsabilidad penal de su cliente/a, principalmente si el estado de su cliente/a le permite entender sus acciones y responsabilizarse de ellas.</a:t>
            </a:r>
          </a:p>
        </p:txBody>
      </p:sp>
      <p:sp>
        <p:nvSpPr>
          <p:cNvPr id="19" name="Ovaal 18">
            <a:hlinkClick r:id="rId5" action="ppaction://hlinksldjump"/>
          </p:cNvPr>
          <p:cNvSpPr/>
          <p:nvPr/>
        </p:nvSpPr>
        <p:spPr>
          <a:xfrm>
            <a:off x="395536" y="5337212"/>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3200">
                <a:solidFill>
                  <a:srgbClr val="FFFFFF"/>
                </a:solidFill>
              </a:rPr>
              <a:t>2</a:t>
            </a:r>
          </a:p>
        </p:txBody>
      </p:sp>
      <p:sp>
        <p:nvSpPr>
          <p:cNvPr id="13" name="Ovaal 16">
            <a:hlinkClick r:id="rId6" action="ppaction://hlinksldjump"/>
          </p:cNvPr>
          <p:cNvSpPr/>
          <p:nvPr/>
        </p:nvSpPr>
        <p:spPr>
          <a:xfrm>
            <a:off x="395536" y="3493390"/>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3200">
                <a:solidFill>
                  <a:srgbClr val="FFFFFF"/>
                </a:solidFill>
              </a:rPr>
              <a:t>1</a:t>
            </a:r>
          </a:p>
        </p:txBody>
      </p:sp>
      <p:sp>
        <p:nvSpPr>
          <p:cNvPr id="14" name="Tekstvak 20">
            <a:hlinkClick r:id="rId4" action="ppaction://hlinksldjump"/>
          </p:cNvPr>
          <p:cNvSpPr txBox="1"/>
          <p:nvPr/>
        </p:nvSpPr>
        <p:spPr>
          <a:xfrm>
            <a:off x="1516473" y="4435078"/>
            <a:ext cx="7321291"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dirty="0">
                <a:solidFill>
                  <a:srgbClr val="001C3D"/>
                </a:solidFill>
              </a:rPr>
              <a:t>Una implicación jurídica podría ser la capacidad de su cliente/a para ser interrogado, principalmente si el estado físico de su cliente/a le permite ser objeto de un interrogatorio y si está preparado/a psicológicamente para someterse a él, lo que significa si, en primer lugar, la toma de declaración podría hacer que su estado de salud se deteriorara; en segundo lugar, si es capaz de entender el interrogatorio y dar respuestas racionales; y en tercer lugar, si existe un riesgo alto de que el relato del cliente/a no sea fiable.</a:t>
            </a:r>
          </a:p>
        </p:txBody>
      </p:sp>
    </p:spTree>
    <p:extLst>
      <p:ext uri="{BB962C8B-B14F-4D97-AF65-F5344CB8AC3E}">
        <p14:creationId xmlns:p14="http://schemas.microsoft.com/office/powerpoint/2010/main" val="311095489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unya\Documents\SUPRALAT\Politie en Recht 31.jpg"/>
          <p:cNvPicPr>
            <a:picLocks noChangeAspect="1" noChangeArrowheads="1"/>
          </p:cNvPicPr>
          <p:nvPr/>
        </p:nvPicPr>
        <p:blipFill>
          <a:blip r:embed="rId3" cstate="print"/>
          <a:srcRect t="14844" b="35025"/>
          <a:stretch>
            <a:fillRect/>
          </a:stretch>
        </p:blipFill>
        <p:spPr bwMode="auto">
          <a:xfrm>
            <a:off x="0" y="0"/>
            <a:ext cx="9144000" cy="3068960"/>
          </a:xfrm>
          <a:prstGeom prst="rect">
            <a:avLst/>
          </a:prstGeom>
          <a:noFill/>
        </p:spPr>
      </p:pic>
      <p:sp>
        <p:nvSpPr>
          <p:cNvPr id="8" name="Rechthoek 7"/>
          <p:cNvSpPr/>
          <p:nvPr/>
        </p:nvSpPr>
        <p:spPr>
          <a:xfrm>
            <a:off x="0"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rgbClr val="FFFFFF"/>
              </a:solidFill>
            </a:endParaRPr>
          </a:p>
        </p:txBody>
      </p:sp>
      <p:sp>
        <p:nvSpPr>
          <p:cNvPr id="7" name="Vijfhoek 6"/>
          <p:cNvSpPr/>
          <p:nvPr/>
        </p:nvSpPr>
        <p:spPr>
          <a:xfrm>
            <a:off x="0" y="332656"/>
            <a:ext cx="6336704"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a:solidFill>
                  <a:srgbClr val="FFFFFF"/>
                </a:solidFill>
              </a:rPr>
              <a:t>B) Implicaciones jurídicas</a:t>
            </a:r>
          </a:p>
        </p:txBody>
      </p:sp>
      <p:sp>
        <p:nvSpPr>
          <p:cNvPr id="10" name="Tekstvak 9"/>
          <p:cNvSpPr txBox="1"/>
          <p:nvPr/>
        </p:nvSpPr>
        <p:spPr>
          <a:xfrm>
            <a:off x="323528" y="2422629"/>
            <a:ext cx="8496944" cy="646331"/>
          </a:xfrm>
          <a:prstGeom prst="rect">
            <a:avLst/>
          </a:prstGeom>
          <a:solidFill>
            <a:schemeClr val="tx1"/>
          </a:solidFill>
        </p:spPr>
        <p:txBody>
          <a:bodyPr wrap="square" rtlCol="0">
            <a:spAutoFit/>
          </a:bodyPr>
          <a:lstStyle/>
          <a:p>
            <a:pPr algn="just"/>
            <a:r>
              <a:rPr lang="es-ES" dirty="0">
                <a:solidFill>
                  <a:srgbClr val="FFFFFF"/>
                </a:solidFill>
              </a:rPr>
              <a:t>La siguiente pregunta que se debe plantear es: ¿cuáles son las implicaciones legales de la posible vulnerabilidad de mi cliente/a? </a:t>
            </a:r>
          </a:p>
        </p:txBody>
      </p:sp>
      <p:sp>
        <p:nvSpPr>
          <p:cNvPr id="21" name="Tekstvak 20">
            <a:hlinkClick r:id="rId4" action="ppaction://hlinksldjump"/>
          </p:cNvPr>
          <p:cNvSpPr txBox="1"/>
          <p:nvPr/>
        </p:nvSpPr>
        <p:spPr>
          <a:xfrm>
            <a:off x="1691680" y="3501008"/>
            <a:ext cx="6930516"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dirty="0">
                <a:solidFill>
                  <a:srgbClr val="001C3D"/>
                </a:solidFill>
              </a:rPr>
              <a:t>En algunos casos, las personas muy vulnerables pueden ser incapaces de renunciar a ciertos derechos, por ejemplo, el derecho a la asistencia letrada durante la toma de declaración.</a:t>
            </a:r>
          </a:p>
        </p:txBody>
      </p:sp>
      <p:sp>
        <p:nvSpPr>
          <p:cNvPr id="13" name="Ovaal 19">
            <a:hlinkClick r:id="rId5" action="ppaction://hlinksldjump"/>
          </p:cNvPr>
          <p:cNvSpPr/>
          <p:nvPr/>
        </p:nvSpPr>
        <p:spPr>
          <a:xfrm>
            <a:off x="323528" y="3710645"/>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3200">
                <a:solidFill>
                  <a:srgbClr val="FFFFFF"/>
                </a:solidFill>
              </a:rPr>
              <a:t>3</a:t>
            </a:r>
          </a:p>
        </p:txBody>
      </p:sp>
      <p:sp>
        <p:nvSpPr>
          <p:cNvPr id="14" name="Ovaal 20">
            <a:hlinkClick r:id="rId6" action="ppaction://hlinksldjump"/>
          </p:cNvPr>
          <p:cNvSpPr/>
          <p:nvPr/>
        </p:nvSpPr>
        <p:spPr>
          <a:xfrm>
            <a:off x="323528" y="505737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3200">
                <a:solidFill>
                  <a:srgbClr val="FFFFFF"/>
                </a:solidFill>
              </a:rPr>
              <a:t>4</a:t>
            </a:r>
          </a:p>
        </p:txBody>
      </p:sp>
      <p:sp>
        <p:nvSpPr>
          <p:cNvPr id="15" name="Tekstvak 20">
            <a:hlinkClick r:id="rId4" action="ppaction://hlinksldjump"/>
          </p:cNvPr>
          <p:cNvSpPr txBox="1"/>
          <p:nvPr/>
        </p:nvSpPr>
        <p:spPr>
          <a:xfrm>
            <a:off x="1691680" y="4847741"/>
            <a:ext cx="6930516"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dirty="0">
                <a:solidFill>
                  <a:srgbClr val="001C3D"/>
                </a:solidFill>
              </a:rPr>
              <a:t>En algunos casos, la vulnerabilidad exige garantías procesales específicas como la presencia de una persona de apoyo o la grabación audiovisual del interrogatorio. </a:t>
            </a:r>
          </a:p>
        </p:txBody>
      </p:sp>
    </p:spTree>
    <p:extLst>
      <p:ext uri="{BB962C8B-B14F-4D97-AF65-F5344CB8AC3E}">
        <p14:creationId xmlns:p14="http://schemas.microsoft.com/office/powerpoint/2010/main" val="3743977978"/>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ijfhoek 6"/>
          <p:cNvSpPr/>
          <p:nvPr/>
        </p:nvSpPr>
        <p:spPr>
          <a:xfrm>
            <a:off x="0" y="332656"/>
            <a:ext cx="6336704"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a:solidFill>
                  <a:srgbClr val="FFFFFF"/>
                </a:solidFill>
              </a:rPr>
              <a:t>C) Mecanismos subyacentes</a:t>
            </a:r>
          </a:p>
        </p:txBody>
      </p:sp>
      <p:sp>
        <p:nvSpPr>
          <p:cNvPr id="10" name="Tijdelijke aanduiding voor inhoud 2"/>
          <p:cNvSpPr txBox="1">
            <a:spLocks/>
          </p:cNvSpPr>
          <p:nvPr/>
        </p:nvSpPr>
        <p:spPr>
          <a:xfrm>
            <a:off x="213186" y="1484784"/>
            <a:ext cx="8496944" cy="4464496"/>
          </a:xfrm>
          <a:prstGeom prst="rect">
            <a:avLst/>
          </a:prstGeom>
        </p:spPr>
        <p:txBody>
          <a:bodyPr vert="horz" lIns="91440" tIns="45720" rIns="91440" bIns="45720" rtlCol="0">
            <a:noAutofit/>
          </a:bodyPr>
          <a:lstStyle/>
          <a:p>
            <a:pPr algn="just"/>
            <a:r>
              <a:rPr lang="es-ES" dirty="0"/>
              <a:t>Cuando trate de explicar los posibles riesgos al instructor inicial, puede que necesite un conocimiento más profundo de la vulnerabilidad para sostener su explicación. ¿Por qué es posible que las personas como su cliente/a se enfrenten a un determinado riesgo en el proceso penal? ¿Y qué características cognitivas, mentales o del desarrollo hacen que determinadas personas detenidas sean más vulnerables que otras?</a:t>
            </a:r>
          </a:p>
          <a:p>
            <a:pPr algn="just"/>
            <a:endParaRPr lang="en-US" dirty="0"/>
          </a:p>
          <a:p>
            <a:pPr algn="just"/>
            <a:r>
              <a:rPr lang="es-ES" dirty="0"/>
              <a:t>Esta información puede resultarle útil para decidir qué medidas podría tomar para compensar las vulnerabilidades de su cliente/a y para que le sirvan de apoyo cuando defienda las salvaguardas especiales. </a:t>
            </a:r>
          </a:p>
          <a:p>
            <a:pPr algn="just"/>
            <a:endParaRPr lang="en-US" dirty="0"/>
          </a:p>
          <a:p>
            <a:pPr algn="just"/>
            <a:r>
              <a:rPr lang="es-ES" dirty="0"/>
              <a:t>Normalmente, se necesita un/a experto/a en evaluación psicológica para determinar si tiene alguna característica típica que indique vulnerabilidad y hasta qué punto, pero podría ser útil conocer los mecanismos básicos que subyacen bajo la vulnerabilidad en determinados grupos, por ejemplo, niños y niñas o personas con discapacidad intelectual. </a:t>
            </a:r>
          </a:p>
          <a:p>
            <a:pPr algn="just"/>
            <a:br>
              <a:rPr lang="es-ES" dirty="0"/>
            </a:br>
            <a:endParaRPr lang="es-ES" dirty="0"/>
          </a:p>
          <a:p>
            <a:endParaRPr lang="nl-NL" dirty="0"/>
          </a:p>
          <a:p>
            <a:r>
              <a:rPr lang="es-ES" dirty="0"/>
              <a:t> </a:t>
            </a:r>
          </a:p>
        </p:txBody>
      </p:sp>
    </p:spTree>
    <p:extLst>
      <p:ext uri="{BB962C8B-B14F-4D97-AF65-F5344CB8AC3E}">
        <p14:creationId xmlns:p14="http://schemas.microsoft.com/office/powerpoint/2010/main" val="683802154"/>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C:\Users\Dunya\Documents\SUPRALAT\Politie en Recht 8.jpg"/>
          <p:cNvPicPr>
            <a:picLocks noChangeAspect="1" noChangeArrowheads="1"/>
          </p:cNvPicPr>
          <p:nvPr/>
        </p:nvPicPr>
        <p:blipFill>
          <a:blip r:embed="rId3" cstate="print"/>
          <a:srcRect l="24433" r="35078"/>
          <a:stretch>
            <a:fillRect/>
          </a:stretch>
        </p:blipFill>
        <p:spPr bwMode="auto">
          <a:xfrm>
            <a:off x="5076056" y="0"/>
            <a:ext cx="4067944" cy="6858000"/>
          </a:xfrm>
          <a:prstGeom prst="rect">
            <a:avLst/>
          </a:prstGeom>
          <a:noFill/>
        </p:spPr>
      </p:pic>
      <p:sp>
        <p:nvSpPr>
          <p:cNvPr id="13" name="Rechthoek 12"/>
          <p:cNvSpPr/>
          <p:nvPr/>
        </p:nvSpPr>
        <p:spPr>
          <a:xfrm>
            <a:off x="5076056" y="-27384"/>
            <a:ext cx="4067944" cy="688538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solidFill>
                  <a:srgbClr val="FFFFFF"/>
                </a:solidFill>
              </a:rPr>
              <a:t>3.5. Actuar</a:t>
            </a:r>
          </a:p>
        </p:txBody>
      </p:sp>
      <p:sp>
        <p:nvSpPr>
          <p:cNvPr id="10" name="Tijdelijke aanduiding voor inhoud 2"/>
          <p:cNvSpPr txBox="1">
            <a:spLocks/>
          </p:cNvSpPr>
          <p:nvPr/>
        </p:nvSpPr>
        <p:spPr>
          <a:xfrm>
            <a:off x="179512" y="1052736"/>
            <a:ext cx="4680520" cy="5400600"/>
          </a:xfrm>
          <a:prstGeom prst="rect">
            <a:avLst/>
          </a:prstGeom>
        </p:spPr>
        <p:txBody>
          <a:bodyPr vert="horz" lIns="91440" tIns="45720" rIns="91440" bIns="45720" rtlCol="0">
            <a:noAutofit/>
          </a:bodyPr>
          <a:lstStyle/>
          <a:p>
            <a:pPr algn="just"/>
            <a:r>
              <a:rPr lang="es-ES" sz="2000" dirty="0"/>
              <a:t>La última pregunta de nuestra guía explicativa es qué necesita hacer usted como abogado o abogada para actuar cuando ha detectado que su cliente/a es potencialmente vulnerable.</a:t>
            </a:r>
          </a:p>
          <a:p>
            <a:pPr algn="just"/>
            <a:r>
              <a:rPr lang="es-ES" sz="2000" dirty="0"/>
              <a:t> </a:t>
            </a:r>
          </a:p>
          <a:p>
            <a:pPr algn="just"/>
            <a:r>
              <a:rPr lang="es-ES" sz="2000" dirty="0"/>
              <a:t>Obviamente, estas acciones dependerán del tipo de posible riesgo de vulnerabilidad. Por ejemplo, si el cliente no domina el idioma del proceso, podría ser suficiente utilizar los servicios de una persona intérprete para su comunicación con el cliente y garantizar que el cliente cuenta con la asistencia de un intérprete durante el interrogatorio. (Más información en el módulo 7 sobre el derecho a la asistencia de intérprete)</a:t>
            </a:r>
          </a:p>
          <a:p>
            <a:pPr algn="just"/>
            <a:endParaRPr lang="nl-NL" sz="2000" dirty="0"/>
          </a:p>
        </p:txBody>
      </p:sp>
    </p:spTree>
    <p:extLst>
      <p:ext uri="{BB962C8B-B14F-4D97-AF65-F5344CB8AC3E}">
        <p14:creationId xmlns:p14="http://schemas.microsoft.com/office/powerpoint/2010/main" val="1165944744"/>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C:\Users\Dunya\Documents\SUPRALAT\Politie en Recht 8.jpg"/>
          <p:cNvPicPr>
            <a:picLocks noChangeAspect="1" noChangeArrowheads="1"/>
          </p:cNvPicPr>
          <p:nvPr/>
        </p:nvPicPr>
        <p:blipFill>
          <a:blip r:embed="rId3" cstate="print"/>
          <a:srcRect l="24433" r="35078"/>
          <a:stretch>
            <a:fillRect/>
          </a:stretch>
        </p:blipFill>
        <p:spPr bwMode="auto">
          <a:xfrm>
            <a:off x="5076056" y="0"/>
            <a:ext cx="4067944" cy="6858000"/>
          </a:xfrm>
          <a:prstGeom prst="rect">
            <a:avLst/>
          </a:prstGeom>
          <a:noFill/>
        </p:spPr>
      </p:pic>
      <p:sp>
        <p:nvSpPr>
          <p:cNvPr id="13" name="Rechthoek 12"/>
          <p:cNvSpPr/>
          <p:nvPr/>
        </p:nvSpPr>
        <p:spPr>
          <a:xfrm>
            <a:off x="5076056" y="-27384"/>
            <a:ext cx="4067944" cy="688538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solidFill>
                  <a:srgbClr val="FFFFFF"/>
                </a:solidFill>
              </a:rPr>
              <a:t>3.5. Actuar</a:t>
            </a:r>
          </a:p>
        </p:txBody>
      </p:sp>
      <p:sp>
        <p:nvSpPr>
          <p:cNvPr id="10" name="Tijdelijke aanduiding voor inhoud 2"/>
          <p:cNvSpPr txBox="1">
            <a:spLocks/>
          </p:cNvSpPr>
          <p:nvPr/>
        </p:nvSpPr>
        <p:spPr>
          <a:xfrm>
            <a:off x="179512" y="1052736"/>
            <a:ext cx="4680520" cy="4896544"/>
          </a:xfrm>
          <a:prstGeom prst="rect">
            <a:avLst/>
          </a:prstGeom>
        </p:spPr>
        <p:txBody>
          <a:bodyPr vert="horz" lIns="91440" tIns="45720" rIns="91440" bIns="45720" rtlCol="0">
            <a:noAutofit/>
          </a:bodyPr>
          <a:lstStyle/>
          <a:p>
            <a:pPr algn="just"/>
            <a:r>
              <a:rPr lang="es-ES" sz="2000" dirty="0"/>
              <a:t>Otras vulnerabilidades más complejas pueden necesitar un análisis más complejo de la acción adecuada. Sugerimos que, en cualquier caso, los y las abogadas deberían informar a las autoridades instructoras sobre la posible vulnerabilidad del cliente, y si es posible, sugerir qué medidas jurídicas, entre otras, deberían tomarse para compensar la posible vulnerabilidad, como evitar el uso de lenguaje complejo y preguntas tendenciosas en el interrogatorio o grabar el interrogatorio en vídeo, entre otros. </a:t>
            </a:r>
          </a:p>
        </p:txBody>
      </p:sp>
    </p:spTree>
    <p:extLst>
      <p:ext uri="{BB962C8B-B14F-4D97-AF65-F5344CB8AC3E}">
        <p14:creationId xmlns:p14="http://schemas.microsoft.com/office/powerpoint/2010/main" val="1383046730"/>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C:\Users\Dunya\Documents\SUPRALAT\Politie en Recht 8.jpg"/>
          <p:cNvPicPr>
            <a:picLocks noChangeAspect="1" noChangeArrowheads="1"/>
          </p:cNvPicPr>
          <p:nvPr/>
        </p:nvPicPr>
        <p:blipFill>
          <a:blip r:embed="rId3" cstate="print"/>
          <a:srcRect l="24433" r="35078"/>
          <a:stretch>
            <a:fillRect/>
          </a:stretch>
        </p:blipFill>
        <p:spPr bwMode="auto">
          <a:xfrm>
            <a:off x="5076056" y="0"/>
            <a:ext cx="4067944" cy="6858000"/>
          </a:xfrm>
          <a:prstGeom prst="rect">
            <a:avLst/>
          </a:prstGeom>
          <a:noFill/>
        </p:spPr>
      </p:pic>
      <p:sp>
        <p:nvSpPr>
          <p:cNvPr id="13" name="Rechthoek 12"/>
          <p:cNvSpPr/>
          <p:nvPr/>
        </p:nvSpPr>
        <p:spPr>
          <a:xfrm>
            <a:off x="5076056" y="-27384"/>
            <a:ext cx="4067944" cy="688538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solidFill>
                  <a:srgbClr val="FFFFFF"/>
                </a:solidFill>
              </a:rPr>
              <a:t>3.5. Actuar</a:t>
            </a:r>
          </a:p>
        </p:txBody>
      </p:sp>
      <p:sp>
        <p:nvSpPr>
          <p:cNvPr id="10" name="Tijdelijke aanduiding voor inhoud 2"/>
          <p:cNvSpPr txBox="1">
            <a:spLocks/>
          </p:cNvSpPr>
          <p:nvPr/>
        </p:nvSpPr>
        <p:spPr>
          <a:xfrm>
            <a:off x="184575" y="980728"/>
            <a:ext cx="4752528" cy="4896544"/>
          </a:xfrm>
          <a:prstGeom prst="rect">
            <a:avLst/>
          </a:prstGeom>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algn="just"/>
            <a:r>
              <a:rPr lang="es-ES" sz="2000" dirty="0"/>
              <a:t>Las abogadas y abogados también deben pensar en las implicaciones de la posible vulnerabilidad de su cliente a la hora de aconsejarles durante la entrevista y la toma de declaración policial. </a:t>
            </a:r>
          </a:p>
          <a:p>
            <a:pPr algn="just"/>
            <a:endParaRPr lang="en-US" sz="2000" dirty="0"/>
          </a:p>
          <a:p>
            <a:pPr algn="just"/>
            <a:r>
              <a:rPr lang="es-ES" sz="2000" dirty="0"/>
              <a:t>Por ejemplo, si un abogado/a se da cuenta de que su cliente tiene tendencia a ser muy conformista, y no se le ha considerado inadecuado para una toma de declaración, puede ser un motivo para aconsejar al cliente que no declare durante la toma de declaración. Del mismo modo, puede que sea necesario que el abogado/a asista al cliente a la hora de responder a las preguntas o presente pruebas favorables para su cliente vulnerable, si el cliente parece que no es capaz de hacerlo de manera independiente. </a:t>
            </a:r>
          </a:p>
          <a:p>
            <a:pPr algn="just"/>
            <a:endParaRPr lang="nl-NL" sz="2000" dirty="0"/>
          </a:p>
        </p:txBody>
      </p:sp>
    </p:spTree>
    <p:extLst>
      <p:ext uri="{BB962C8B-B14F-4D97-AF65-F5344CB8AC3E}">
        <p14:creationId xmlns:p14="http://schemas.microsoft.com/office/powerpoint/2010/main" val="4246216874"/>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C:\Users\Dunya\Documents\SUPRALAT\Politie en Recht 8.jpg"/>
          <p:cNvPicPr>
            <a:picLocks noChangeAspect="1" noChangeArrowheads="1"/>
          </p:cNvPicPr>
          <p:nvPr/>
        </p:nvPicPr>
        <p:blipFill>
          <a:blip r:embed="rId3" cstate="print"/>
          <a:srcRect l="32317" r="35078"/>
          <a:stretch>
            <a:fillRect/>
          </a:stretch>
        </p:blipFill>
        <p:spPr bwMode="auto">
          <a:xfrm>
            <a:off x="5868144" y="0"/>
            <a:ext cx="3275856" cy="6858000"/>
          </a:xfrm>
          <a:prstGeom prst="rect">
            <a:avLst/>
          </a:prstGeom>
          <a:noFill/>
        </p:spPr>
      </p:pic>
      <p:sp>
        <p:nvSpPr>
          <p:cNvPr id="13" name="Rechthoek 12"/>
          <p:cNvSpPr/>
          <p:nvPr/>
        </p:nvSpPr>
        <p:spPr>
          <a:xfrm>
            <a:off x="5868144" y="-27384"/>
            <a:ext cx="3275856" cy="688538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solidFill>
                  <a:srgbClr val="FFFFFF"/>
                </a:solidFill>
              </a:rPr>
              <a:t>3.5. Actuar</a:t>
            </a:r>
          </a:p>
        </p:txBody>
      </p:sp>
      <p:sp>
        <p:nvSpPr>
          <p:cNvPr id="10" name="Tijdelijke aanduiding voor inhoud 2"/>
          <p:cNvSpPr txBox="1">
            <a:spLocks/>
          </p:cNvSpPr>
          <p:nvPr/>
        </p:nvSpPr>
        <p:spPr>
          <a:xfrm>
            <a:off x="179512" y="1052736"/>
            <a:ext cx="8280920" cy="460851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r>
              <a:rPr lang="es-ES" sz="2000" dirty="0"/>
              <a:t>En este apartado, se le presentará un breve caso práctico. El objetivo es ilustrar la aplicación de la guía explicativa en cinco preguntas.</a:t>
            </a:r>
          </a:p>
          <a:p>
            <a:r>
              <a:rPr lang="es-ES" sz="2000" dirty="0"/>
              <a:t> </a:t>
            </a:r>
          </a:p>
          <a:p>
            <a:r>
              <a:rPr lang="es-ES" sz="2000" dirty="0"/>
              <a:t>En primer lugar lea el caso práctico.</a:t>
            </a:r>
          </a:p>
          <a:p>
            <a:r>
              <a:rPr lang="es-ES" sz="2000" dirty="0"/>
              <a:t>A continuación, coja un bolígrafo y papel y responda a las siguientes preguntas:</a:t>
            </a:r>
          </a:p>
          <a:p>
            <a:endParaRPr lang="en-US" sz="2000" dirty="0"/>
          </a:p>
          <a:p>
            <a:r>
              <a:rPr lang="es-ES" sz="2000" dirty="0"/>
              <a:t>1. ¿Qué factores hacen que A. sea potencialmente vulnerable?</a:t>
            </a:r>
            <a:br>
              <a:rPr lang="es-ES" sz="2000" dirty="0"/>
            </a:br>
            <a:r>
              <a:rPr lang="es-ES" sz="2000" dirty="0"/>
              <a:t>2. ¿Cuáles son los riesgos que A. se puede encontrar en una fase determinada del procedimiento penal por su posible vulnerabilidad?</a:t>
            </a:r>
            <a:br>
              <a:rPr lang="es-ES" sz="2000" dirty="0"/>
            </a:br>
            <a:r>
              <a:rPr lang="es-ES" sz="2000" dirty="0"/>
              <a:t>3. ¿Cómo puede fundamentar la argumentación sobre la vulnerabilidad de A.?</a:t>
            </a:r>
            <a:br>
              <a:rPr lang="es-ES" sz="2000" dirty="0"/>
            </a:br>
            <a:r>
              <a:rPr lang="es-ES" sz="2000" dirty="0"/>
              <a:t>4. ¿Cuáles son las implicaciones jurídicas de la posible vulnerabilidad de A.?</a:t>
            </a:r>
            <a:br>
              <a:rPr lang="es-ES" sz="2000" dirty="0"/>
            </a:br>
            <a:r>
              <a:rPr lang="es-ES" sz="2000" dirty="0"/>
              <a:t>5. ¿Cómo debería actuar yo como abogado/a para tratar/compensar los riesgos asociados con la potencial vulnerabilidad de A.?</a:t>
            </a:r>
            <a:br>
              <a:rPr lang="es-ES" sz="2000" dirty="0"/>
            </a:br>
            <a:endParaRPr lang="es-ES" sz="2000" dirty="0"/>
          </a:p>
          <a:p>
            <a:endParaRPr lang="nl-NL" sz="2000" dirty="0"/>
          </a:p>
        </p:txBody>
      </p:sp>
      <p:sp>
        <p:nvSpPr>
          <p:cNvPr id="15" name="Vijfhoek 14">
            <a:hlinkClick r:id="rId4" action="ppaction://hlinksldjump"/>
          </p:cNvPr>
          <p:cNvSpPr/>
          <p:nvPr/>
        </p:nvSpPr>
        <p:spPr>
          <a:xfrm>
            <a:off x="6132818" y="5427466"/>
            <a:ext cx="1368152" cy="1080120"/>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a:p>
            <a:r>
              <a:rPr lang="es-ES" b="1" dirty="0"/>
              <a:t>Caso práctico</a:t>
            </a:r>
          </a:p>
          <a:p>
            <a:endParaRPr lang="nl-NL" dirty="0"/>
          </a:p>
        </p:txBody>
      </p:sp>
    </p:spTree>
    <p:extLst>
      <p:ext uri="{BB962C8B-B14F-4D97-AF65-F5344CB8AC3E}">
        <p14:creationId xmlns:p14="http://schemas.microsoft.com/office/powerpoint/2010/main" val="4017493488"/>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C:\Users\Dunya\Documents\SUPRALAT\Politie en Recht 8.jpg"/>
          <p:cNvPicPr>
            <a:picLocks noChangeAspect="1" noChangeArrowheads="1"/>
          </p:cNvPicPr>
          <p:nvPr/>
        </p:nvPicPr>
        <p:blipFill>
          <a:blip r:embed="rId3" cstate="print"/>
          <a:srcRect l="32317" r="35078"/>
          <a:stretch>
            <a:fillRect/>
          </a:stretch>
        </p:blipFill>
        <p:spPr bwMode="auto">
          <a:xfrm>
            <a:off x="5868144" y="0"/>
            <a:ext cx="3275856" cy="6858000"/>
          </a:xfrm>
          <a:prstGeom prst="rect">
            <a:avLst/>
          </a:prstGeom>
          <a:noFill/>
        </p:spPr>
      </p:pic>
      <p:sp>
        <p:nvSpPr>
          <p:cNvPr id="13" name="Rechthoek 12"/>
          <p:cNvSpPr/>
          <p:nvPr/>
        </p:nvSpPr>
        <p:spPr>
          <a:xfrm>
            <a:off x="5868144" y="-27384"/>
            <a:ext cx="3275856" cy="688538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solidFill>
                  <a:srgbClr val="FFFFFF"/>
                </a:solidFill>
              </a:rPr>
              <a:t>3.5. Actuar</a:t>
            </a:r>
          </a:p>
        </p:txBody>
      </p:sp>
      <p:sp>
        <p:nvSpPr>
          <p:cNvPr id="10" name="Tijdelijke aanduiding voor inhoud 2"/>
          <p:cNvSpPr txBox="1">
            <a:spLocks/>
          </p:cNvSpPr>
          <p:nvPr/>
        </p:nvSpPr>
        <p:spPr>
          <a:xfrm>
            <a:off x="0" y="1196752"/>
            <a:ext cx="7668344" cy="453650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r>
              <a:rPr lang="es-ES" sz="1600" b="1" dirty="0"/>
              <a:t>Caso práctico:</a:t>
            </a:r>
          </a:p>
          <a:p>
            <a:br>
              <a:rPr lang="es-ES" sz="1600" dirty="0"/>
            </a:br>
            <a:r>
              <a:rPr lang="es-ES" sz="1600" dirty="0"/>
              <a:t>A. es sospechoso de causar daños personales a un transeúnte en la calle. Usted le asiste en dependencias policiales.</a:t>
            </a:r>
            <a:br>
              <a:rPr lang="es-ES" sz="1600" dirty="0"/>
            </a:br>
            <a:r>
              <a:rPr lang="es-ES" sz="1600" dirty="0"/>
              <a:t>El funcionario de custodia le dice que A. es «un viejo conocido» de la policía y que obviamente tiene «problemas mentales», pero que ellos (la policía) no tienen registro de ninguna enfermedad mental en particular.</a:t>
            </a:r>
            <a:br>
              <a:rPr lang="es-ES" sz="1600" dirty="0"/>
            </a:br>
            <a:r>
              <a:rPr lang="es-ES" sz="1600" dirty="0"/>
              <a:t>Durante la entrevista abogado-cliente queda claro que A. tiene un problema de comunicación. Habla constantemente sin pausas, pasa de un tema a otro, su discurso es a veces ininteligible.</a:t>
            </a:r>
            <a:br>
              <a:rPr lang="es-ES" sz="1600" dirty="0"/>
            </a:br>
            <a:r>
              <a:rPr lang="es-ES" sz="1600" dirty="0"/>
              <a:t>Tiene problemas para conseguir que A. le preste atención.</a:t>
            </a:r>
            <a:br>
              <a:rPr lang="es-ES" sz="1600" dirty="0"/>
            </a:br>
            <a:r>
              <a:rPr lang="es-ES" sz="1600" dirty="0"/>
              <a:t>Durante el resto de la consulta, A. se le queja de diferentes problemas de salud y de sus problemas para encontrar trabajo. También le dice que el funcionario de policía está mintiendo y que tiene un complot contra él con su expareja, porque no quieren que tenga la custodia de sus hijos.</a:t>
            </a:r>
            <a:br>
              <a:rPr lang="es-ES" sz="1600" dirty="0"/>
            </a:br>
            <a:r>
              <a:rPr lang="es-ES" sz="1600" dirty="0"/>
              <a:t>¿Qué haría usted a continuación como abogado/a de A.?</a:t>
            </a:r>
          </a:p>
          <a:p>
            <a:endParaRPr lang="en-US" sz="1600" dirty="0"/>
          </a:p>
          <a:p>
            <a:r>
              <a:rPr lang="es-ES" sz="1600" dirty="0"/>
              <a:t>(Revise los pasos descritos en la guía explicativa)</a:t>
            </a:r>
          </a:p>
        </p:txBody>
      </p:sp>
      <p:sp>
        <p:nvSpPr>
          <p:cNvPr id="12" name="Rectangle 1"/>
          <p:cNvSpPr>
            <a:spLocks noChangeArrowheads="1"/>
          </p:cNvSpPr>
          <p:nvPr/>
        </p:nvSpPr>
        <p:spPr bwMode="auto">
          <a:xfrm>
            <a:off x="255466" y="6229968"/>
            <a:ext cx="486003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i="1" u="none" strike="noStrike" cap="none" normalizeH="0">
                <a:ln>
                  <a:noFill/>
                </a:ln>
                <a:solidFill>
                  <a:srgbClr val="000000"/>
                </a:solidFill>
                <a:latin typeface="+mj-lt"/>
                <a:ea typeface="Calibri" pitchFamily="34" charset="0"/>
                <a:cs typeface="Articulate Light" charset="0"/>
              </a:rPr>
              <a:t>Cuando esté listo, puede comparar su respuesta con las </a:t>
            </a:r>
            <a:r>
              <a:rPr kumimoji="0" lang="es-ES" sz="1600" b="1" i="1" u="none" strike="noStrike" cap="none" normalizeH="0" baseline="0">
                <a:ln>
                  <a:noFill/>
                </a:ln>
                <a:solidFill>
                  <a:srgbClr val="000000"/>
                </a:solidFill>
                <a:latin typeface="+mj-lt"/>
                <a:ea typeface="Calibri" pitchFamily="34" charset="0"/>
                <a:cs typeface="Articulate Light" charset="0"/>
              </a:rPr>
              <a:t>respuestas modelo de la siguiente página:</a:t>
            </a:r>
          </a:p>
        </p:txBody>
      </p:sp>
    </p:spTree>
    <p:extLst>
      <p:ext uri="{BB962C8B-B14F-4D97-AF65-F5344CB8AC3E}">
        <p14:creationId xmlns:p14="http://schemas.microsoft.com/office/powerpoint/2010/main" val="361436252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Dunya Gezgin\Documents\SUPRALAT\Politie en Recht 21.jpg"/>
          <p:cNvPicPr>
            <a:picLocks noChangeAspect="1" noChangeArrowheads="1"/>
          </p:cNvPicPr>
          <p:nvPr/>
        </p:nvPicPr>
        <p:blipFill>
          <a:blip r:embed="rId3" cstate="print"/>
          <a:srcRect t="18075" b="31838"/>
          <a:stretch>
            <a:fillRect/>
          </a:stretch>
        </p:blipFill>
        <p:spPr bwMode="auto">
          <a:xfrm>
            <a:off x="0" y="0"/>
            <a:ext cx="9180512" cy="3068960"/>
          </a:xfrm>
          <a:prstGeom prst="rect">
            <a:avLst/>
          </a:prstGeom>
          <a:noFill/>
        </p:spPr>
      </p:pic>
      <p:sp>
        <p:nvSpPr>
          <p:cNvPr id="6" name="Rechthoek 5"/>
          <p:cNvSpPr/>
          <p:nvPr/>
        </p:nvSpPr>
        <p:spPr>
          <a:xfrm>
            <a:off x="0"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8" name="Tijdelijke aanduiding voor inhoud 2"/>
          <p:cNvSpPr txBox="1">
            <a:spLocks/>
          </p:cNvSpPr>
          <p:nvPr/>
        </p:nvSpPr>
        <p:spPr>
          <a:xfrm>
            <a:off x="-7978" y="2132856"/>
            <a:ext cx="7748330" cy="531947"/>
          </a:xfrm>
          <a:prstGeom prst="rect">
            <a:avLst/>
          </a:prstGeom>
          <a:solidFill>
            <a:schemeClr val="accent1">
              <a:lumMod val="60000"/>
              <a:lumOff val="40000"/>
            </a:schemeClr>
          </a:solidFill>
        </p:spPr>
        <p:txBody>
          <a:bodyPr vert="horz" lIns="91440" tIns="45720" rIns="91440" bIns="45720" rtlCol="0">
            <a:noAutofit/>
          </a:bodyPr>
          <a:lstStyle/>
          <a:p>
            <a:pPr algn="just"/>
            <a:r>
              <a:rPr lang="en-US" sz="2000" b="1" dirty="0">
                <a:solidFill>
                  <a:schemeClr val="bg1"/>
                </a:solidFill>
              </a:rPr>
              <a:t>Diferencia entre la </a:t>
            </a:r>
            <a:r>
              <a:rPr lang="en-US" sz="2000" b="1" dirty="0" err="1">
                <a:solidFill>
                  <a:schemeClr val="bg1"/>
                </a:solidFill>
              </a:rPr>
              <a:t>perspectiva</a:t>
            </a:r>
            <a:r>
              <a:rPr lang="en-US" sz="2000" b="1" dirty="0">
                <a:solidFill>
                  <a:schemeClr val="bg1"/>
                </a:solidFill>
              </a:rPr>
              <a:t> </a:t>
            </a:r>
            <a:r>
              <a:rPr lang="en-US" sz="2000" b="1" dirty="0" err="1">
                <a:solidFill>
                  <a:schemeClr val="bg1"/>
                </a:solidFill>
              </a:rPr>
              <a:t>psicosocial</a:t>
            </a:r>
            <a:r>
              <a:rPr lang="en-US" sz="2000" b="1" dirty="0">
                <a:solidFill>
                  <a:schemeClr val="bg1"/>
                </a:solidFill>
              </a:rPr>
              <a:t> y la </a:t>
            </a:r>
            <a:r>
              <a:rPr lang="en-US" sz="2000" b="1" dirty="0" err="1">
                <a:solidFill>
                  <a:schemeClr val="bg1"/>
                </a:solidFill>
              </a:rPr>
              <a:t>terapia</a:t>
            </a:r>
            <a:r>
              <a:rPr lang="en-US" sz="2000" b="1" dirty="0">
                <a:solidFill>
                  <a:schemeClr val="bg1"/>
                </a:solidFill>
              </a:rPr>
              <a:t> </a:t>
            </a:r>
            <a:r>
              <a:rPr lang="en-US" sz="2000" b="1" dirty="0" err="1">
                <a:solidFill>
                  <a:schemeClr val="bg1"/>
                </a:solidFill>
              </a:rPr>
              <a:t>psicológica</a:t>
            </a:r>
            <a:r>
              <a:rPr lang="en-US" sz="2000" b="1" dirty="0">
                <a:solidFill>
                  <a:schemeClr val="bg1"/>
                </a:solidFill>
              </a:rPr>
              <a:t>: </a:t>
            </a:r>
            <a:endParaRPr lang="nl-NL" sz="2000" b="1" dirty="0">
              <a:solidFill>
                <a:schemeClr val="bg1"/>
              </a:solidFill>
            </a:endParaRPr>
          </a:p>
          <a:p>
            <a:pPr algn="just"/>
            <a:r>
              <a:rPr lang="nl-NL" sz="2000" b="1" dirty="0">
                <a:solidFill>
                  <a:schemeClr val="bg1"/>
                </a:solidFill>
              </a:rPr>
              <a:t> </a:t>
            </a:r>
          </a:p>
        </p:txBody>
      </p:sp>
      <p:sp>
        <p:nvSpPr>
          <p:cNvPr id="9" name="Vijfhoek 6"/>
          <p:cNvSpPr/>
          <p:nvPr/>
        </p:nvSpPr>
        <p:spPr>
          <a:xfrm>
            <a:off x="0" y="332656"/>
            <a:ext cx="6336704"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solidFill>
                  <a:srgbClr val="FFFFFF"/>
                </a:solidFill>
              </a:rPr>
              <a:t>1.1 Definiciones introductorias</a:t>
            </a:r>
          </a:p>
        </p:txBody>
      </p:sp>
      <p:sp>
        <p:nvSpPr>
          <p:cNvPr id="10" name="Tekstvak 20">
            <a:hlinkClick r:id="rId4" action="ppaction://hlinksldjump"/>
          </p:cNvPr>
          <p:cNvSpPr txBox="1"/>
          <p:nvPr/>
        </p:nvSpPr>
        <p:spPr>
          <a:xfrm>
            <a:off x="269776" y="3178711"/>
            <a:ext cx="8640960"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000" dirty="0"/>
              <a:t>El </a:t>
            </a:r>
            <a:r>
              <a:rPr lang="en-US" sz="2000" dirty="0" err="1"/>
              <a:t>objetivo</a:t>
            </a:r>
            <a:r>
              <a:rPr lang="en-US" sz="2000" dirty="0"/>
              <a:t> de la </a:t>
            </a:r>
            <a:r>
              <a:rPr lang="en-US" sz="2000" dirty="0" err="1"/>
              <a:t>perspectiva</a:t>
            </a:r>
            <a:r>
              <a:rPr lang="en-US" sz="2000" dirty="0"/>
              <a:t> </a:t>
            </a:r>
            <a:r>
              <a:rPr lang="en-US" sz="2000" dirty="0" err="1"/>
              <a:t>psicosocial</a:t>
            </a:r>
            <a:r>
              <a:rPr lang="en-US" sz="2000" dirty="0"/>
              <a:t> es acompañar a la persona detenida, activando y reconociendo sus propios recursos y capacidades. Incluye procesos de acompañamiento, comprensión, escucha y empatía, así como identificación de vulnerabilidades. Puede tener efectos terapéuticos.</a:t>
            </a:r>
          </a:p>
          <a:p>
            <a:pPr algn="just"/>
            <a:r>
              <a:rPr lang="en-US" sz="2000" dirty="0"/>
              <a:t>Por otra parte, el objetivo de la terapia psicológica es utilizar la Psicología para mejorar el estado psicológico de la persona (según sus necesidades específicas). Incluye procesos de evaluación e intervención y se trata de un proceso terapéutico.</a:t>
            </a:r>
            <a:endParaRPr lang="es-ES" sz="2000" dirty="0"/>
          </a:p>
        </p:txBody>
      </p:sp>
      <p:sp>
        <p:nvSpPr>
          <p:cNvPr id="2" name="Rectángulo 1"/>
          <p:cNvSpPr/>
          <p:nvPr/>
        </p:nvSpPr>
        <p:spPr>
          <a:xfrm>
            <a:off x="687109" y="5805264"/>
            <a:ext cx="7806304" cy="707886"/>
          </a:xfrm>
          <a:prstGeom prst="rect">
            <a:avLst/>
          </a:prstGeom>
          <a:noFill/>
        </p:spPr>
        <p:txBody>
          <a:bodyPr wrap="none" lIns="91440" tIns="45720" rIns="91440" bIns="45720">
            <a:spAutoFit/>
          </a:bodyPr>
          <a:lstStyle/>
          <a:p>
            <a:pPr algn="ctr"/>
            <a:r>
              <a:rPr lang="es-ES" sz="2000" dirty="0">
                <a:ln w="0"/>
                <a:effectLst>
                  <a:outerShdw blurRad="38100" dist="19050" dir="2700000" algn="tl" rotWithShape="0">
                    <a:schemeClr val="dk1">
                      <a:alpha val="40000"/>
                    </a:schemeClr>
                  </a:outerShdw>
                </a:effectLst>
              </a:rPr>
              <a:t>Usted no es profesional de la psicología</a:t>
            </a:r>
          </a:p>
          <a:p>
            <a:pPr algn="ctr"/>
            <a:r>
              <a:rPr lang="es-ES" sz="2000" dirty="0">
                <a:ln w="0"/>
                <a:effectLst>
                  <a:outerShdw blurRad="38100" dist="19050" dir="2700000" algn="tl" rotWithShape="0">
                    <a:schemeClr val="dk1">
                      <a:alpha val="40000"/>
                    </a:schemeClr>
                  </a:outerShdw>
                </a:effectLst>
              </a:rPr>
              <a:t>sino un abogado o abogada que trabaja desde una perspectiva psicosocial</a:t>
            </a:r>
            <a:endParaRPr lang="es-E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9226076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16"/>
            <a:ext cx="9180512" cy="7463582"/>
          </a:xfrm>
          <a:prstGeom prst="rect">
            <a:avLst/>
          </a:prstGeom>
        </p:spPr>
        <p:txBody>
          <a:bodyPr wrap="square" numCol="1">
            <a:spAutoFit/>
          </a:bodyPr>
          <a:lstStyle/>
          <a:p>
            <a:r>
              <a:rPr lang="es-ES" sz="1300" b="1" dirty="0"/>
              <a:t>1) ¿Hay factores que sugieran que A. puede ser vulnerable?</a:t>
            </a:r>
          </a:p>
          <a:p>
            <a:r>
              <a:rPr lang="es-ES" sz="1300" b="1" dirty="0"/>
              <a:t> </a:t>
            </a:r>
          </a:p>
          <a:p>
            <a:r>
              <a:rPr lang="es-ES" sz="1300" dirty="0"/>
              <a:t> A. parece sufrir algún trastorno mental no identificado, tiene un problema de comunicación y presenta déficit de atención y posibles síntomas paranoides (no confirmados). </a:t>
            </a:r>
          </a:p>
          <a:p>
            <a:r>
              <a:rPr lang="es-ES" sz="1300" dirty="0"/>
              <a:t> </a:t>
            </a:r>
          </a:p>
          <a:p>
            <a:r>
              <a:rPr lang="es-ES" sz="1300" b="1" dirty="0"/>
              <a:t>2) ¿A qué riesgos se enfrenta A.?</a:t>
            </a:r>
          </a:p>
          <a:p>
            <a:r>
              <a:rPr lang="es-ES" sz="1300" i="1" dirty="0"/>
              <a:t> </a:t>
            </a:r>
          </a:p>
          <a:p>
            <a:r>
              <a:rPr lang="es-ES" sz="1300" dirty="0"/>
              <a:t>- A. es probablemente incapaz de comprender sus derechos procesales.</a:t>
            </a:r>
          </a:p>
          <a:p>
            <a:r>
              <a:rPr lang="es-ES" sz="1300" dirty="0"/>
              <a:t> </a:t>
            </a:r>
          </a:p>
          <a:p>
            <a:r>
              <a:rPr lang="es-ES" sz="1300" dirty="0"/>
              <a:t>- Es posible que A. sea incapaz de tomar decisiones racionales sobre el ejercicio de sus derechos procesales y sobre su comportamiento procesal en la toma de declaración.</a:t>
            </a:r>
          </a:p>
          <a:p>
            <a:r>
              <a:rPr lang="es-ES" sz="1300" dirty="0"/>
              <a:t> </a:t>
            </a:r>
          </a:p>
          <a:p>
            <a:r>
              <a:rPr lang="es-ES" sz="1300" dirty="0"/>
              <a:t>- A. probablemente tiene una capacidad disminuida de entender el interrogatorio / proporcionar un relato efectivo durante la toma de declaración. </a:t>
            </a:r>
          </a:p>
          <a:p>
            <a:r>
              <a:rPr lang="es-ES" sz="1300" dirty="0"/>
              <a:t> </a:t>
            </a:r>
          </a:p>
          <a:p>
            <a:r>
              <a:rPr lang="es-ES" sz="1300" dirty="0"/>
              <a:t>- A. es probablemente incapaz de colaborar de manera efectiva con su abogado/a, es decir, dar instrucciones al abogado/a y/o entender el consejo del abogado/a.</a:t>
            </a:r>
          </a:p>
          <a:p>
            <a:r>
              <a:rPr lang="es-ES" sz="1300" dirty="0"/>
              <a:t> </a:t>
            </a:r>
          </a:p>
          <a:p>
            <a:r>
              <a:rPr lang="es-ES" sz="1300" b="1" dirty="0"/>
              <a:t>3) ¿Cómo se pueden justificar los riesgos?</a:t>
            </a:r>
          </a:p>
          <a:p>
            <a:r>
              <a:rPr lang="es-ES" sz="1300" b="1" dirty="0"/>
              <a:t> </a:t>
            </a:r>
          </a:p>
          <a:p>
            <a:r>
              <a:rPr lang="es-ES" sz="1300" dirty="0"/>
              <a:t>- </a:t>
            </a:r>
            <a:r>
              <a:rPr lang="es-ES" sz="1300" u="sng" dirty="0"/>
              <a:t>Posible falta de capacidad para comprender los derechos/entender las preguntas/entender el asesoramiento legal:</a:t>
            </a:r>
            <a:r>
              <a:rPr lang="es-ES" sz="1300" dirty="0"/>
              <a:t> A. parece sufrir un déficit de atención que parece impedirle entender los consejos del abogado/a y sus derechos procesales, y podría influir también en su comprensión de las preguntas.</a:t>
            </a:r>
          </a:p>
          <a:p>
            <a:r>
              <a:rPr lang="es-ES" sz="1300" dirty="0"/>
              <a:t> </a:t>
            </a:r>
          </a:p>
          <a:p>
            <a:r>
              <a:rPr lang="es-ES" sz="1300" dirty="0"/>
              <a:t>- </a:t>
            </a:r>
            <a:r>
              <a:rPr lang="es-ES" sz="1300" u="sng" dirty="0"/>
              <a:t>Posible incapacidad para tomar decisiones racionales sobre el ejercicio del derecho a permanecer en silencio /comportamiento procesal en la toma de declaración:</a:t>
            </a:r>
            <a:r>
              <a:rPr lang="es-ES" sz="1300" dirty="0"/>
              <a:t> El relato de A. a su abogado/a puede mostrar signos de paranoia (alegación de conspiración entre la policía y la expareja de A.), que si se confirmara podría ser indicativa de un trastorno esquizofrénico paranoide, y podría interferir con la capacidad de A. para tomar decisiones racionales en el proceso penal.</a:t>
            </a:r>
          </a:p>
          <a:p>
            <a:r>
              <a:rPr lang="es-ES" sz="1300" dirty="0"/>
              <a:t> </a:t>
            </a:r>
          </a:p>
          <a:p>
            <a:r>
              <a:rPr lang="es-ES" sz="1300" u="sng" dirty="0"/>
              <a:t>- Posible incapacidad para proporcionar un relato efectivo:</a:t>
            </a:r>
            <a:r>
              <a:rPr lang="es-ES" sz="1300" dirty="0"/>
              <a:t> A. tiene un problema de comunicación obvio (además de una posible trastorno paranoide) que probablemente le impida responder a las preguntas de la preguntas de un modo lógico y razonable. </a:t>
            </a:r>
          </a:p>
          <a:p>
            <a:r>
              <a:rPr lang="es-ES" sz="1300" dirty="0"/>
              <a:t> </a:t>
            </a:r>
          </a:p>
          <a:p>
            <a:r>
              <a:rPr lang="es-ES" sz="1300" u="sng" dirty="0"/>
              <a:t>- Incapacidad para dar instrucciones al abogado/a:</a:t>
            </a:r>
            <a:r>
              <a:rPr lang="es-ES" sz="1300" dirty="0"/>
              <a:t> Por los mismos motivos anteriores, A. parece ser incapaz de proporcionar instrucciones lógicas y claras a su abogado/a. </a:t>
            </a:r>
          </a:p>
          <a:p>
            <a:endParaRPr lang="nl-NL" sz="1200" dirty="0"/>
          </a:p>
          <a:p>
            <a:r>
              <a:rPr lang="es-ES" sz="1200" b="1" dirty="0"/>
              <a:t> </a:t>
            </a:r>
          </a:p>
        </p:txBody>
      </p:sp>
    </p:spTree>
    <p:extLst>
      <p:ext uri="{BB962C8B-B14F-4D97-AF65-F5344CB8AC3E}">
        <p14:creationId xmlns:p14="http://schemas.microsoft.com/office/powerpoint/2010/main" val="3738540541"/>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451" y="260648"/>
            <a:ext cx="8856984" cy="5570756"/>
          </a:xfrm>
          <a:prstGeom prst="rect">
            <a:avLst/>
          </a:prstGeom>
        </p:spPr>
        <p:txBody>
          <a:bodyPr wrap="square">
            <a:spAutoFit/>
          </a:bodyPr>
          <a:lstStyle/>
          <a:p>
            <a:r>
              <a:rPr lang="es-ES" sz="1400" b="1" dirty="0"/>
              <a:t>4) Implicaciones jurídicas </a:t>
            </a:r>
          </a:p>
          <a:p>
            <a:r>
              <a:rPr lang="es-ES" sz="1400" dirty="0"/>
              <a:t> </a:t>
            </a:r>
          </a:p>
          <a:p>
            <a:r>
              <a:rPr lang="es-ES" sz="1400" dirty="0"/>
              <a:t>- Es muy probable que A. no esté preparado para ser interrogado. Sin embargo, se necesita la evaluación de una persona experta, que analice si A. es suficientemente capaz de entender las preguntas y proporcionar respuestas racionales. (Probablemente, debería considerarse que A. no es apto, ya que parece incapaz de proporcionar un relato racional a su abogado).</a:t>
            </a:r>
          </a:p>
          <a:p>
            <a:r>
              <a:rPr lang="es-ES" sz="1400" dirty="0"/>
              <a:t> </a:t>
            </a:r>
          </a:p>
          <a:p>
            <a:r>
              <a:rPr lang="es-ES" sz="1400" dirty="0"/>
              <a:t>- Si se considera que A. es apto para el interrogatorio, debería ser interrogado en presencia de su abogado/a y de una persona adulta/de confianza.</a:t>
            </a:r>
          </a:p>
          <a:p>
            <a:r>
              <a:rPr lang="es-ES" sz="1400" dirty="0"/>
              <a:t> </a:t>
            </a:r>
          </a:p>
          <a:p>
            <a:r>
              <a:rPr lang="es-ES" sz="1400" b="1" dirty="0"/>
              <a:t>5) ¿Cómo actuar?</a:t>
            </a:r>
          </a:p>
          <a:p>
            <a:r>
              <a:rPr lang="es-ES" sz="1400" dirty="0"/>
              <a:t> </a:t>
            </a:r>
          </a:p>
          <a:p>
            <a:r>
              <a:rPr lang="es-ES" sz="1400" dirty="0"/>
              <a:t>- El abogado/a debería solicitar la evaluación médica sobre la conveniencia de que A. esté detenido / necesite una supervisión especial o tratamiento durante su detención, teniendo en cuenta las posibles implicaciones de su trastorno mental (no diagnosticado) o su capacidad para soportar la detención y su estado de salud mental.</a:t>
            </a:r>
          </a:p>
          <a:p>
            <a:r>
              <a:rPr lang="es-ES" sz="1400" dirty="0"/>
              <a:t> </a:t>
            </a:r>
          </a:p>
          <a:p>
            <a:r>
              <a:rPr lang="es-ES" sz="1400" dirty="0"/>
              <a:t>- Además, el abogado/a debería solicitar la valoración de una persona experta sobre la adecuación de que A. se someta a la toma de declaración, argumentando que posiblemente no sea adecuado que se tome declaración a </a:t>
            </a:r>
            <a:r>
              <a:rPr lang="es-ES" sz="1400" dirty="0" err="1"/>
              <a:t>A</a:t>
            </a:r>
            <a:r>
              <a:rPr lang="es-ES" sz="1400" dirty="0"/>
              <a:t>.</a:t>
            </a:r>
          </a:p>
          <a:p>
            <a:r>
              <a:rPr lang="es-ES" sz="1400" dirty="0"/>
              <a:t> </a:t>
            </a:r>
          </a:p>
          <a:p>
            <a:r>
              <a:rPr lang="es-ES" sz="1400" dirty="0"/>
              <a:t>- Implicaciones para la toma de declaración (si se realizara): Dada la capacidad comprometida de A para proporcionar un relato racional, el abogado/a debería considerar asesorar a </a:t>
            </a:r>
            <a:r>
              <a:rPr lang="es-ES" sz="1400" dirty="0" err="1"/>
              <a:t>A</a:t>
            </a:r>
            <a:r>
              <a:rPr lang="es-ES" sz="1400" dirty="0"/>
              <a:t>. que guarde silencio (si A. es capaz de cumplir con este consejo). Si durante la toma de declaración resulta que A. es incapaz de entender las preguntas, y/o empieza a responder, el abogado/a debería considerar detener la toma de declaración.</a:t>
            </a:r>
          </a:p>
          <a:p>
            <a:r>
              <a:rPr lang="es-ES" sz="1400" dirty="0"/>
              <a:t> </a:t>
            </a:r>
          </a:p>
          <a:p>
            <a:r>
              <a:rPr lang="es-ES" sz="2000" dirty="0"/>
              <a:t> </a:t>
            </a:r>
          </a:p>
        </p:txBody>
      </p:sp>
    </p:spTree>
    <p:extLst>
      <p:ext uri="{BB962C8B-B14F-4D97-AF65-F5344CB8AC3E}">
        <p14:creationId xmlns:p14="http://schemas.microsoft.com/office/powerpoint/2010/main" val="3327012694"/>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6533" y="12357"/>
            <a:ext cx="8676456" cy="6210418"/>
          </a:xfrm>
          <a:prstGeom prst="rect">
            <a:avLst/>
          </a:prstGeom>
          <a:solidFill>
            <a:schemeClr val="bg1"/>
          </a:solidFill>
        </p:spPr>
        <p:txBody>
          <a:bodyPr wrap="square">
            <a:spAutoFit/>
          </a:bodyPr>
          <a:lstStyle/>
          <a:p>
            <a:pPr algn="ctr">
              <a:lnSpc>
                <a:spcPct val="115000"/>
              </a:lnSpc>
              <a:spcAft>
                <a:spcPts val="1000"/>
              </a:spcAft>
            </a:pPr>
            <a:r>
              <a:rPr lang="es-ES" sz="1400" b="1" dirty="0">
                <a:latin typeface="Times New Roman"/>
                <a:ea typeface="Calibri"/>
                <a:cs typeface="Times New Roman"/>
              </a:rPr>
              <a:t>BIBLIOGRAFÍA</a:t>
            </a:r>
          </a:p>
          <a:p>
            <a:pPr>
              <a:lnSpc>
                <a:spcPct val="115000"/>
              </a:lnSpc>
              <a:spcAft>
                <a:spcPts val="1000"/>
              </a:spcAft>
            </a:pPr>
            <a:r>
              <a:rPr lang="es-ES" sz="1400" dirty="0">
                <a:latin typeface="Times New Roman"/>
                <a:ea typeface="Calibri"/>
                <a:cs typeface="Times New Roman"/>
              </a:rPr>
              <a:t>MEMORIA Y HECHOS</a:t>
            </a:r>
          </a:p>
          <a:p>
            <a:pPr algn="just">
              <a:lnSpc>
                <a:spcPct val="115000"/>
              </a:lnSpc>
              <a:spcAft>
                <a:spcPts val="1000"/>
              </a:spcAft>
            </a:pPr>
            <a:r>
              <a:rPr lang="es-ES" sz="1400" u="sng" dirty="0">
                <a:latin typeface="Times New Roman" pitchFamily="18" charset="0"/>
                <a:cs typeface="Times New Roman" pitchFamily="18" charset="0"/>
                <a:hlinkClick r:id="rId2"/>
              </a:rPr>
              <a:t>Stress and </a:t>
            </a:r>
            <a:r>
              <a:rPr lang="es-ES" sz="1400" u="sng" dirty="0" err="1">
                <a:latin typeface="Times New Roman" pitchFamily="18" charset="0"/>
                <a:cs typeface="Times New Roman" pitchFamily="18" charset="0"/>
                <a:hlinkClick r:id="rId2"/>
              </a:rPr>
              <a:t>Memory</a:t>
            </a:r>
            <a:r>
              <a:rPr lang="es-ES" sz="1400" u="sng" dirty="0">
                <a:latin typeface="Times New Roman" pitchFamily="18" charset="0"/>
                <a:cs typeface="Times New Roman" pitchFamily="18" charset="0"/>
                <a:hlinkClick r:id="rId2"/>
              </a:rPr>
              <a:t>: </a:t>
            </a:r>
            <a:r>
              <a:rPr lang="es-ES" sz="1400" u="sng" dirty="0" err="1">
                <a:latin typeface="Times New Roman" pitchFamily="18" charset="0"/>
                <a:cs typeface="Times New Roman" pitchFamily="18" charset="0"/>
                <a:hlinkClick r:id="rId2"/>
              </a:rPr>
              <a:t>Opposing</a:t>
            </a:r>
            <a:r>
              <a:rPr lang="es-ES" sz="1400" u="sng" dirty="0">
                <a:latin typeface="Times New Roman" pitchFamily="18" charset="0"/>
                <a:cs typeface="Times New Roman" pitchFamily="18" charset="0"/>
                <a:hlinkClick r:id="rId2"/>
              </a:rPr>
              <a:t> </a:t>
            </a:r>
            <a:r>
              <a:rPr lang="es-ES" sz="1400" u="sng" dirty="0" err="1">
                <a:latin typeface="Times New Roman" pitchFamily="18" charset="0"/>
                <a:cs typeface="Times New Roman" pitchFamily="18" charset="0"/>
                <a:hlinkClick r:id="rId2"/>
              </a:rPr>
              <a:t>Effects</a:t>
            </a:r>
            <a:r>
              <a:rPr lang="es-ES" sz="1400" u="sng" dirty="0">
                <a:latin typeface="Times New Roman" pitchFamily="18" charset="0"/>
                <a:cs typeface="Times New Roman" pitchFamily="18" charset="0"/>
                <a:hlinkClick r:id="rId2"/>
              </a:rPr>
              <a:t> of </a:t>
            </a:r>
            <a:r>
              <a:rPr lang="es-ES" sz="1400" u="sng" dirty="0" err="1">
                <a:latin typeface="Times New Roman" pitchFamily="18" charset="0"/>
                <a:cs typeface="Times New Roman" pitchFamily="18" charset="0"/>
                <a:hlinkClick r:id="rId2"/>
              </a:rPr>
              <a:t>Glucocorticoids</a:t>
            </a:r>
            <a:r>
              <a:rPr lang="es-ES" sz="1400" u="sng" dirty="0">
                <a:latin typeface="Times New Roman" pitchFamily="18" charset="0"/>
                <a:cs typeface="Times New Roman" pitchFamily="18" charset="0"/>
                <a:hlinkClick r:id="rId2"/>
              </a:rPr>
              <a:t> </a:t>
            </a:r>
            <a:r>
              <a:rPr lang="es-ES" sz="1400" u="sng" dirty="0" err="1">
                <a:latin typeface="Times New Roman" pitchFamily="18" charset="0"/>
                <a:cs typeface="Times New Roman" pitchFamily="18" charset="0"/>
                <a:hlinkClick r:id="rId2"/>
              </a:rPr>
              <a:t>on</a:t>
            </a:r>
            <a:r>
              <a:rPr lang="es-ES" sz="1400" u="sng" dirty="0">
                <a:latin typeface="Times New Roman" pitchFamily="18" charset="0"/>
                <a:cs typeface="Times New Roman" pitchFamily="18" charset="0"/>
                <a:hlinkClick r:id="rId2"/>
              </a:rPr>
              <a:t> </a:t>
            </a:r>
            <a:r>
              <a:rPr lang="es-ES" sz="1400" u="sng" dirty="0" err="1">
                <a:latin typeface="Times New Roman" pitchFamily="18" charset="0"/>
                <a:cs typeface="Times New Roman" pitchFamily="18" charset="0"/>
                <a:hlinkClick r:id="rId2"/>
              </a:rPr>
              <a:t>Memory</a:t>
            </a:r>
            <a:r>
              <a:rPr lang="es-ES" sz="1400" u="sng" dirty="0">
                <a:latin typeface="Times New Roman" pitchFamily="18" charset="0"/>
                <a:cs typeface="Times New Roman" pitchFamily="18" charset="0"/>
                <a:hlinkClick r:id="rId2"/>
              </a:rPr>
              <a:t> </a:t>
            </a:r>
            <a:r>
              <a:rPr lang="es-ES" sz="1400" u="sng" dirty="0" err="1">
                <a:latin typeface="Times New Roman" pitchFamily="18" charset="0"/>
                <a:cs typeface="Times New Roman" pitchFamily="18" charset="0"/>
                <a:hlinkClick r:id="rId2"/>
              </a:rPr>
              <a:t>Consolidation</a:t>
            </a:r>
            <a:r>
              <a:rPr lang="es-ES" sz="1400" u="sng" dirty="0">
                <a:latin typeface="Times New Roman" pitchFamily="18" charset="0"/>
                <a:cs typeface="Times New Roman" pitchFamily="18" charset="0"/>
                <a:hlinkClick r:id="rId2"/>
              </a:rPr>
              <a:t> and </a:t>
            </a:r>
            <a:r>
              <a:rPr lang="es-ES" sz="1400" u="sng" dirty="0" err="1">
                <a:latin typeface="Times New Roman" pitchFamily="18" charset="0"/>
                <a:cs typeface="Times New Roman" pitchFamily="18" charset="0"/>
                <a:hlinkClick r:id="rId2"/>
              </a:rPr>
              <a:t>Memory</a:t>
            </a:r>
            <a:r>
              <a:rPr lang="es-ES" sz="1400" u="sng" dirty="0">
                <a:latin typeface="Times New Roman" pitchFamily="18" charset="0"/>
                <a:cs typeface="Times New Roman" pitchFamily="18" charset="0"/>
                <a:hlinkClick r:id="rId2"/>
              </a:rPr>
              <a:t> </a:t>
            </a:r>
            <a:r>
              <a:rPr lang="es-ES" sz="1400" u="sng" dirty="0" err="1">
                <a:latin typeface="Times New Roman" pitchFamily="18" charset="0"/>
                <a:cs typeface="Times New Roman" pitchFamily="18" charset="0"/>
                <a:hlinkClick r:id="rId2"/>
              </a:rPr>
              <a:t>Retrieval</a:t>
            </a:r>
            <a:r>
              <a:rPr lang="es-ES" sz="1400" u="sng" dirty="0">
                <a:latin typeface="Times New Roman" pitchFamily="18" charset="0"/>
                <a:cs typeface="Times New Roman" pitchFamily="18" charset="0"/>
                <a:hlinkClick r:id="rId2"/>
              </a:rPr>
              <a:t> , </a:t>
            </a:r>
            <a:r>
              <a:rPr lang="es-ES" sz="1400" u="sng" dirty="0" err="1">
                <a:latin typeface="Times New Roman" pitchFamily="18" charset="0"/>
                <a:cs typeface="Times New Roman" pitchFamily="18" charset="0"/>
                <a:hlinkClick r:id="rId2"/>
              </a:rPr>
              <a:t>McGaugh</a:t>
            </a:r>
            <a:r>
              <a:rPr lang="es-ES" sz="1400" u="sng" dirty="0">
                <a:latin typeface="Times New Roman" pitchFamily="18" charset="0"/>
                <a:cs typeface="Times New Roman" pitchFamily="18" charset="0"/>
                <a:hlinkClick r:id="rId2"/>
              </a:rPr>
              <a:t> &amp; </a:t>
            </a:r>
            <a:r>
              <a:rPr lang="es-ES" sz="1400" u="sng" dirty="0" err="1">
                <a:latin typeface="Times New Roman" pitchFamily="18" charset="0"/>
                <a:cs typeface="Times New Roman" pitchFamily="18" charset="0"/>
                <a:hlinkClick r:id="rId2"/>
              </a:rPr>
              <a:t>Roozendaal</a:t>
            </a:r>
            <a:r>
              <a:rPr lang="es-ES" sz="1400" u="sng" dirty="0">
                <a:latin typeface="Times New Roman" pitchFamily="18" charset="0"/>
                <a:cs typeface="Times New Roman" pitchFamily="18" charset="0"/>
                <a:hlinkClick r:id="rId2"/>
              </a:rPr>
              <a:t>, 2002; </a:t>
            </a:r>
            <a:r>
              <a:rPr lang="es-ES" sz="1400" u="sng" dirty="0" err="1">
                <a:latin typeface="Times New Roman" pitchFamily="18" charset="0"/>
                <a:cs typeface="Times New Roman" pitchFamily="18" charset="0"/>
                <a:hlinkClick r:id="rId2"/>
              </a:rPr>
              <a:t>Roozendaal</a:t>
            </a:r>
            <a:r>
              <a:rPr lang="es-ES" sz="1400" u="sng" dirty="0">
                <a:latin typeface="Times New Roman" pitchFamily="18" charset="0"/>
                <a:cs typeface="Times New Roman" pitchFamily="18" charset="0"/>
                <a:hlinkClick r:id="rId2"/>
              </a:rPr>
              <a:t>, 2000  </a:t>
            </a:r>
          </a:p>
          <a:p>
            <a:pPr algn="just">
              <a:lnSpc>
                <a:spcPct val="115000"/>
              </a:lnSpc>
              <a:spcAft>
                <a:spcPts val="1000"/>
              </a:spcAft>
            </a:pPr>
            <a:r>
              <a:rPr lang="es-ES" sz="1400" dirty="0">
                <a:latin typeface="Times New Roman" pitchFamily="18" charset="0"/>
                <a:ea typeface="Calibri"/>
                <a:cs typeface="Times New Roman" pitchFamily="18" charset="0"/>
              </a:rPr>
              <a:t>TORTURA</a:t>
            </a:r>
          </a:p>
          <a:p>
            <a:pPr algn="just">
              <a:lnSpc>
                <a:spcPct val="115000"/>
              </a:lnSpc>
              <a:spcAft>
                <a:spcPts val="1000"/>
              </a:spcAft>
            </a:pPr>
            <a:r>
              <a:rPr lang="es-ES" sz="1400" dirty="0">
                <a:solidFill>
                  <a:srgbClr val="FF0000"/>
                </a:solidFill>
                <a:latin typeface="Times New Roman" pitchFamily="18" charset="0"/>
                <a:cs typeface="Times New Roman" pitchFamily="18" charset="0"/>
                <a:hlinkClick r:id="rId3"/>
              </a:rPr>
              <a:t>Convención contra la tortura y otros tratos o penas crueles, inhumanos o degradantes</a:t>
            </a:r>
            <a:r>
              <a:rPr lang="es-ES" sz="1400" dirty="0">
                <a:solidFill>
                  <a:srgbClr val="FF0000"/>
                </a:solidFill>
                <a:latin typeface="Times New Roman" pitchFamily="18" charset="0"/>
                <a:cs typeface="Times New Roman" pitchFamily="18" charset="0"/>
              </a:rPr>
              <a:t> </a:t>
            </a:r>
            <a:r>
              <a:rPr lang="es-ES" sz="1400" dirty="0">
                <a:latin typeface="Times New Roman" pitchFamily="18" charset="0"/>
                <a:cs typeface="Times New Roman" pitchFamily="18" charset="0"/>
              </a:rPr>
              <a:t>Adoptada y abierta a la firma, ratificación y adhesión por la Asamblea General en su resolución 39/46, de 10 de diciembre de 1984, y entrada en vigor el 26 de junio 1987, de acuerdo con el artículo 27.1) .</a:t>
            </a:r>
          </a:p>
          <a:p>
            <a:pPr algn="just">
              <a:lnSpc>
                <a:spcPct val="115000"/>
              </a:lnSpc>
              <a:spcAft>
                <a:spcPts val="1000"/>
              </a:spcAft>
            </a:pPr>
            <a:r>
              <a:rPr lang="es-ES" sz="1400" dirty="0">
                <a:latin typeface="Times New Roman" pitchFamily="18" charset="0"/>
                <a:cs typeface="Times New Roman" pitchFamily="18" charset="0"/>
              </a:rPr>
              <a:t>SARMIENTO, D., MIERES </a:t>
            </a:r>
            <a:r>
              <a:rPr lang="es-ES" sz="1400" dirty="0" err="1">
                <a:latin typeface="Times New Roman" pitchFamily="18" charset="0"/>
                <a:cs typeface="Times New Roman" pitchFamily="18" charset="0"/>
              </a:rPr>
              <a:t>MIERES</a:t>
            </a:r>
            <a:r>
              <a:rPr lang="es-ES" sz="1400" dirty="0">
                <a:latin typeface="Times New Roman" pitchFamily="18" charset="0"/>
                <a:cs typeface="Times New Roman" pitchFamily="18" charset="0"/>
              </a:rPr>
              <a:t>, L.J, PRESNO LINERA, M.A. </a:t>
            </a:r>
            <a:r>
              <a:rPr lang="es-ES" sz="1400" dirty="0" err="1">
                <a:latin typeface="Times New Roman" pitchFamily="18" charset="0"/>
                <a:cs typeface="Times New Roman" pitchFamily="18" charset="0"/>
              </a:rPr>
              <a:t>Judgments</a:t>
            </a:r>
            <a:r>
              <a:rPr lang="es-ES" sz="1400" dirty="0">
                <a:latin typeface="Times New Roman" pitchFamily="18" charset="0"/>
                <a:cs typeface="Times New Roman" pitchFamily="18" charset="0"/>
              </a:rPr>
              <a:t> of </a:t>
            </a:r>
            <a:r>
              <a:rPr lang="es-ES" sz="1400" dirty="0" err="1">
                <a:latin typeface="Times New Roman" pitchFamily="18" charset="0"/>
                <a:cs typeface="Times New Roman" pitchFamily="18" charset="0"/>
              </a:rPr>
              <a:t>the</a:t>
            </a:r>
            <a:r>
              <a:rPr lang="es-ES" sz="1400" dirty="0">
                <a:latin typeface="Times New Roman" pitchFamily="18" charset="0"/>
                <a:cs typeface="Times New Roman" pitchFamily="18" charset="0"/>
              </a:rPr>
              <a:t> </a:t>
            </a:r>
            <a:r>
              <a:rPr lang="es-ES" sz="1400" dirty="0" err="1">
                <a:latin typeface="Times New Roman" pitchFamily="18" charset="0"/>
                <a:cs typeface="Times New Roman" pitchFamily="18" charset="0"/>
              </a:rPr>
              <a:t>European</a:t>
            </a:r>
            <a:r>
              <a:rPr lang="es-ES" sz="1400" dirty="0">
                <a:latin typeface="Times New Roman" pitchFamily="18" charset="0"/>
                <a:cs typeface="Times New Roman" pitchFamily="18" charset="0"/>
              </a:rPr>
              <a:t> </a:t>
            </a:r>
            <a:r>
              <a:rPr lang="es-ES" sz="1400" dirty="0" err="1">
                <a:latin typeface="Times New Roman" pitchFamily="18" charset="0"/>
                <a:cs typeface="Times New Roman" pitchFamily="18" charset="0"/>
              </a:rPr>
              <a:t>Court</a:t>
            </a:r>
            <a:r>
              <a:rPr lang="es-ES" sz="1400" dirty="0">
                <a:latin typeface="Times New Roman" pitchFamily="18" charset="0"/>
                <a:cs typeface="Times New Roman" pitchFamily="18" charset="0"/>
              </a:rPr>
              <a:t> of Human </a:t>
            </a:r>
            <a:r>
              <a:rPr lang="es-ES" sz="1400" dirty="0" err="1">
                <a:latin typeface="Times New Roman" pitchFamily="18" charset="0"/>
                <a:cs typeface="Times New Roman" pitchFamily="18" charset="0"/>
              </a:rPr>
              <a:t>Rights</a:t>
            </a:r>
            <a:r>
              <a:rPr lang="es-ES" sz="1400" dirty="0">
                <a:latin typeface="Times New Roman" pitchFamily="18" charset="0"/>
                <a:cs typeface="Times New Roman" pitchFamily="18" charset="0"/>
              </a:rPr>
              <a:t>, 1st </a:t>
            </a:r>
            <a:r>
              <a:rPr lang="es-ES" sz="1400" dirty="0" err="1">
                <a:latin typeface="Times New Roman" pitchFamily="18" charset="0"/>
                <a:cs typeface="Times New Roman" pitchFamily="18" charset="0"/>
              </a:rPr>
              <a:t>Edition</a:t>
            </a:r>
            <a:r>
              <a:rPr lang="es-ES" sz="1400" dirty="0">
                <a:latin typeface="Times New Roman" pitchFamily="18" charset="0"/>
                <a:cs typeface="Times New Roman" pitchFamily="18" charset="0"/>
              </a:rPr>
              <a:t>, Pamplona: Aranzadi, 2007, pág. 33</a:t>
            </a:r>
          </a:p>
          <a:p>
            <a:pPr algn="just">
              <a:lnSpc>
                <a:spcPct val="115000"/>
              </a:lnSpc>
              <a:spcAft>
                <a:spcPts val="1000"/>
              </a:spcAft>
            </a:pPr>
            <a:r>
              <a:rPr lang="es-ES" sz="1400" dirty="0" err="1">
                <a:latin typeface="Times New Roman" pitchFamily="18" charset="0"/>
                <a:cs typeface="Times New Roman" pitchFamily="18" charset="0"/>
                <a:hlinkClick r:id="rId4"/>
              </a:rPr>
              <a:t>Safeguards</a:t>
            </a:r>
            <a:r>
              <a:rPr lang="es-ES" sz="1400" dirty="0">
                <a:latin typeface="Times New Roman" pitchFamily="18" charset="0"/>
                <a:cs typeface="Times New Roman" pitchFamily="18" charset="0"/>
                <a:hlinkClick r:id="rId4"/>
              </a:rPr>
              <a:t> </a:t>
            </a:r>
            <a:r>
              <a:rPr lang="es-ES" sz="1400" dirty="0" err="1">
                <a:latin typeface="Times New Roman" pitchFamily="18" charset="0"/>
                <a:cs typeface="Times New Roman" pitchFamily="18" charset="0"/>
                <a:hlinkClick r:id="rId4"/>
              </a:rPr>
              <a:t>during</a:t>
            </a:r>
            <a:r>
              <a:rPr lang="es-ES" sz="1400" dirty="0">
                <a:latin typeface="Times New Roman" pitchFamily="18" charset="0"/>
                <a:cs typeface="Times New Roman" pitchFamily="18" charset="0"/>
                <a:hlinkClick r:id="rId4"/>
              </a:rPr>
              <a:t> </a:t>
            </a:r>
            <a:r>
              <a:rPr lang="es-ES" sz="1400" dirty="0" err="1">
                <a:latin typeface="Times New Roman" pitchFamily="18" charset="0"/>
                <a:cs typeface="Times New Roman" pitchFamily="18" charset="0"/>
                <a:hlinkClick r:id="rId4"/>
              </a:rPr>
              <a:t>detention</a:t>
            </a:r>
            <a:r>
              <a:rPr lang="es-ES" sz="1400" dirty="0">
                <a:latin typeface="Times New Roman" pitchFamily="18" charset="0"/>
                <a:cs typeface="Times New Roman" pitchFamily="18" charset="0"/>
              </a:rPr>
              <a:t>, </a:t>
            </a:r>
            <a:r>
              <a:rPr lang="es-ES" sz="1400" dirty="0" err="1">
                <a:latin typeface="Times New Roman" pitchFamily="18" charset="0"/>
                <a:cs typeface="Times New Roman" pitchFamily="18" charset="0"/>
              </a:rPr>
              <a:t>Association</a:t>
            </a:r>
            <a:r>
              <a:rPr lang="es-ES" sz="1400" dirty="0">
                <a:latin typeface="Times New Roman" pitchFamily="18" charset="0"/>
                <a:cs typeface="Times New Roman" pitchFamily="18" charset="0"/>
              </a:rPr>
              <a:t> </a:t>
            </a:r>
            <a:r>
              <a:rPr lang="es-ES" sz="1400" dirty="0" err="1">
                <a:latin typeface="Times New Roman" pitchFamily="18" charset="0"/>
                <a:cs typeface="Times New Roman" pitchFamily="18" charset="0"/>
              </a:rPr>
              <a:t>for</a:t>
            </a:r>
            <a:r>
              <a:rPr lang="es-ES" sz="1400" dirty="0">
                <a:latin typeface="Times New Roman" pitchFamily="18" charset="0"/>
                <a:cs typeface="Times New Roman" pitchFamily="18" charset="0"/>
              </a:rPr>
              <a:t> </a:t>
            </a:r>
            <a:r>
              <a:rPr lang="es-ES" sz="1400" dirty="0" err="1">
                <a:latin typeface="Times New Roman" pitchFamily="18" charset="0"/>
                <a:cs typeface="Times New Roman" pitchFamily="18" charset="0"/>
              </a:rPr>
              <a:t>the</a:t>
            </a:r>
            <a:r>
              <a:rPr lang="es-ES" sz="1400" dirty="0">
                <a:latin typeface="Times New Roman" pitchFamily="18" charset="0"/>
                <a:cs typeface="Times New Roman" pitchFamily="18" charset="0"/>
              </a:rPr>
              <a:t> </a:t>
            </a:r>
            <a:r>
              <a:rPr lang="es-ES" sz="1400" dirty="0" err="1">
                <a:latin typeface="Times New Roman" pitchFamily="18" charset="0"/>
                <a:cs typeface="Times New Roman" pitchFamily="18" charset="0"/>
              </a:rPr>
              <a:t>Prevention</a:t>
            </a:r>
            <a:r>
              <a:rPr lang="es-ES" sz="1400" dirty="0">
                <a:latin typeface="Times New Roman" pitchFamily="18" charset="0"/>
                <a:cs typeface="Times New Roman" pitchFamily="18" charset="0"/>
              </a:rPr>
              <a:t> of Torture, France, </a:t>
            </a:r>
            <a:r>
              <a:rPr lang="es-ES" sz="1400" dirty="0" err="1">
                <a:latin typeface="Times New Roman" pitchFamily="18" charset="0"/>
                <a:cs typeface="Times New Roman" pitchFamily="18" charset="0"/>
              </a:rPr>
              <a:t>September</a:t>
            </a:r>
            <a:r>
              <a:rPr lang="es-ES" sz="1400" dirty="0">
                <a:latin typeface="Times New Roman" pitchFamily="18" charset="0"/>
                <a:cs typeface="Times New Roman" pitchFamily="18" charset="0"/>
              </a:rPr>
              <a:t> 2016 (págs. 7, 19, 20)</a:t>
            </a:r>
          </a:p>
          <a:p>
            <a:pPr algn="just">
              <a:lnSpc>
                <a:spcPct val="115000"/>
              </a:lnSpc>
              <a:spcAft>
                <a:spcPts val="1000"/>
              </a:spcAft>
            </a:pPr>
            <a:r>
              <a:rPr lang="es-ES" sz="1400" dirty="0">
                <a:latin typeface="Times New Roman" pitchFamily="18" charset="0"/>
                <a:cs typeface="Times New Roman" pitchFamily="18" charset="0"/>
                <a:hlinkClick r:id="rId5"/>
              </a:rPr>
              <a:t>Manual </a:t>
            </a:r>
            <a:r>
              <a:rPr lang="es-ES" sz="1400" dirty="0" err="1">
                <a:latin typeface="Times New Roman" pitchFamily="18" charset="0"/>
                <a:cs typeface="Times New Roman" pitchFamily="18" charset="0"/>
                <a:hlinkClick r:id="rId5"/>
              </a:rPr>
              <a:t>on</a:t>
            </a:r>
            <a:r>
              <a:rPr lang="es-ES" sz="1400" dirty="0">
                <a:latin typeface="Times New Roman" pitchFamily="18" charset="0"/>
                <a:cs typeface="Times New Roman" pitchFamily="18" charset="0"/>
                <a:hlinkClick r:id="rId5"/>
              </a:rPr>
              <a:t> </a:t>
            </a:r>
            <a:r>
              <a:rPr lang="es-ES" sz="1400" dirty="0" err="1">
                <a:latin typeface="Times New Roman" pitchFamily="18" charset="0"/>
                <a:cs typeface="Times New Roman" pitchFamily="18" charset="0"/>
                <a:hlinkClick r:id="rId5"/>
              </a:rPr>
              <a:t>the</a:t>
            </a:r>
            <a:r>
              <a:rPr lang="es-ES" sz="1400" dirty="0">
                <a:latin typeface="Times New Roman" pitchFamily="18" charset="0"/>
                <a:cs typeface="Times New Roman" pitchFamily="18" charset="0"/>
                <a:hlinkClick r:id="rId5"/>
              </a:rPr>
              <a:t> </a:t>
            </a:r>
            <a:r>
              <a:rPr lang="es-ES" sz="1400" dirty="0" err="1">
                <a:latin typeface="Times New Roman" pitchFamily="18" charset="0"/>
                <a:cs typeface="Times New Roman" pitchFamily="18" charset="0"/>
                <a:hlinkClick r:id="rId5"/>
              </a:rPr>
              <a:t>effective</a:t>
            </a:r>
            <a:r>
              <a:rPr lang="es-ES" sz="1400" dirty="0">
                <a:latin typeface="Times New Roman" pitchFamily="18" charset="0"/>
                <a:cs typeface="Times New Roman" pitchFamily="18" charset="0"/>
                <a:hlinkClick r:id="rId5"/>
              </a:rPr>
              <a:t> </a:t>
            </a:r>
            <a:r>
              <a:rPr lang="es-ES" sz="1400" dirty="0" err="1">
                <a:latin typeface="Times New Roman" pitchFamily="18" charset="0"/>
                <a:cs typeface="Times New Roman" pitchFamily="18" charset="0"/>
                <a:hlinkClick r:id="rId5"/>
              </a:rPr>
              <a:t>investigation</a:t>
            </a:r>
            <a:r>
              <a:rPr lang="es-ES" sz="1400" dirty="0">
                <a:latin typeface="Times New Roman" pitchFamily="18" charset="0"/>
                <a:cs typeface="Times New Roman" pitchFamily="18" charset="0"/>
                <a:hlinkClick r:id="rId5"/>
              </a:rPr>
              <a:t> and </a:t>
            </a:r>
            <a:r>
              <a:rPr lang="es-ES" sz="1400" dirty="0" err="1">
                <a:latin typeface="Times New Roman" pitchFamily="18" charset="0"/>
                <a:cs typeface="Times New Roman" pitchFamily="18" charset="0"/>
                <a:hlinkClick r:id="rId5"/>
              </a:rPr>
              <a:t>documentation</a:t>
            </a:r>
            <a:r>
              <a:rPr lang="es-ES" sz="1400" dirty="0">
                <a:latin typeface="Times New Roman" pitchFamily="18" charset="0"/>
                <a:cs typeface="Times New Roman" pitchFamily="18" charset="0"/>
                <a:hlinkClick r:id="rId5"/>
              </a:rPr>
              <a:t> of torture and </a:t>
            </a:r>
            <a:r>
              <a:rPr lang="es-ES" sz="1400" dirty="0" err="1">
                <a:latin typeface="Times New Roman" pitchFamily="18" charset="0"/>
                <a:cs typeface="Times New Roman" pitchFamily="18" charset="0"/>
                <a:hlinkClick r:id="rId5"/>
              </a:rPr>
              <a:t>other</a:t>
            </a:r>
            <a:r>
              <a:rPr lang="es-ES" sz="1400" dirty="0">
                <a:latin typeface="Times New Roman" pitchFamily="18" charset="0"/>
                <a:cs typeface="Times New Roman" pitchFamily="18" charset="0"/>
                <a:hlinkClick r:id="rId5"/>
              </a:rPr>
              <a:t> cruel, inhuman </a:t>
            </a:r>
            <a:r>
              <a:rPr lang="es-ES" sz="1400" dirty="0" err="1">
                <a:latin typeface="Times New Roman" pitchFamily="18" charset="0"/>
                <a:cs typeface="Times New Roman" pitchFamily="18" charset="0"/>
                <a:hlinkClick r:id="rId5"/>
              </a:rPr>
              <a:t>or</a:t>
            </a:r>
            <a:r>
              <a:rPr lang="es-ES" sz="1400" dirty="0">
                <a:latin typeface="Times New Roman" pitchFamily="18" charset="0"/>
                <a:cs typeface="Times New Roman" pitchFamily="18" charset="0"/>
                <a:hlinkClick r:id="rId5"/>
              </a:rPr>
              <a:t> </a:t>
            </a:r>
            <a:r>
              <a:rPr lang="es-ES" sz="1400" dirty="0" err="1">
                <a:latin typeface="Times New Roman" pitchFamily="18" charset="0"/>
                <a:cs typeface="Times New Roman" pitchFamily="18" charset="0"/>
                <a:hlinkClick r:id="rId5"/>
              </a:rPr>
              <a:t>degrading</a:t>
            </a:r>
            <a:r>
              <a:rPr lang="es-ES" sz="1400" dirty="0">
                <a:latin typeface="Times New Roman" pitchFamily="18" charset="0"/>
                <a:cs typeface="Times New Roman" pitchFamily="18" charset="0"/>
                <a:hlinkClick r:id="rId5"/>
              </a:rPr>
              <a:t> </a:t>
            </a:r>
            <a:r>
              <a:rPr lang="es-ES" sz="1400" dirty="0" err="1">
                <a:latin typeface="Times New Roman" pitchFamily="18" charset="0"/>
                <a:cs typeface="Times New Roman" pitchFamily="18" charset="0"/>
                <a:hlinkClick r:id="rId5"/>
              </a:rPr>
              <a:t>treatment</a:t>
            </a:r>
            <a:r>
              <a:rPr lang="es-ES" sz="1400" dirty="0">
                <a:latin typeface="Times New Roman" pitchFamily="18" charset="0"/>
                <a:cs typeface="Times New Roman" pitchFamily="18" charset="0"/>
                <a:hlinkClick r:id="rId5"/>
              </a:rPr>
              <a:t> </a:t>
            </a:r>
            <a:r>
              <a:rPr lang="es-ES" sz="1400" dirty="0" err="1">
                <a:latin typeface="Times New Roman" pitchFamily="18" charset="0"/>
                <a:cs typeface="Times New Roman" pitchFamily="18" charset="0"/>
                <a:hlinkClick r:id="rId5"/>
              </a:rPr>
              <a:t>or</a:t>
            </a:r>
            <a:r>
              <a:rPr lang="es-ES" sz="1400" dirty="0">
                <a:latin typeface="Times New Roman" pitchFamily="18" charset="0"/>
                <a:cs typeface="Times New Roman" pitchFamily="18" charset="0"/>
                <a:hlinkClick r:id="rId5"/>
              </a:rPr>
              <a:t> </a:t>
            </a:r>
            <a:r>
              <a:rPr lang="es-ES" sz="1400" dirty="0" err="1">
                <a:latin typeface="Times New Roman" pitchFamily="18" charset="0"/>
                <a:cs typeface="Times New Roman" pitchFamily="18" charset="0"/>
                <a:hlinkClick r:id="rId5"/>
              </a:rPr>
              <a:t>punishment</a:t>
            </a:r>
            <a:r>
              <a:rPr lang="es-ES" sz="1400" dirty="0">
                <a:latin typeface="Times New Roman" pitchFamily="18" charset="0"/>
                <a:cs typeface="Times New Roman" pitchFamily="18" charset="0"/>
              </a:rPr>
              <a:t>, </a:t>
            </a:r>
            <a:r>
              <a:rPr lang="es-ES" sz="1400" b="1" dirty="0">
                <a:latin typeface="Times New Roman" pitchFamily="18" charset="0"/>
                <a:cs typeface="Times New Roman" pitchFamily="18" charset="0"/>
              </a:rPr>
              <a:t>(</a:t>
            </a:r>
            <a:r>
              <a:rPr lang="es-ES" sz="1400" b="1" dirty="0" err="1">
                <a:latin typeface="Times New Roman" pitchFamily="18" charset="0"/>
                <a:cs typeface="Times New Roman" pitchFamily="18" charset="0"/>
              </a:rPr>
              <a:t>Istanbul</a:t>
            </a:r>
            <a:r>
              <a:rPr lang="es-ES" sz="1400" b="1" dirty="0">
                <a:latin typeface="Times New Roman" pitchFamily="18" charset="0"/>
                <a:cs typeface="Times New Roman" pitchFamily="18" charset="0"/>
              </a:rPr>
              <a:t> </a:t>
            </a:r>
            <a:r>
              <a:rPr lang="es-ES" sz="1400" b="1" dirty="0" err="1">
                <a:latin typeface="Times New Roman" pitchFamily="18" charset="0"/>
                <a:cs typeface="Times New Roman" pitchFamily="18" charset="0"/>
              </a:rPr>
              <a:t>Protocol</a:t>
            </a:r>
            <a:r>
              <a:rPr lang="es-ES" sz="1400" b="1" dirty="0">
                <a:latin typeface="Times New Roman" pitchFamily="18" charset="0"/>
                <a:cs typeface="Times New Roman" pitchFamily="18" charset="0"/>
              </a:rPr>
              <a:t>)</a:t>
            </a:r>
          </a:p>
          <a:p>
            <a:pPr>
              <a:lnSpc>
                <a:spcPct val="115000"/>
              </a:lnSpc>
              <a:spcAft>
                <a:spcPts val="1000"/>
              </a:spcAft>
            </a:pPr>
            <a:r>
              <a:rPr lang="es-ES" sz="1400" dirty="0">
                <a:latin typeface="Times New Roman"/>
                <a:ea typeface="Calibri"/>
                <a:cs typeface="Times New Roman"/>
              </a:rPr>
              <a:t>NORMATIVA EUROPEA Y JURISPRUDENCIA DEL TEDH</a:t>
            </a:r>
          </a:p>
          <a:p>
            <a:pPr>
              <a:lnSpc>
                <a:spcPct val="115000"/>
              </a:lnSpc>
              <a:spcAft>
                <a:spcPts val="1000"/>
              </a:spcAft>
            </a:pPr>
            <a:r>
              <a:rPr lang="es-ES" sz="1400" dirty="0" err="1">
                <a:solidFill>
                  <a:srgbClr val="FF0000"/>
                </a:solidFill>
                <a:hlinkClick r:id="rId6"/>
              </a:rPr>
              <a:t>Sent</a:t>
            </a:r>
            <a:r>
              <a:rPr lang="es-ES" sz="1400" dirty="0">
                <a:solidFill>
                  <a:srgbClr val="FF0000"/>
                </a:solidFill>
                <a:hlinkClick r:id="rId6"/>
              </a:rPr>
              <a:t> </a:t>
            </a:r>
            <a:r>
              <a:rPr lang="es-ES" sz="1400" dirty="0" err="1">
                <a:solidFill>
                  <a:srgbClr val="FF0000"/>
                </a:solidFill>
                <a:hlinkClick r:id="rId6"/>
              </a:rPr>
              <a:t>the</a:t>
            </a:r>
            <a:r>
              <a:rPr lang="es-ES" sz="1400" dirty="0">
                <a:solidFill>
                  <a:srgbClr val="FF0000"/>
                </a:solidFill>
                <a:hlinkClick r:id="rId6"/>
              </a:rPr>
              <a:t> </a:t>
            </a:r>
            <a:r>
              <a:rPr lang="es-ES" sz="1400" dirty="0" err="1">
                <a:solidFill>
                  <a:srgbClr val="FF0000"/>
                </a:solidFill>
                <a:hlinkClick r:id="rId6"/>
              </a:rPr>
              <a:t>European</a:t>
            </a:r>
            <a:r>
              <a:rPr lang="es-ES" sz="1400" dirty="0">
                <a:solidFill>
                  <a:srgbClr val="FF0000"/>
                </a:solidFill>
                <a:hlinkClick r:id="rId6"/>
              </a:rPr>
              <a:t> </a:t>
            </a:r>
            <a:r>
              <a:rPr lang="es-ES" sz="1400" dirty="0" err="1">
                <a:solidFill>
                  <a:srgbClr val="FF0000"/>
                </a:solidFill>
                <a:hlinkClick r:id="rId6"/>
              </a:rPr>
              <a:t>Court</a:t>
            </a:r>
            <a:r>
              <a:rPr lang="es-ES" sz="1400" dirty="0">
                <a:solidFill>
                  <a:srgbClr val="FF0000"/>
                </a:solidFill>
                <a:hlinkClick r:id="rId6"/>
              </a:rPr>
              <a:t> of Human </a:t>
            </a:r>
            <a:r>
              <a:rPr lang="es-ES" sz="1400" dirty="0" err="1">
                <a:solidFill>
                  <a:srgbClr val="FF0000"/>
                </a:solidFill>
                <a:hlinkClick r:id="rId6"/>
              </a:rPr>
              <a:t>Rights</a:t>
            </a:r>
            <a:r>
              <a:rPr lang="es-ES" sz="1400" dirty="0">
                <a:solidFill>
                  <a:srgbClr val="FF0000"/>
                </a:solidFill>
                <a:hlinkClick r:id="rId6"/>
              </a:rPr>
              <a:t>, </a:t>
            </a:r>
            <a:r>
              <a:rPr lang="es-ES" sz="1400" dirty="0" err="1">
                <a:solidFill>
                  <a:srgbClr val="FF0000"/>
                </a:solidFill>
                <a:hlinkClick r:id="rId6"/>
              </a:rPr>
              <a:t>Beristain</a:t>
            </a:r>
            <a:r>
              <a:rPr lang="es-ES" sz="1400" dirty="0">
                <a:solidFill>
                  <a:srgbClr val="FF0000"/>
                </a:solidFill>
                <a:hlinkClick r:id="rId6"/>
              </a:rPr>
              <a:t> </a:t>
            </a:r>
            <a:r>
              <a:rPr lang="es-ES" sz="1400" dirty="0" err="1">
                <a:solidFill>
                  <a:srgbClr val="FF0000"/>
                </a:solidFill>
                <a:hlinkClick r:id="rId6"/>
              </a:rPr>
              <a:t>Ukar</a:t>
            </a:r>
            <a:r>
              <a:rPr lang="es-ES" sz="1400" dirty="0">
                <a:solidFill>
                  <a:srgbClr val="FF0000"/>
                </a:solidFill>
                <a:hlinkClick r:id="rId6"/>
              </a:rPr>
              <a:t> v. </a:t>
            </a:r>
            <a:r>
              <a:rPr lang="es-ES" sz="1400" dirty="0" err="1">
                <a:solidFill>
                  <a:srgbClr val="FF0000"/>
                </a:solidFill>
                <a:hlinkClick r:id="rId6"/>
              </a:rPr>
              <a:t>Spain</a:t>
            </a:r>
            <a:r>
              <a:rPr lang="es-ES" sz="1400" dirty="0">
                <a:solidFill>
                  <a:srgbClr val="FF0000"/>
                </a:solidFill>
                <a:hlinkClick r:id="rId6"/>
              </a:rPr>
              <a:t>, </a:t>
            </a:r>
            <a:r>
              <a:rPr lang="es-ES" sz="1400" dirty="0" err="1">
                <a:solidFill>
                  <a:srgbClr val="FF0000"/>
                </a:solidFill>
                <a:hlinkClick r:id="rId6"/>
              </a:rPr>
              <a:t>March</a:t>
            </a:r>
            <a:r>
              <a:rPr lang="es-ES" sz="1400" dirty="0">
                <a:solidFill>
                  <a:srgbClr val="FF0000"/>
                </a:solidFill>
                <a:hlinkClick r:id="rId6"/>
              </a:rPr>
              <a:t> 8, of 2011, p.2</a:t>
            </a:r>
            <a:r>
              <a:rPr lang="es-ES" sz="1400" dirty="0"/>
              <a:t>8</a:t>
            </a:r>
            <a:r>
              <a:rPr lang="es-ES" sz="1400" dirty="0">
                <a:solidFill>
                  <a:srgbClr val="FF0000"/>
                </a:solidFill>
              </a:rPr>
              <a:t>.</a:t>
            </a:r>
          </a:p>
          <a:p>
            <a:pPr>
              <a:lnSpc>
                <a:spcPct val="115000"/>
              </a:lnSpc>
              <a:spcAft>
                <a:spcPts val="1000"/>
              </a:spcAft>
            </a:pPr>
            <a:r>
              <a:rPr lang="es-ES" sz="1400" dirty="0" err="1">
                <a:solidFill>
                  <a:srgbClr val="FF0000"/>
                </a:solidFill>
                <a:hlinkClick r:id="rId7"/>
              </a:rPr>
              <a:t>Judgment</a:t>
            </a:r>
            <a:r>
              <a:rPr lang="es-ES" sz="1400" dirty="0">
                <a:solidFill>
                  <a:srgbClr val="FF0000"/>
                </a:solidFill>
                <a:hlinkClick r:id="rId7"/>
              </a:rPr>
              <a:t> of </a:t>
            </a:r>
            <a:r>
              <a:rPr lang="es-ES" sz="1400" dirty="0" err="1">
                <a:solidFill>
                  <a:srgbClr val="FF0000"/>
                </a:solidFill>
                <a:hlinkClick r:id="rId7"/>
              </a:rPr>
              <a:t>the</a:t>
            </a:r>
            <a:r>
              <a:rPr lang="es-ES" sz="1400" dirty="0">
                <a:solidFill>
                  <a:srgbClr val="FF0000"/>
                </a:solidFill>
                <a:hlinkClick r:id="rId7"/>
              </a:rPr>
              <a:t> </a:t>
            </a:r>
            <a:r>
              <a:rPr lang="es-ES" sz="1400" dirty="0" err="1">
                <a:solidFill>
                  <a:srgbClr val="FF0000"/>
                </a:solidFill>
                <a:hlinkClick r:id="rId7"/>
              </a:rPr>
              <a:t>European</a:t>
            </a:r>
            <a:r>
              <a:rPr lang="es-ES" sz="1400" dirty="0">
                <a:solidFill>
                  <a:srgbClr val="FF0000"/>
                </a:solidFill>
                <a:hlinkClick r:id="rId7"/>
              </a:rPr>
              <a:t> </a:t>
            </a:r>
            <a:r>
              <a:rPr lang="es-ES" sz="1400" dirty="0" err="1">
                <a:solidFill>
                  <a:srgbClr val="FF0000"/>
                </a:solidFill>
                <a:hlinkClick r:id="rId7"/>
              </a:rPr>
              <a:t>Court</a:t>
            </a:r>
            <a:r>
              <a:rPr lang="es-ES" sz="1400" dirty="0">
                <a:solidFill>
                  <a:srgbClr val="FF0000"/>
                </a:solidFill>
                <a:hlinkClick r:id="rId7"/>
              </a:rPr>
              <a:t> of Human </a:t>
            </a:r>
            <a:r>
              <a:rPr lang="es-ES" sz="1400" dirty="0" err="1">
                <a:solidFill>
                  <a:srgbClr val="FF0000"/>
                </a:solidFill>
                <a:hlinkClick r:id="rId7"/>
              </a:rPr>
              <a:t>Rights</a:t>
            </a:r>
            <a:r>
              <a:rPr lang="es-ES" sz="1400" dirty="0">
                <a:solidFill>
                  <a:srgbClr val="FF0000"/>
                </a:solidFill>
                <a:hlinkClick r:id="rId7"/>
              </a:rPr>
              <a:t>, </a:t>
            </a:r>
            <a:r>
              <a:rPr lang="es-ES" sz="1400" dirty="0" err="1">
                <a:solidFill>
                  <a:srgbClr val="FF0000"/>
                </a:solidFill>
                <a:hlinkClick r:id="rId7"/>
              </a:rPr>
              <a:t>Matter</a:t>
            </a:r>
            <a:r>
              <a:rPr lang="es-ES" sz="1400" dirty="0">
                <a:solidFill>
                  <a:srgbClr val="FF0000"/>
                </a:solidFill>
                <a:hlinkClick r:id="rId7"/>
              </a:rPr>
              <a:t> of Martínez Sala and </a:t>
            </a:r>
            <a:r>
              <a:rPr lang="es-ES" sz="1400" dirty="0" err="1">
                <a:solidFill>
                  <a:srgbClr val="FF0000"/>
                </a:solidFill>
                <a:hlinkClick r:id="rId7"/>
              </a:rPr>
              <a:t>others</a:t>
            </a:r>
            <a:r>
              <a:rPr lang="es-ES" sz="1400" dirty="0">
                <a:solidFill>
                  <a:srgbClr val="FF0000"/>
                </a:solidFill>
                <a:hlinkClick r:id="rId7"/>
              </a:rPr>
              <a:t> v. </a:t>
            </a:r>
            <a:r>
              <a:rPr lang="es-ES" sz="1400" dirty="0" err="1">
                <a:solidFill>
                  <a:srgbClr val="FF0000"/>
                </a:solidFill>
                <a:hlinkClick r:id="rId7"/>
              </a:rPr>
              <a:t>Spain</a:t>
            </a:r>
            <a:r>
              <a:rPr lang="es-ES" sz="1400" dirty="0">
                <a:solidFill>
                  <a:srgbClr val="FF0000"/>
                </a:solidFill>
                <a:hlinkClick r:id="rId7"/>
              </a:rPr>
              <a:t>, of </a:t>
            </a:r>
            <a:r>
              <a:rPr lang="es-ES" sz="1400" dirty="0" err="1">
                <a:solidFill>
                  <a:srgbClr val="FF0000"/>
                </a:solidFill>
                <a:hlinkClick r:id="rId7"/>
              </a:rPr>
              <a:t>November</a:t>
            </a:r>
            <a:r>
              <a:rPr lang="es-ES" sz="1400" dirty="0">
                <a:solidFill>
                  <a:srgbClr val="FF0000"/>
                </a:solidFill>
                <a:hlinkClick r:id="rId7"/>
              </a:rPr>
              <a:t> 2 of 2004, p.120.), </a:t>
            </a:r>
          </a:p>
          <a:p>
            <a:pPr>
              <a:lnSpc>
                <a:spcPct val="115000"/>
              </a:lnSpc>
              <a:spcAft>
                <a:spcPts val="1000"/>
              </a:spcAft>
            </a:pPr>
            <a:r>
              <a:rPr lang="es-ES" sz="1400" u="sng" dirty="0" err="1">
                <a:solidFill>
                  <a:srgbClr val="0000FF"/>
                </a:solidFill>
                <a:latin typeface="Times New Roman"/>
                <a:ea typeface="Calibri"/>
                <a:cs typeface="Times New Roman"/>
              </a:rPr>
              <a:t>Commission</a:t>
            </a:r>
            <a:r>
              <a:rPr lang="es-ES" sz="1400" u="sng" dirty="0">
                <a:solidFill>
                  <a:srgbClr val="0000FF"/>
                </a:solidFill>
                <a:latin typeface="Times New Roman"/>
                <a:ea typeface="Calibri"/>
                <a:cs typeface="Times New Roman"/>
              </a:rPr>
              <a:t> </a:t>
            </a:r>
            <a:r>
              <a:rPr lang="es-ES" sz="1400" u="sng" dirty="0" err="1">
                <a:solidFill>
                  <a:srgbClr val="0000FF"/>
                </a:solidFill>
                <a:latin typeface="Times New Roman"/>
                <a:ea typeface="Calibri"/>
                <a:cs typeface="Times New Roman"/>
              </a:rPr>
              <a:t>Recommendation</a:t>
            </a:r>
            <a:r>
              <a:rPr lang="es-ES" sz="1400" u="sng" dirty="0">
                <a:solidFill>
                  <a:srgbClr val="0000FF"/>
                </a:solidFill>
                <a:latin typeface="Times New Roman"/>
                <a:ea typeface="Calibri"/>
                <a:cs typeface="Times New Roman"/>
              </a:rPr>
              <a:t> </a:t>
            </a:r>
            <a:r>
              <a:rPr lang="es-ES" sz="1400" u="sng" dirty="0" err="1">
                <a:solidFill>
                  <a:srgbClr val="0000FF"/>
                </a:solidFill>
                <a:latin typeface="Times New Roman"/>
                <a:ea typeface="Calibri"/>
                <a:cs typeface="Times New Roman"/>
              </a:rPr>
              <a:t>on</a:t>
            </a:r>
            <a:r>
              <a:rPr lang="es-ES" sz="1400" u="sng" dirty="0">
                <a:solidFill>
                  <a:srgbClr val="0000FF"/>
                </a:solidFill>
                <a:latin typeface="Times New Roman"/>
                <a:ea typeface="Calibri"/>
                <a:cs typeface="Times New Roman"/>
              </a:rPr>
              <a:t> procedural </a:t>
            </a:r>
            <a:r>
              <a:rPr lang="es-ES" sz="1400" u="sng" dirty="0" err="1">
                <a:solidFill>
                  <a:srgbClr val="0000FF"/>
                </a:solidFill>
                <a:latin typeface="Times New Roman"/>
                <a:ea typeface="Calibri"/>
                <a:cs typeface="Times New Roman"/>
              </a:rPr>
              <a:t>safeguards</a:t>
            </a:r>
            <a:r>
              <a:rPr lang="es-ES" sz="1400" u="sng" dirty="0">
                <a:solidFill>
                  <a:srgbClr val="0000FF"/>
                </a:solidFill>
                <a:latin typeface="Times New Roman"/>
                <a:ea typeface="Calibri"/>
                <a:cs typeface="Times New Roman"/>
              </a:rPr>
              <a:t> </a:t>
            </a:r>
            <a:r>
              <a:rPr lang="es-ES" sz="1400" u="sng" dirty="0" err="1">
                <a:solidFill>
                  <a:srgbClr val="0000FF"/>
                </a:solidFill>
                <a:latin typeface="Times New Roman"/>
                <a:ea typeface="Calibri"/>
                <a:cs typeface="Times New Roman"/>
              </a:rPr>
              <a:t>for</a:t>
            </a:r>
            <a:r>
              <a:rPr lang="es-ES" sz="1400" u="sng" dirty="0">
                <a:solidFill>
                  <a:srgbClr val="0000FF"/>
                </a:solidFill>
                <a:latin typeface="Times New Roman"/>
                <a:ea typeface="Calibri"/>
                <a:cs typeface="Times New Roman"/>
              </a:rPr>
              <a:t> vulnerable </a:t>
            </a:r>
            <a:r>
              <a:rPr lang="es-ES" sz="1400" u="sng" dirty="0" err="1">
                <a:solidFill>
                  <a:srgbClr val="0000FF"/>
                </a:solidFill>
                <a:latin typeface="Times New Roman"/>
                <a:ea typeface="Calibri"/>
                <a:cs typeface="Times New Roman"/>
              </a:rPr>
              <a:t>persons</a:t>
            </a:r>
            <a:r>
              <a:rPr lang="es-ES" sz="1400" u="sng" dirty="0">
                <a:solidFill>
                  <a:srgbClr val="0000FF"/>
                </a:solidFill>
                <a:latin typeface="Times New Roman"/>
                <a:ea typeface="Calibri"/>
                <a:cs typeface="Times New Roman"/>
              </a:rPr>
              <a:t> </a:t>
            </a:r>
            <a:r>
              <a:rPr lang="es-ES" sz="1400" u="sng" dirty="0" err="1">
                <a:solidFill>
                  <a:srgbClr val="0000FF"/>
                </a:solidFill>
                <a:latin typeface="Times New Roman"/>
                <a:ea typeface="Calibri"/>
                <a:cs typeface="Times New Roman"/>
              </a:rPr>
              <a:t>suspected</a:t>
            </a:r>
            <a:r>
              <a:rPr lang="es-ES" sz="1400" u="sng" dirty="0">
                <a:solidFill>
                  <a:srgbClr val="0000FF"/>
                </a:solidFill>
                <a:latin typeface="Times New Roman"/>
                <a:ea typeface="Calibri"/>
                <a:cs typeface="Times New Roman"/>
              </a:rPr>
              <a:t> </a:t>
            </a:r>
            <a:r>
              <a:rPr lang="es-ES" sz="1400" u="sng" dirty="0" err="1">
                <a:solidFill>
                  <a:srgbClr val="0000FF"/>
                </a:solidFill>
                <a:latin typeface="Times New Roman"/>
                <a:ea typeface="Calibri"/>
                <a:cs typeface="Times New Roman"/>
              </a:rPr>
              <a:t>or</a:t>
            </a:r>
            <a:r>
              <a:rPr lang="es-ES" sz="1400" u="sng" dirty="0">
                <a:solidFill>
                  <a:srgbClr val="0000FF"/>
                </a:solidFill>
                <a:latin typeface="Times New Roman"/>
                <a:ea typeface="Calibri"/>
                <a:cs typeface="Times New Roman"/>
              </a:rPr>
              <a:t> </a:t>
            </a:r>
            <a:r>
              <a:rPr lang="es-ES" sz="1400" u="sng" dirty="0" err="1">
                <a:solidFill>
                  <a:srgbClr val="0000FF"/>
                </a:solidFill>
                <a:latin typeface="Times New Roman"/>
                <a:ea typeface="Calibri"/>
                <a:cs typeface="Times New Roman"/>
              </a:rPr>
              <a:t>accused</a:t>
            </a:r>
            <a:r>
              <a:rPr lang="es-ES" sz="1400" u="sng" dirty="0">
                <a:solidFill>
                  <a:srgbClr val="0000FF"/>
                </a:solidFill>
                <a:latin typeface="Times New Roman"/>
                <a:ea typeface="Calibri"/>
                <a:cs typeface="Times New Roman"/>
              </a:rPr>
              <a:t> in criminal </a:t>
            </a:r>
            <a:r>
              <a:rPr lang="es-ES" sz="1400" u="sng" dirty="0" err="1">
                <a:solidFill>
                  <a:srgbClr val="0000FF"/>
                </a:solidFill>
                <a:latin typeface="Times New Roman"/>
                <a:ea typeface="Calibri"/>
                <a:cs typeface="Times New Roman"/>
              </a:rPr>
              <a:t>proceedings</a:t>
            </a:r>
            <a:r>
              <a:rPr lang="es-ES" sz="1400" dirty="0">
                <a:latin typeface="Times New Roman"/>
                <a:ea typeface="Calibri"/>
                <a:cs typeface="Times New Roman"/>
              </a:rPr>
              <a:t>, 2013/C 378/02</a:t>
            </a:r>
          </a:p>
        </p:txBody>
      </p:sp>
    </p:spTree>
    <p:extLst>
      <p:ext uri="{BB962C8B-B14F-4D97-AF65-F5344CB8AC3E}">
        <p14:creationId xmlns:p14="http://schemas.microsoft.com/office/powerpoint/2010/main" val="1386037122"/>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504" y="188640"/>
            <a:ext cx="8676456" cy="6569684"/>
          </a:xfrm>
          <a:prstGeom prst="rect">
            <a:avLst/>
          </a:prstGeom>
          <a:solidFill>
            <a:schemeClr val="bg1"/>
          </a:solidFill>
        </p:spPr>
        <p:txBody>
          <a:bodyPr wrap="square">
            <a:spAutoFit/>
          </a:bodyPr>
          <a:lstStyle/>
          <a:p>
            <a:pPr>
              <a:lnSpc>
                <a:spcPct val="115000"/>
              </a:lnSpc>
              <a:spcAft>
                <a:spcPts val="1000"/>
              </a:spcAft>
            </a:pPr>
            <a:r>
              <a:rPr lang="es-ES" sz="1400" u="sng" dirty="0">
                <a:solidFill>
                  <a:srgbClr val="0000FF"/>
                </a:solidFill>
                <a:latin typeface="Times New Roman"/>
                <a:ea typeface="Calibri"/>
                <a:cs typeface="Times New Roman"/>
              </a:rPr>
              <a:t>S.C. c. Reino Unido</a:t>
            </a:r>
          </a:p>
          <a:p>
            <a:pPr>
              <a:lnSpc>
                <a:spcPct val="115000"/>
              </a:lnSpc>
              <a:spcAft>
                <a:spcPts val="1000"/>
              </a:spcAft>
            </a:pPr>
            <a:r>
              <a:rPr lang="es-ES" sz="1400" u="sng" dirty="0" err="1">
                <a:solidFill>
                  <a:srgbClr val="0000FF"/>
                </a:solidFill>
                <a:latin typeface="Times New Roman"/>
                <a:ea typeface="Calibri"/>
                <a:cs typeface="Times New Roman"/>
              </a:rPr>
              <a:t>Bortnik</a:t>
            </a:r>
            <a:r>
              <a:rPr lang="es-ES" sz="1400" u="sng" dirty="0">
                <a:solidFill>
                  <a:srgbClr val="0000FF"/>
                </a:solidFill>
                <a:latin typeface="Times New Roman"/>
                <a:ea typeface="Calibri"/>
                <a:cs typeface="Times New Roman"/>
              </a:rPr>
              <a:t> c. Ucrania </a:t>
            </a:r>
          </a:p>
          <a:p>
            <a:pPr>
              <a:lnSpc>
                <a:spcPct val="115000"/>
              </a:lnSpc>
              <a:spcAft>
                <a:spcPts val="1000"/>
              </a:spcAft>
            </a:pPr>
            <a:r>
              <a:rPr lang="es-ES" sz="1400" u="sng" dirty="0" err="1">
                <a:solidFill>
                  <a:srgbClr val="0000FF"/>
                </a:solidFill>
                <a:latin typeface="Times New Roman"/>
                <a:ea typeface="Calibri"/>
                <a:cs typeface="Times New Roman"/>
                <a:hlinkClick r:id="rId2"/>
              </a:rPr>
              <a:t>Todorov</a:t>
            </a:r>
            <a:r>
              <a:rPr lang="es-ES" sz="1400" u="sng" dirty="0">
                <a:solidFill>
                  <a:srgbClr val="0000FF"/>
                </a:solidFill>
                <a:latin typeface="Times New Roman"/>
                <a:ea typeface="Calibri"/>
                <a:cs typeface="Times New Roman"/>
                <a:hlinkClick r:id="rId2"/>
              </a:rPr>
              <a:t> c. Ucrania</a:t>
            </a:r>
          </a:p>
          <a:p>
            <a:pPr>
              <a:lnSpc>
                <a:spcPct val="115000"/>
              </a:lnSpc>
              <a:spcAft>
                <a:spcPts val="1000"/>
              </a:spcAft>
            </a:pPr>
            <a:r>
              <a:rPr lang="es-ES" sz="1400" u="sng" dirty="0" err="1">
                <a:solidFill>
                  <a:srgbClr val="0000FF"/>
                </a:solidFill>
                <a:latin typeface="Times New Roman"/>
                <a:ea typeface="Calibri"/>
                <a:cs typeface="Times New Roman"/>
                <a:hlinkClick r:id="rId2"/>
              </a:rPr>
              <a:t>Liebreich</a:t>
            </a:r>
            <a:r>
              <a:rPr lang="es-ES" sz="1400" u="sng" dirty="0">
                <a:solidFill>
                  <a:srgbClr val="0000FF"/>
                </a:solidFill>
                <a:latin typeface="Times New Roman"/>
                <a:ea typeface="Calibri"/>
                <a:cs typeface="Times New Roman"/>
                <a:hlinkClick r:id="rId2"/>
              </a:rPr>
              <a:t> c. </a:t>
            </a:r>
            <a:r>
              <a:rPr lang="es-ES" sz="1400" u="sng" dirty="0">
                <a:solidFill>
                  <a:srgbClr val="0000FF"/>
                </a:solidFill>
                <a:latin typeface="Times New Roman"/>
                <a:ea typeface="Calibri"/>
                <a:cs typeface="Times New Roman"/>
              </a:rPr>
              <a:t>Alemania</a:t>
            </a:r>
            <a:endParaRPr lang="es-ES" sz="1400" dirty="0">
              <a:latin typeface="Times New Roman"/>
              <a:ea typeface="Calibri"/>
              <a:cs typeface="Times New Roman"/>
            </a:endParaRPr>
          </a:p>
          <a:p>
            <a:pPr>
              <a:lnSpc>
                <a:spcPct val="115000"/>
              </a:lnSpc>
              <a:spcAft>
                <a:spcPts val="1000"/>
              </a:spcAft>
            </a:pPr>
            <a:r>
              <a:rPr lang="es-ES" sz="1400" u="sng" dirty="0" err="1">
                <a:solidFill>
                  <a:srgbClr val="0000FF"/>
                </a:solidFill>
                <a:latin typeface="Times New Roman"/>
                <a:ea typeface="Calibri"/>
                <a:cs typeface="Times New Roman"/>
                <a:hlinkClick r:id="rId2"/>
              </a:rPr>
              <a:t>Baytar</a:t>
            </a:r>
            <a:r>
              <a:rPr lang="es-ES" sz="1400" u="sng" dirty="0">
                <a:solidFill>
                  <a:srgbClr val="0000FF"/>
                </a:solidFill>
                <a:latin typeface="Times New Roman"/>
                <a:ea typeface="Calibri"/>
                <a:cs typeface="Times New Roman"/>
                <a:hlinkClick r:id="rId2"/>
              </a:rPr>
              <a:t> c. </a:t>
            </a:r>
            <a:r>
              <a:rPr lang="es-ES" sz="1400" u="sng" dirty="0">
                <a:solidFill>
                  <a:srgbClr val="0000FF"/>
                </a:solidFill>
                <a:latin typeface="Times New Roman"/>
                <a:ea typeface="Calibri"/>
                <a:cs typeface="Times New Roman"/>
              </a:rPr>
              <a:t>Turquía</a:t>
            </a:r>
            <a:endParaRPr lang="es-ES" sz="1400" dirty="0">
              <a:latin typeface="Times New Roman"/>
              <a:ea typeface="Calibri"/>
              <a:cs typeface="Times New Roman"/>
            </a:endParaRPr>
          </a:p>
          <a:p>
            <a:pPr>
              <a:lnSpc>
                <a:spcPct val="115000"/>
              </a:lnSpc>
              <a:spcAft>
                <a:spcPts val="1000"/>
              </a:spcAft>
            </a:pPr>
            <a:endParaRPr lang="es-ES" sz="1400" dirty="0">
              <a:latin typeface="Times New Roman"/>
              <a:ea typeface="Calibri"/>
              <a:cs typeface="Times New Roman"/>
            </a:endParaRPr>
          </a:p>
          <a:p>
            <a:pPr>
              <a:lnSpc>
                <a:spcPct val="115000"/>
              </a:lnSpc>
              <a:spcAft>
                <a:spcPts val="1000"/>
              </a:spcAft>
            </a:pPr>
            <a:r>
              <a:rPr lang="es-ES" sz="1400" dirty="0">
                <a:latin typeface="Times New Roman"/>
                <a:ea typeface="Calibri"/>
                <a:cs typeface="Times New Roman"/>
              </a:rPr>
              <a:t>APLICACIÓN DEL PROTOCOLO DE ESTAMBUL EN ESPAÑA</a:t>
            </a:r>
          </a:p>
          <a:p>
            <a:pPr>
              <a:lnSpc>
                <a:spcPct val="115000"/>
              </a:lnSpc>
              <a:spcAft>
                <a:spcPts val="1000"/>
              </a:spcAft>
            </a:pPr>
            <a:r>
              <a:rPr lang="en-IN" sz="1400" dirty="0"/>
              <a:t>STS Caso </a:t>
            </a:r>
            <a:r>
              <a:rPr lang="en-IN" sz="1400" dirty="0" err="1"/>
              <a:t>Bomba</a:t>
            </a:r>
            <a:r>
              <a:rPr lang="en-IN" sz="1400" dirty="0"/>
              <a:t> de ETA </a:t>
            </a:r>
            <a:r>
              <a:rPr lang="en-IN" sz="1400" dirty="0" err="1"/>
              <a:t>en</a:t>
            </a:r>
            <a:r>
              <a:rPr lang="en-IN" sz="1400" dirty="0"/>
              <a:t> INEM de Bilbao. </a:t>
            </a:r>
            <a:r>
              <a:rPr lang="en-IN" sz="1400" dirty="0" err="1"/>
              <a:t>Sentencia</a:t>
            </a:r>
            <a:r>
              <a:rPr lang="en-IN" sz="1400" dirty="0"/>
              <a:t> </a:t>
            </a:r>
            <a:r>
              <a:rPr lang="en-IN" sz="1400" dirty="0" err="1"/>
              <a:t>núm</a:t>
            </a:r>
            <a:r>
              <a:rPr lang="en-IN" sz="1400" dirty="0"/>
              <a:t>. 620/2016 de 12 </a:t>
            </a:r>
            <a:r>
              <a:rPr lang="en-IN" sz="1400" dirty="0" err="1"/>
              <a:t>julio</a:t>
            </a:r>
            <a:r>
              <a:rPr lang="en-IN" sz="1400" dirty="0"/>
              <a:t>.</a:t>
            </a:r>
          </a:p>
          <a:p>
            <a:pPr>
              <a:lnSpc>
                <a:spcPct val="115000"/>
              </a:lnSpc>
              <a:spcAft>
                <a:spcPts val="1000"/>
              </a:spcAft>
            </a:pPr>
            <a:r>
              <a:rPr lang="en-IN" sz="1400" dirty="0"/>
              <a:t>STC </a:t>
            </a:r>
            <a:r>
              <a:rPr lang="en-IN" sz="1400" dirty="0" err="1"/>
              <a:t>núm</a:t>
            </a:r>
            <a:r>
              <a:rPr lang="en-IN" sz="1400" dirty="0"/>
              <a:t>. 40/2010 de 19 </a:t>
            </a:r>
            <a:r>
              <a:rPr lang="en-IN" sz="1400" dirty="0" err="1"/>
              <a:t>julio</a:t>
            </a:r>
            <a:r>
              <a:rPr lang="en-IN" sz="1400" dirty="0"/>
              <a:t>, </a:t>
            </a:r>
            <a:r>
              <a:rPr lang="es-ES" sz="1400" dirty="0"/>
              <a:t>investigación </a:t>
            </a:r>
            <a:r>
              <a:rPr lang="es-ES" sz="1400" dirty="0" err="1"/>
              <a:t>insuficente</a:t>
            </a:r>
            <a:r>
              <a:rPr lang="es-ES" sz="1400" dirty="0"/>
              <a:t> habida cuenta de que pervivían sospechas razonables de la comisión de los hechos denunciados al existir dos informes médicos contradictorios: vulneración existente en relación con el derecho a no ser sometido a torturas ni a tratos inhumanos o degradantes.</a:t>
            </a:r>
            <a:endParaRPr lang="en-IN" sz="1400" dirty="0"/>
          </a:p>
          <a:p>
            <a:r>
              <a:rPr lang="es-ES" sz="1400" dirty="0"/>
              <a:t>STC núm. 107/2008 de 22 septiembre.</a:t>
            </a:r>
          </a:p>
          <a:p>
            <a:r>
              <a:rPr lang="es-ES" sz="1400" dirty="0"/>
              <a:t>Sentencias condenatorias contra España por no haber efectuado una investigación efectiva en relación a las denuncias efectuadas por maltrato y/o torturas en sede policial: </a:t>
            </a:r>
          </a:p>
          <a:p>
            <a:r>
              <a:rPr lang="es-ES" sz="1400" dirty="0"/>
              <a:t>- STEDH de 24 de Julio de 2012 , B.S. versus España. </a:t>
            </a:r>
          </a:p>
          <a:p>
            <a:r>
              <a:rPr lang="es-ES" sz="1400" dirty="0"/>
              <a:t>-  STEDH de 12 de Diciembre de 2012  (TEDH 2012, 92)  , Otamendi </a:t>
            </a:r>
            <a:r>
              <a:rPr lang="es-ES" sz="1400" dirty="0" err="1"/>
              <a:t>Equiguren</a:t>
            </a:r>
            <a:r>
              <a:rPr lang="es-ES" sz="1400" dirty="0"/>
              <a:t> versus </a:t>
            </a:r>
          </a:p>
          <a:p>
            <a:r>
              <a:rPr lang="es-ES" sz="1400" dirty="0"/>
              <a:t>España.</a:t>
            </a:r>
          </a:p>
          <a:p>
            <a:r>
              <a:rPr lang="es-ES" sz="1400" dirty="0"/>
              <a:t>- STEDH de 7 de Octubre de 2014 , Ataun Rojo versus España. </a:t>
            </a:r>
          </a:p>
          <a:p>
            <a:r>
              <a:rPr lang="es-ES" sz="1400" dirty="0"/>
              <a:t>-  STEDH de 7 de octubre de 2014  (TEDH 2014, 68)  , Etxebarria Caballero versus </a:t>
            </a:r>
          </a:p>
          <a:p>
            <a:r>
              <a:rPr lang="es-ES" sz="1400" dirty="0"/>
              <a:t>España.</a:t>
            </a:r>
          </a:p>
          <a:p>
            <a:r>
              <a:rPr lang="es-ES" sz="1400" dirty="0"/>
              <a:t>-  STEDH de 5 de Mayo de 2015  (TEDH 2015, 56)  , </a:t>
            </a:r>
            <a:r>
              <a:rPr lang="es-ES" sz="1400" dirty="0" err="1"/>
              <a:t>Anatibel</a:t>
            </a:r>
            <a:r>
              <a:rPr lang="es-ES" sz="1400" dirty="0"/>
              <a:t> </a:t>
            </a:r>
            <a:r>
              <a:rPr lang="es-ES" sz="1400" dirty="0" err="1"/>
              <a:t>Garciandia</a:t>
            </a:r>
            <a:r>
              <a:rPr lang="es-ES" sz="1400" dirty="0"/>
              <a:t> versus España. </a:t>
            </a:r>
          </a:p>
          <a:p>
            <a:r>
              <a:rPr lang="es-ES" sz="1400" dirty="0"/>
              <a:t>-  STEDH de 31 de Mayo de 2016  (JUR 2016, 124978) , Beortegui Martínez versus España. </a:t>
            </a:r>
          </a:p>
          <a:p>
            <a:pPr>
              <a:lnSpc>
                <a:spcPct val="115000"/>
              </a:lnSpc>
              <a:spcAft>
                <a:spcPts val="1000"/>
              </a:spcAft>
            </a:pPr>
            <a:endParaRPr lang="es-ES" sz="1400" dirty="0">
              <a:latin typeface="Times New Roman"/>
              <a:ea typeface="Calibri"/>
              <a:cs typeface="Times New Roman"/>
            </a:endParaRPr>
          </a:p>
        </p:txBody>
      </p:sp>
    </p:spTree>
    <p:extLst>
      <p:ext uri="{BB962C8B-B14F-4D97-AF65-F5344CB8AC3E}">
        <p14:creationId xmlns:p14="http://schemas.microsoft.com/office/powerpoint/2010/main" val="3452373302"/>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504" y="260648"/>
            <a:ext cx="8676456" cy="6691384"/>
          </a:xfrm>
          <a:prstGeom prst="rect">
            <a:avLst/>
          </a:prstGeom>
          <a:solidFill>
            <a:schemeClr val="bg1"/>
          </a:solidFill>
        </p:spPr>
        <p:txBody>
          <a:bodyPr wrap="square">
            <a:spAutoFit/>
          </a:bodyPr>
          <a:lstStyle/>
          <a:p>
            <a:pPr>
              <a:lnSpc>
                <a:spcPct val="115000"/>
              </a:lnSpc>
              <a:spcAft>
                <a:spcPts val="1000"/>
              </a:spcAft>
            </a:pPr>
            <a:r>
              <a:rPr lang="es-ES" sz="1400" dirty="0">
                <a:latin typeface="Times New Roman"/>
                <a:ea typeface="Calibri"/>
                <a:cs typeface="Times New Roman"/>
              </a:rPr>
              <a:t>FACTORES DE RIESGO DE VULNERABILIDAD:</a:t>
            </a:r>
          </a:p>
          <a:p>
            <a:pPr>
              <a:lnSpc>
                <a:spcPct val="115000"/>
              </a:lnSpc>
              <a:spcAft>
                <a:spcPts val="1000"/>
              </a:spcAft>
            </a:pPr>
            <a:r>
              <a:rPr lang="es-ES" sz="1400" dirty="0">
                <a:latin typeface="Times New Roman"/>
                <a:ea typeface="Calibri"/>
                <a:cs typeface="Times New Roman"/>
              </a:rPr>
              <a:t>G.H. </a:t>
            </a:r>
            <a:r>
              <a:rPr lang="es-ES" sz="1400" dirty="0" err="1">
                <a:latin typeface="Times New Roman"/>
                <a:ea typeface="Calibri"/>
                <a:cs typeface="Times New Roman"/>
              </a:rPr>
              <a:t>Gudjonsson</a:t>
            </a:r>
            <a:r>
              <a:rPr lang="es-ES" sz="1400" dirty="0">
                <a:latin typeface="Times New Roman"/>
                <a:ea typeface="Calibri"/>
                <a:cs typeface="Times New Roman"/>
              </a:rPr>
              <a:t>, </a:t>
            </a:r>
            <a:r>
              <a:rPr lang="es-ES" sz="1400" u="sng" dirty="0" err="1">
                <a:solidFill>
                  <a:srgbClr val="0000FF"/>
                </a:solidFill>
                <a:latin typeface="Times New Roman"/>
                <a:ea typeface="Calibri"/>
                <a:cs typeface="Times New Roman"/>
                <a:hlinkClick r:id="rId2"/>
              </a:rPr>
              <a:t>Psychological</a:t>
            </a:r>
            <a:r>
              <a:rPr lang="es-ES" sz="1400" u="sng" dirty="0">
                <a:solidFill>
                  <a:srgbClr val="0000FF"/>
                </a:solidFill>
                <a:latin typeface="Times New Roman"/>
                <a:ea typeface="Calibri"/>
                <a:cs typeface="Times New Roman"/>
                <a:hlinkClick r:id="rId2"/>
              </a:rPr>
              <a:t> </a:t>
            </a:r>
            <a:r>
              <a:rPr lang="es-ES" sz="1400" u="sng" dirty="0" err="1">
                <a:solidFill>
                  <a:srgbClr val="0000FF"/>
                </a:solidFill>
                <a:latin typeface="Times New Roman"/>
                <a:ea typeface="Calibri"/>
                <a:cs typeface="Times New Roman"/>
                <a:hlinkClick r:id="rId2"/>
              </a:rPr>
              <a:t>Vulnerabilities</a:t>
            </a:r>
            <a:r>
              <a:rPr lang="es-ES" sz="1400" u="sng" dirty="0">
                <a:solidFill>
                  <a:srgbClr val="0000FF"/>
                </a:solidFill>
                <a:latin typeface="Times New Roman"/>
                <a:ea typeface="Calibri"/>
                <a:cs typeface="Times New Roman"/>
                <a:hlinkClick r:id="rId2"/>
              </a:rPr>
              <a:t> </a:t>
            </a:r>
            <a:r>
              <a:rPr lang="es-ES" sz="1400" u="sng" dirty="0" err="1">
                <a:solidFill>
                  <a:srgbClr val="0000FF"/>
                </a:solidFill>
                <a:latin typeface="Times New Roman"/>
                <a:ea typeface="Calibri"/>
                <a:cs typeface="Times New Roman"/>
                <a:hlinkClick r:id="rId2"/>
              </a:rPr>
              <a:t>During</a:t>
            </a:r>
            <a:r>
              <a:rPr lang="es-ES" sz="1400" u="sng" dirty="0">
                <a:solidFill>
                  <a:srgbClr val="0000FF"/>
                </a:solidFill>
                <a:latin typeface="Times New Roman"/>
                <a:ea typeface="Calibri"/>
                <a:cs typeface="Times New Roman"/>
                <a:hlinkClick r:id="rId2"/>
              </a:rPr>
              <a:t> </a:t>
            </a:r>
            <a:r>
              <a:rPr lang="es-ES" sz="1400" u="sng" dirty="0" err="1">
                <a:solidFill>
                  <a:srgbClr val="0000FF"/>
                </a:solidFill>
                <a:latin typeface="Times New Roman"/>
                <a:ea typeface="Calibri"/>
                <a:cs typeface="Times New Roman"/>
                <a:hlinkClick r:id="rId2"/>
              </a:rPr>
              <a:t>Police</a:t>
            </a:r>
            <a:r>
              <a:rPr lang="es-ES" sz="1400" u="sng" dirty="0">
                <a:solidFill>
                  <a:srgbClr val="0000FF"/>
                </a:solidFill>
                <a:latin typeface="Times New Roman"/>
                <a:ea typeface="Calibri"/>
                <a:cs typeface="Times New Roman"/>
                <a:hlinkClick r:id="rId2"/>
              </a:rPr>
              <a:t> Interviews: </a:t>
            </a:r>
            <a:r>
              <a:rPr lang="es-ES" sz="1400" u="sng" dirty="0" err="1">
                <a:solidFill>
                  <a:srgbClr val="0000FF"/>
                </a:solidFill>
                <a:latin typeface="Times New Roman"/>
                <a:ea typeface="Calibri"/>
                <a:cs typeface="Times New Roman"/>
                <a:hlinkClick r:id="rId2"/>
              </a:rPr>
              <a:t>Why</a:t>
            </a:r>
            <a:r>
              <a:rPr lang="es-ES" sz="1400" u="sng" dirty="0">
                <a:solidFill>
                  <a:srgbClr val="0000FF"/>
                </a:solidFill>
                <a:latin typeface="Times New Roman"/>
                <a:ea typeface="Calibri"/>
                <a:cs typeface="Times New Roman"/>
                <a:hlinkClick r:id="rId2"/>
              </a:rPr>
              <a:t> Are </a:t>
            </a:r>
            <a:r>
              <a:rPr lang="es-ES" sz="1400" u="sng" dirty="0" err="1">
                <a:solidFill>
                  <a:srgbClr val="0000FF"/>
                </a:solidFill>
                <a:latin typeface="Times New Roman"/>
                <a:ea typeface="Calibri"/>
                <a:cs typeface="Times New Roman"/>
                <a:hlinkClick r:id="rId2"/>
              </a:rPr>
              <a:t>They</a:t>
            </a:r>
            <a:r>
              <a:rPr lang="es-ES" sz="1400" u="sng" dirty="0">
                <a:solidFill>
                  <a:srgbClr val="0000FF"/>
                </a:solidFill>
                <a:latin typeface="Times New Roman"/>
                <a:ea typeface="Calibri"/>
                <a:cs typeface="Times New Roman"/>
                <a:hlinkClick r:id="rId2"/>
              </a:rPr>
              <a:t> </a:t>
            </a:r>
            <a:r>
              <a:rPr lang="es-ES" sz="1400" u="sng" dirty="0" err="1">
                <a:solidFill>
                  <a:srgbClr val="0000FF"/>
                </a:solidFill>
                <a:latin typeface="Times New Roman"/>
                <a:ea typeface="Calibri"/>
                <a:cs typeface="Times New Roman"/>
                <a:hlinkClick r:id="rId2"/>
              </a:rPr>
              <a:t>Important</a:t>
            </a:r>
            <a:r>
              <a:rPr lang="es-ES" sz="1400" u="sng" dirty="0">
                <a:solidFill>
                  <a:srgbClr val="0000FF"/>
                </a:solidFill>
                <a:latin typeface="Times New Roman"/>
                <a:ea typeface="Calibri"/>
                <a:cs typeface="Times New Roman"/>
                <a:hlinkClick r:id="rId2"/>
              </a:rPr>
              <a:t>?</a:t>
            </a:r>
            <a:r>
              <a:rPr lang="es-ES" sz="1400" dirty="0">
                <a:latin typeface="Times New Roman"/>
                <a:ea typeface="Calibri"/>
                <a:cs typeface="Times New Roman"/>
              </a:rPr>
              <a:t>, Legal and </a:t>
            </a:r>
            <a:r>
              <a:rPr lang="es-ES" sz="1400" dirty="0" err="1">
                <a:latin typeface="Times New Roman"/>
                <a:ea typeface="Calibri"/>
                <a:cs typeface="Times New Roman"/>
              </a:rPr>
              <a:t>Criminological</a:t>
            </a:r>
            <a:r>
              <a:rPr lang="es-ES" sz="1400" dirty="0">
                <a:latin typeface="Times New Roman"/>
                <a:ea typeface="Calibri"/>
                <a:cs typeface="Times New Roman"/>
              </a:rPr>
              <a:t> </a:t>
            </a:r>
            <a:r>
              <a:rPr lang="es-ES" sz="1400" dirty="0" err="1">
                <a:latin typeface="Times New Roman"/>
                <a:ea typeface="Calibri"/>
                <a:cs typeface="Times New Roman"/>
              </a:rPr>
              <a:t>Psychology</a:t>
            </a:r>
            <a:r>
              <a:rPr lang="es-ES" sz="1400" dirty="0">
                <a:latin typeface="Times New Roman"/>
                <a:ea typeface="Calibri"/>
                <a:cs typeface="Times New Roman"/>
              </a:rPr>
              <a:t>, 2010, 15, págs. 161–175.</a:t>
            </a:r>
          </a:p>
          <a:p>
            <a:pPr>
              <a:lnSpc>
                <a:spcPct val="115000"/>
              </a:lnSpc>
              <a:spcAft>
                <a:spcPts val="1000"/>
              </a:spcAft>
            </a:pPr>
            <a:r>
              <a:rPr lang="es-ES" sz="1400" dirty="0">
                <a:latin typeface="Times New Roman"/>
                <a:ea typeface="Calibri"/>
                <a:cs typeface="Times New Roman"/>
              </a:rPr>
              <a:t>G.H. </a:t>
            </a:r>
            <a:r>
              <a:rPr lang="es-ES" sz="1400" dirty="0" err="1">
                <a:latin typeface="Times New Roman"/>
                <a:ea typeface="Calibri"/>
                <a:cs typeface="Times New Roman"/>
              </a:rPr>
              <a:t>Gudjonsson</a:t>
            </a:r>
            <a:r>
              <a:rPr lang="es-ES" sz="1400" dirty="0">
                <a:latin typeface="Times New Roman"/>
                <a:ea typeface="Calibri"/>
                <a:cs typeface="Times New Roman"/>
              </a:rPr>
              <a:t>, </a:t>
            </a:r>
            <a:r>
              <a:rPr lang="es-ES" sz="1400" dirty="0" err="1">
                <a:latin typeface="Times New Roman"/>
                <a:ea typeface="Calibri"/>
                <a:cs typeface="Times New Roman"/>
              </a:rPr>
              <a:t>Interrogative</a:t>
            </a:r>
            <a:r>
              <a:rPr lang="es-ES" sz="1400" dirty="0">
                <a:latin typeface="Times New Roman"/>
                <a:ea typeface="Calibri"/>
                <a:cs typeface="Times New Roman"/>
              </a:rPr>
              <a:t> </a:t>
            </a:r>
            <a:r>
              <a:rPr lang="es-ES" sz="1400" dirty="0" err="1">
                <a:latin typeface="Times New Roman"/>
                <a:ea typeface="Calibri"/>
                <a:cs typeface="Times New Roman"/>
              </a:rPr>
              <a:t>Suggestibility</a:t>
            </a:r>
            <a:r>
              <a:rPr lang="es-ES" sz="1400" dirty="0">
                <a:latin typeface="Times New Roman"/>
                <a:ea typeface="Calibri"/>
                <a:cs typeface="Times New Roman"/>
              </a:rPr>
              <a:t> and False </a:t>
            </a:r>
            <a:r>
              <a:rPr lang="es-ES" sz="1400" dirty="0" err="1">
                <a:latin typeface="Times New Roman"/>
                <a:ea typeface="Calibri"/>
                <a:cs typeface="Times New Roman"/>
              </a:rPr>
              <a:t>Confessions</a:t>
            </a:r>
            <a:r>
              <a:rPr lang="es-ES" sz="1400" dirty="0">
                <a:latin typeface="Times New Roman"/>
                <a:ea typeface="Calibri"/>
                <a:cs typeface="Times New Roman"/>
              </a:rPr>
              <a:t>, in J. M. Brown, E. A. Campbell (eds.), </a:t>
            </a:r>
            <a:r>
              <a:rPr lang="es-ES" sz="1400" u="sng" dirty="0" err="1">
                <a:solidFill>
                  <a:srgbClr val="0000FF"/>
                </a:solidFill>
                <a:latin typeface="Times New Roman"/>
                <a:ea typeface="Calibri"/>
                <a:cs typeface="Times New Roman"/>
                <a:hlinkClick r:id="rId3"/>
              </a:rPr>
              <a:t>The</a:t>
            </a:r>
            <a:r>
              <a:rPr lang="es-ES" sz="1400" u="sng" dirty="0">
                <a:solidFill>
                  <a:srgbClr val="0000FF"/>
                </a:solidFill>
                <a:latin typeface="Times New Roman"/>
                <a:ea typeface="Calibri"/>
                <a:cs typeface="Times New Roman"/>
                <a:hlinkClick r:id="rId3"/>
              </a:rPr>
              <a:t> Cambridge </a:t>
            </a:r>
            <a:r>
              <a:rPr lang="es-ES" sz="1400" u="sng" dirty="0" err="1">
                <a:solidFill>
                  <a:srgbClr val="0000FF"/>
                </a:solidFill>
                <a:latin typeface="Times New Roman"/>
                <a:ea typeface="Calibri"/>
                <a:cs typeface="Times New Roman"/>
                <a:hlinkClick r:id="rId3"/>
              </a:rPr>
              <a:t>Handbook</a:t>
            </a:r>
            <a:r>
              <a:rPr lang="es-ES" sz="1400" u="sng" dirty="0">
                <a:solidFill>
                  <a:srgbClr val="0000FF"/>
                </a:solidFill>
                <a:latin typeface="Times New Roman"/>
                <a:ea typeface="Calibri"/>
                <a:cs typeface="Times New Roman"/>
                <a:hlinkClick r:id="rId3"/>
              </a:rPr>
              <a:t> of </a:t>
            </a:r>
            <a:r>
              <a:rPr lang="es-ES" sz="1400" u="sng" dirty="0" err="1">
                <a:solidFill>
                  <a:srgbClr val="0000FF"/>
                </a:solidFill>
                <a:latin typeface="Times New Roman"/>
                <a:ea typeface="Calibri"/>
                <a:cs typeface="Times New Roman"/>
                <a:hlinkClick r:id="rId3"/>
              </a:rPr>
              <a:t>Forensic</a:t>
            </a:r>
            <a:r>
              <a:rPr lang="es-ES" sz="1400" u="sng" dirty="0">
                <a:solidFill>
                  <a:srgbClr val="0000FF"/>
                </a:solidFill>
                <a:latin typeface="Times New Roman"/>
                <a:ea typeface="Calibri"/>
                <a:cs typeface="Times New Roman"/>
                <a:hlinkClick r:id="rId3"/>
              </a:rPr>
              <a:t> </a:t>
            </a:r>
            <a:r>
              <a:rPr lang="es-ES" sz="1400" u="sng" dirty="0" err="1">
                <a:solidFill>
                  <a:srgbClr val="0000FF"/>
                </a:solidFill>
                <a:latin typeface="Times New Roman"/>
                <a:ea typeface="Calibri"/>
                <a:cs typeface="Times New Roman"/>
                <a:hlinkClick r:id="rId3"/>
              </a:rPr>
              <a:t>Psychology</a:t>
            </a:r>
            <a:r>
              <a:rPr lang="es-ES" sz="1400" dirty="0">
                <a:latin typeface="Times New Roman"/>
                <a:ea typeface="Calibri"/>
                <a:cs typeface="Times New Roman"/>
              </a:rPr>
              <a:t>, Cambridge: Cambridge </a:t>
            </a:r>
            <a:r>
              <a:rPr lang="es-ES" sz="1400" dirty="0" err="1">
                <a:latin typeface="Times New Roman"/>
                <a:ea typeface="Calibri"/>
                <a:cs typeface="Times New Roman"/>
              </a:rPr>
              <a:t>University</a:t>
            </a:r>
            <a:r>
              <a:rPr lang="es-ES" sz="1400" dirty="0">
                <a:latin typeface="Times New Roman"/>
                <a:ea typeface="Calibri"/>
                <a:cs typeface="Times New Roman"/>
              </a:rPr>
              <a:t> </a:t>
            </a:r>
            <a:r>
              <a:rPr lang="es-ES" sz="1400" dirty="0" err="1">
                <a:latin typeface="Times New Roman"/>
                <a:ea typeface="Calibri"/>
                <a:cs typeface="Times New Roman"/>
              </a:rPr>
              <a:t>Press</a:t>
            </a:r>
            <a:r>
              <a:rPr lang="es-ES" sz="1400" dirty="0">
                <a:latin typeface="Times New Roman"/>
                <a:ea typeface="Calibri"/>
                <a:cs typeface="Times New Roman"/>
              </a:rPr>
              <a:t> (2010), págs. 202-208. </a:t>
            </a:r>
          </a:p>
          <a:p>
            <a:pPr>
              <a:lnSpc>
                <a:spcPct val="115000"/>
              </a:lnSpc>
              <a:spcAft>
                <a:spcPts val="1000"/>
              </a:spcAft>
            </a:pPr>
            <a:r>
              <a:rPr lang="es-ES" sz="1400" dirty="0">
                <a:latin typeface="Times New Roman"/>
                <a:ea typeface="Calibri"/>
                <a:cs typeface="Times New Roman"/>
              </a:rPr>
              <a:t>G.H., </a:t>
            </a:r>
            <a:r>
              <a:rPr lang="es-ES" sz="1400" dirty="0" err="1">
                <a:latin typeface="Times New Roman"/>
                <a:ea typeface="Calibri"/>
                <a:cs typeface="Times New Roman"/>
              </a:rPr>
              <a:t>Gudjonsson</a:t>
            </a:r>
            <a:r>
              <a:rPr lang="es-ES" sz="1400" dirty="0">
                <a:latin typeface="Times New Roman"/>
                <a:ea typeface="Calibri"/>
                <a:cs typeface="Times New Roman"/>
              </a:rPr>
              <a:t>, </a:t>
            </a:r>
            <a:r>
              <a:rPr lang="es-ES" sz="1400" u="sng" dirty="0" err="1">
                <a:solidFill>
                  <a:srgbClr val="0000FF"/>
                </a:solidFill>
                <a:latin typeface="Times New Roman"/>
                <a:ea typeface="Calibri"/>
                <a:cs typeface="Times New Roman"/>
                <a:hlinkClick r:id="rId4"/>
              </a:rPr>
              <a:t>Compliance</a:t>
            </a:r>
            <a:r>
              <a:rPr lang="es-ES" sz="1400" u="sng" dirty="0">
                <a:solidFill>
                  <a:srgbClr val="0000FF"/>
                </a:solidFill>
                <a:latin typeface="Times New Roman"/>
                <a:ea typeface="Calibri"/>
                <a:cs typeface="Times New Roman"/>
                <a:hlinkClick r:id="rId4"/>
              </a:rPr>
              <a:t> in </a:t>
            </a:r>
            <a:r>
              <a:rPr lang="es-ES" sz="1400" u="sng" dirty="0" err="1">
                <a:solidFill>
                  <a:srgbClr val="0000FF"/>
                </a:solidFill>
                <a:latin typeface="Times New Roman"/>
                <a:ea typeface="Calibri"/>
                <a:cs typeface="Times New Roman"/>
                <a:hlinkClick r:id="rId4"/>
              </a:rPr>
              <a:t>an</a:t>
            </a:r>
            <a:r>
              <a:rPr lang="es-ES" sz="1400" u="sng" dirty="0">
                <a:solidFill>
                  <a:srgbClr val="0000FF"/>
                </a:solidFill>
                <a:latin typeface="Times New Roman"/>
                <a:ea typeface="Calibri"/>
                <a:cs typeface="Times New Roman"/>
                <a:hlinkClick r:id="rId4"/>
              </a:rPr>
              <a:t> </a:t>
            </a:r>
            <a:r>
              <a:rPr lang="es-ES" sz="1400" u="sng" dirty="0" err="1">
                <a:solidFill>
                  <a:srgbClr val="0000FF"/>
                </a:solidFill>
                <a:latin typeface="Times New Roman"/>
                <a:ea typeface="Calibri"/>
                <a:cs typeface="Times New Roman"/>
                <a:hlinkClick r:id="rId4"/>
              </a:rPr>
              <a:t>Interrogative</a:t>
            </a:r>
            <a:r>
              <a:rPr lang="es-ES" sz="1400" u="sng" dirty="0">
                <a:solidFill>
                  <a:srgbClr val="0000FF"/>
                </a:solidFill>
                <a:latin typeface="Times New Roman"/>
                <a:ea typeface="Calibri"/>
                <a:cs typeface="Times New Roman"/>
                <a:hlinkClick r:id="rId4"/>
              </a:rPr>
              <a:t> </a:t>
            </a:r>
            <a:r>
              <a:rPr lang="es-ES" sz="1400" u="sng" dirty="0" err="1">
                <a:solidFill>
                  <a:srgbClr val="0000FF"/>
                </a:solidFill>
                <a:latin typeface="Times New Roman"/>
                <a:ea typeface="Calibri"/>
                <a:cs typeface="Times New Roman"/>
                <a:hlinkClick r:id="rId4"/>
              </a:rPr>
              <a:t>Situation</a:t>
            </a:r>
            <a:r>
              <a:rPr lang="es-ES" sz="1400" u="sng" dirty="0">
                <a:solidFill>
                  <a:srgbClr val="0000FF"/>
                </a:solidFill>
                <a:latin typeface="Times New Roman"/>
                <a:ea typeface="Calibri"/>
                <a:cs typeface="Times New Roman"/>
                <a:hlinkClick r:id="rId4"/>
              </a:rPr>
              <a:t>: a New </a:t>
            </a:r>
            <a:r>
              <a:rPr lang="es-ES" sz="1400" u="sng" dirty="0" err="1">
                <a:solidFill>
                  <a:srgbClr val="0000FF"/>
                </a:solidFill>
                <a:latin typeface="Times New Roman"/>
                <a:ea typeface="Calibri"/>
                <a:cs typeface="Times New Roman"/>
                <a:hlinkClick r:id="rId4"/>
              </a:rPr>
              <a:t>Scale</a:t>
            </a:r>
            <a:r>
              <a:rPr lang="es-ES" sz="1400" dirty="0">
                <a:latin typeface="Times New Roman"/>
                <a:ea typeface="Calibri"/>
                <a:cs typeface="Times New Roman"/>
              </a:rPr>
              <a:t>, </a:t>
            </a:r>
            <a:r>
              <a:rPr lang="es-ES" sz="1400" dirty="0" err="1">
                <a:latin typeface="Times New Roman"/>
                <a:ea typeface="Calibri"/>
                <a:cs typeface="Times New Roman"/>
              </a:rPr>
              <a:t>Personality</a:t>
            </a:r>
            <a:r>
              <a:rPr lang="es-ES" sz="1400" dirty="0">
                <a:latin typeface="Times New Roman"/>
                <a:ea typeface="Calibri"/>
                <a:cs typeface="Times New Roman"/>
              </a:rPr>
              <a:t> and Individual </a:t>
            </a:r>
            <a:r>
              <a:rPr lang="es-ES" sz="1400" dirty="0" err="1">
                <a:latin typeface="Times New Roman"/>
                <a:ea typeface="Calibri"/>
                <a:cs typeface="Times New Roman"/>
              </a:rPr>
              <a:t>Differences</a:t>
            </a:r>
            <a:r>
              <a:rPr lang="es-ES" sz="1400" dirty="0">
                <a:latin typeface="Times New Roman"/>
                <a:ea typeface="Calibri"/>
                <a:cs typeface="Times New Roman"/>
              </a:rPr>
              <a:t>, 10 (5), 1989, págs. 535-540.</a:t>
            </a:r>
          </a:p>
          <a:p>
            <a:pPr>
              <a:lnSpc>
                <a:spcPct val="115000"/>
              </a:lnSpc>
              <a:spcAft>
                <a:spcPts val="1000"/>
              </a:spcAft>
            </a:pPr>
            <a:r>
              <a:rPr lang="es-ES" sz="1400" dirty="0">
                <a:latin typeface="Times New Roman"/>
                <a:ea typeface="Calibri"/>
                <a:cs typeface="Times New Roman"/>
              </a:rPr>
              <a:t>V. </a:t>
            </a:r>
            <a:r>
              <a:rPr lang="es-ES" sz="1400" dirty="0" err="1">
                <a:latin typeface="Times New Roman"/>
                <a:ea typeface="Calibri"/>
                <a:cs typeface="Times New Roman"/>
              </a:rPr>
              <a:t>Herrington,K</a:t>
            </a:r>
            <a:r>
              <a:rPr lang="es-ES" sz="1400" dirty="0">
                <a:latin typeface="Times New Roman"/>
                <a:ea typeface="Calibri"/>
                <a:cs typeface="Times New Roman"/>
              </a:rPr>
              <a:t>. Roberts, </a:t>
            </a:r>
            <a:r>
              <a:rPr lang="es-ES" sz="1400" u="sng" dirty="0" err="1">
                <a:solidFill>
                  <a:srgbClr val="0000FF"/>
                </a:solidFill>
                <a:latin typeface="Times New Roman"/>
                <a:ea typeface="Calibri"/>
                <a:cs typeface="Times New Roman"/>
                <a:hlinkClick r:id="rId5"/>
              </a:rPr>
              <a:t>Addressing</a:t>
            </a:r>
            <a:r>
              <a:rPr lang="es-ES" sz="1400" u="sng" dirty="0">
                <a:solidFill>
                  <a:srgbClr val="0000FF"/>
                </a:solidFill>
                <a:latin typeface="Times New Roman"/>
                <a:ea typeface="Calibri"/>
                <a:cs typeface="Times New Roman"/>
                <a:hlinkClick r:id="rId5"/>
              </a:rPr>
              <a:t> </a:t>
            </a:r>
            <a:r>
              <a:rPr lang="es-ES" sz="1400" u="sng" dirty="0" err="1">
                <a:solidFill>
                  <a:srgbClr val="0000FF"/>
                </a:solidFill>
                <a:latin typeface="Times New Roman"/>
                <a:ea typeface="Calibri"/>
                <a:cs typeface="Times New Roman"/>
                <a:hlinkClick r:id="rId5"/>
              </a:rPr>
              <a:t>psychological</a:t>
            </a:r>
            <a:r>
              <a:rPr lang="es-ES" sz="1400" u="sng" dirty="0">
                <a:solidFill>
                  <a:srgbClr val="0000FF"/>
                </a:solidFill>
                <a:latin typeface="Times New Roman"/>
                <a:ea typeface="Calibri"/>
                <a:cs typeface="Times New Roman"/>
                <a:hlinkClick r:id="rId5"/>
              </a:rPr>
              <a:t> </a:t>
            </a:r>
            <a:r>
              <a:rPr lang="es-ES" sz="1400" u="sng" dirty="0" err="1">
                <a:solidFill>
                  <a:srgbClr val="0000FF"/>
                </a:solidFill>
                <a:latin typeface="Times New Roman"/>
                <a:ea typeface="Calibri"/>
                <a:cs typeface="Times New Roman"/>
                <a:hlinkClick r:id="rId5"/>
              </a:rPr>
              <a:t>vulnerability</a:t>
            </a:r>
            <a:r>
              <a:rPr lang="es-ES" sz="1400" u="sng" dirty="0">
                <a:solidFill>
                  <a:srgbClr val="0000FF"/>
                </a:solidFill>
                <a:latin typeface="Times New Roman"/>
                <a:ea typeface="Calibri"/>
                <a:cs typeface="Times New Roman"/>
                <a:hlinkClick r:id="rId5"/>
              </a:rPr>
              <a:t> in </a:t>
            </a:r>
            <a:r>
              <a:rPr lang="es-ES" sz="1400" u="sng" dirty="0" err="1">
                <a:solidFill>
                  <a:srgbClr val="0000FF"/>
                </a:solidFill>
                <a:latin typeface="Times New Roman"/>
                <a:ea typeface="Calibri"/>
                <a:cs typeface="Times New Roman"/>
                <a:hlinkClick r:id="rId5"/>
              </a:rPr>
              <a:t>the</a:t>
            </a:r>
            <a:r>
              <a:rPr lang="es-ES" sz="1400" u="sng" dirty="0">
                <a:solidFill>
                  <a:srgbClr val="0000FF"/>
                </a:solidFill>
                <a:latin typeface="Times New Roman"/>
                <a:ea typeface="Calibri"/>
                <a:cs typeface="Times New Roman"/>
                <a:hlinkClick r:id="rId5"/>
              </a:rPr>
              <a:t> </a:t>
            </a:r>
            <a:r>
              <a:rPr lang="es-ES" sz="1400" u="sng" dirty="0" err="1">
                <a:solidFill>
                  <a:srgbClr val="0000FF"/>
                </a:solidFill>
                <a:latin typeface="Times New Roman"/>
                <a:ea typeface="Calibri"/>
                <a:cs typeface="Times New Roman"/>
                <a:hlinkClick r:id="rId5"/>
              </a:rPr>
              <a:t>police</a:t>
            </a:r>
            <a:r>
              <a:rPr lang="es-ES" sz="1400" u="sng" dirty="0">
                <a:solidFill>
                  <a:srgbClr val="0000FF"/>
                </a:solidFill>
                <a:latin typeface="Times New Roman"/>
                <a:ea typeface="Calibri"/>
                <a:cs typeface="Times New Roman"/>
                <a:hlinkClick r:id="rId5"/>
              </a:rPr>
              <a:t> </a:t>
            </a:r>
            <a:r>
              <a:rPr lang="es-ES" sz="1400" u="sng" dirty="0" err="1">
                <a:solidFill>
                  <a:srgbClr val="0000FF"/>
                </a:solidFill>
                <a:latin typeface="Times New Roman"/>
                <a:ea typeface="Calibri"/>
                <a:cs typeface="Times New Roman"/>
                <a:hlinkClick r:id="rId5"/>
              </a:rPr>
              <a:t>suspect</a:t>
            </a:r>
            <a:r>
              <a:rPr lang="es-ES" sz="1400" u="sng" dirty="0">
                <a:solidFill>
                  <a:srgbClr val="0000FF"/>
                </a:solidFill>
                <a:latin typeface="Times New Roman"/>
                <a:ea typeface="Calibri"/>
                <a:cs typeface="Times New Roman"/>
                <a:hlinkClick r:id="rId5"/>
              </a:rPr>
              <a:t> interview</a:t>
            </a:r>
            <a:r>
              <a:rPr lang="es-ES" sz="1400" dirty="0">
                <a:latin typeface="Times New Roman"/>
                <a:ea typeface="Calibri"/>
                <a:cs typeface="Times New Roman"/>
              </a:rPr>
              <a:t>, Policing,2000,1 – 10.</a:t>
            </a:r>
          </a:p>
          <a:p>
            <a:pPr>
              <a:lnSpc>
                <a:spcPct val="115000"/>
              </a:lnSpc>
              <a:spcAft>
                <a:spcPts val="1000"/>
              </a:spcAft>
            </a:pPr>
            <a:r>
              <a:rPr lang="es-ES" sz="1400" dirty="0">
                <a:latin typeface="Times New Roman"/>
                <a:ea typeface="Calibri"/>
                <a:cs typeface="Times New Roman"/>
              </a:rPr>
              <a:t>K. </a:t>
            </a:r>
            <a:r>
              <a:rPr lang="es-ES" sz="1400" dirty="0" err="1">
                <a:latin typeface="Times New Roman"/>
                <a:ea typeface="Calibri"/>
                <a:cs typeface="Times New Roman"/>
              </a:rPr>
              <a:t>McLachlan</a:t>
            </a:r>
            <a:r>
              <a:rPr lang="es-ES" sz="1400" dirty="0">
                <a:latin typeface="Times New Roman"/>
                <a:ea typeface="Calibri"/>
                <a:cs typeface="Times New Roman"/>
              </a:rPr>
              <a:t>, R. </a:t>
            </a:r>
            <a:r>
              <a:rPr lang="es-ES" sz="1400" dirty="0" err="1">
                <a:latin typeface="Times New Roman"/>
                <a:ea typeface="Calibri"/>
                <a:cs typeface="Times New Roman"/>
              </a:rPr>
              <a:t>Roesch</a:t>
            </a:r>
            <a:r>
              <a:rPr lang="es-ES" sz="1400" dirty="0">
                <a:latin typeface="Times New Roman"/>
                <a:ea typeface="Calibri"/>
                <a:cs typeface="Times New Roman"/>
              </a:rPr>
              <a:t>, K. S. Douglas, </a:t>
            </a:r>
            <a:r>
              <a:rPr lang="es-ES" sz="1400" u="sng" dirty="0" err="1">
                <a:solidFill>
                  <a:srgbClr val="0000FF"/>
                </a:solidFill>
                <a:latin typeface="Times New Roman"/>
                <a:ea typeface="Calibri"/>
                <a:cs typeface="Times New Roman"/>
                <a:hlinkClick r:id="rId6"/>
              </a:rPr>
              <a:t>Examining</a:t>
            </a:r>
            <a:r>
              <a:rPr lang="es-ES" sz="1400" u="sng" dirty="0">
                <a:solidFill>
                  <a:srgbClr val="0000FF"/>
                </a:solidFill>
                <a:latin typeface="Times New Roman"/>
                <a:ea typeface="Calibri"/>
                <a:cs typeface="Times New Roman"/>
                <a:hlinkClick r:id="rId6"/>
              </a:rPr>
              <a:t> </a:t>
            </a:r>
            <a:r>
              <a:rPr lang="es-ES" sz="1400" u="sng" dirty="0" err="1">
                <a:solidFill>
                  <a:srgbClr val="0000FF"/>
                </a:solidFill>
                <a:latin typeface="Times New Roman"/>
                <a:ea typeface="Calibri"/>
                <a:cs typeface="Times New Roman"/>
                <a:hlinkClick r:id="rId6"/>
              </a:rPr>
              <a:t>the</a:t>
            </a:r>
            <a:r>
              <a:rPr lang="es-ES" sz="1400" u="sng" dirty="0">
                <a:solidFill>
                  <a:srgbClr val="0000FF"/>
                </a:solidFill>
                <a:latin typeface="Times New Roman"/>
                <a:ea typeface="Calibri"/>
                <a:cs typeface="Times New Roman"/>
                <a:hlinkClick r:id="rId6"/>
              </a:rPr>
              <a:t> Role of </a:t>
            </a:r>
            <a:r>
              <a:rPr lang="es-ES" sz="1400" u="sng" dirty="0" err="1">
                <a:solidFill>
                  <a:srgbClr val="0000FF"/>
                </a:solidFill>
                <a:latin typeface="Times New Roman"/>
                <a:ea typeface="Calibri"/>
                <a:cs typeface="Times New Roman"/>
                <a:hlinkClick r:id="rId6"/>
              </a:rPr>
              <a:t>Interrogative</a:t>
            </a:r>
            <a:r>
              <a:rPr lang="es-ES" sz="1400" u="sng" dirty="0">
                <a:solidFill>
                  <a:srgbClr val="0000FF"/>
                </a:solidFill>
                <a:latin typeface="Times New Roman"/>
                <a:ea typeface="Calibri"/>
                <a:cs typeface="Times New Roman"/>
                <a:hlinkClick r:id="rId6"/>
              </a:rPr>
              <a:t> </a:t>
            </a:r>
            <a:r>
              <a:rPr lang="es-ES" sz="1400" u="sng" dirty="0" err="1">
                <a:solidFill>
                  <a:srgbClr val="0000FF"/>
                </a:solidFill>
                <a:latin typeface="Times New Roman"/>
                <a:ea typeface="Calibri"/>
                <a:cs typeface="Times New Roman"/>
                <a:hlinkClick r:id="rId6"/>
              </a:rPr>
              <a:t>Suggestibility</a:t>
            </a:r>
            <a:r>
              <a:rPr lang="es-ES" sz="1400" u="sng" dirty="0">
                <a:solidFill>
                  <a:srgbClr val="0000FF"/>
                </a:solidFill>
                <a:latin typeface="Times New Roman"/>
                <a:ea typeface="Calibri"/>
                <a:cs typeface="Times New Roman"/>
                <a:hlinkClick r:id="rId6"/>
              </a:rPr>
              <a:t> in Miranda </a:t>
            </a:r>
            <a:r>
              <a:rPr lang="es-ES" sz="1400" u="sng" dirty="0" err="1">
                <a:solidFill>
                  <a:srgbClr val="0000FF"/>
                </a:solidFill>
                <a:latin typeface="Times New Roman"/>
                <a:ea typeface="Calibri"/>
                <a:cs typeface="Times New Roman"/>
                <a:hlinkClick r:id="rId6"/>
              </a:rPr>
              <a:t>Rights</a:t>
            </a:r>
            <a:r>
              <a:rPr lang="es-ES" sz="1400" u="sng" dirty="0">
                <a:solidFill>
                  <a:srgbClr val="0000FF"/>
                </a:solidFill>
                <a:latin typeface="Times New Roman"/>
                <a:ea typeface="Calibri"/>
                <a:cs typeface="Times New Roman"/>
                <a:hlinkClick r:id="rId6"/>
              </a:rPr>
              <a:t> </a:t>
            </a:r>
            <a:r>
              <a:rPr lang="es-ES" sz="1400" u="sng" dirty="0" err="1">
                <a:solidFill>
                  <a:srgbClr val="0000FF"/>
                </a:solidFill>
                <a:latin typeface="Times New Roman"/>
                <a:ea typeface="Calibri"/>
                <a:cs typeface="Times New Roman"/>
                <a:hlinkClick r:id="rId6"/>
              </a:rPr>
              <a:t>Comprehension</a:t>
            </a:r>
            <a:r>
              <a:rPr lang="es-ES" sz="1400" u="sng" dirty="0">
                <a:solidFill>
                  <a:srgbClr val="0000FF"/>
                </a:solidFill>
                <a:latin typeface="Times New Roman"/>
                <a:ea typeface="Calibri"/>
                <a:cs typeface="Times New Roman"/>
                <a:hlinkClick r:id="rId6"/>
              </a:rPr>
              <a:t> in </a:t>
            </a:r>
            <a:r>
              <a:rPr lang="es-ES" sz="1400" u="sng" dirty="0" err="1">
                <a:solidFill>
                  <a:srgbClr val="0000FF"/>
                </a:solidFill>
                <a:latin typeface="Times New Roman"/>
                <a:ea typeface="Calibri"/>
                <a:cs typeface="Times New Roman"/>
                <a:hlinkClick r:id="rId6"/>
              </a:rPr>
              <a:t>Adolescents</a:t>
            </a:r>
            <a:r>
              <a:rPr lang="es-ES" sz="1400" dirty="0">
                <a:latin typeface="Times New Roman"/>
                <a:ea typeface="Calibri"/>
                <a:cs typeface="Times New Roman"/>
              </a:rPr>
              <a:t>, </a:t>
            </a:r>
            <a:r>
              <a:rPr lang="es-ES" sz="1400" dirty="0" err="1">
                <a:latin typeface="Times New Roman"/>
                <a:ea typeface="Calibri"/>
                <a:cs typeface="Times New Roman"/>
              </a:rPr>
              <a:t>Law</a:t>
            </a:r>
            <a:r>
              <a:rPr lang="es-ES" sz="1400" dirty="0">
                <a:latin typeface="Times New Roman"/>
                <a:ea typeface="Calibri"/>
                <a:cs typeface="Times New Roman"/>
              </a:rPr>
              <a:t> and Human </a:t>
            </a:r>
            <a:r>
              <a:rPr lang="es-ES" sz="1400" dirty="0" err="1">
                <a:latin typeface="Times New Roman"/>
                <a:ea typeface="Calibri"/>
                <a:cs typeface="Times New Roman"/>
              </a:rPr>
              <a:t>Behavior</a:t>
            </a:r>
            <a:r>
              <a:rPr lang="es-ES" sz="1400" dirty="0">
                <a:latin typeface="Times New Roman"/>
                <a:ea typeface="Calibri"/>
                <a:cs typeface="Times New Roman"/>
              </a:rPr>
              <a:t>, 35, 2011, págs. 165–177.</a:t>
            </a:r>
          </a:p>
          <a:p>
            <a:pPr>
              <a:lnSpc>
                <a:spcPct val="115000"/>
              </a:lnSpc>
              <a:spcAft>
                <a:spcPts val="1000"/>
              </a:spcAft>
            </a:pPr>
            <a:r>
              <a:rPr lang="es-ES" sz="1400" dirty="0">
                <a:latin typeface="Times New Roman"/>
                <a:ea typeface="Calibri"/>
                <a:cs typeface="Times New Roman"/>
              </a:rPr>
              <a:t>M. E </a:t>
            </a:r>
            <a:r>
              <a:rPr lang="es-ES" sz="1400" dirty="0" err="1">
                <a:latin typeface="Times New Roman"/>
                <a:ea typeface="Calibri"/>
                <a:cs typeface="Times New Roman"/>
              </a:rPr>
              <a:t>Lamb</a:t>
            </a:r>
            <a:r>
              <a:rPr lang="es-ES" sz="1400" dirty="0">
                <a:latin typeface="Times New Roman"/>
                <a:ea typeface="Calibri"/>
                <a:cs typeface="Times New Roman"/>
              </a:rPr>
              <a:t>, M. P.Y. Sim, </a:t>
            </a:r>
            <a:r>
              <a:rPr lang="es-ES" sz="1400" u="sng" dirty="0" err="1">
                <a:solidFill>
                  <a:srgbClr val="0000FF"/>
                </a:solidFill>
                <a:latin typeface="Times New Roman"/>
                <a:ea typeface="Calibri"/>
                <a:cs typeface="Times New Roman"/>
                <a:hlinkClick r:id="rId7"/>
              </a:rPr>
              <a:t>Developmental</a:t>
            </a:r>
            <a:r>
              <a:rPr lang="es-ES" sz="1400" u="sng" dirty="0">
                <a:solidFill>
                  <a:srgbClr val="0000FF"/>
                </a:solidFill>
                <a:latin typeface="Times New Roman"/>
                <a:ea typeface="Calibri"/>
                <a:cs typeface="Times New Roman"/>
                <a:hlinkClick r:id="rId7"/>
              </a:rPr>
              <a:t> </a:t>
            </a:r>
            <a:r>
              <a:rPr lang="es-ES" sz="1400" u="sng" dirty="0" err="1">
                <a:solidFill>
                  <a:srgbClr val="0000FF"/>
                </a:solidFill>
                <a:latin typeface="Times New Roman"/>
                <a:ea typeface="Calibri"/>
                <a:cs typeface="Times New Roman"/>
                <a:hlinkClick r:id="rId7"/>
              </a:rPr>
              <a:t>Factors</a:t>
            </a:r>
            <a:r>
              <a:rPr lang="es-ES" sz="1400" u="sng" dirty="0">
                <a:solidFill>
                  <a:srgbClr val="0000FF"/>
                </a:solidFill>
                <a:latin typeface="Times New Roman"/>
                <a:ea typeface="Calibri"/>
                <a:cs typeface="Times New Roman"/>
                <a:hlinkClick r:id="rId7"/>
              </a:rPr>
              <a:t> </a:t>
            </a:r>
            <a:r>
              <a:rPr lang="es-ES" sz="1400" u="sng" dirty="0" err="1">
                <a:solidFill>
                  <a:srgbClr val="0000FF"/>
                </a:solidFill>
                <a:latin typeface="Times New Roman"/>
                <a:ea typeface="Calibri"/>
                <a:cs typeface="Times New Roman"/>
                <a:hlinkClick r:id="rId7"/>
              </a:rPr>
              <a:t>Affecting</a:t>
            </a:r>
            <a:r>
              <a:rPr lang="es-ES" sz="1400" u="sng" dirty="0">
                <a:solidFill>
                  <a:srgbClr val="0000FF"/>
                </a:solidFill>
                <a:latin typeface="Times New Roman"/>
                <a:ea typeface="Calibri"/>
                <a:cs typeface="Times New Roman"/>
                <a:hlinkClick r:id="rId7"/>
              </a:rPr>
              <a:t> </a:t>
            </a:r>
            <a:r>
              <a:rPr lang="es-ES" sz="1400" u="sng" dirty="0" err="1">
                <a:solidFill>
                  <a:srgbClr val="0000FF"/>
                </a:solidFill>
                <a:latin typeface="Times New Roman"/>
                <a:ea typeface="Calibri"/>
                <a:cs typeface="Times New Roman"/>
                <a:hlinkClick r:id="rId7"/>
              </a:rPr>
              <a:t>Children</a:t>
            </a:r>
            <a:r>
              <a:rPr lang="es-ES" sz="1400" u="sng" dirty="0">
                <a:solidFill>
                  <a:srgbClr val="0000FF"/>
                </a:solidFill>
                <a:latin typeface="Times New Roman"/>
                <a:ea typeface="Calibri"/>
                <a:cs typeface="Times New Roman"/>
                <a:hlinkClick r:id="rId7"/>
              </a:rPr>
              <a:t> in Legal </a:t>
            </a:r>
            <a:r>
              <a:rPr lang="es-ES" sz="1400" u="sng" dirty="0" err="1">
                <a:solidFill>
                  <a:srgbClr val="0000FF"/>
                </a:solidFill>
                <a:latin typeface="Times New Roman"/>
                <a:ea typeface="Calibri"/>
                <a:cs typeface="Times New Roman"/>
                <a:hlinkClick r:id="rId7"/>
              </a:rPr>
              <a:t>Contexts</a:t>
            </a:r>
            <a:r>
              <a:rPr lang="es-ES" sz="1400" dirty="0">
                <a:latin typeface="Times New Roman"/>
                <a:ea typeface="Calibri"/>
                <a:cs typeface="Times New Roman"/>
              </a:rPr>
              <a:t>, </a:t>
            </a:r>
            <a:r>
              <a:rPr lang="es-ES" sz="1400" dirty="0" err="1">
                <a:latin typeface="Times New Roman"/>
                <a:ea typeface="Calibri"/>
                <a:cs typeface="Times New Roman"/>
              </a:rPr>
              <a:t>Youth</a:t>
            </a:r>
            <a:r>
              <a:rPr lang="es-ES" sz="1400" dirty="0">
                <a:latin typeface="Times New Roman"/>
                <a:ea typeface="Calibri"/>
                <a:cs typeface="Times New Roman"/>
              </a:rPr>
              <a:t> </a:t>
            </a:r>
            <a:r>
              <a:rPr lang="es-ES" sz="1400" dirty="0" err="1">
                <a:latin typeface="Times New Roman"/>
                <a:ea typeface="Calibri"/>
                <a:cs typeface="Times New Roman"/>
              </a:rPr>
              <a:t>Justice</a:t>
            </a:r>
            <a:r>
              <a:rPr lang="es-ES" sz="1400" dirty="0">
                <a:latin typeface="Times New Roman"/>
                <a:ea typeface="Calibri"/>
                <a:cs typeface="Times New Roman"/>
              </a:rPr>
              <a:t>, 13(2), 2003, págs. 131–144.</a:t>
            </a:r>
          </a:p>
          <a:p>
            <a:pPr>
              <a:lnSpc>
                <a:spcPct val="115000"/>
              </a:lnSpc>
              <a:spcAft>
                <a:spcPts val="1000"/>
              </a:spcAft>
            </a:pPr>
            <a:r>
              <a:rPr lang="es-ES" sz="1400" dirty="0">
                <a:latin typeface="Times New Roman"/>
                <a:ea typeface="Calibri"/>
                <a:cs typeface="Times New Roman"/>
              </a:rPr>
              <a:t>B.C. </a:t>
            </a:r>
            <a:r>
              <a:rPr lang="es-ES" sz="1400" dirty="0" err="1">
                <a:latin typeface="Times New Roman"/>
                <a:ea typeface="Calibri"/>
                <a:cs typeface="Times New Roman"/>
              </a:rPr>
              <a:t>Feld</a:t>
            </a:r>
            <a:r>
              <a:rPr lang="es-ES" sz="1400" dirty="0">
                <a:latin typeface="Times New Roman"/>
                <a:ea typeface="Calibri"/>
                <a:cs typeface="Times New Roman"/>
              </a:rPr>
              <a:t>, </a:t>
            </a:r>
            <a:r>
              <a:rPr lang="es-ES" sz="1400" dirty="0" err="1">
                <a:latin typeface="Times New Roman"/>
                <a:ea typeface="Calibri"/>
                <a:cs typeface="Times New Roman"/>
              </a:rPr>
              <a:t>Kids</a:t>
            </a:r>
            <a:r>
              <a:rPr lang="es-ES" sz="1400" dirty="0">
                <a:latin typeface="Times New Roman"/>
                <a:ea typeface="Calibri"/>
                <a:cs typeface="Times New Roman"/>
              </a:rPr>
              <a:t>, </a:t>
            </a:r>
            <a:r>
              <a:rPr lang="es-ES" sz="1400" u="sng" dirty="0" err="1">
                <a:solidFill>
                  <a:srgbClr val="0000FF"/>
                </a:solidFill>
                <a:latin typeface="Times New Roman"/>
                <a:ea typeface="Calibri"/>
                <a:cs typeface="Times New Roman"/>
                <a:hlinkClick r:id="rId8"/>
              </a:rPr>
              <a:t>Cops</a:t>
            </a:r>
            <a:r>
              <a:rPr lang="es-ES" sz="1400" u="sng" dirty="0">
                <a:solidFill>
                  <a:srgbClr val="0000FF"/>
                </a:solidFill>
                <a:latin typeface="Times New Roman"/>
                <a:ea typeface="Calibri"/>
                <a:cs typeface="Times New Roman"/>
                <a:hlinkClick r:id="rId8"/>
              </a:rPr>
              <a:t> and </a:t>
            </a:r>
            <a:r>
              <a:rPr lang="es-ES" sz="1400" u="sng" dirty="0" err="1">
                <a:solidFill>
                  <a:srgbClr val="0000FF"/>
                </a:solidFill>
                <a:latin typeface="Times New Roman"/>
                <a:ea typeface="Calibri"/>
                <a:cs typeface="Times New Roman"/>
                <a:hlinkClick r:id="rId8"/>
              </a:rPr>
              <a:t>Confessions</a:t>
            </a:r>
            <a:r>
              <a:rPr lang="es-ES" sz="1400" u="sng" dirty="0">
                <a:solidFill>
                  <a:srgbClr val="0000FF"/>
                </a:solidFill>
                <a:latin typeface="Times New Roman"/>
                <a:ea typeface="Calibri"/>
                <a:cs typeface="Times New Roman"/>
                <a:hlinkClick r:id="rId8"/>
              </a:rPr>
              <a:t>: </a:t>
            </a:r>
            <a:r>
              <a:rPr lang="es-ES" sz="1400" u="sng" dirty="0" err="1">
                <a:solidFill>
                  <a:srgbClr val="0000FF"/>
                </a:solidFill>
                <a:latin typeface="Times New Roman"/>
                <a:ea typeface="Calibri"/>
                <a:cs typeface="Times New Roman"/>
                <a:hlinkClick r:id="rId8"/>
              </a:rPr>
              <a:t>Inside</a:t>
            </a:r>
            <a:r>
              <a:rPr lang="es-ES" sz="1400" u="sng" dirty="0">
                <a:solidFill>
                  <a:srgbClr val="0000FF"/>
                </a:solidFill>
                <a:latin typeface="Times New Roman"/>
                <a:ea typeface="Calibri"/>
                <a:cs typeface="Times New Roman"/>
                <a:hlinkClick r:id="rId8"/>
              </a:rPr>
              <a:t> </a:t>
            </a:r>
            <a:r>
              <a:rPr lang="es-ES" sz="1400" u="sng" dirty="0" err="1">
                <a:solidFill>
                  <a:srgbClr val="0000FF"/>
                </a:solidFill>
                <a:latin typeface="Times New Roman"/>
                <a:ea typeface="Calibri"/>
                <a:cs typeface="Times New Roman"/>
                <a:hlinkClick r:id="rId8"/>
              </a:rPr>
              <a:t>the</a:t>
            </a:r>
            <a:r>
              <a:rPr lang="es-ES" sz="1400" u="sng" dirty="0">
                <a:solidFill>
                  <a:srgbClr val="0000FF"/>
                </a:solidFill>
                <a:latin typeface="Times New Roman"/>
                <a:ea typeface="Calibri"/>
                <a:cs typeface="Times New Roman"/>
                <a:hlinkClick r:id="rId8"/>
              </a:rPr>
              <a:t> </a:t>
            </a:r>
            <a:r>
              <a:rPr lang="es-ES" sz="1400" u="sng" dirty="0" err="1">
                <a:solidFill>
                  <a:srgbClr val="0000FF"/>
                </a:solidFill>
                <a:latin typeface="Times New Roman"/>
                <a:ea typeface="Calibri"/>
                <a:cs typeface="Times New Roman"/>
                <a:hlinkClick r:id="rId8"/>
              </a:rPr>
              <a:t>Interrogation</a:t>
            </a:r>
            <a:r>
              <a:rPr lang="es-ES" sz="1400" u="sng" dirty="0">
                <a:solidFill>
                  <a:srgbClr val="0000FF"/>
                </a:solidFill>
                <a:latin typeface="Times New Roman"/>
                <a:ea typeface="Calibri"/>
                <a:cs typeface="Times New Roman"/>
                <a:hlinkClick r:id="rId8"/>
              </a:rPr>
              <a:t> </a:t>
            </a:r>
            <a:r>
              <a:rPr lang="es-ES" sz="1400" u="sng" dirty="0" err="1">
                <a:solidFill>
                  <a:srgbClr val="0000FF"/>
                </a:solidFill>
                <a:latin typeface="Times New Roman"/>
                <a:ea typeface="Calibri"/>
                <a:cs typeface="Times New Roman"/>
                <a:hlinkClick r:id="rId8"/>
              </a:rPr>
              <a:t>Room</a:t>
            </a:r>
            <a:r>
              <a:rPr lang="es-ES" sz="1400" dirty="0">
                <a:latin typeface="Times New Roman"/>
                <a:ea typeface="Calibri"/>
                <a:cs typeface="Times New Roman"/>
              </a:rPr>
              <a:t>. Nueva York: Cambridge </a:t>
            </a:r>
            <a:r>
              <a:rPr lang="es-ES" sz="1400" dirty="0" err="1">
                <a:latin typeface="Times New Roman"/>
                <a:ea typeface="Calibri"/>
                <a:cs typeface="Times New Roman"/>
              </a:rPr>
              <a:t>University</a:t>
            </a:r>
            <a:r>
              <a:rPr lang="es-ES" sz="1400" dirty="0">
                <a:latin typeface="Times New Roman"/>
                <a:ea typeface="Calibri"/>
                <a:cs typeface="Times New Roman"/>
              </a:rPr>
              <a:t> </a:t>
            </a:r>
            <a:r>
              <a:rPr lang="es-ES" sz="1400" dirty="0" err="1">
                <a:latin typeface="Times New Roman"/>
                <a:ea typeface="Calibri"/>
                <a:cs typeface="Times New Roman"/>
              </a:rPr>
              <a:t>Press</a:t>
            </a:r>
            <a:r>
              <a:rPr lang="es-ES" sz="1400" dirty="0">
                <a:latin typeface="Times New Roman"/>
                <a:ea typeface="Calibri"/>
                <a:cs typeface="Times New Roman"/>
              </a:rPr>
              <a:t> (2003), págs. 35-59.</a:t>
            </a:r>
          </a:p>
          <a:p>
            <a:pPr>
              <a:lnSpc>
                <a:spcPct val="115000"/>
              </a:lnSpc>
              <a:spcAft>
                <a:spcPts val="1000"/>
              </a:spcAft>
            </a:pPr>
            <a:r>
              <a:rPr lang="es-ES" sz="1400" dirty="0">
                <a:latin typeface="Times New Roman"/>
                <a:ea typeface="Calibri"/>
                <a:cs typeface="Times New Roman"/>
              </a:rPr>
              <a:t>S. </a:t>
            </a:r>
            <a:r>
              <a:rPr lang="es-ES" sz="1400" dirty="0" err="1">
                <a:latin typeface="Times New Roman"/>
                <a:ea typeface="Calibri"/>
                <a:cs typeface="Times New Roman"/>
              </a:rPr>
              <a:t>Kassin</a:t>
            </a:r>
            <a:r>
              <a:rPr lang="es-ES" sz="1400" dirty="0">
                <a:latin typeface="Times New Roman"/>
                <a:ea typeface="Calibri"/>
                <a:cs typeface="Times New Roman"/>
              </a:rPr>
              <a:t>, S.A. </a:t>
            </a:r>
            <a:r>
              <a:rPr lang="es-ES" sz="1400" dirty="0" err="1">
                <a:latin typeface="Times New Roman"/>
                <a:ea typeface="Calibri"/>
                <a:cs typeface="Times New Roman"/>
              </a:rPr>
              <a:t>Drizin</a:t>
            </a:r>
            <a:r>
              <a:rPr lang="es-ES" sz="1400" dirty="0">
                <a:latin typeface="Times New Roman"/>
                <a:ea typeface="Calibri"/>
                <a:cs typeface="Times New Roman"/>
              </a:rPr>
              <a:t>, T. </a:t>
            </a:r>
            <a:r>
              <a:rPr lang="es-ES" sz="1400" dirty="0" err="1">
                <a:latin typeface="Times New Roman"/>
                <a:ea typeface="Calibri"/>
                <a:cs typeface="Times New Roman"/>
              </a:rPr>
              <a:t>Grisso</a:t>
            </a:r>
            <a:r>
              <a:rPr lang="es-ES" sz="1400" dirty="0">
                <a:latin typeface="Times New Roman"/>
                <a:ea typeface="Calibri"/>
                <a:cs typeface="Times New Roman"/>
              </a:rPr>
              <a:t>, G.H. </a:t>
            </a:r>
            <a:r>
              <a:rPr lang="es-ES" sz="1400" dirty="0" err="1">
                <a:latin typeface="Times New Roman"/>
                <a:ea typeface="Calibri"/>
                <a:cs typeface="Times New Roman"/>
              </a:rPr>
              <a:t>Gudjonsson</a:t>
            </a:r>
            <a:r>
              <a:rPr lang="es-ES" sz="1400" dirty="0">
                <a:latin typeface="Times New Roman"/>
                <a:ea typeface="Calibri"/>
                <a:cs typeface="Times New Roman"/>
              </a:rPr>
              <a:t>, R.A. Leo, A.D. </a:t>
            </a:r>
            <a:r>
              <a:rPr lang="es-ES" sz="1400" dirty="0" err="1">
                <a:latin typeface="Times New Roman"/>
                <a:ea typeface="Calibri"/>
                <a:cs typeface="Times New Roman"/>
              </a:rPr>
              <a:t>Redlich</a:t>
            </a:r>
            <a:r>
              <a:rPr lang="es-ES" sz="1400" dirty="0">
                <a:latin typeface="Times New Roman"/>
                <a:ea typeface="Calibri"/>
                <a:cs typeface="Times New Roman"/>
              </a:rPr>
              <a:t>, </a:t>
            </a:r>
            <a:r>
              <a:rPr lang="es-ES" sz="1400" u="sng" dirty="0">
                <a:solidFill>
                  <a:srgbClr val="0000FF"/>
                </a:solidFill>
                <a:latin typeface="Times New Roman"/>
                <a:ea typeface="Calibri"/>
                <a:cs typeface="Times New Roman"/>
                <a:hlinkClick r:id="rId9"/>
              </a:rPr>
              <a:t>Police </a:t>
            </a:r>
            <a:r>
              <a:rPr lang="es-ES" sz="1400" u="sng" dirty="0" err="1">
                <a:solidFill>
                  <a:srgbClr val="0000FF"/>
                </a:solidFill>
                <a:latin typeface="Times New Roman"/>
                <a:ea typeface="Calibri"/>
                <a:cs typeface="Times New Roman"/>
                <a:hlinkClick r:id="rId9"/>
              </a:rPr>
              <a:t>induced</a:t>
            </a:r>
            <a:r>
              <a:rPr lang="es-ES" sz="1400" u="sng" dirty="0">
                <a:solidFill>
                  <a:srgbClr val="0000FF"/>
                </a:solidFill>
                <a:latin typeface="Times New Roman"/>
                <a:ea typeface="Calibri"/>
                <a:cs typeface="Times New Roman"/>
                <a:hlinkClick r:id="rId9"/>
              </a:rPr>
              <a:t> </a:t>
            </a:r>
            <a:r>
              <a:rPr lang="es-ES" sz="1400" u="sng" dirty="0" err="1">
                <a:solidFill>
                  <a:srgbClr val="0000FF"/>
                </a:solidFill>
                <a:latin typeface="Times New Roman"/>
                <a:ea typeface="Calibri"/>
                <a:cs typeface="Times New Roman"/>
                <a:hlinkClick r:id="rId9"/>
              </a:rPr>
              <a:t>confessions</a:t>
            </a:r>
            <a:r>
              <a:rPr lang="es-ES" sz="1400" u="sng" dirty="0">
                <a:solidFill>
                  <a:srgbClr val="0000FF"/>
                </a:solidFill>
                <a:latin typeface="Times New Roman"/>
                <a:ea typeface="Calibri"/>
                <a:cs typeface="Times New Roman"/>
                <a:hlinkClick r:id="rId9"/>
              </a:rPr>
              <a:t>: </a:t>
            </a:r>
            <a:r>
              <a:rPr lang="es-ES" sz="1400" u="sng" dirty="0" err="1">
                <a:solidFill>
                  <a:srgbClr val="0000FF"/>
                </a:solidFill>
                <a:latin typeface="Times New Roman"/>
                <a:ea typeface="Calibri"/>
                <a:cs typeface="Times New Roman"/>
                <a:hlinkClick r:id="rId9"/>
              </a:rPr>
              <a:t>Risk</a:t>
            </a:r>
            <a:r>
              <a:rPr lang="es-ES" sz="1400" u="sng" dirty="0">
                <a:solidFill>
                  <a:srgbClr val="0000FF"/>
                </a:solidFill>
                <a:latin typeface="Times New Roman"/>
                <a:ea typeface="Calibri"/>
                <a:cs typeface="Times New Roman"/>
                <a:hlinkClick r:id="rId9"/>
              </a:rPr>
              <a:t> </a:t>
            </a:r>
            <a:r>
              <a:rPr lang="es-ES" sz="1400" u="sng" dirty="0" err="1">
                <a:solidFill>
                  <a:srgbClr val="0000FF"/>
                </a:solidFill>
                <a:latin typeface="Times New Roman"/>
                <a:ea typeface="Calibri"/>
                <a:cs typeface="Times New Roman"/>
                <a:hlinkClick r:id="rId9"/>
              </a:rPr>
              <a:t>factors</a:t>
            </a:r>
            <a:r>
              <a:rPr lang="es-ES" sz="1400" u="sng" dirty="0">
                <a:solidFill>
                  <a:srgbClr val="0000FF"/>
                </a:solidFill>
                <a:latin typeface="Times New Roman"/>
                <a:ea typeface="Calibri"/>
                <a:cs typeface="Times New Roman"/>
                <a:hlinkClick r:id="rId9"/>
              </a:rPr>
              <a:t> and </a:t>
            </a:r>
            <a:r>
              <a:rPr lang="es-ES" sz="1400" u="sng" dirty="0" err="1">
                <a:solidFill>
                  <a:srgbClr val="0000FF"/>
                </a:solidFill>
                <a:latin typeface="Times New Roman"/>
                <a:ea typeface="Calibri"/>
                <a:cs typeface="Times New Roman"/>
                <a:hlinkClick r:id="rId9"/>
              </a:rPr>
              <a:t>Recommendations</a:t>
            </a:r>
            <a:r>
              <a:rPr lang="es-ES" sz="1400" dirty="0">
                <a:latin typeface="Times New Roman"/>
                <a:ea typeface="Calibri"/>
                <a:cs typeface="Times New Roman"/>
              </a:rPr>
              <a:t>. </a:t>
            </a:r>
            <a:r>
              <a:rPr lang="es-ES" sz="1400" dirty="0" err="1">
                <a:latin typeface="Times New Roman"/>
                <a:ea typeface="Calibri"/>
                <a:cs typeface="Times New Roman"/>
              </a:rPr>
              <a:t>Law</a:t>
            </a:r>
            <a:r>
              <a:rPr lang="es-ES" sz="1400" dirty="0">
                <a:latin typeface="Times New Roman"/>
                <a:ea typeface="Calibri"/>
                <a:cs typeface="Times New Roman"/>
              </a:rPr>
              <a:t> and Human </a:t>
            </a:r>
            <a:r>
              <a:rPr lang="es-ES" sz="1400" dirty="0" err="1">
                <a:latin typeface="Times New Roman"/>
                <a:ea typeface="Calibri"/>
                <a:cs typeface="Times New Roman"/>
              </a:rPr>
              <a:t>Behavior</a:t>
            </a:r>
            <a:r>
              <a:rPr lang="es-ES" sz="1400" dirty="0">
                <a:latin typeface="Times New Roman"/>
                <a:ea typeface="Calibri"/>
                <a:cs typeface="Times New Roman"/>
              </a:rPr>
              <a:t>, 2010, 34, págs. 3-38. </a:t>
            </a:r>
          </a:p>
          <a:p>
            <a:pPr>
              <a:lnSpc>
                <a:spcPct val="115000"/>
              </a:lnSpc>
              <a:spcAft>
                <a:spcPts val="1000"/>
              </a:spcAft>
            </a:pPr>
            <a:r>
              <a:rPr lang="es-ES" sz="1400" dirty="0">
                <a:latin typeface="Times New Roman"/>
                <a:ea typeface="Calibri"/>
                <a:cs typeface="Times New Roman"/>
              </a:rPr>
              <a:t>M. </a:t>
            </a:r>
            <a:r>
              <a:rPr lang="es-ES" sz="1400" dirty="0" err="1">
                <a:latin typeface="Times New Roman"/>
                <a:ea typeface="Calibri"/>
                <a:cs typeface="Times New Roman"/>
              </a:rPr>
              <a:t>Blagrove</a:t>
            </a:r>
            <a:r>
              <a:rPr lang="es-ES" sz="1400" dirty="0">
                <a:latin typeface="Times New Roman"/>
                <a:ea typeface="Calibri"/>
                <a:cs typeface="Times New Roman"/>
              </a:rPr>
              <a:t>, </a:t>
            </a:r>
            <a:r>
              <a:rPr lang="es-ES" sz="1400" u="sng" dirty="0" err="1">
                <a:solidFill>
                  <a:srgbClr val="0000FF"/>
                </a:solidFill>
                <a:latin typeface="Times New Roman"/>
                <a:ea typeface="Calibri"/>
                <a:cs typeface="Times New Roman"/>
                <a:hlinkClick r:id="rId10"/>
              </a:rPr>
              <a:t>Effects</a:t>
            </a:r>
            <a:r>
              <a:rPr lang="es-ES" sz="1400" u="sng" dirty="0">
                <a:solidFill>
                  <a:srgbClr val="0000FF"/>
                </a:solidFill>
                <a:latin typeface="Times New Roman"/>
                <a:ea typeface="Calibri"/>
                <a:cs typeface="Times New Roman"/>
                <a:hlinkClick r:id="rId10"/>
              </a:rPr>
              <a:t> </a:t>
            </a:r>
            <a:r>
              <a:rPr lang="es-ES" sz="1400" u="sng" dirty="0" err="1">
                <a:solidFill>
                  <a:srgbClr val="0000FF"/>
                </a:solidFill>
                <a:latin typeface="Times New Roman"/>
                <a:ea typeface="Calibri"/>
                <a:cs typeface="Times New Roman"/>
                <a:hlinkClick r:id="rId10"/>
              </a:rPr>
              <a:t>of</a:t>
            </a:r>
            <a:r>
              <a:rPr lang="es-ES" sz="1400" u="sng" dirty="0">
                <a:solidFill>
                  <a:srgbClr val="0000FF"/>
                </a:solidFill>
                <a:latin typeface="Times New Roman"/>
                <a:ea typeface="Calibri"/>
                <a:cs typeface="Times New Roman"/>
                <a:hlinkClick r:id="rId10"/>
              </a:rPr>
              <a:t> </a:t>
            </a:r>
            <a:r>
              <a:rPr lang="es-ES" sz="1400" u="sng" dirty="0" err="1">
                <a:solidFill>
                  <a:srgbClr val="0000FF"/>
                </a:solidFill>
                <a:latin typeface="Times New Roman"/>
                <a:ea typeface="Calibri"/>
                <a:cs typeface="Times New Roman"/>
                <a:hlinkClick r:id="rId10"/>
              </a:rPr>
              <a:t>length</a:t>
            </a:r>
            <a:r>
              <a:rPr lang="es-ES" sz="1400" u="sng" dirty="0">
                <a:solidFill>
                  <a:srgbClr val="0000FF"/>
                </a:solidFill>
                <a:latin typeface="Times New Roman"/>
                <a:ea typeface="Calibri"/>
                <a:cs typeface="Times New Roman"/>
                <a:hlinkClick r:id="rId10"/>
              </a:rPr>
              <a:t> </a:t>
            </a:r>
            <a:r>
              <a:rPr lang="es-ES" sz="1400" u="sng" dirty="0" err="1">
                <a:solidFill>
                  <a:srgbClr val="0000FF"/>
                </a:solidFill>
                <a:latin typeface="Times New Roman"/>
                <a:ea typeface="Calibri"/>
                <a:cs typeface="Times New Roman"/>
                <a:hlinkClick r:id="rId10"/>
              </a:rPr>
              <a:t>of</a:t>
            </a:r>
            <a:r>
              <a:rPr lang="es-ES" sz="1400" u="sng" dirty="0">
                <a:solidFill>
                  <a:srgbClr val="0000FF"/>
                </a:solidFill>
                <a:latin typeface="Times New Roman"/>
                <a:ea typeface="Calibri"/>
                <a:cs typeface="Times New Roman"/>
                <a:hlinkClick r:id="rId10"/>
              </a:rPr>
              <a:t> </a:t>
            </a:r>
            <a:r>
              <a:rPr lang="es-ES" sz="1400" u="sng" dirty="0" err="1">
                <a:solidFill>
                  <a:srgbClr val="0000FF"/>
                </a:solidFill>
                <a:latin typeface="Times New Roman"/>
                <a:ea typeface="Calibri"/>
                <a:cs typeface="Times New Roman"/>
                <a:hlinkClick r:id="rId10"/>
              </a:rPr>
              <a:t>sleep</a:t>
            </a:r>
            <a:r>
              <a:rPr lang="es-ES" sz="1400" u="sng" dirty="0">
                <a:solidFill>
                  <a:srgbClr val="0000FF"/>
                </a:solidFill>
                <a:latin typeface="Times New Roman"/>
                <a:ea typeface="Calibri"/>
                <a:cs typeface="Times New Roman"/>
                <a:hlinkClick r:id="rId10"/>
              </a:rPr>
              <a:t> </a:t>
            </a:r>
            <a:r>
              <a:rPr lang="es-ES" sz="1400" u="sng" dirty="0" err="1">
                <a:solidFill>
                  <a:srgbClr val="0000FF"/>
                </a:solidFill>
                <a:latin typeface="Times New Roman"/>
                <a:ea typeface="Calibri"/>
                <a:cs typeface="Times New Roman"/>
                <a:hlinkClick r:id="rId10"/>
              </a:rPr>
              <a:t>deprivation</a:t>
            </a:r>
            <a:r>
              <a:rPr lang="es-ES" sz="1400" u="sng" dirty="0">
                <a:solidFill>
                  <a:srgbClr val="0000FF"/>
                </a:solidFill>
                <a:latin typeface="Times New Roman"/>
                <a:ea typeface="Calibri"/>
                <a:cs typeface="Times New Roman"/>
                <a:hlinkClick r:id="rId10"/>
              </a:rPr>
              <a:t> </a:t>
            </a:r>
            <a:r>
              <a:rPr lang="es-ES" sz="1400" u="sng" dirty="0" err="1">
                <a:solidFill>
                  <a:srgbClr val="0000FF"/>
                </a:solidFill>
                <a:latin typeface="Times New Roman"/>
                <a:ea typeface="Calibri"/>
                <a:cs typeface="Times New Roman"/>
                <a:hlinkClick r:id="rId10"/>
              </a:rPr>
              <a:t>on</a:t>
            </a:r>
            <a:r>
              <a:rPr lang="es-ES" sz="1400" u="sng" dirty="0">
                <a:solidFill>
                  <a:srgbClr val="0000FF"/>
                </a:solidFill>
                <a:latin typeface="Times New Roman"/>
                <a:ea typeface="Calibri"/>
                <a:cs typeface="Times New Roman"/>
                <a:hlinkClick r:id="rId10"/>
              </a:rPr>
              <a:t> </a:t>
            </a:r>
            <a:r>
              <a:rPr lang="es-ES" sz="1400" u="sng" dirty="0" err="1">
                <a:solidFill>
                  <a:srgbClr val="0000FF"/>
                </a:solidFill>
                <a:latin typeface="Times New Roman"/>
                <a:ea typeface="Calibri"/>
                <a:cs typeface="Times New Roman"/>
                <a:hlinkClick r:id="rId10"/>
              </a:rPr>
              <a:t>interrogative</a:t>
            </a:r>
            <a:r>
              <a:rPr lang="es-ES" sz="1400" u="sng" dirty="0">
                <a:solidFill>
                  <a:srgbClr val="0000FF"/>
                </a:solidFill>
                <a:latin typeface="Times New Roman"/>
                <a:ea typeface="Calibri"/>
                <a:cs typeface="Times New Roman"/>
                <a:hlinkClick r:id="rId10"/>
              </a:rPr>
              <a:t> </a:t>
            </a:r>
            <a:r>
              <a:rPr lang="es-ES" sz="1400" u="sng" dirty="0" err="1">
                <a:solidFill>
                  <a:srgbClr val="0000FF"/>
                </a:solidFill>
                <a:latin typeface="Times New Roman"/>
                <a:ea typeface="Calibri"/>
                <a:cs typeface="Times New Roman"/>
                <a:hlinkClick r:id="rId10"/>
              </a:rPr>
              <a:t>suggestibility</a:t>
            </a:r>
            <a:r>
              <a:rPr lang="es-ES" sz="1400" dirty="0">
                <a:latin typeface="Times New Roman"/>
                <a:ea typeface="Calibri"/>
                <a:cs typeface="Times New Roman"/>
              </a:rPr>
              <a:t>, </a:t>
            </a:r>
            <a:r>
              <a:rPr lang="es-ES" sz="1400" dirty="0" err="1">
                <a:latin typeface="Times New Roman"/>
                <a:ea typeface="Calibri"/>
                <a:cs typeface="Times New Roman"/>
              </a:rPr>
              <a:t>Applied</a:t>
            </a:r>
            <a:r>
              <a:rPr lang="es-ES" sz="1400" dirty="0">
                <a:latin typeface="Times New Roman"/>
                <a:ea typeface="Calibri"/>
                <a:cs typeface="Times New Roman"/>
              </a:rPr>
              <a:t> </a:t>
            </a:r>
            <a:r>
              <a:rPr lang="es-ES" sz="1400" dirty="0" err="1">
                <a:latin typeface="Times New Roman"/>
                <a:ea typeface="Calibri"/>
                <a:cs typeface="Times New Roman"/>
              </a:rPr>
              <a:t>Cognitive</a:t>
            </a:r>
            <a:r>
              <a:rPr lang="es-ES" sz="1400" dirty="0">
                <a:latin typeface="Times New Roman"/>
                <a:ea typeface="Calibri"/>
                <a:cs typeface="Times New Roman"/>
              </a:rPr>
              <a:t> </a:t>
            </a:r>
            <a:r>
              <a:rPr lang="es-ES" sz="1400" dirty="0" err="1">
                <a:latin typeface="Times New Roman"/>
                <a:ea typeface="Calibri"/>
                <a:cs typeface="Times New Roman"/>
              </a:rPr>
              <a:t>Psychology</a:t>
            </a:r>
            <a:r>
              <a:rPr lang="es-ES" sz="1400" dirty="0">
                <a:latin typeface="Times New Roman"/>
                <a:ea typeface="Calibri"/>
                <a:cs typeface="Times New Roman"/>
              </a:rPr>
              <a:t>, 8/2, 2004, págs. 169-179.</a:t>
            </a:r>
          </a:p>
          <a:p>
            <a:pPr>
              <a:lnSpc>
                <a:spcPct val="115000"/>
              </a:lnSpc>
              <a:spcAft>
                <a:spcPts val="1000"/>
              </a:spcAft>
            </a:pPr>
            <a:r>
              <a:rPr lang="es-ES" sz="1400" dirty="0">
                <a:latin typeface="Times New Roman"/>
                <a:ea typeface="Calibri"/>
                <a:cs typeface="Times New Roman"/>
              </a:rPr>
              <a:t>J.E. Ainsworth, </a:t>
            </a:r>
            <a:r>
              <a:rPr lang="es-ES" sz="1400" u="sng" dirty="0">
                <a:solidFill>
                  <a:srgbClr val="0000FF"/>
                </a:solidFill>
                <a:latin typeface="Times New Roman"/>
                <a:ea typeface="Calibri"/>
                <a:cs typeface="Times New Roman"/>
                <a:hlinkClick r:id="rId11"/>
              </a:rPr>
              <a:t>In a </a:t>
            </a:r>
            <a:r>
              <a:rPr lang="es-ES" sz="1400" u="sng" dirty="0" err="1">
                <a:solidFill>
                  <a:srgbClr val="0000FF"/>
                </a:solidFill>
                <a:latin typeface="Times New Roman"/>
                <a:ea typeface="Calibri"/>
                <a:cs typeface="Times New Roman"/>
                <a:hlinkClick r:id="rId11"/>
              </a:rPr>
              <a:t>Different</a:t>
            </a:r>
            <a:r>
              <a:rPr lang="es-ES" sz="1400" u="sng" dirty="0">
                <a:solidFill>
                  <a:srgbClr val="0000FF"/>
                </a:solidFill>
                <a:latin typeface="Times New Roman"/>
                <a:ea typeface="Calibri"/>
                <a:cs typeface="Times New Roman"/>
                <a:hlinkClick r:id="rId11"/>
              </a:rPr>
              <a:t> </a:t>
            </a:r>
            <a:r>
              <a:rPr lang="es-ES" sz="1400" u="sng" dirty="0" err="1">
                <a:solidFill>
                  <a:srgbClr val="0000FF"/>
                </a:solidFill>
                <a:latin typeface="Times New Roman"/>
                <a:ea typeface="Calibri"/>
                <a:cs typeface="Times New Roman"/>
                <a:hlinkClick r:id="rId11"/>
              </a:rPr>
              <a:t>Register</a:t>
            </a:r>
            <a:r>
              <a:rPr lang="es-ES" sz="1400" u="sng" dirty="0">
                <a:solidFill>
                  <a:srgbClr val="0000FF"/>
                </a:solidFill>
                <a:latin typeface="Times New Roman"/>
                <a:ea typeface="Calibri"/>
                <a:cs typeface="Times New Roman"/>
                <a:hlinkClick r:id="rId11"/>
              </a:rPr>
              <a:t>: </a:t>
            </a:r>
            <a:r>
              <a:rPr lang="es-ES" sz="1400" u="sng" dirty="0" err="1">
                <a:solidFill>
                  <a:srgbClr val="0000FF"/>
                </a:solidFill>
                <a:latin typeface="Times New Roman"/>
                <a:ea typeface="Calibri"/>
                <a:cs typeface="Times New Roman"/>
                <a:hlinkClick r:id="rId11"/>
              </a:rPr>
              <a:t>The</a:t>
            </a:r>
            <a:r>
              <a:rPr lang="es-ES" sz="1400" u="sng" dirty="0">
                <a:solidFill>
                  <a:srgbClr val="0000FF"/>
                </a:solidFill>
                <a:latin typeface="Times New Roman"/>
                <a:ea typeface="Calibri"/>
                <a:cs typeface="Times New Roman"/>
                <a:hlinkClick r:id="rId11"/>
              </a:rPr>
              <a:t> </a:t>
            </a:r>
            <a:r>
              <a:rPr lang="es-ES" sz="1400" u="sng" dirty="0" err="1">
                <a:solidFill>
                  <a:srgbClr val="0000FF"/>
                </a:solidFill>
                <a:latin typeface="Times New Roman"/>
                <a:ea typeface="Calibri"/>
                <a:cs typeface="Times New Roman"/>
                <a:hlinkClick r:id="rId11"/>
              </a:rPr>
              <a:t>Pragmatics</a:t>
            </a:r>
            <a:r>
              <a:rPr lang="es-ES" sz="1400" u="sng" dirty="0">
                <a:solidFill>
                  <a:srgbClr val="0000FF"/>
                </a:solidFill>
                <a:latin typeface="Times New Roman"/>
                <a:ea typeface="Calibri"/>
                <a:cs typeface="Times New Roman"/>
                <a:hlinkClick r:id="rId11"/>
              </a:rPr>
              <a:t> </a:t>
            </a:r>
            <a:r>
              <a:rPr lang="es-ES" sz="1400" u="sng" dirty="0" err="1">
                <a:solidFill>
                  <a:srgbClr val="0000FF"/>
                </a:solidFill>
                <a:latin typeface="Times New Roman"/>
                <a:ea typeface="Calibri"/>
                <a:cs typeface="Times New Roman"/>
                <a:hlinkClick r:id="rId11"/>
              </a:rPr>
              <a:t>of</a:t>
            </a:r>
            <a:r>
              <a:rPr lang="es-ES" sz="1400" u="sng" dirty="0">
                <a:solidFill>
                  <a:srgbClr val="0000FF"/>
                </a:solidFill>
                <a:latin typeface="Times New Roman"/>
                <a:ea typeface="Calibri"/>
                <a:cs typeface="Times New Roman"/>
                <a:hlinkClick r:id="rId11"/>
              </a:rPr>
              <a:t> </a:t>
            </a:r>
            <a:r>
              <a:rPr lang="es-ES" sz="1400" u="sng" dirty="0" err="1">
                <a:solidFill>
                  <a:srgbClr val="0000FF"/>
                </a:solidFill>
                <a:latin typeface="Times New Roman"/>
                <a:ea typeface="Calibri"/>
                <a:cs typeface="Times New Roman"/>
                <a:hlinkClick r:id="rId11"/>
              </a:rPr>
              <a:t>Powerlessness</a:t>
            </a:r>
            <a:r>
              <a:rPr lang="es-ES" sz="1400" u="sng" dirty="0">
                <a:solidFill>
                  <a:srgbClr val="0000FF"/>
                </a:solidFill>
                <a:latin typeface="Times New Roman"/>
                <a:ea typeface="Calibri"/>
                <a:cs typeface="Times New Roman"/>
                <a:hlinkClick r:id="rId11"/>
              </a:rPr>
              <a:t> in Police </a:t>
            </a:r>
            <a:r>
              <a:rPr lang="es-ES" sz="1400" u="sng" dirty="0" err="1">
                <a:solidFill>
                  <a:srgbClr val="0000FF"/>
                </a:solidFill>
                <a:latin typeface="Times New Roman"/>
                <a:ea typeface="Calibri"/>
                <a:cs typeface="Times New Roman"/>
                <a:hlinkClick r:id="rId11"/>
              </a:rPr>
              <a:t>Interrogation</a:t>
            </a:r>
            <a:r>
              <a:rPr lang="es-ES" sz="1400" dirty="0">
                <a:latin typeface="Times New Roman"/>
                <a:ea typeface="Calibri"/>
                <a:cs typeface="Times New Roman"/>
              </a:rPr>
              <a:t>, </a:t>
            </a:r>
            <a:r>
              <a:rPr lang="es-ES" sz="1400" dirty="0" err="1">
                <a:solidFill>
                  <a:srgbClr val="333333"/>
                </a:solidFill>
                <a:latin typeface="Times New Roman"/>
                <a:ea typeface="Times New Roman"/>
                <a:cs typeface="Times New Roman"/>
              </a:rPr>
              <a:t>The</a:t>
            </a:r>
            <a:r>
              <a:rPr lang="es-ES" sz="1400" dirty="0">
                <a:solidFill>
                  <a:srgbClr val="333333"/>
                </a:solidFill>
                <a:latin typeface="Times New Roman"/>
                <a:ea typeface="Times New Roman"/>
                <a:cs typeface="Times New Roman"/>
              </a:rPr>
              <a:t> Yale </a:t>
            </a:r>
            <a:r>
              <a:rPr lang="es-ES" sz="1400" dirty="0" err="1">
                <a:solidFill>
                  <a:srgbClr val="333333"/>
                </a:solidFill>
                <a:latin typeface="Times New Roman"/>
                <a:ea typeface="Times New Roman"/>
                <a:cs typeface="Times New Roman"/>
              </a:rPr>
              <a:t>Law</a:t>
            </a:r>
            <a:r>
              <a:rPr lang="es-ES" sz="1400" dirty="0">
                <a:solidFill>
                  <a:srgbClr val="333333"/>
                </a:solidFill>
                <a:latin typeface="Times New Roman"/>
                <a:ea typeface="Times New Roman"/>
                <a:cs typeface="Times New Roman"/>
              </a:rPr>
              <a:t> </a:t>
            </a:r>
            <a:r>
              <a:rPr lang="es-ES" sz="1400" dirty="0" err="1">
                <a:solidFill>
                  <a:srgbClr val="333333"/>
                </a:solidFill>
                <a:latin typeface="Times New Roman"/>
                <a:ea typeface="Times New Roman"/>
                <a:cs typeface="Times New Roman"/>
              </a:rPr>
              <a:t>Journal</a:t>
            </a:r>
            <a:r>
              <a:rPr lang="es-ES" sz="1400" dirty="0">
                <a:solidFill>
                  <a:srgbClr val="333333"/>
                </a:solidFill>
                <a:latin typeface="Times New Roman"/>
                <a:ea typeface="Times New Roman"/>
                <a:cs typeface="Times New Roman"/>
              </a:rPr>
              <a:t>, 103 (2), 1993, págs. 259-322. </a:t>
            </a:r>
            <a:endParaRPr lang="es-ES" sz="1400" dirty="0">
              <a:latin typeface="Times New Roman"/>
              <a:ea typeface="Calibri"/>
              <a:cs typeface="Times New Roman"/>
            </a:endParaRPr>
          </a:p>
          <a:p>
            <a:pPr>
              <a:lnSpc>
                <a:spcPct val="115000"/>
              </a:lnSpc>
              <a:spcAft>
                <a:spcPts val="1000"/>
              </a:spcAft>
            </a:pPr>
            <a:endParaRPr lang="nl-NL" sz="1400" dirty="0">
              <a:ea typeface="Calibri"/>
              <a:cs typeface="Times New Roman"/>
            </a:endParaRPr>
          </a:p>
        </p:txBody>
      </p:sp>
    </p:spTree>
    <p:extLst>
      <p:ext uri="{BB962C8B-B14F-4D97-AF65-F5344CB8AC3E}">
        <p14:creationId xmlns:p14="http://schemas.microsoft.com/office/powerpoint/2010/main" val="1714623702"/>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60" y="404664"/>
            <a:ext cx="8856984" cy="3439083"/>
          </a:xfrm>
          <a:prstGeom prst="rect">
            <a:avLst/>
          </a:prstGeom>
        </p:spPr>
        <p:txBody>
          <a:bodyPr wrap="square">
            <a:spAutoFit/>
          </a:bodyPr>
          <a:lstStyle/>
          <a:p>
            <a:pPr>
              <a:lnSpc>
                <a:spcPct val="115000"/>
              </a:lnSpc>
              <a:spcAft>
                <a:spcPts val="1000"/>
              </a:spcAft>
            </a:pPr>
            <a:r>
              <a:rPr lang="es-ES" sz="1400" dirty="0">
                <a:latin typeface="Times New Roman"/>
                <a:ea typeface="Calibri"/>
                <a:cs typeface="Times New Roman"/>
              </a:rPr>
              <a:t>EVALUACIÓN</a:t>
            </a:r>
          </a:p>
          <a:p>
            <a:pPr>
              <a:lnSpc>
                <a:spcPct val="115000"/>
              </a:lnSpc>
              <a:spcAft>
                <a:spcPts val="0"/>
              </a:spcAft>
            </a:pPr>
            <a:r>
              <a:rPr lang="es-ES" sz="1400" dirty="0">
                <a:latin typeface="Times New Roman"/>
                <a:ea typeface="Times New Roman"/>
                <a:cs typeface="Times New Roman"/>
              </a:rPr>
              <a:t>S. Young, E. J. </a:t>
            </a:r>
            <a:r>
              <a:rPr lang="es-ES" sz="1400" dirty="0" err="1">
                <a:latin typeface="Times New Roman"/>
                <a:ea typeface="Times New Roman"/>
                <a:cs typeface="Times New Roman"/>
              </a:rPr>
              <a:t>Goodwin</a:t>
            </a:r>
            <a:r>
              <a:rPr lang="es-ES" sz="1400" dirty="0">
                <a:latin typeface="Times New Roman"/>
                <a:ea typeface="Times New Roman"/>
                <a:cs typeface="Times New Roman"/>
              </a:rPr>
              <a:t>, O. </a:t>
            </a:r>
            <a:r>
              <a:rPr lang="es-ES" sz="1400" dirty="0" err="1">
                <a:latin typeface="Times New Roman"/>
                <a:ea typeface="Times New Roman"/>
                <a:cs typeface="Times New Roman"/>
              </a:rPr>
              <a:t>Sedgwick</a:t>
            </a:r>
            <a:r>
              <a:rPr lang="es-ES" sz="1400" dirty="0">
                <a:latin typeface="Times New Roman"/>
                <a:ea typeface="Times New Roman"/>
                <a:cs typeface="Times New Roman"/>
              </a:rPr>
              <a:t>, G.H. </a:t>
            </a:r>
            <a:r>
              <a:rPr lang="es-ES" sz="1400" dirty="0" err="1">
                <a:latin typeface="Times New Roman"/>
                <a:ea typeface="Times New Roman"/>
                <a:cs typeface="Times New Roman"/>
              </a:rPr>
              <a:t>Gudjonsson</a:t>
            </a:r>
            <a:r>
              <a:rPr lang="es-ES" sz="1400" dirty="0">
                <a:latin typeface="Times New Roman"/>
                <a:ea typeface="Times New Roman"/>
                <a:cs typeface="Times New Roman"/>
              </a:rPr>
              <a:t>, </a:t>
            </a:r>
            <a:r>
              <a:rPr lang="es-ES" sz="1400" u="sng" dirty="0" err="1">
                <a:solidFill>
                  <a:srgbClr val="0000FF"/>
                </a:solidFill>
                <a:latin typeface="Times New Roman"/>
                <a:ea typeface="Times New Roman"/>
                <a:cs typeface="Times New Roman"/>
                <a:hlinkClick r:id="rId2"/>
              </a:rPr>
              <a:t>The</a:t>
            </a:r>
            <a:r>
              <a:rPr lang="es-ES" sz="1400" u="sng" dirty="0">
                <a:solidFill>
                  <a:srgbClr val="0000FF"/>
                </a:solidFill>
                <a:latin typeface="Times New Roman"/>
                <a:ea typeface="Times New Roman"/>
                <a:cs typeface="Times New Roman"/>
                <a:hlinkClick r:id="rId2"/>
              </a:rPr>
              <a:t> </a:t>
            </a:r>
            <a:r>
              <a:rPr lang="es-ES" sz="1400" u="sng" dirty="0" err="1">
                <a:solidFill>
                  <a:srgbClr val="0000FF"/>
                </a:solidFill>
                <a:latin typeface="Times New Roman"/>
                <a:ea typeface="Times New Roman"/>
                <a:cs typeface="Times New Roman"/>
                <a:hlinkClick r:id="rId2"/>
              </a:rPr>
              <a:t>effectiveness</a:t>
            </a:r>
            <a:r>
              <a:rPr lang="es-ES" sz="1400" u="sng" dirty="0">
                <a:solidFill>
                  <a:srgbClr val="0000FF"/>
                </a:solidFill>
                <a:latin typeface="Times New Roman"/>
                <a:ea typeface="Times New Roman"/>
                <a:cs typeface="Times New Roman"/>
                <a:hlinkClick r:id="rId2"/>
              </a:rPr>
              <a:t> of </a:t>
            </a:r>
            <a:r>
              <a:rPr lang="es-ES" sz="1400" u="sng" dirty="0" err="1">
                <a:solidFill>
                  <a:srgbClr val="0000FF"/>
                </a:solidFill>
                <a:latin typeface="Times New Roman"/>
                <a:ea typeface="Times New Roman"/>
                <a:cs typeface="Times New Roman"/>
                <a:hlinkClick r:id="rId2"/>
              </a:rPr>
              <a:t>police</a:t>
            </a:r>
            <a:r>
              <a:rPr lang="es-ES" sz="1400" u="sng" dirty="0">
                <a:solidFill>
                  <a:srgbClr val="0000FF"/>
                </a:solidFill>
                <a:latin typeface="Times New Roman"/>
                <a:ea typeface="Times New Roman"/>
                <a:cs typeface="Times New Roman"/>
                <a:hlinkClick r:id="rId2"/>
              </a:rPr>
              <a:t> </a:t>
            </a:r>
            <a:r>
              <a:rPr lang="es-ES" sz="1400" u="sng" dirty="0" err="1">
                <a:solidFill>
                  <a:srgbClr val="0000FF"/>
                </a:solidFill>
                <a:latin typeface="Times New Roman"/>
                <a:ea typeface="Times New Roman"/>
                <a:cs typeface="Times New Roman"/>
                <a:hlinkClick r:id="rId2"/>
              </a:rPr>
              <a:t>custody</a:t>
            </a:r>
            <a:r>
              <a:rPr lang="es-ES" sz="1400" u="sng" dirty="0">
                <a:solidFill>
                  <a:srgbClr val="0000FF"/>
                </a:solidFill>
                <a:latin typeface="Times New Roman"/>
                <a:ea typeface="Times New Roman"/>
                <a:cs typeface="Times New Roman"/>
                <a:hlinkClick r:id="rId2"/>
              </a:rPr>
              <a:t> </a:t>
            </a:r>
            <a:r>
              <a:rPr lang="es-ES" sz="1400" u="sng" dirty="0" err="1">
                <a:solidFill>
                  <a:srgbClr val="0000FF"/>
                </a:solidFill>
                <a:latin typeface="Times New Roman"/>
                <a:ea typeface="Times New Roman"/>
                <a:cs typeface="Times New Roman"/>
                <a:hlinkClick r:id="rId2"/>
              </a:rPr>
              <a:t>assessments</a:t>
            </a:r>
            <a:r>
              <a:rPr lang="es-ES" sz="1400" u="sng" dirty="0">
                <a:solidFill>
                  <a:srgbClr val="0000FF"/>
                </a:solidFill>
                <a:latin typeface="Times New Roman"/>
                <a:ea typeface="Times New Roman"/>
                <a:cs typeface="Times New Roman"/>
                <a:hlinkClick r:id="rId2"/>
              </a:rPr>
              <a:t> in </a:t>
            </a:r>
            <a:r>
              <a:rPr lang="es-ES" sz="1400" u="sng" dirty="0" err="1">
                <a:solidFill>
                  <a:srgbClr val="0000FF"/>
                </a:solidFill>
                <a:latin typeface="Times New Roman"/>
                <a:ea typeface="Times New Roman"/>
                <a:cs typeface="Times New Roman"/>
                <a:hlinkClick r:id="rId2"/>
              </a:rPr>
              <a:t>identifying</a:t>
            </a:r>
            <a:r>
              <a:rPr lang="es-ES" sz="1400" u="sng" dirty="0">
                <a:solidFill>
                  <a:srgbClr val="0000FF"/>
                </a:solidFill>
                <a:latin typeface="Times New Roman"/>
                <a:ea typeface="Times New Roman"/>
                <a:cs typeface="Times New Roman"/>
                <a:hlinkClick r:id="rId2"/>
              </a:rPr>
              <a:t> </a:t>
            </a:r>
            <a:r>
              <a:rPr lang="es-ES" sz="1400" u="sng" dirty="0" err="1">
                <a:solidFill>
                  <a:srgbClr val="0000FF"/>
                </a:solidFill>
                <a:latin typeface="Times New Roman"/>
                <a:ea typeface="Times New Roman"/>
                <a:cs typeface="Times New Roman"/>
                <a:hlinkClick r:id="rId2"/>
              </a:rPr>
              <a:t>suspects</a:t>
            </a:r>
            <a:r>
              <a:rPr lang="es-ES" sz="1400" u="sng" dirty="0">
                <a:solidFill>
                  <a:srgbClr val="0000FF"/>
                </a:solidFill>
                <a:latin typeface="Times New Roman"/>
                <a:ea typeface="Times New Roman"/>
                <a:cs typeface="Times New Roman"/>
                <a:hlinkClick r:id="rId2"/>
              </a:rPr>
              <a:t> </a:t>
            </a:r>
            <a:r>
              <a:rPr lang="es-ES" sz="1400" u="sng" dirty="0" err="1">
                <a:solidFill>
                  <a:srgbClr val="0000FF"/>
                </a:solidFill>
                <a:latin typeface="Times New Roman"/>
                <a:ea typeface="Times New Roman"/>
                <a:cs typeface="Times New Roman"/>
                <a:hlinkClick r:id="rId2"/>
              </a:rPr>
              <a:t>with</a:t>
            </a:r>
            <a:r>
              <a:rPr lang="es-ES" sz="1400" u="sng" dirty="0">
                <a:solidFill>
                  <a:srgbClr val="0000FF"/>
                </a:solidFill>
                <a:latin typeface="Times New Roman"/>
                <a:ea typeface="Times New Roman"/>
                <a:cs typeface="Times New Roman"/>
                <a:hlinkClick r:id="rId2"/>
              </a:rPr>
              <a:t> </a:t>
            </a:r>
            <a:r>
              <a:rPr lang="es-ES" sz="1400" u="sng" dirty="0" err="1">
                <a:solidFill>
                  <a:srgbClr val="0000FF"/>
                </a:solidFill>
                <a:latin typeface="Times New Roman"/>
                <a:ea typeface="Times New Roman"/>
                <a:cs typeface="Times New Roman"/>
                <a:hlinkClick r:id="rId2"/>
              </a:rPr>
              <a:t>intellectual</a:t>
            </a:r>
            <a:r>
              <a:rPr lang="es-ES" sz="1400" u="sng" dirty="0">
                <a:solidFill>
                  <a:srgbClr val="0000FF"/>
                </a:solidFill>
                <a:latin typeface="Times New Roman"/>
                <a:ea typeface="Times New Roman"/>
                <a:cs typeface="Times New Roman"/>
                <a:hlinkClick r:id="rId2"/>
              </a:rPr>
              <a:t> </a:t>
            </a:r>
            <a:r>
              <a:rPr lang="es-ES" sz="1400" u="sng" dirty="0" err="1">
                <a:solidFill>
                  <a:srgbClr val="0000FF"/>
                </a:solidFill>
                <a:latin typeface="Times New Roman"/>
                <a:ea typeface="Times New Roman"/>
                <a:cs typeface="Times New Roman"/>
                <a:hlinkClick r:id="rId2"/>
              </a:rPr>
              <a:t>disabilities</a:t>
            </a:r>
            <a:r>
              <a:rPr lang="es-ES" sz="1400" u="sng" dirty="0">
                <a:solidFill>
                  <a:srgbClr val="0000FF"/>
                </a:solidFill>
                <a:latin typeface="Times New Roman"/>
                <a:ea typeface="Times New Roman"/>
                <a:cs typeface="Times New Roman"/>
                <a:hlinkClick r:id="rId2"/>
              </a:rPr>
              <a:t> and </a:t>
            </a:r>
            <a:r>
              <a:rPr lang="es-ES" sz="1400" u="sng" dirty="0" err="1">
                <a:solidFill>
                  <a:srgbClr val="0000FF"/>
                </a:solidFill>
                <a:latin typeface="Times New Roman"/>
                <a:ea typeface="Times New Roman"/>
                <a:cs typeface="Times New Roman"/>
                <a:hlinkClick r:id="rId2"/>
              </a:rPr>
              <a:t>attention</a:t>
            </a:r>
            <a:r>
              <a:rPr lang="es-ES" sz="1400" u="sng" dirty="0">
                <a:solidFill>
                  <a:srgbClr val="0000FF"/>
                </a:solidFill>
                <a:latin typeface="Times New Roman"/>
                <a:ea typeface="Times New Roman"/>
                <a:cs typeface="Times New Roman"/>
                <a:hlinkClick r:id="rId2"/>
              </a:rPr>
              <a:t> </a:t>
            </a:r>
            <a:r>
              <a:rPr lang="es-ES" sz="1400" u="sng" dirty="0" err="1">
                <a:solidFill>
                  <a:srgbClr val="0000FF"/>
                </a:solidFill>
                <a:latin typeface="Times New Roman"/>
                <a:ea typeface="Times New Roman"/>
                <a:cs typeface="Times New Roman"/>
                <a:hlinkClick r:id="rId2"/>
              </a:rPr>
              <a:t>deficit</a:t>
            </a:r>
            <a:r>
              <a:rPr lang="es-ES" sz="1400" u="sng" dirty="0">
                <a:solidFill>
                  <a:srgbClr val="0000FF"/>
                </a:solidFill>
                <a:latin typeface="Times New Roman"/>
                <a:ea typeface="Times New Roman"/>
                <a:cs typeface="Times New Roman"/>
                <a:hlinkClick r:id="rId2"/>
              </a:rPr>
              <a:t> </a:t>
            </a:r>
            <a:r>
              <a:rPr lang="es-ES" sz="1400" u="sng" dirty="0" err="1">
                <a:solidFill>
                  <a:srgbClr val="0000FF"/>
                </a:solidFill>
                <a:latin typeface="Times New Roman"/>
                <a:ea typeface="Times New Roman"/>
                <a:cs typeface="Times New Roman"/>
                <a:hlinkClick r:id="rId2"/>
              </a:rPr>
              <a:t>hyperactivity</a:t>
            </a:r>
            <a:r>
              <a:rPr lang="es-ES" sz="1400" u="sng" dirty="0">
                <a:solidFill>
                  <a:srgbClr val="0000FF"/>
                </a:solidFill>
                <a:latin typeface="Times New Roman"/>
                <a:ea typeface="Times New Roman"/>
                <a:cs typeface="Times New Roman"/>
                <a:hlinkClick r:id="rId2"/>
              </a:rPr>
              <a:t> </a:t>
            </a:r>
            <a:r>
              <a:rPr lang="es-ES" sz="1400" u="sng" dirty="0" err="1">
                <a:solidFill>
                  <a:srgbClr val="0000FF"/>
                </a:solidFill>
                <a:latin typeface="Times New Roman"/>
                <a:ea typeface="Times New Roman"/>
                <a:cs typeface="Times New Roman"/>
                <a:hlinkClick r:id="rId2"/>
              </a:rPr>
              <a:t>disorder</a:t>
            </a:r>
            <a:r>
              <a:rPr lang="es-ES" sz="1400" dirty="0">
                <a:latin typeface="Times New Roman"/>
                <a:ea typeface="Times New Roman"/>
                <a:cs typeface="Times New Roman"/>
              </a:rPr>
              <a:t>, BMC Medicine, 11, 2013, p. 248</a:t>
            </a:r>
          </a:p>
          <a:p>
            <a:pPr>
              <a:lnSpc>
                <a:spcPct val="115000"/>
              </a:lnSpc>
              <a:spcAft>
                <a:spcPts val="0"/>
              </a:spcAft>
            </a:pPr>
            <a:endParaRPr lang="nl-NL" sz="1400" dirty="0">
              <a:ea typeface="Calibri"/>
              <a:cs typeface="Times New Roman"/>
            </a:endParaRPr>
          </a:p>
          <a:p>
            <a:pPr>
              <a:lnSpc>
                <a:spcPct val="115000"/>
              </a:lnSpc>
              <a:spcAft>
                <a:spcPts val="1000"/>
              </a:spcAft>
            </a:pPr>
            <a:r>
              <a:rPr lang="es-ES" sz="1400" dirty="0">
                <a:latin typeface="Times New Roman"/>
                <a:ea typeface="Calibri"/>
                <a:cs typeface="Times New Roman"/>
              </a:rPr>
              <a:t>T. </a:t>
            </a:r>
            <a:r>
              <a:rPr lang="es-ES" sz="1400" dirty="0" err="1">
                <a:latin typeface="Times New Roman"/>
                <a:ea typeface="Calibri"/>
                <a:cs typeface="Times New Roman"/>
              </a:rPr>
              <a:t>Smeets</a:t>
            </a:r>
            <a:r>
              <a:rPr lang="es-ES" sz="1400" dirty="0">
                <a:latin typeface="Times New Roman"/>
                <a:ea typeface="Calibri"/>
                <a:cs typeface="Times New Roman"/>
              </a:rPr>
              <a:t>, J. </a:t>
            </a:r>
            <a:r>
              <a:rPr lang="es-ES" sz="1400" dirty="0" err="1">
                <a:latin typeface="Times New Roman"/>
                <a:ea typeface="Calibri"/>
                <a:cs typeface="Times New Roman"/>
              </a:rPr>
              <a:t>Leppink</a:t>
            </a:r>
            <a:r>
              <a:rPr lang="es-ES" sz="1400" dirty="0">
                <a:latin typeface="Times New Roman"/>
                <a:ea typeface="Calibri"/>
                <a:cs typeface="Times New Roman"/>
              </a:rPr>
              <a:t>, M. </a:t>
            </a:r>
            <a:r>
              <a:rPr lang="es-ES" sz="1400" dirty="0" err="1">
                <a:latin typeface="Times New Roman"/>
                <a:ea typeface="Calibri"/>
                <a:cs typeface="Times New Roman"/>
              </a:rPr>
              <a:t>Jelicic</a:t>
            </a:r>
            <a:r>
              <a:rPr lang="es-ES" sz="1400" dirty="0">
                <a:latin typeface="Times New Roman"/>
                <a:ea typeface="Calibri"/>
                <a:cs typeface="Times New Roman"/>
              </a:rPr>
              <a:t>, H. </a:t>
            </a:r>
            <a:r>
              <a:rPr lang="es-ES" sz="1400" dirty="0" err="1">
                <a:latin typeface="Times New Roman"/>
                <a:ea typeface="Calibri"/>
                <a:cs typeface="Times New Roman"/>
              </a:rPr>
              <a:t>Merckelbach</a:t>
            </a:r>
            <a:r>
              <a:rPr lang="es-ES" sz="1400" dirty="0">
                <a:latin typeface="Times New Roman"/>
                <a:ea typeface="Calibri"/>
                <a:cs typeface="Times New Roman"/>
              </a:rPr>
              <a:t>, </a:t>
            </a:r>
            <a:r>
              <a:rPr lang="es-ES" sz="1400" u="sng" dirty="0" err="1">
                <a:solidFill>
                  <a:srgbClr val="0000FF"/>
                </a:solidFill>
                <a:latin typeface="Times New Roman"/>
                <a:ea typeface="Calibri"/>
                <a:cs typeface="Times New Roman"/>
                <a:hlinkClick r:id="rId3"/>
              </a:rPr>
              <a:t>Shortened</a:t>
            </a:r>
            <a:r>
              <a:rPr lang="es-ES" sz="1400" u="sng" dirty="0">
                <a:solidFill>
                  <a:srgbClr val="0000FF"/>
                </a:solidFill>
                <a:latin typeface="Times New Roman"/>
                <a:ea typeface="Calibri"/>
                <a:cs typeface="Times New Roman"/>
                <a:hlinkClick r:id="rId3"/>
              </a:rPr>
              <a:t> </a:t>
            </a:r>
            <a:r>
              <a:rPr lang="es-ES" sz="1400" u="sng" dirty="0" err="1">
                <a:solidFill>
                  <a:srgbClr val="0000FF"/>
                </a:solidFill>
                <a:latin typeface="Times New Roman"/>
                <a:ea typeface="Calibri"/>
                <a:cs typeface="Times New Roman"/>
                <a:hlinkClick r:id="rId3"/>
              </a:rPr>
              <a:t>versions</a:t>
            </a:r>
            <a:r>
              <a:rPr lang="es-ES" sz="1400" u="sng" dirty="0">
                <a:solidFill>
                  <a:srgbClr val="0000FF"/>
                </a:solidFill>
                <a:latin typeface="Times New Roman"/>
                <a:ea typeface="Calibri"/>
                <a:cs typeface="Times New Roman"/>
                <a:hlinkClick r:id="rId3"/>
              </a:rPr>
              <a:t> of </a:t>
            </a:r>
            <a:r>
              <a:rPr lang="es-ES" sz="1400" u="sng" dirty="0" err="1">
                <a:solidFill>
                  <a:srgbClr val="0000FF"/>
                </a:solidFill>
                <a:latin typeface="Times New Roman"/>
                <a:ea typeface="Calibri"/>
                <a:cs typeface="Times New Roman"/>
                <a:hlinkClick r:id="rId3"/>
              </a:rPr>
              <a:t>the</a:t>
            </a:r>
            <a:r>
              <a:rPr lang="es-ES" sz="1400" u="sng" dirty="0">
                <a:solidFill>
                  <a:srgbClr val="0000FF"/>
                </a:solidFill>
                <a:latin typeface="Times New Roman"/>
                <a:ea typeface="Calibri"/>
                <a:cs typeface="Times New Roman"/>
                <a:hlinkClick r:id="rId3"/>
              </a:rPr>
              <a:t> </a:t>
            </a:r>
            <a:r>
              <a:rPr lang="es-ES" sz="1400" u="sng" dirty="0" err="1">
                <a:solidFill>
                  <a:srgbClr val="0000FF"/>
                </a:solidFill>
                <a:latin typeface="Times New Roman"/>
                <a:ea typeface="Calibri"/>
                <a:cs typeface="Times New Roman"/>
                <a:hlinkClick r:id="rId3"/>
              </a:rPr>
              <a:t>Gudjonsson</a:t>
            </a:r>
            <a:r>
              <a:rPr lang="es-ES" sz="1400" u="sng" dirty="0">
                <a:solidFill>
                  <a:srgbClr val="0000FF"/>
                </a:solidFill>
                <a:latin typeface="Times New Roman"/>
                <a:ea typeface="Calibri"/>
                <a:cs typeface="Times New Roman"/>
                <a:hlinkClick r:id="rId3"/>
              </a:rPr>
              <a:t> </a:t>
            </a:r>
            <a:r>
              <a:rPr lang="es-ES" sz="1400" u="sng" dirty="0" err="1">
                <a:solidFill>
                  <a:srgbClr val="0000FF"/>
                </a:solidFill>
                <a:latin typeface="Times New Roman"/>
                <a:ea typeface="Calibri"/>
                <a:cs typeface="Times New Roman"/>
                <a:hlinkClick r:id="rId3"/>
              </a:rPr>
              <a:t>Suggestibility</a:t>
            </a:r>
            <a:r>
              <a:rPr lang="es-ES" sz="1400" u="sng" dirty="0">
                <a:solidFill>
                  <a:srgbClr val="0000FF"/>
                </a:solidFill>
                <a:latin typeface="Times New Roman"/>
                <a:ea typeface="Calibri"/>
                <a:cs typeface="Times New Roman"/>
                <a:hlinkClick r:id="rId3"/>
              </a:rPr>
              <a:t> </a:t>
            </a:r>
            <a:r>
              <a:rPr lang="es-ES" sz="1400" u="sng" dirty="0" err="1">
                <a:solidFill>
                  <a:srgbClr val="0000FF"/>
                </a:solidFill>
                <a:latin typeface="Times New Roman"/>
                <a:ea typeface="Calibri"/>
                <a:cs typeface="Times New Roman"/>
                <a:hlinkClick r:id="rId3"/>
              </a:rPr>
              <a:t>Scale</a:t>
            </a:r>
            <a:r>
              <a:rPr lang="es-ES" sz="1400" u="sng" dirty="0">
                <a:solidFill>
                  <a:srgbClr val="0000FF"/>
                </a:solidFill>
                <a:latin typeface="Times New Roman"/>
                <a:ea typeface="Calibri"/>
                <a:cs typeface="Times New Roman"/>
                <a:hlinkClick r:id="rId3"/>
              </a:rPr>
              <a:t> </a:t>
            </a:r>
            <a:r>
              <a:rPr lang="es-ES" sz="1400" u="sng" dirty="0" err="1">
                <a:solidFill>
                  <a:srgbClr val="0000FF"/>
                </a:solidFill>
                <a:latin typeface="Times New Roman"/>
                <a:ea typeface="Calibri"/>
                <a:cs typeface="Times New Roman"/>
                <a:hlinkClick r:id="rId3"/>
              </a:rPr>
              <a:t>meet</a:t>
            </a:r>
            <a:r>
              <a:rPr lang="es-ES" sz="1400" u="sng" dirty="0">
                <a:solidFill>
                  <a:srgbClr val="0000FF"/>
                </a:solidFill>
                <a:latin typeface="Times New Roman"/>
                <a:ea typeface="Calibri"/>
                <a:cs typeface="Times New Roman"/>
                <a:hlinkClick r:id="rId3"/>
              </a:rPr>
              <a:t> </a:t>
            </a:r>
            <a:r>
              <a:rPr lang="es-ES" sz="1400" u="sng" dirty="0" err="1">
                <a:solidFill>
                  <a:srgbClr val="0000FF"/>
                </a:solidFill>
                <a:latin typeface="Times New Roman"/>
                <a:ea typeface="Calibri"/>
                <a:cs typeface="Times New Roman"/>
                <a:hlinkClick r:id="rId3"/>
              </a:rPr>
              <a:t>the</a:t>
            </a:r>
            <a:r>
              <a:rPr lang="es-ES" sz="1400" u="sng" dirty="0">
                <a:solidFill>
                  <a:srgbClr val="0000FF"/>
                </a:solidFill>
                <a:latin typeface="Times New Roman"/>
                <a:ea typeface="Calibri"/>
                <a:cs typeface="Times New Roman"/>
                <a:hlinkClick r:id="rId3"/>
              </a:rPr>
              <a:t> </a:t>
            </a:r>
            <a:r>
              <a:rPr lang="es-ES" sz="1400" u="sng" dirty="0" err="1">
                <a:solidFill>
                  <a:srgbClr val="0000FF"/>
                </a:solidFill>
                <a:latin typeface="Times New Roman"/>
                <a:ea typeface="Calibri"/>
                <a:cs typeface="Times New Roman"/>
                <a:hlinkClick r:id="rId3"/>
              </a:rPr>
              <a:t>standards</a:t>
            </a:r>
            <a:r>
              <a:rPr lang="es-ES" sz="1400" dirty="0">
                <a:latin typeface="Times New Roman"/>
                <a:ea typeface="Calibri"/>
                <a:cs typeface="Times New Roman"/>
              </a:rPr>
              <a:t>, Legal and </a:t>
            </a:r>
            <a:r>
              <a:rPr lang="es-ES" sz="1400" dirty="0" err="1">
                <a:latin typeface="Times New Roman"/>
                <a:ea typeface="Calibri"/>
                <a:cs typeface="Times New Roman"/>
              </a:rPr>
              <a:t>Criminological</a:t>
            </a:r>
            <a:r>
              <a:rPr lang="es-ES" sz="1400" dirty="0">
                <a:latin typeface="Times New Roman"/>
                <a:ea typeface="Calibri"/>
                <a:cs typeface="Times New Roman"/>
              </a:rPr>
              <a:t> </a:t>
            </a:r>
            <a:r>
              <a:rPr lang="es-ES" sz="1400" dirty="0" err="1">
                <a:latin typeface="Times New Roman"/>
                <a:ea typeface="Calibri"/>
                <a:cs typeface="Times New Roman"/>
              </a:rPr>
              <a:t>Psychology</a:t>
            </a:r>
            <a:r>
              <a:rPr lang="es-ES" sz="1400" dirty="0">
                <a:latin typeface="Times New Roman"/>
                <a:ea typeface="Calibri"/>
                <a:cs typeface="Times New Roman"/>
              </a:rPr>
              <a:t> (2009), 14, págs. 149–155.</a:t>
            </a:r>
          </a:p>
          <a:p>
            <a:pPr>
              <a:lnSpc>
                <a:spcPct val="115000"/>
              </a:lnSpc>
              <a:spcAft>
                <a:spcPts val="1000"/>
              </a:spcAft>
            </a:pPr>
            <a:r>
              <a:rPr lang="es-ES" sz="1400" dirty="0">
                <a:latin typeface="Times New Roman"/>
                <a:ea typeface="Calibri"/>
                <a:cs typeface="Times New Roman"/>
              </a:rPr>
              <a:t>Norfolk, G. (2001). </a:t>
            </a:r>
            <a:r>
              <a:rPr lang="es-ES" sz="1400" u="sng" dirty="0" err="1">
                <a:solidFill>
                  <a:srgbClr val="0000FF"/>
                </a:solidFill>
                <a:latin typeface="Times New Roman"/>
                <a:ea typeface="Calibri"/>
                <a:cs typeface="Times New Roman"/>
                <a:hlinkClick r:id="rId4"/>
              </a:rPr>
              <a:t>Fit</a:t>
            </a:r>
            <a:r>
              <a:rPr lang="es-ES" sz="1400" u="sng" dirty="0">
                <a:solidFill>
                  <a:srgbClr val="0000FF"/>
                </a:solidFill>
                <a:latin typeface="Times New Roman"/>
                <a:ea typeface="Calibri"/>
                <a:cs typeface="Times New Roman"/>
                <a:hlinkClick r:id="rId4"/>
              </a:rPr>
              <a:t> </a:t>
            </a:r>
            <a:r>
              <a:rPr lang="es-ES" sz="1400" u="sng" dirty="0" err="1">
                <a:solidFill>
                  <a:srgbClr val="0000FF"/>
                </a:solidFill>
                <a:latin typeface="Times New Roman"/>
                <a:ea typeface="Calibri"/>
                <a:cs typeface="Times New Roman"/>
                <a:hlinkClick r:id="rId4"/>
              </a:rPr>
              <a:t>to</a:t>
            </a:r>
            <a:r>
              <a:rPr lang="es-ES" sz="1400" u="sng" dirty="0">
                <a:solidFill>
                  <a:srgbClr val="0000FF"/>
                </a:solidFill>
                <a:latin typeface="Times New Roman"/>
                <a:ea typeface="Calibri"/>
                <a:cs typeface="Times New Roman"/>
                <a:hlinkClick r:id="rId4"/>
              </a:rPr>
              <a:t> </a:t>
            </a:r>
            <a:r>
              <a:rPr lang="es-ES" sz="1400" u="sng" dirty="0" err="1">
                <a:solidFill>
                  <a:srgbClr val="0000FF"/>
                </a:solidFill>
                <a:latin typeface="Times New Roman"/>
                <a:ea typeface="Calibri"/>
                <a:cs typeface="Times New Roman"/>
                <a:hlinkClick r:id="rId4"/>
              </a:rPr>
              <a:t>be</a:t>
            </a:r>
            <a:r>
              <a:rPr lang="es-ES" sz="1400" u="sng" dirty="0">
                <a:solidFill>
                  <a:srgbClr val="0000FF"/>
                </a:solidFill>
                <a:latin typeface="Times New Roman"/>
                <a:ea typeface="Calibri"/>
                <a:cs typeface="Times New Roman"/>
                <a:hlinkClick r:id="rId4"/>
              </a:rPr>
              <a:t> </a:t>
            </a:r>
            <a:r>
              <a:rPr lang="es-ES" sz="1400" u="sng" dirty="0" err="1">
                <a:solidFill>
                  <a:srgbClr val="0000FF"/>
                </a:solidFill>
                <a:latin typeface="Times New Roman"/>
                <a:ea typeface="Calibri"/>
                <a:cs typeface="Times New Roman"/>
                <a:hlinkClick r:id="rId4"/>
              </a:rPr>
              <a:t>interviewed</a:t>
            </a:r>
            <a:r>
              <a:rPr lang="es-ES" sz="1400" u="sng" dirty="0">
                <a:solidFill>
                  <a:srgbClr val="0000FF"/>
                </a:solidFill>
                <a:latin typeface="Times New Roman"/>
                <a:ea typeface="Calibri"/>
                <a:cs typeface="Times New Roman"/>
                <a:hlinkClick r:id="rId4"/>
              </a:rPr>
              <a:t> </a:t>
            </a:r>
            <a:r>
              <a:rPr lang="es-ES" sz="1400" u="sng" dirty="0" err="1">
                <a:solidFill>
                  <a:srgbClr val="0000FF"/>
                </a:solidFill>
                <a:latin typeface="Times New Roman"/>
                <a:ea typeface="Calibri"/>
                <a:cs typeface="Times New Roman"/>
                <a:hlinkClick r:id="rId4"/>
              </a:rPr>
              <a:t>by</a:t>
            </a:r>
            <a:r>
              <a:rPr lang="es-ES" sz="1400" u="sng" dirty="0">
                <a:solidFill>
                  <a:srgbClr val="0000FF"/>
                </a:solidFill>
                <a:latin typeface="Times New Roman"/>
                <a:ea typeface="Calibri"/>
                <a:cs typeface="Times New Roman"/>
                <a:hlinkClick r:id="rId4"/>
              </a:rPr>
              <a:t> </a:t>
            </a:r>
            <a:r>
              <a:rPr lang="es-ES" sz="1400" u="sng" dirty="0" err="1">
                <a:solidFill>
                  <a:srgbClr val="0000FF"/>
                </a:solidFill>
                <a:latin typeface="Times New Roman"/>
                <a:ea typeface="Calibri"/>
                <a:cs typeface="Times New Roman"/>
                <a:hlinkClick r:id="rId4"/>
              </a:rPr>
              <a:t>the</a:t>
            </a:r>
            <a:r>
              <a:rPr lang="es-ES" sz="1400" u="sng" dirty="0">
                <a:solidFill>
                  <a:srgbClr val="0000FF"/>
                </a:solidFill>
                <a:latin typeface="Times New Roman"/>
                <a:ea typeface="Calibri"/>
                <a:cs typeface="Times New Roman"/>
                <a:hlinkClick r:id="rId4"/>
              </a:rPr>
              <a:t> </a:t>
            </a:r>
            <a:r>
              <a:rPr lang="es-ES" sz="1400" u="sng" dirty="0" err="1">
                <a:solidFill>
                  <a:srgbClr val="0000FF"/>
                </a:solidFill>
                <a:latin typeface="Times New Roman"/>
                <a:ea typeface="Calibri"/>
                <a:cs typeface="Times New Roman"/>
                <a:hlinkClick r:id="rId4"/>
              </a:rPr>
              <a:t>police</a:t>
            </a:r>
            <a:r>
              <a:rPr lang="es-ES" sz="1400" u="sng" dirty="0">
                <a:solidFill>
                  <a:srgbClr val="0000FF"/>
                </a:solidFill>
                <a:latin typeface="Times New Roman"/>
                <a:ea typeface="Calibri"/>
                <a:cs typeface="Times New Roman"/>
                <a:hlinkClick r:id="rId4"/>
              </a:rPr>
              <a:t> - </a:t>
            </a:r>
            <a:r>
              <a:rPr lang="es-ES" sz="1400" u="sng" dirty="0" err="1">
                <a:solidFill>
                  <a:srgbClr val="0000FF"/>
                </a:solidFill>
                <a:latin typeface="Times New Roman"/>
                <a:ea typeface="Calibri"/>
                <a:cs typeface="Times New Roman"/>
                <a:hlinkClick r:id="rId4"/>
              </a:rPr>
              <a:t>An</a:t>
            </a:r>
            <a:r>
              <a:rPr lang="es-ES" sz="1400" u="sng" dirty="0">
                <a:solidFill>
                  <a:srgbClr val="0000FF"/>
                </a:solidFill>
                <a:latin typeface="Times New Roman"/>
                <a:ea typeface="Calibri"/>
                <a:cs typeface="Times New Roman"/>
                <a:hlinkClick r:id="rId4"/>
              </a:rPr>
              <a:t> </a:t>
            </a:r>
            <a:r>
              <a:rPr lang="es-ES" sz="1400" u="sng" dirty="0" err="1">
                <a:solidFill>
                  <a:srgbClr val="0000FF"/>
                </a:solidFill>
                <a:latin typeface="Times New Roman"/>
                <a:ea typeface="Calibri"/>
                <a:cs typeface="Times New Roman"/>
                <a:hlinkClick r:id="rId4"/>
              </a:rPr>
              <a:t>aid</a:t>
            </a:r>
            <a:r>
              <a:rPr lang="es-ES" sz="1400" u="sng" dirty="0">
                <a:solidFill>
                  <a:srgbClr val="0000FF"/>
                </a:solidFill>
                <a:latin typeface="Times New Roman"/>
                <a:ea typeface="Calibri"/>
                <a:cs typeface="Times New Roman"/>
                <a:hlinkClick r:id="rId4"/>
              </a:rPr>
              <a:t> </a:t>
            </a:r>
            <a:r>
              <a:rPr lang="es-ES" sz="1400" u="sng" dirty="0" err="1">
                <a:solidFill>
                  <a:srgbClr val="0000FF"/>
                </a:solidFill>
                <a:latin typeface="Times New Roman"/>
                <a:ea typeface="Calibri"/>
                <a:cs typeface="Times New Roman"/>
                <a:hlinkClick r:id="rId4"/>
              </a:rPr>
              <a:t>to</a:t>
            </a:r>
            <a:r>
              <a:rPr lang="es-ES" sz="1400" u="sng" dirty="0">
                <a:solidFill>
                  <a:srgbClr val="0000FF"/>
                </a:solidFill>
                <a:latin typeface="Times New Roman"/>
                <a:ea typeface="Calibri"/>
                <a:cs typeface="Times New Roman"/>
                <a:hlinkClick r:id="rId4"/>
              </a:rPr>
              <a:t> </a:t>
            </a:r>
            <a:r>
              <a:rPr lang="es-ES" sz="1400" u="sng" dirty="0" err="1">
                <a:solidFill>
                  <a:srgbClr val="0000FF"/>
                </a:solidFill>
                <a:latin typeface="Times New Roman"/>
                <a:ea typeface="Calibri"/>
                <a:cs typeface="Times New Roman"/>
                <a:hlinkClick r:id="rId4"/>
              </a:rPr>
              <a:t>assessment</a:t>
            </a:r>
            <a:r>
              <a:rPr lang="es-ES" sz="1400" dirty="0">
                <a:latin typeface="Times New Roman"/>
                <a:ea typeface="Calibri"/>
                <a:cs typeface="Times New Roman"/>
              </a:rPr>
              <a:t>, Medicine </a:t>
            </a:r>
            <a:r>
              <a:rPr lang="es-ES" sz="1400" dirty="0" err="1">
                <a:latin typeface="Times New Roman"/>
                <a:ea typeface="Calibri"/>
                <a:cs typeface="Times New Roman"/>
              </a:rPr>
              <a:t>Science</a:t>
            </a:r>
            <a:r>
              <a:rPr lang="es-ES" sz="1400" dirty="0">
                <a:latin typeface="Times New Roman"/>
                <a:ea typeface="Calibri"/>
                <a:cs typeface="Times New Roman"/>
              </a:rPr>
              <a:t> and </a:t>
            </a:r>
            <a:r>
              <a:rPr lang="es-ES" sz="1400" dirty="0" err="1">
                <a:latin typeface="Times New Roman"/>
                <a:ea typeface="Calibri"/>
                <a:cs typeface="Times New Roman"/>
              </a:rPr>
              <a:t>the</a:t>
            </a:r>
            <a:r>
              <a:rPr lang="es-ES" sz="1400" dirty="0">
                <a:latin typeface="Times New Roman"/>
                <a:ea typeface="Calibri"/>
                <a:cs typeface="Times New Roman"/>
              </a:rPr>
              <a:t> </a:t>
            </a:r>
            <a:r>
              <a:rPr lang="es-ES" sz="1400" dirty="0" err="1">
                <a:latin typeface="Times New Roman"/>
                <a:ea typeface="Calibri"/>
                <a:cs typeface="Times New Roman"/>
              </a:rPr>
              <a:t>Law</a:t>
            </a:r>
            <a:r>
              <a:rPr lang="es-ES" sz="1400" dirty="0">
                <a:latin typeface="Times New Roman"/>
                <a:ea typeface="Calibri"/>
                <a:cs typeface="Times New Roman"/>
              </a:rPr>
              <a:t>, 41, 5 - 12.</a:t>
            </a:r>
          </a:p>
          <a:p>
            <a:pPr>
              <a:lnSpc>
                <a:spcPct val="115000"/>
              </a:lnSpc>
              <a:spcAft>
                <a:spcPts val="1000"/>
              </a:spcAft>
            </a:pPr>
            <a:endParaRPr lang="es-ES" sz="1400" dirty="0">
              <a:latin typeface="Times New Roman"/>
              <a:ea typeface="Calibri"/>
              <a:cs typeface="Times New Roman"/>
            </a:endParaRPr>
          </a:p>
          <a:p>
            <a:pPr>
              <a:lnSpc>
                <a:spcPct val="115000"/>
              </a:lnSpc>
              <a:spcAft>
                <a:spcPts val="1000"/>
              </a:spcAft>
            </a:pPr>
            <a:r>
              <a:rPr lang="es-ES" sz="1400" dirty="0">
                <a:latin typeface="Times New Roman"/>
                <a:ea typeface="Calibri"/>
                <a:cs typeface="Times New Roman"/>
              </a:rPr>
              <a:t>PAPEL DEL ABOGADO</a:t>
            </a:r>
          </a:p>
          <a:p>
            <a:pPr>
              <a:lnSpc>
                <a:spcPct val="115000"/>
              </a:lnSpc>
              <a:spcAft>
                <a:spcPts val="1000"/>
              </a:spcAft>
            </a:pPr>
            <a:r>
              <a:rPr lang="es-ES" sz="1400" dirty="0">
                <a:latin typeface="Times New Roman"/>
                <a:ea typeface="Calibri"/>
                <a:cs typeface="Times New Roman"/>
              </a:rPr>
              <a:t>K. </a:t>
            </a:r>
            <a:r>
              <a:rPr lang="es-ES" sz="1400" dirty="0" err="1">
                <a:latin typeface="Times New Roman"/>
                <a:ea typeface="Calibri"/>
                <a:cs typeface="Times New Roman"/>
              </a:rPr>
              <a:t>Quinn</a:t>
            </a:r>
            <a:r>
              <a:rPr lang="es-ES" sz="1400" dirty="0">
                <a:latin typeface="Times New Roman"/>
                <a:ea typeface="Calibri"/>
                <a:cs typeface="Times New Roman"/>
              </a:rPr>
              <a:t>, J. Jackson, </a:t>
            </a:r>
            <a:r>
              <a:rPr lang="es-ES" sz="1400" u="sng" dirty="0">
                <a:solidFill>
                  <a:srgbClr val="0000FF"/>
                </a:solidFill>
                <a:latin typeface="Times New Roman"/>
                <a:ea typeface="Calibri"/>
                <a:cs typeface="Times New Roman"/>
                <a:hlinkClick r:id="rId5"/>
              </a:rPr>
              <a:t>Of </a:t>
            </a:r>
            <a:r>
              <a:rPr lang="es-ES" sz="1400" u="sng" dirty="0" err="1">
                <a:solidFill>
                  <a:srgbClr val="0000FF"/>
                </a:solidFill>
                <a:latin typeface="Times New Roman"/>
                <a:ea typeface="Calibri"/>
                <a:cs typeface="Times New Roman"/>
                <a:hlinkClick r:id="rId5"/>
              </a:rPr>
              <a:t>Rights</a:t>
            </a:r>
            <a:r>
              <a:rPr lang="es-ES" sz="1400" u="sng" dirty="0">
                <a:solidFill>
                  <a:srgbClr val="0000FF"/>
                </a:solidFill>
                <a:latin typeface="Times New Roman"/>
                <a:ea typeface="Calibri"/>
                <a:cs typeface="Times New Roman"/>
                <a:hlinkClick r:id="rId5"/>
              </a:rPr>
              <a:t> and Roles: </a:t>
            </a:r>
            <a:r>
              <a:rPr lang="es-ES" sz="1400" u="sng" dirty="0" err="1">
                <a:solidFill>
                  <a:srgbClr val="0000FF"/>
                </a:solidFill>
                <a:latin typeface="Times New Roman"/>
                <a:ea typeface="Calibri"/>
                <a:cs typeface="Times New Roman"/>
                <a:hlinkClick r:id="rId5"/>
              </a:rPr>
              <a:t>Police</a:t>
            </a:r>
            <a:r>
              <a:rPr lang="es-ES" sz="1400" u="sng" dirty="0">
                <a:solidFill>
                  <a:srgbClr val="0000FF"/>
                </a:solidFill>
                <a:latin typeface="Times New Roman"/>
                <a:ea typeface="Calibri"/>
                <a:cs typeface="Times New Roman"/>
                <a:hlinkClick r:id="rId5"/>
              </a:rPr>
              <a:t> Interviews </a:t>
            </a:r>
            <a:r>
              <a:rPr lang="es-ES" sz="1400" u="sng" dirty="0" err="1">
                <a:solidFill>
                  <a:srgbClr val="0000FF"/>
                </a:solidFill>
                <a:latin typeface="Times New Roman"/>
                <a:ea typeface="Calibri"/>
                <a:cs typeface="Times New Roman"/>
                <a:hlinkClick r:id="rId5"/>
              </a:rPr>
              <a:t>with</a:t>
            </a:r>
            <a:r>
              <a:rPr lang="es-ES" sz="1400" u="sng" dirty="0">
                <a:solidFill>
                  <a:srgbClr val="0000FF"/>
                </a:solidFill>
                <a:latin typeface="Times New Roman"/>
                <a:ea typeface="Calibri"/>
                <a:cs typeface="Times New Roman"/>
                <a:hlinkClick r:id="rId5"/>
              </a:rPr>
              <a:t> Young </a:t>
            </a:r>
            <a:r>
              <a:rPr lang="es-ES" sz="1400" u="sng" dirty="0" err="1">
                <a:solidFill>
                  <a:srgbClr val="0000FF"/>
                </a:solidFill>
                <a:latin typeface="Times New Roman"/>
                <a:ea typeface="Calibri"/>
                <a:cs typeface="Times New Roman"/>
                <a:hlinkClick r:id="rId5"/>
              </a:rPr>
              <a:t>Suspects</a:t>
            </a:r>
            <a:r>
              <a:rPr lang="es-ES" sz="1400" u="sng" dirty="0">
                <a:solidFill>
                  <a:srgbClr val="0000FF"/>
                </a:solidFill>
                <a:latin typeface="Times New Roman"/>
                <a:ea typeface="Calibri"/>
                <a:cs typeface="Times New Roman"/>
                <a:hlinkClick r:id="rId5"/>
              </a:rPr>
              <a:t> in </a:t>
            </a:r>
            <a:r>
              <a:rPr lang="es-ES" sz="1400" u="sng" dirty="0" err="1">
                <a:solidFill>
                  <a:srgbClr val="0000FF"/>
                </a:solidFill>
                <a:latin typeface="Times New Roman"/>
                <a:ea typeface="Calibri"/>
                <a:cs typeface="Times New Roman"/>
                <a:hlinkClick r:id="rId5"/>
              </a:rPr>
              <a:t>Northern</a:t>
            </a:r>
            <a:r>
              <a:rPr lang="es-ES" sz="1400" u="sng" dirty="0">
                <a:solidFill>
                  <a:srgbClr val="0000FF"/>
                </a:solidFill>
                <a:latin typeface="Times New Roman"/>
                <a:ea typeface="Calibri"/>
                <a:cs typeface="Times New Roman"/>
                <a:hlinkClick r:id="rId5"/>
              </a:rPr>
              <a:t> </a:t>
            </a:r>
            <a:r>
              <a:rPr lang="es-ES" sz="1400" u="sng" dirty="0" err="1">
                <a:solidFill>
                  <a:srgbClr val="0000FF"/>
                </a:solidFill>
                <a:latin typeface="Times New Roman"/>
                <a:ea typeface="Calibri"/>
                <a:cs typeface="Times New Roman"/>
                <a:hlinkClick r:id="rId5"/>
              </a:rPr>
              <a:t>Ireland</a:t>
            </a:r>
            <a:r>
              <a:rPr lang="es-ES" sz="1400" dirty="0">
                <a:latin typeface="Times New Roman"/>
                <a:ea typeface="Calibri"/>
                <a:cs typeface="Times New Roman"/>
              </a:rPr>
              <a:t>, British </a:t>
            </a:r>
            <a:r>
              <a:rPr lang="es-ES" sz="1400" dirty="0" err="1">
                <a:latin typeface="Times New Roman"/>
                <a:ea typeface="Calibri"/>
                <a:cs typeface="Times New Roman"/>
              </a:rPr>
              <a:t>Journal</a:t>
            </a:r>
            <a:r>
              <a:rPr lang="es-ES" sz="1400" dirty="0">
                <a:latin typeface="Times New Roman"/>
                <a:ea typeface="Calibri"/>
                <a:cs typeface="Times New Roman"/>
              </a:rPr>
              <a:t> of </a:t>
            </a:r>
            <a:r>
              <a:rPr lang="es-ES" sz="1400" dirty="0" err="1">
                <a:latin typeface="Times New Roman"/>
                <a:ea typeface="Calibri"/>
                <a:cs typeface="Times New Roman"/>
              </a:rPr>
              <a:t>Criminology</a:t>
            </a:r>
            <a:r>
              <a:rPr lang="es-ES" sz="1400" dirty="0">
                <a:latin typeface="Times New Roman"/>
                <a:ea typeface="Calibri"/>
                <a:cs typeface="Times New Roman"/>
              </a:rPr>
              <a:t>, 47, 2007, págs. 234–255.</a:t>
            </a:r>
          </a:p>
        </p:txBody>
      </p:sp>
    </p:spTree>
    <p:extLst>
      <p:ext uri="{BB962C8B-B14F-4D97-AF65-F5344CB8AC3E}">
        <p14:creationId xmlns:p14="http://schemas.microsoft.com/office/powerpoint/2010/main" val="47636607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Dunya Gezgin\Documents\SUPRALAT\Politie en Recht 21.jpg"/>
          <p:cNvPicPr>
            <a:picLocks noChangeAspect="1" noChangeArrowheads="1"/>
          </p:cNvPicPr>
          <p:nvPr/>
        </p:nvPicPr>
        <p:blipFill>
          <a:blip r:embed="rId3" cstate="print"/>
          <a:srcRect t="18075" b="31838"/>
          <a:stretch>
            <a:fillRect/>
          </a:stretch>
        </p:blipFill>
        <p:spPr bwMode="auto">
          <a:xfrm>
            <a:off x="0" y="0"/>
            <a:ext cx="9180512" cy="3068960"/>
          </a:xfrm>
          <a:prstGeom prst="rect">
            <a:avLst/>
          </a:prstGeom>
          <a:noFill/>
        </p:spPr>
      </p:pic>
      <p:sp>
        <p:nvSpPr>
          <p:cNvPr id="6" name="Rechthoek 5"/>
          <p:cNvSpPr/>
          <p:nvPr/>
        </p:nvSpPr>
        <p:spPr>
          <a:xfrm>
            <a:off x="0"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8" name="Tijdelijke aanduiding voor inhoud 2"/>
          <p:cNvSpPr txBox="1">
            <a:spLocks/>
          </p:cNvSpPr>
          <p:nvPr/>
        </p:nvSpPr>
        <p:spPr>
          <a:xfrm>
            <a:off x="0" y="1988840"/>
            <a:ext cx="8208912" cy="819979"/>
          </a:xfrm>
          <a:prstGeom prst="rect">
            <a:avLst/>
          </a:prstGeom>
          <a:solidFill>
            <a:schemeClr val="accent1">
              <a:lumMod val="60000"/>
              <a:lumOff val="40000"/>
            </a:schemeClr>
          </a:solidFill>
        </p:spPr>
        <p:txBody>
          <a:bodyPr vert="horz" lIns="91440" tIns="45720" rIns="91440" bIns="45720" rtlCol="0">
            <a:noAutofit/>
          </a:bodyPr>
          <a:lstStyle>
            <a:defPPr>
              <a:defRPr lang="nl-NL"/>
            </a:defPPr>
            <a:lvl1pPr algn="just">
              <a:defRPr sz="2000" b="1">
                <a:solidFill>
                  <a:schemeClr val="bg1"/>
                </a:solidFill>
              </a:defRPr>
            </a:lvl1pPr>
          </a:lstStyle>
          <a:p>
            <a:r>
              <a:rPr lang="en-GB" dirty="0"/>
              <a:t>Como consecuencia del impacto, es posible que surja un daño o trauma psicosocial.</a:t>
            </a:r>
          </a:p>
          <a:p>
            <a:r>
              <a:rPr lang="en-US" dirty="0"/>
              <a:t> </a:t>
            </a:r>
          </a:p>
          <a:p>
            <a:endParaRPr lang="en-US" dirty="0"/>
          </a:p>
        </p:txBody>
      </p:sp>
      <p:sp>
        <p:nvSpPr>
          <p:cNvPr id="9" name="Vijfhoek 6"/>
          <p:cNvSpPr/>
          <p:nvPr/>
        </p:nvSpPr>
        <p:spPr>
          <a:xfrm>
            <a:off x="0" y="332656"/>
            <a:ext cx="6336704" cy="576064"/>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solidFill>
                  <a:srgbClr val="FFFFFF"/>
                </a:solidFill>
              </a:rPr>
              <a:t>1.1 Definiciones introductorias</a:t>
            </a:r>
          </a:p>
        </p:txBody>
      </p:sp>
      <p:sp>
        <p:nvSpPr>
          <p:cNvPr id="10" name="Tekstvak 13">
            <a:hlinkClick r:id="rId4" action="ppaction://hlinksldjump"/>
          </p:cNvPr>
          <p:cNvSpPr txBox="1"/>
          <p:nvPr/>
        </p:nvSpPr>
        <p:spPr>
          <a:xfrm>
            <a:off x="323528" y="3565773"/>
            <a:ext cx="1872208" cy="707886"/>
          </a:xfrm>
          <a:prstGeom prst="rect">
            <a:avLst/>
          </a:prstGeom>
          <a:solidFill>
            <a:srgbClr val="00A2DB">
              <a:alpha val="84000"/>
            </a:srgbClr>
          </a:solidFill>
        </p:spPr>
        <p:txBody>
          <a:bodyPr wrap="square" rtlCol="0">
            <a:spAutoFit/>
          </a:bodyPr>
          <a:lstStyle/>
          <a:p>
            <a:r>
              <a:rPr lang="en-US" sz="2000" dirty="0">
                <a:solidFill>
                  <a:srgbClr val="FFFFFF"/>
                </a:solidFill>
              </a:rPr>
              <a:t>Daño o trauma psicosocial</a:t>
            </a:r>
            <a:endParaRPr lang="nl-NL" sz="2000" dirty="0">
              <a:solidFill>
                <a:srgbClr val="FFFFFF"/>
              </a:solidFill>
            </a:endParaRPr>
          </a:p>
        </p:txBody>
      </p:sp>
      <p:sp>
        <p:nvSpPr>
          <p:cNvPr id="11" name="Tekstvak 20">
            <a:hlinkClick r:id="rId5" action="ppaction://hlinksldjump"/>
          </p:cNvPr>
          <p:cNvSpPr txBox="1"/>
          <p:nvPr/>
        </p:nvSpPr>
        <p:spPr>
          <a:xfrm>
            <a:off x="2339752" y="3565773"/>
            <a:ext cx="6552728"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000" dirty="0"/>
              <a:t>Experiencia que supone una amenaza para la integridad física o psicosocial de la persona, asociada a emociones o experiencias de caos, confusión, </a:t>
            </a:r>
            <a:r>
              <a:rPr lang="es-ES" sz="2000" dirty="0"/>
              <a:t>absurdo</a:t>
            </a:r>
            <a:r>
              <a:rPr lang="en-US" sz="2000" dirty="0"/>
              <a:t> o terror, entre otros. La </a:t>
            </a:r>
            <a:r>
              <a:rPr lang="es-ES" sz="2000" dirty="0"/>
              <a:t>experiencia</a:t>
            </a:r>
            <a:r>
              <a:rPr lang="en-US" sz="2000" dirty="0"/>
              <a:t> </a:t>
            </a:r>
            <a:r>
              <a:rPr lang="es-ES" sz="2000" dirty="0"/>
              <a:t>choca</a:t>
            </a:r>
            <a:r>
              <a:rPr lang="en-US" sz="2000" dirty="0"/>
              <a:t> contra una o más de las suposiciones básicas que conforman las referencias de seguridad del ser humano, la creencia de no vulnerabilidad y el control sobre la propia vida, la confianza en los demás, la bondad o la empatía.</a:t>
            </a:r>
          </a:p>
        </p:txBody>
      </p:sp>
    </p:spTree>
    <p:extLst>
      <p:ext uri="{BB962C8B-B14F-4D97-AF65-F5344CB8AC3E}">
        <p14:creationId xmlns:p14="http://schemas.microsoft.com/office/powerpoint/2010/main" val="53624841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2"/>
          <p:cNvSpPr txBox="1">
            <a:spLocks/>
          </p:cNvSpPr>
          <p:nvPr/>
        </p:nvSpPr>
        <p:spPr>
          <a:xfrm>
            <a:off x="323528" y="1124744"/>
            <a:ext cx="4464496" cy="5544616"/>
          </a:xfrm>
          <a:prstGeom prst="rect">
            <a:avLst/>
          </a:prstGeom>
        </p:spPr>
        <p:txBody>
          <a:bodyPr vert="horz" lIns="91440" tIns="45720" rIns="91440" bIns="45720" rtlCol="0">
            <a:noAutofit/>
          </a:bodyPr>
          <a:lstStyle/>
          <a:p>
            <a:pPr algn="just"/>
            <a:r>
              <a:rPr lang="es-ES" sz="2000" dirty="0"/>
              <a:t>La </a:t>
            </a:r>
            <a:r>
              <a:rPr lang="es-ES" sz="2000" dirty="0" err="1"/>
              <a:t>pespectiva</a:t>
            </a:r>
            <a:r>
              <a:rPr lang="es-ES" sz="2000" dirty="0"/>
              <a:t> psicosocial debe aplicarse cuando se toma declaración o tiene lugar una conversación con cualquier persona que ha estado o aún está en una situación difícil, crisis o situación de estrés. Sin embargo, cuando se trata de la primera toma de declaración en un centro de detención, a una posible situación personal complicada de su cliente se suma un entorno difícil. </a:t>
            </a:r>
          </a:p>
          <a:p>
            <a:pPr algn="just"/>
            <a:r>
              <a:rPr lang="en-US" sz="2000" dirty="0"/>
              <a:t> </a:t>
            </a:r>
          </a:p>
          <a:p>
            <a:pPr algn="just"/>
            <a:r>
              <a:rPr lang="en-US" sz="2000" dirty="0"/>
              <a:t>En el siguiente cuadro comparativo se observan los elementos psicosociales frecuentes en una toma de declaración normal y lo diferente que puede resultar una toma de declaración en un centro de detención:</a:t>
            </a:r>
            <a:endParaRPr lang="es-ES" sz="2000" dirty="0"/>
          </a:p>
          <a:p>
            <a:pPr algn="just"/>
            <a:endParaRPr lang="nl-NL" sz="2000" dirty="0"/>
          </a:p>
          <a:p>
            <a:pPr algn="just"/>
            <a:r>
              <a:rPr lang="nl-NL" sz="2000" dirty="0"/>
              <a:t> </a:t>
            </a:r>
          </a:p>
        </p:txBody>
      </p:sp>
      <p:pic>
        <p:nvPicPr>
          <p:cNvPr id="4" name="Picture 2" descr="C:\Users\Dunya\Documents\SUPRALAT\Politie en Recht 30.jpg"/>
          <p:cNvPicPr/>
          <p:nvPr/>
        </p:nvPicPr>
        <p:blipFill>
          <a:blip r:embed="rId3" cstate="print"/>
          <a:srcRect l="8507" t="20867" r="17639"/>
          <a:stretch>
            <a:fillRect/>
          </a:stretch>
        </p:blipFill>
        <p:spPr bwMode="auto">
          <a:xfrm>
            <a:off x="5076190" y="0"/>
            <a:ext cx="4067810" cy="6858000"/>
          </a:xfrm>
          <a:prstGeom prst="rect">
            <a:avLst/>
          </a:prstGeom>
          <a:noFill/>
        </p:spPr>
      </p:pic>
      <p:sp>
        <p:nvSpPr>
          <p:cNvPr id="5" name="Rechthoek 5"/>
          <p:cNvSpPr/>
          <p:nvPr/>
        </p:nvSpPr>
        <p:spPr>
          <a:xfrm>
            <a:off x="5076190" y="0"/>
            <a:ext cx="4067810" cy="685800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GB" dirty="0"/>
          </a:p>
        </p:txBody>
      </p:sp>
      <p:sp>
        <p:nvSpPr>
          <p:cNvPr id="9" name="Vijfhoek 6"/>
          <p:cNvSpPr/>
          <p:nvPr/>
        </p:nvSpPr>
        <p:spPr>
          <a:xfrm>
            <a:off x="0" y="332656"/>
            <a:ext cx="7956376" cy="648072"/>
          </a:xfrm>
          <a:prstGeom prst="homePlate">
            <a:avLst/>
          </a:prstGeom>
          <a:gradFill flip="none" rotWithShape="1">
            <a:gsLst>
              <a:gs pos="79150">
                <a:schemeClr val="accent5">
                  <a:lumMod val="60000"/>
                  <a:lumOff val="40000"/>
                </a:schemeClr>
              </a:gs>
              <a:gs pos="0">
                <a:schemeClr val="tx2">
                  <a:lumMod val="50000"/>
                </a:schemeClr>
              </a:gs>
              <a:gs pos="50000">
                <a:schemeClr val="tx2">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1.2 Perspectiva psicosocial básica durante la toma de declaración</a:t>
            </a:r>
            <a:endParaRPr lang="nl-NL" sz="2400" b="1" dirty="0">
              <a:solidFill>
                <a:srgbClr val="FFFFFF"/>
              </a:solidFill>
            </a:endParaRPr>
          </a:p>
        </p:txBody>
      </p:sp>
    </p:spTree>
    <p:extLst>
      <p:ext uri="{BB962C8B-B14F-4D97-AF65-F5344CB8AC3E}">
        <p14:creationId xmlns:p14="http://schemas.microsoft.com/office/powerpoint/2010/main" val="295386450"/>
      </p:ext>
    </p:extLst>
  </p:cSld>
  <p:clrMapOvr>
    <a:masterClrMapping/>
  </p:clrMapOvr>
  <p:transition/>
</p:sld>
</file>

<file path=ppt/theme/theme1.xml><?xml version="1.0" encoding="utf-8"?>
<a:theme xmlns:a="http://schemas.openxmlformats.org/drawingml/2006/main" name="Office-thema">
  <a:themeElements>
    <a:clrScheme name="Aangepast 1">
      <a:dk1>
        <a:srgbClr val="001C3D"/>
      </a:dk1>
      <a:lt1>
        <a:srgbClr val="FFFFFF"/>
      </a:lt1>
      <a:dk2>
        <a:srgbClr val="00A2DB"/>
      </a:dk2>
      <a:lt2>
        <a:srgbClr val="FFFFFF"/>
      </a:lt2>
      <a:accent1>
        <a:srgbClr val="E84E10"/>
      </a:accent1>
      <a:accent2>
        <a:srgbClr val="00A2DB"/>
      </a:accent2>
      <a:accent3>
        <a:srgbClr val="001C3D"/>
      </a:accent3>
      <a:accent4>
        <a:srgbClr val="F3A687"/>
      </a:accent4>
      <a:accent5>
        <a:srgbClr val="7FD0ED"/>
      </a:accent5>
      <a:accent6>
        <a:srgbClr val="7F8D9E"/>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9229</TotalTime>
  <Words>10438</Words>
  <Application>Microsoft Office PowerPoint</Application>
  <PresentationFormat>Presentación en pantalla (4:3)</PresentationFormat>
  <Paragraphs>625</Paragraphs>
  <Slides>75</Slides>
  <Notes>58</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75</vt:i4>
      </vt:variant>
    </vt:vector>
  </HeadingPairs>
  <TitlesOfParts>
    <vt:vector size="79" baseType="lpstr">
      <vt:lpstr>Arial</vt:lpstr>
      <vt:lpstr>Calibri</vt:lpstr>
      <vt:lpstr>Times New Roman</vt:lpstr>
      <vt:lpstr>Office-thema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Dunya Gezgin</dc:creator>
  <cp:lastModifiedBy>Calendari</cp:lastModifiedBy>
  <cp:revision>455</cp:revision>
  <dcterms:created xsi:type="dcterms:W3CDTF">2017-07-17T13:14:00Z</dcterms:created>
  <dcterms:modified xsi:type="dcterms:W3CDTF">2021-10-19T10:28:50Z</dcterms:modified>
</cp:coreProperties>
</file>