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87" r:id="rId2"/>
    <p:sldId id="450" r:id="rId3"/>
    <p:sldId id="451" r:id="rId4"/>
    <p:sldId id="453" r:id="rId5"/>
    <p:sldId id="455" r:id="rId6"/>
    <p:sldId id="456" r:id="rId7"/>
    <p:sldId id="457" r:id="rId8"/>
    <p:sldId id="458" r:id="rId9"/>
    <p:sldId id="459" r:id="rId10"/>
    <p:sldId id="460" r:id="rId11"/>
    <p:sldId id="461" r:id="rId12"/>
    <p:sldId id="462" r:id="rId13"/>
    <p:sldId id="468" r:id="rId14"/>
    <p:sldId id="471" r:id="rId15"/>
    <p:sldId id="472" r:id="rId16"/>
    <p:sldId id="473" r:id="rId17"/>
    <p:sldId id="474" r:id="rId18"/>
    <p:sldId id="500" r:id="rId19"/>
  </p:sldIdLst>
  <p:sldSz cx="9144000" cy="6858000" type="screen4x3"/>
  <p:notesSz cx="6797675" cy="9926638"/>
  <p:defaultTextStyle>
    <a:defPPr>
      <a:defRPr lang="es-ES"/>
    </a:defPPr>
    <a:lvl1pPr algn="ctr" rtl="0" eaLnBrk="0" fontAlgn="base" hangingPunct="0">
      <a:spcBef>
        <a:spcPct val="0"/>
      </a:spcBef>
      <a:spcAft>
        <a:spcPct val="0"/>
      </a:spcAft>
      <a:defRPr sz="2000" kern="1200">
        <a:solidFill>
          <a:schemeClr val="tx1"/>
        </a:solidFill>
        <a:latin typeface="Times New Roman" pitchFamily="18" charset="0"/>
        <a:ea typeface="MS PGothic" pitchFamily="34" charset="-128"/>
        <a:cs typeface="+mn-cs"/>
      </a:defRPr>
    </a:lvl1pPr>
    <a:lvl2pPr marL="457200" algn="ctr" rtl="0" eaLnBrk="0" fontAlgn="base" hangingPunct="0">
      <a:spcBef>
        <a:spcPct val="0"/>
      </a:spcBef>
      <a:spcAft>
        <a:spcPct val="0"/>
      </a:spcAft>
      <a:defRPr sz="2000" kern="1200">
        <a:solidFill>
          <a:schemeClr val="tx1"/>
        </a:solidFill>
        <a:latin typeface="Times New Roman" pitchFamily="18" charset="0"/>
        <a:ea typeface="MS PGothic" pitchFamily="34" charset="-128"/>
        <a:cs typeface="+mn-cs"/>
      </a:defRPr>
    </a:lvl2pPr>
    <a:lvl3pPr marL="914400" algn="ctr" rtl="0" eaLnBrk="0" fontAlgn="base" hangingPunct="0">
      <a:spcBef>
        <a:spcPct val="0"/>
      </a:spcBef>
      <a:spcAft>
        <a:spcPct val="0"/>
      </a:spcAft>
      <a:defRPr sz="2000" kern="1200">
        <a:solidFill>
          <a:schemeClr val="tx1"/>
        </a:solidFill>
        <a:latin typeface="Times New Roman" pitchFamily="18" charset="0"/>
        <a:ea typeface="MS PGothic" pitchFamily="34" charset="-128"/>
        <a:cs typeface="+mn-cs"/>
      </a:defRPr>
    </a:lvl3pPr>
    <a:lvl4pPr marL="1371600" algn="ctr" rtl="0" eaLnBrk="0" fontAlgn="base" hangingPunct="0">
      <a:spcBef>
        <a:spcPct val="0"/>
      </a:spcBef>
      <a:spcAft>
        <a:spcPct val="0"/>
      </a:spcAft>
      <a:defRPr sz="2000" kern="1200">
        <a:solidFill>
          <a:schemeClr val="tx1"/>
        </a:solidFill>
        <a:latin typeface="Times New Roman" pitchFamily="18" charset="0"/>
        <a:ea typeface="MS PGothic" pitchFamily="34" charset="-128"/>
        <a:cs typeface="+mn-cs"/>
      </a:defRPr>
    </a:lvl4pPr>
    <a:lvl5pPr marL="1828800" algn="ctr" rtl="0" eaLnBrk="0" fontAlgn="base" hangingPunct="0">
      <a:spcBef>
        <a:spcPct val="0"/>
      </a:spcBef>
      <a:spcAft>
        <a:spcPct val="0"/>
      </a:spcAft>
      <a:defRPr sz="2000" kern="1200">
        <a:solidFill>
          <a:schemeClr val="tx1"/>
        </a:solidFill>
        <a:latin typeface="Times New Roman" pitchFamily="18" charset="0"/>
        <a:ea typeface="MS PGothic" pitchFamily="34" charset="-128"/>
        <a:cs typeface="+mn-cs"/>
      </a:defRPr>
    </a:lvl5pPr>
    <a:lvl6pPr marL="2286000" algn="l" defTabSz="914400" rtl="0" eaLnBrk="1" latinLnBrk="0" hangingPunct="1">
      <a:defRPr sz="2000" kern="1200">
        <a:solidFill>
          <a:schemeClr val="tx1"/>
        </a:solidFill>
        <a:latin typeface="Times New Roman" pitchFamily="18" charset="0"/>
        <a:ea typeface="MS PGothic" pitchFamily="34" charset="-128"/>
        <a:cs typeface="+mn-cs"/>
      </a:defRPr>
    </a:lvl6pPr>
    <a:lvl7pPr marL="2743200" algn="l" defTabSz="914400" rtl="0" eaLnBrk="1" latinLnBrk="0" hangingPunct="1">
      <a:defRPr sz="2000" kern="1200">
        <a:solidFill>
          <a:schemeClr val="tx1"/>
        </a:solidFill>
        <a:latin typeface="Times New Roman" pitchFamily="18" charset="0"/>
        <a:ea typeface="MS PGothic" pitchFamily="34" charset="-128"/>
        <a:cs typeface="+mn-cs"/>
      </a:defRPr>
    </a:lvl7pPr>
    <a:lvl8pPr marL="3200400" algn="l" defTabSz="914400" rtl="0" eaLnBrk="1" latinLnBrk="0" hangingPunct="1">
      <a:defRPr sz="2000" kern="1200">
        <a:solidFill>
          <a:schemeClr val="tx1"/>
        </a:solidFill>
        <a:latin typeface="Times New Roman" pitchFamily="18" charset="0"/>
        <a:ea typeface="MS PGothic" pitchFamily="34" charset="-128"/>
        <a:cs typeface="+mn-cs"/>
      </a:defRPr>
    </a:lvl8pPr>
    <a:lvl9pPr marL="3657600" algn="l" defTabSz="914400" rtl="0" eaLnBrk="1" latinLnBrk="0" hangingPunct="1">
      <a:defRPr sz="2000" kern="1200">
        <a:solidFill>
          <a:schemeClr val="tx1"/>
        </a:solidFill>
        <a:latin typeface="Times New Roman" pitchFamily="18" charset="0"/>
        <a:ea typeface="MS PGothic"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000066"/>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732" autoAdjust="0"/>
    <p:restoredTop sz="94673"/>
  </p:normalViewPr>
  <p:slideViewPr>
    <p:cSldViewPr>
      <p:cViewPr varScale="1">
        <p:scale>
          <a:sx n="108" d="100"/>
          <a:sy n="108" d="100"/>
        </p:scale>
        <p:origin x="1986"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atin typeface="Times New Roman" pitchFamily="18" charset="0"/>
                <a:ea typeface="+mn-ea"/>
                <a:cs typeface="Times New Roman" pitchFamily="18" charset="0"/>
              </a:defRPr>
            </a:lvl1pPr>
          </a:lstStyle>
          <a:p>
            <a:pPr>
              <a:defRPr/>
            </a:pPr>
            <a:endParaRPr lang="es-ES" dirty="0"/>
          </a:p>
        </p:txBody>
      </p:sp>
      <p:sp>
        <p:nvSpPr>
          <p:cNvPr id="3" name="2 Marcador de fecha"/>
          <p:cNvSpPr>
            <a:spLocks noGrp="1"/>
          </p:cNvSpPr>
          <p:nvPr>
            <p:ph type="dt" idx="1"/>
          </p:nvPr>
        </p:nvSpPr>
        <p:spPr>
          <a:xfrm>
            <a:off x="3850443" y="0"/>
            <a:ext cx="2945659" cy="496332"/>
          </a:xfrm>
          <a:prstGeom prst="rect">
            <a:avLst/>
          </a:prstGeom>
        </p:spPr>
        <p:txBody>
          <a:bodyPr vert="horz" wrap="square" lIns="91440" tIns="45720" rIns="91440" bIns="45720" numCol="1" anchor="t" anchorCtr="0" compatLnSpc="1">
            <a:prstTxWarp prst="textNoShape">
              <a:avLst/>
            </a:prstTxWarp>
          </a:bodyPr>
          <a:lstStyle>
            <a:lvl1pPr algn="r">
              <a:defRPr sz="1200" smtClean="0">
                <a:cs typeface="Times New Roman" pitchFamily="18" charset="0"/>
              </a:defRPr>
            </a:lvl1pPr>
          </a:lstStyle>
          <a:p>
            <a:pPr>
              <a:defRPr/>
            </a:pPr>
            <a:fld id="{20AD829E-60A3-467B-974D-289256118ED9}" type="datetimeFigureOut">
              <a:rPr lang="es-ES"/>
              <a:pPr>
                <a:defRPr/>
              </a:pPr>
              <a:t>08/07/2021</a:t>
            </a:fld>
            <a:endParaRPr lang="es-ES" dirty="0"/>
          </a:p>
        </p:txBody>
      </p:sp>
      <p:sp>
        <p:nvSpPr>
          <p:cNvPr id="4" name="3 Marcador de imagen de diapositiva"/>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pPr lvl="0"/>
            <a:endParaRPr lang="es-ES" noProof="0" dirty="0"/>
          </a:p>
        </p:txBody>
      </p:sp>
      <p:sp>
        <p:nvSpPr>
          <p:cNvPr id="5" name="4 Marcador de notas"/>
          <p:cNvSpPr>
            <a:spLocks noGrp="1"/>
          </p:cNvSpPr>
          <p:nvPr>
            <p:ph type="body" sz="quarter" idx="3"/>
          </p:nvPr>
        </p:nvSpPr>
        <p:spPr>
          <a:xfrm>
            <a:off x="679768" y="4715153"/>
            <a:ext cx="5438140" cy="4466987"/>
          </a:xfrm>
          <a:prstGeom prst="rect">
            <a:avLst/>
          </a:prstGeom>
        </p:spPr>
        <p:txBody>
          <a:bodyPr vert="horz" wrap="square" lIns="91440" tIns="45720" rIns="91440" bIns="45720" numCol="1" anchor="t" anchorCtr="0" compatLnSpc="1">
            <a:prstTxWarp prst="textNoShape">
              <a:avLst/>
            </a:prstTxWarp>
            <a:normAutofit/>
          </a:bodyPr>
          <a:lstStyle/>
          <a:p>
            <a:pPr lvl="0"/>
            <a:r>
              <a:rPr lang="es-ES" noProof="0"/>
              <a:t>Haga clic para modificar el estilo de texto del patrón</a:t>
            </a:r>
          </a:p>
          <a:p>
            <a:pPr lvl="1"/>
            <a:r>
              <a:rPr lang="es-ES" noProof="0"/>
              <a:t>Segundo nivel</a:t>
            </a:r>
          </a:p>
          <a:p>
            <a:pPr lvl="2"/>
            <a:r>
              <a:rPr lang="es-ES" noProof="0"/>
              <a:t>Tercer nivel</a:t>
            </a:r>
          </a:p>
          <a:p>
            <a:pPr lvl="3"/>
            <a:r>
              <a:rPr lang="es-ES" noProof="0"/>
              <a:t>Cuarto nivel</a:t>
            </a:r>
          </a:p>
          <a:p>
            <a:pPr lvl="4"/>
            <a:r>
              <a:rPr lang="es-ES" noProof="0"/>
              <a:t>Quinto nivel</a:t>
            </a:r>
          </a:p>
        </p:txBody>
      </p:sp>
      <p:sp>
        <p:nvSpPr>
          <p:cNvPr id="6" name="5 Marcador de pie de página"/>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atin typeface="Times New Roman" pitchFamily="18" charset="0"/>
                <a:ea typeface="+mn-ea"/>
                <a:cs typeface="Times New Roman" pitchFamily="18" charset="0"/>
              </a:defRPr>
            </a:lvl1pPr>
          </a:lstStyle>
          <a:p>
            <a:pPr>
              <a:defRPr/>
            </a:pPr>
            <a:endParaRPr lang="es-ES" dirty="0"/>
          </a:p>
        </p:txBody>
      </p:sp>
      <p:sp>
        <p:nvSpPr>
          <p:cNvPr id="7" name="6 Marcador de número de diapositiva"/>
          <p:cNvSpPr>
            <a:spLocks noGrp="1"/>
          </p:cNvSpPr>
          <p:nvPr>
            <p:ph type="sldNum" sz="quarter" idx="5"/>
          </p:nvPr>
        </p:nvSpPr>
        <p:spPr>
          <a:xfrm>
            <a:off x="3850443" y="9428583"/>
            <a:ext cx="2945659" cy="496332"/>
          </a:xfrm>
          <a:prstGeom prst="rect">
            <a:avLst/>
          </a:prstGeom>
        </p:spPr>
        <p:txBody>
          <a:bodyPr vert="horz" wrap="square" lIns="91440" tIns="45720" rIns="91440" bIns="45720" numCol="1" anchor="b" anchorCtr="0" compatLnSpc="1">
            <a:prstTxWarp prst="textNoShape">
              <a:avLst/>
            </a:prstTxWarp>
          </a:bodyPr>
          <a:lstStyle>
            <a:lvl1pPr algn="r">
              <a:defRPr sz="1200" smtClean="0">
                <a:cs typeface="Times New Roman" pitchFamily="18" charset="0"/>
              </a:defRPr>
            </a:lvl1pPr>
          </a:lstStyle>
          <a:p>
            <a:pPr>
              <a:defRPr/>
            </a:pPr>
            <a:fld id="{2FB01906-1DB6-4867-ADCD-B1276AD61C24}" type="slidenum">
              <a:rPr lang="es-ES"/>
              <a:pPr>
                <a:defRPr/>
              </a:pPr>
              <a:t>‹Nº›</a:t>
            </a:fld>
            <a:endParaRPr lang="es-ES" dirty="0"/>
          </a:p>
        </p:txBody>
      </p:sp>
    </p:spTree>
    <p:extLst>
      <p:ext uri="{BB962C8B-B14F-4D97-AF65-F5344CB8AC3E}">
        <p14:creationId xmlns:p14="http://schemas.microsoft.com/office/powerpoint/2010/main" val="371376208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1pPr>
    <a:lvl2pPr marL="457200"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2pPr>
    <a:lvl3pPr marL="914400"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3pPr>
    <a:lvl4pPr marL="1371600"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4pPr>
    <a:lvl5pPr marL="1828800"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a:t>Haga clic para modificar el estilo de subtítulo del patrón</a:t>
            </a:r>
          </a:p>
        </p:txBody>
      </p:sp>
      <p:sp>
        <p:nvSpPr>
          <p:cNvPr id="4" name="Rectangle 4"/>
          <p:cNvSpPr>
            <a:spLocks noGrp="1" noChangeArrowheads="1"/>
          </p:cNvSpPr>
          <p:nvPr>
            <p:ph type="dt" sz="half" idx="10"/>
          </p:nvPr>
        </p:nvSpPr>
        <p:spPr>
          <a:ln/>
        </p:spPr>
        <p:txBody>
          <a:bodyPr/>
          <a:lstStyle>
            <a:lvl1pPr>
              <a:defRPr/>
            </a:lvl1pPr>
          </a:lstStyle>
          <a:p>
            <a:pPr>
              <a:defRPr/>
            </a:pPr>
            <a:endParaRPr lang="es-E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s-ES" dirty="0"/>
          </a:p>
        </p:txBody>
      </p:sp>
      <p:sp>
        <p:nvSpPr>
          <p:cNvPr id="6" name="Rectangle 6"/>
          <p:cNvSpPr>
            <a:spLocks noGrp="1" noChangeArrowheads="1"/>
          </p:cNvSpPr>
          <p:nvPr>
            <p:ph type="sldNum" sz="quarter" idx="12"/>
          </p:nvPr>
        </p:nvSpPr>
        <p:spPr>
          <a:ln/>
        </p:spPr>
        <p:txBody>
          <a:bodyPr/>
          <a:lstStyle>
            <a:lvl1pPr>
              <a:defRPr/>
            </a:lvl1pPr>
          </a:lstStyle>
          <a:p>
            <a:pPr>
              <a:defRPr/>
            </a:pPr>
            <a:fld id="{CC8B98C8-1C61-41FF-81F0-49813DF1A6A4}" type="slidenum">
              <a:rPr lang="es-ES"/>
              <a:pPr>
                <a:defRPr/>
              </a:pPr>
              <a:t>‹Nº›</a:t>
            </a:fld>
            <a:endParaRPr lang="es-E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Rectangle 4"/>
          <p:cNvSpPr>
            <a:spLocks noGrp="1" noChangeArrowheads="1"/>
          </p:cNvSpPr>
          <p:nvPr>
            <p:ph type="dt" sz="half" idx="10"/>
          </p:nvPr>
        </p:nvSpPr>
        <p:spPr>
          <a:ln/>
        </p:spPr>
        <p:txBody>
          <a:bodyPr/>
          <a:lstStyle>
            <a:lvl1pPr>
              <a:defRPr/>
            </a:lvl1pPr>
          </a:lstStyle>
          <a:p>
            <a:pPr>
              <a:defRPr/>
            </a:pPr>
            <a:endParaRPr lang="es-E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s-ES" dirty="0"/>
          </a:p>
        </p:txBody>
      </p:sp>
      <p:sp>
        <p:nvSpPr>
          <p:cNvPr id="6" name="Rectangle 6"/>
          <p:cNvSpPr>
            <a:spLocks noGrp="1" noChangeArrowheads="1"/>
          </p:cNvSpPr>
          <p:nvPr>
            <p:ph type="sldNum" sz="quarter" idx="12"/>
          </p:nvPr>
        </p:nvSpPr>
        <p:spPr>
          <a:ln/>
        </p:spPr>
        <p:txBody>
          <a:bodyPr/>
          <a:lstStyle>
            <a:lvl1pPr>
              <a:defRPr/>
            </a:lvl1pPr>
          </a:lstStyle>
          <a:p>
            <a:pPr>
              <a:defRPr/>
            </a:pPr>
            <a:fld id="{A4B6B529-DDBF-47AB-A3A9-C344BF3CC99F}" type="slidenum">
              <a:rPr lang="es-ES"/>
              <a:pPr>
                <a:defRPr/>
              </a:pPr>
              <a:t>‹Nº›</a:t>
            </a:fld>
            <a:endParaRPr lang="es-E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515100" y="609600"/>
            <a:ext cx="1943100" cy="5486400"/>
          </a:xfrm>
        </p:spPr>
        <p:txBody>
          <a:bodyPr vert="eaVert"/>
          <a:lstStyle/>
          <a:p>
            <a:r>
              <a:rPr lang="es-ES"/>
              <a:t>Haga clic para modificar el estilo de título del patrón</a:t>
            </a:r>
          </a:p>
        </p:txBody>
      </p:sp>
      <p:sp>
        <p:nvSpPr>
          <p:cNvPr id="3" name="2 Marcador de texto vertical"/>
          <p:cNvSpPr>
            <a:spLocks noGrp="1"/>
          </p:cNvSpPr>
          <p:nvPr>
            <p:ph type="body" orient="vert" idx="1"/>
          </p:nvPr>
        </p:nvSpPr>
        <p:spPr>
          <a:xfrm>
            <a:off x="685800" y="609600"/>
            <a:ext cx="5676900" cy="5486400"/>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Rectangle 4"/>
          <p:cNvSpPr>
            <a:spLocks noGrp="1" noChangeArrowheads="1"/>
          </p:cNvSpPr>
          <p:nvPr>
            <p:ph type="dt" sz="half" idx="10"/>
          </p:nvPr>
        </p:nvSpPr>
        <p:spPr>
          <a:ln/>
        </p:spPr>
        <p:txBody>
          <a:bodyPr/>
          <a:lstStyle>
            <a:lvl1pPr>
              <a:defRPr/>
            </a:lvl1pPr>
          </a:lstStyle>
          <a:p>
            <a:pPr>
              <a:defRPr/>
            </a:pPr>
            <a:endParaRPr lang="es-E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s-ES" dirty="0"/>
          </a:p>
        </p:txBody>
      </p:sp>
      <p:sp>
        <p:nvSpPr>
          <p:cNvPr id="6" name="Rectangle 6"/>
          <p:cNvSpPr>
            <a:spLocks noGrp="1" noChangeArrowheads="1"/>
          </p:cNvSpPr>
          <p:nvPr>
            <p:ph type="sldNum" sz="quarter" idx="12"/>
          </p:nvPr>
        </p:nvSpPr>
        <p:spPr>
          <a:ln/>
        </p:spPr>
        <p:txBody>
          <a:bodyPr/>
          <a:lstStyle>
            <a:lvl1pPr>
              <a:defRPr/>
            </a:lvl1pPr>
          </a:lstStyle>
          <a:p>
            <a:pPr>
              <a:defRPr/>
            </a:pPr>
            <a:fld id="{BFA9B938-8D92-403E-B45C-C736A7DB002F}" type="slidenum">
              <a:rPr lang="es-ES"/>
              <a:pPr>
                <a:defRPr/>
              </a:pPr>
              <a:t>‹Nº›</a:t>
            </a:fld>
            <a:endParaRPr lang="es-E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Rectangle 4"/>
          <p:cNvSpPr>
            <a:spLocks noGrp="1" noChangeArrowheads="1"/>
          </p:cNvSpPr>
          <p:nvPr>
            <p:ph type="dt" sz="half" idx="10"/>
          </p:nvPr>
        </p:nvSpPr>
        <p:spPr>
          <a:ln/>
        </p:spPr>
        <p:txBody>
          <a:bodyPr/>
          <a:lstStyle>
            <a:lvl1pPr>
              <a:defRPr/>
            </a:lvl1pPr>
          </a:lstStyle>
          <a:p>
            <a:pPr>
              <a:defRPr/>
            </a:pPr>
            <a:endParaRPr lang="es-E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s-ES" dirty="0"/>
          </a:p>
        </p:txBody>
      </p:sp>
      <p:sp>
        <p:nvSpPr>
          <p:cNvPr id="6" name="Rectangle 6"/>
          <p:cNvSpPr>
            <a:spLocks noGrp="1" noChangeArrowheads="1"/>
          </p:cNvSpPr>
          <p:nvPr>
            <p:ph type="sldNum" sz="quarter" idx="12"/>
          </p:nvPr>
        </p:nvSpPr>
        <p:spPr>
          <a:ln/>
        </p:spPr>
        <p:txBody>
          <a:bodyPr/>
          <a:lstStyle>
            <a:lvl1pPr>
              <a:defRPr/>
            </a:lvl1pPr>
          </a:lstStyle>
          <a:p>
            <a:pPr>
              <a:defRPr/>
            </a:pPr>
            <a:fld id="{D6A311F3-F996-4EAC-BE14-08B6F00E0149}" type="slidenum">
              <a:rPr lang="es-ES"/>
              <a:pPr>
                <a:defRPr/>
              </a:pPr>
              <a:t>‹Nº›</a:t>
            </a:fld>
            <a:endParaRPr lang="es-E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p>
        </p:txBody>
      </p:sp>
      <p:sp>
        <p:nvSpPr>
          <p:cNvPr id="4" name="Rectangle 4"/>
          <p:cNvSpPr>
            <a:spLocks noGrp="1" noChangeArrowheads="1"/>
          </p:cNvSpPr>
          <p:nvPr>
            <p:ph type="dt" sz="half" idx="10"/>
          </p:nvPr>
        </p:nvSpPr>
        <p:spPr>
          <a:ln/>
        </p:spPr>
        <p:txBody>
          <a:bodyPr/>
          <a:lstStyle>
            <a:lvl1pPr>
              <a:defRPr/>
            </a:lvl1pPr>
          </a:lstStyle>
          <a:p>
            <a:pPr>
              <a:defRPr/>
            </a:pPr>
            <a:endParaRPr lang="es-E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s-ES" dirty="0"/>
          </a:p>
        </p:txBody>
      </p:sp>
      <p:sp>
        <p:nvSpPr>
          <p:cNvPr id="6" name="Rectangle 6"/>
          <p:cNvSpPr>
            <a:spLocks noGrp="1" noChangeArrowheads="1"/>
          </p:cNvSpPr>
          <p:nvPr>
            <p:ph type="sldNum" sz="quarter" idx="12"/>
          </p:nvPr>
        </p:nvSpPr>
        <p:spPr>
          <a:ln/>
        </p:spPr>
        <p:txBody>
          <a:bodyPr/>
          <a:lstStyle>
            <a:lvl1pPr>
              <a:defRPr/>
            </a:lvl1pPr>
          </a:lstStyle>
          <a:p>
            <a:pPr>
              <a:defRPr/>
            </a:pPr>
            <a:fld id="{9EC9CAC0-AD90-44A7-BBA2-FFB929BC24C2}" type="slidenum">
              <a:rPr lang="es-ES"/>
              <a:pPr>
                <a:defRPr/>
              </a:pPr>
              <a:t>‹Nº›</a:t>
            </a:fld>
            <a:endParaRPr lang="es-E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contenido"/>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Rectangle 4"/>
          <p:cNvSpPr>
            <a:spLocks noGrp="1" noChangeArrowheads="1"/>
          </p:cNvSpPr>
          <p:nvPr>
            <p:ph type="dt" sz="half" idx="10"/>
          </p:nvPr>
        </p:nvSpPr>
        <p:spPr>
          <a:ln/>
        </p:spPr>
        <p:txBody>
          <a:bodyPr/>
          <a:lstStyle>
            <a:lvl1pPr>
              <a:defRPr/>
            </a:lvl1pPr>
          </a:lstStyle>
          <a:p>
            <a:pPr>
              <a:defRPr/>
            </a:pPr>
            <a:endParaRPr lang="es-E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s-ES" dirty="0"/>
          </a:p>
        </p:txBody>
      </p:sp>
      <p:sp>
        <p:nvSpPr>
          <p:cNvPr id="7" name="Rectangle 6"/>
          <p:cNvSpPr>
            <a:spLocks noGrp="1" noChangeArrowheads="1"/>
          </p:cNvSpPr>
          <p:nvPr>
            <p:ph type="sldNum" sz="quarter" idx="12"/>
          </p:nvPr>
        </p:nvSpPr>
        <p:spPr>
          <a:ln/>
        </p:spPr>
        <p:txBody>
          <a:bodyPr/>
          <a:lstStyle>
            <a:lvl1pPr>
              <a:defRPr/>
            </a:lvl1pPr>
          </a:lstStyle>
          <a:p>
            <a:pPr>
              <a:defRPr/>
            </a:pPr>
            <a:fld id="{37371FF6-E8A8-4133-96E9-62463D3B480A}" type="slidenum">
              <a:rPr lang="es-ES"/>
              <a:pPr>
                <a:defRPr/>
              </a:pPr>
              <a:t>‹Nº›</a:t>
            </a:fld>
            <a:endParaRPr lang="es-E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a:t>Haga clic para modificar el estilo de título del patrón</a:t>
            </a:r>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Rectangle 4"/>
          <p:cNvSpPr>
            <a:spLocks noGrp="1" noChangeArrowheads="1"/>
          </p:cNvSpPr>
          <p:nvPr>
            <p:ph type="dt" sz="half" idx="10"/>
          </p:nvPr>
        </p:nvSpPr>
        <p:spPr>
          <a:ln/>
        </p:spPr>
        <p:txBody>
          <a:bodyPr/>
          <a:lstStyle>
            <a:lvl1pPr>
              <a:defRPr/>
            </a:lvl1pPr>
          </a:lstStyle>
          <a:p>
            <a:pPr>
              <a:defRPr/>
            </a:pPr>
            <a:endParaRPr lang="es-E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s-ES" dirty="0"/>
          </a:p>
        </p:txBody>
      </p:sp>
      <p:sp>
        <p:nvSpPr>
          <p:cNvPr id="9" name="Rectangle 6"/>
          <p:cNvSpPr>
            <a:spLocks noGrp="1" noChangeArrowheads="1"/>
          </p:cNvSpPr>
          <p:nvPr>
            <p:ph type="sldNum" sz="quarter" idx="12"/>
          </p:nvPr>
        </p:nvSpPr>
        <p:spPr>
          <a:ln/>
        </p:spPr>
        <p:txBody>
          <a:bodyPr/>
          <a:lstStyle>
            <a:lvl1pPr>
              <a:defRPr/>
            </a:lvl1pPr>
          </a:lstStyle>
          <a:p>
            <a:pPr>
              <a:defRPr/>
            </a:pPr>
            <a:fld id="{B78BA54A-99C2-40F5-B437-5869F9EFC982}" type="slidenum">
              <a:rPr lang="es-ES"/>
              <a:pPr>
                <a:defRPr/>
              </a:pPr>
              <a:t>‹Nº›</a:t>
            </a:fld>
            <a:endParaRPr lang="es-E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Rectangle 4"/>
          <p:cNvSpPr>
            <a:spLocks noGrp="1" noChangeArrowheads="1"/>
          </p:cNvSpPr>
          <p:nvPr>
            <p:ph type="dt" sz="half" idx="10"/>
          </p:nvPr>
        </p:nvSpPr>
        <p:spPr>
          <a:ln/>
        </p:spPr>
        <p:txBody>
          <a:bodyPr/>
          <a:lstStyle>
            <a:lvl1pPr>
              <a:defRPr/>
            </a:lvl1pPr>
          </a:lstStyle>
          <a:p>
            <a:pPr>
              <a:defRPr/>
            </a:pPr>
            <a:endParaRPr lang="es-E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s-ES" dirty="0"/>
          </a:p>
        </p:txBody>
      </p:sp>
      <p:sp>
        <p:nvSpPr>
          <p:cNvPr id="5" name="Rectangle 6"/>
          <p:cNvSpPr>
            <a:spLocks noGrp="1" noChangeArrowheads="1"/>
          </p:cNvSpPr>
          <p:nvPr>
            <p:ph type="sldNum" sz="quarter" idx="12"/>
          </p:nvPr>
        </p:nvSpPr>
        <p:spPr>
          <a:ln/>
        </p:spPr>
        <p:txBody>
          <a:bodyPr/>
          <a:lstStyle>
            <a:lvl1pPr>
              <a:defRPr/>
            </a:lvl1pPr>
          </a:lstStyle>
          <a:p>
            <a:pPr>
              <a:defRPr/>
            </a:pPr>
            <a:fld id="{D646D9B5-C395-4CEC-AE8A-AF23701BE3B0}" type="slidenum">
              <a:rPr lang="es-ES"/>
              <a:pPr>
                <a:defRPr/>
              </a:pPr>
              <a:t>‹Nº›</a:t>
            </a:fld>
            <a:endParaRPr lang="es-E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E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s-ES" dirty="0"/>
          </a:p>
        </p:txBody>
      </p:sp>
      <p:sp>
        <p:nvSpPr>
          <p:cNvPr id="4" name="Rectangle 6"/>
          <p:cNvSpPr>
            <a:spLocks noGrp="1" noChangeArrowheads="1"/>
          </p:cNvSpPr>
          <p:nvPr>
            <p:ph type="sldNum" sz="quarter" idx="12"/>
          </p:nvPr>
        </p:nvSpPr>
        <p:spPr>
          <a:ln/>
        </p:spPr>
        <p:txBody>
          <a:bodyPr/>
          <a:lstStyle>
            <a:lvl1pPr>
              <a:defRPr/>
            </a:lvl1pPr>
          </a:lstStyle>
          <a:p>
            <a:pPr>
              <a:defRPr/>
            </a:pPr>
            <a:fld id="{BE50F82B-5AB4-4B22-B2D7-F997BEFBCF0D}" type="slidenum">
              <a:rPr lang="es-ES"/>
              <a:pPr>
                <a:defRPr/>
              </a:pPr>
              <a:t>‹Nº›</a:t>
            </a:fld>
            <a:endParaRPr lang="es-E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E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s-ES" dirty="0"/>
          </a:p>
        </p:txBody>
      </p:sp>
      <p:sp>
        <p:nvSpPr>
          <p:cNvPr id="7" name="Rectangle 6"/>
          <p:cNvSpPr>
            <a:spLocks noGrp="1" noChangeArrowheads="1"/>
          </p:cNvSpPr>
          <p:nvPr>
            <p:ph type="sldNum" sz="quarter" idx="12"/>
          </p:nvPr>
        </p:nvSpPr>
        <p:spPr>
          <a:ln/>
        </p:spPr>
        <p:txBody>
          <a:bodyPr/>
          <a:lstStyle>
            <a:lvl1pPr>
              <a:defRPr/>
            </a:lvl1pPr>
          </a:lstStyle>
          <a:p>
            <a:pPr>
              <a:defRPr/>
            </a:pPr>
            <a:fld id="{CF620799-C642-420C-B1B4-A2F04EA4A1FD}" type="slidenum">
              <a:rPr lang="es-ES"/>
              <a:pPr>
                <a:defRPr/>
              </a:pPr>
              <a:t>‹Nº›</a:t>
            </a:fld>
            <a:endParaRPr lang="es-E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ES" noProof="0" dirty="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E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s-ES" dirty="0"/>
          </a:p>
        </p:txBody>
      </p:sp>
      <p:sp>
        <p:nvSpPr>
          <p:cNvPr id="7" name="Rectangle 6"/>
          <p:cNvSpPr>
            <a:spLocks noGrp="1" noChangeArrowheads="1"/>
          </p:cNvSpPr>
          <p:nvPr>
            <p:ph type="sldNum" sz="quarter" idx="12"/>
          </p:nvPr>
        </p:nvSpPr>
        <p:spPr>
          <a:ln/>
        </p:spPr>
        <p:txBody>
          <a:bodyPr/>
          <a:lstStyle>
            <a:lvl1pPr>
              <a:defRPr/>
            </a:lvl1pPr>
          </a:lstStyle>
          <a:p>
            <a:pPr>
              <a:defRPr/>
            </a:pPr>
            <a:fld id="{87AD5F6E-D069-4526-B11B-3950907FA5D3}" type="slidenum">
              <a:rPr lang="es-ES"/>
              <a:pPr>
                <a:defRPr/>
              </a:pPr>
              <a:t>‹Nº›</a:t>
            </a:fld>
            <a:endParaRPr lang="es-E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s-ES"/>
              <a:t>Haga clic para modificar el estilo de título del patrón</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400">
                <a:latin typeface="Times New Roman" pitchFamily="18" charset="0"/>
                <a:ea typeface="+mn-ea"/>
                <a:cs typeface="+mn-cs"/>
              </a:defRPr>
            </a:lvl1pPr>
          </a:lstStyle>
          <a:p>
            <a:pPr>
              <a:defRPr/>
            </a:pPr>
            <a:endParaRPr lang="es-ES" dirty="0"/>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Times New Roman" pitchFamily="18" charset="0"/>
                <a:ea typeface="+mn-ea"/>
                <a:cs typeface="+mn-cs"/>
              </a:defRPr>
            </a:lvl1pPr>
          </a:lstStyle>
          <a:p>
            <a:pPr>
              <a:defRPr/>
            </a:pPr>
            <a:endParaRPr lang="es-ES" dirty="0"/>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smtClean="0">
                <a:cs typeface="Times New Roman" pitchFamily="18" charset="0"/>
              </a:defRPr>
            </a:lvl1pPr>
          </a:lstStyle>
          <a:p>
            <a:pPr>
              <a:defRPr/>
            </a:pPr>
            <a:fld id="{DBDEE2FD-6F2A-479E-82C1-D7565BC7E8F9}" type="slidenum">
              <a:rPr lang="es-ES"/>
              <a:pPr>
                <a:defRPr/>
              </a:pPr>
              <a:t>‹Nº›</a:t>
            </a:fld>
            <a:endParaRPr lang="es-ES" dirty="0"/>
          </a:p>
        </p:txBody>
      </p:sp>
      <p:pic>
        <p:nvPicPr>
          <p:cNvPr id="1031" name="Picture 7"/>
          <p:cNvPicPr>
            <a:picLocks noChangeAspect="1" noChangeArrowheads="1"/>
          </p:cNvPicPr>
          <p:nvPr userDrawn="1"/>
        </p:nvPicPr>
        <p:blipFill>
          <a:blip r:embed="rId13" cstate="print"/>
          <a:srcRect/>
          <a:stretch>
            <a:fillRect/>
          </a:stretch>
        </p:blipFill>
        <p:spPr bwMode="auto">
          <a:xfrm>
            <a:off x="107950" y="115888"/>
            <a:ext cx="790575" cy="752475"/>
          </a:xfrm>
          <a:prstGeom prst="rect">
            <a:avLst/>
          </a:prstGeom>
          <a:noFill/>
          <a:ln w="9525">
            <a:noFill/>
            <a:miter lim="800000"/>
            <a:headEnd/>
            <a:tailEnd/>
          </a:ln>
        </p:spPr>
      </p:pic>
      <p:pic>
        <p:nvPicPr>
          <p:cNvPr id="8" name="1 Imagen" descr="Logotipo de EBRAT ABOGADOS "/>
          <p:cNvPicPr>
            <a:picLocks noChangeAspect="1" noChangeArrowheads="1"/>
          </p:cNvPicPr>
          <p:nvPr userDrawn="1"/>
        </p:nvPicPr>
        <p:blipFill rotWithShape="1">
          <a:blip r:embed="rId14" cstate="print">
            <a:extLst>
              <a:ext uri="{28A0092B-C50C-407E-A947-70E740481C1C}">
                <a14:useLocalDpi xmlns:a14="http://schemas.microsoft.com/office/drawing/2010/main" val="0"/>
              </a:ext>
            </a:extLst>
          </a:blip>
          <a:srcRect l="-500" t="30500" r="500" b="38500"/>
          <a:stretch/>
        </p:blipFill>
        <p:spPr bwMode="auto">
          <a:xfrm>
            <a:off x="7000892" y="52368"/>
            <a:ext cx="1905000" cy="590550"/>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S PGothic" pitchFamily="34" charset="-128"/>
          <a:cs typeface="MS PGothic" charset="0"/>
        </a:defRPr>
      </a:lvl1pPr>
      <a:lvl2pPr algn="ctr" rtl="0" eaLnBrk="0" fontAlgn="base" hangingPunct="0">
        <a:spcBef>
          <a:spcPct val="0"/>
        </a:spcBef>
        <a:spcAft>
          <a:spcPct val="0"/>
        </a:spcAft>
        <a:defRPr sz="4400">
          <a:solidFill>
            <a:schemeClr val="tx2"/>
          </a:solidFill>
          <a:latin typeface="Times New Roman" pitchFamily="18" charset="0"/>
          <a:ea typeface="MS PGothic" pitchFamily="34" charset="-128"/>
          <a:cs typeface="MS PGothic" charset="0"/>
        </a:defRPr>
      </a:lvl2pPr>
      <a:lvl3pPr algn="ctr" rtl="0" eaLnBrk="0" fontAlgn="base" hangingPunct="0">
        <a:spcBef>
          <a:spcPct val="0"/>
        </a:spcBef>
        <a:spcAft>
          <a:spcPct val="0"/>
        </a:spcAft>
        <a:defRPr sz="4400">
          <a:solidFill>
            <a:schemeClr val="tx2"/>
          </a:solidFill>
          <a:latin typeface="Times New Roman" pitchFamily="18" charset="0"/>
          <a:ea typeface="MS PGothic" pitchFamily="34" charset="-128"/>
          <a:cs typeface="MS PGothic" charset="0"/>
        </a:defRPr>
      </a:lvl3pPr>
      <a:lvl4pPr algn="ctr" rtl="0" eaLnBrk="0" fontAlgn="base" hangingPunct="0">
        <a:spcBef>
          <a:spcPct val="0"/>
        </a:spcBef>
        <a:spcAft>
          <a:spcPct val="0"/>
        </a:spcAft>
        <a:defRPr sz="4400">
          <a:solidFill>
            <a:schemeClr val="tx2"/>
          </a:solidFill>
          <a:latin typeface="Times New Roman" pitchFamily="18" charset="0"/>
          <a:ea typeface="MS PGothic" pitchFamily="34" charset="-128"/>
          <a:cs typeface="MS PGothic" charset="0"/>
        </a:defRPr>
      </a:lvl4pPr>
      <a:lvl5pPr algn="ctr" rtl="0" eaLnBrk="0" fontAlgn="base" hangingPunct="0">
        <a:spcBef>
          <a:spcPct val="0"/>
        </a:spcBef>
        <a:spcAft>
          <a:spcPct val="0"/>
        </a:spcAft>
        <a:defRPr sz="4400">
          <a:solidFill>
            <a:schemeClr val="tx2"/>
          </a:solidFill>
          <a:latin typeface="Times New Roman" pitchFamily="18" charset="0"/>
          <a:ea typeface="MS PGothic" pitchFamily="34" charset="-128"/>
          <a:cs typeface="MS PGothic"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S PGothic" pitchFamily="34" charset="-128"/>
          <a:cs typeface="MS PGothic" charset="0"/>
        </a:defRPr>
      </a:lvl1pPr>
      <a:lvl2pPr marL="742950" indent="-285750" algn="l" rtl="0" eaLnBrk="0" fontAlgn="base" hangingPunct="0">
        <a:spcBef>
          <a:spcPct val="20000"/>
        </a:spcBef>
        <a:spcAft>
          <a:spcPct val="0"/>
        </a:spcAft>
        <a:buChar char="–"/>
        <a:defRPr sz="2800">
          <a:solidFill>
            <a:schemeClr val="tx1"/>
          </a:solidFill>
          <a:latin typeface="+mn-lt"/>
          <a:ea typeface="MS PGothic" pitchFamily="34" charset="-128"/>
          <a:cs typeface="MS PGothic" charset="0"/>
        </a:defRPr>
      </a:lvl2pPr>
      <a:lvl3pPr marL="1143000" indent="-228600" algn="l" rtl="0" eaLnBrk="0" fontAlgn="base" hangingPunct="0">
        <a:spcBef>
          <a:spcPct val="20000"/>
        </a:spcBef>
        <a:spcAft>
          <a:spcPct val="0"/>
        </a:spcAft>
        <a:buChar char="•"/>
        <a:defRPr sz="2400">
          <a:solidFill>
            <a:schemeClr val="tx1"/>
          </a:solidFill>
          <a:latin typeface="+mn-lt"/>
          <a:ea typeface="MS PGothic" pitchFamily="34" charset="-128"/>
          <a:cs typeface="MS PGothic" charset="0"/>
        </a:defRPr>
      </a:lvl3pPr>
      <a:lvl4pPr marL="1600200" indent="-228600" algn="l" rtl="0" eaLnBrk="0" fontAlgn="base" hangingPunct="0">
        <a:spcBef>
          <a:spcPct val="20000"/>
        </a:spcBef>
        <a:spcAft>
          <a:spcPct val="0"/>
        </a:spcAft>
        <a:buChar char="–"/>
        <a:defRPr sz="2000">
          <a:solidFill>
            <a:schemeClr val="tx1"/>
          </a:solidFill>
          <a:latin typeface="+mn-lt"/>
          <a:ea typeface="MS PGothic" pitchFamily="34" charset="-128"/>
          <a:cs typeface="MS PGothic" charset="0"/>
        </a:defRPr>
      </a:lvl4pPr>
      <a:lvl5pPr marL="2057400" indent="-228600" algn="l" rtl="0" eaLnBrk="0" fontAlgn="base" hangingPunct="0">
        <a:spcBef>
          <a:spcPct val="20000"/>
        </a:spcBef>
        <a:spcAft>
          <a:spcPct val="0"/>
        </a:spcAft>
        <a:buChar char="»"/>
        <a:defRPr sz="2000">
          <a:solidFill>
            <a:schemeClr val="tx1"/>
          </a:solidFill>
          <a:latin typeface="+mn-lt"/>
          <a:ea typeface="MS PGothic" pitchFamily="34" charset="-128"/>
          <a:cs typeface="MS PGothic"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3"/>
          <p:cNvSpPr>
            <a:spLocks noGrp="1" noChangeArrowheads="1"/>
          </p:cNvSpPr>
          <p:nvPr>
            <p:ph type="body" idx="1"/>
          </p:nvPr>
        </p:nvSpPr>
        <p:spPr>
          <a:xfrm>
            <a:off x="539750" y="1268760"/>
            <a:ext cx="8204200" cy="4608512"/>
          </a:xfrm>
        </p:spPr>
        <p:txBody>
          <a:bodyPr/>
          <a:lstStyle/>
          <a:p>
            <a:pPr algn="ctr" eaLnBrk="1" hangingPunct="1">
              <a:lnSpc>
                <a:spcPct val="90000"/>
              </a:lnSpc>
              <a:buFontTx/>
              <a:buNone/>
            </a:pPr>
            <a:endParaRPr lang="es-ES_tradnl" sz="2400" dirty="0">
              <a:latin typeface="Verdana" pitchFamily="34" charset="0"/>
            </a:endParaRPr>
          </a:p>
          <a:p>
            <a:pPr algn="ctr" eaLnBrk="1" hangingPunct="1">
              <a:lnSpc>
                <a:spcPct val="90000"/>
              </a:lnSpc>
              <a:buFontTx/>
              <a:buNone/>
            </a:pPr>
            <a:r>
              <a:rPr lang="es-ES_tradnl" sz="2400" dirty="0">
                <a:latin typeface="Verdana" pitchFamily="34" charset="0"/>
              </a:rPr>
              <a:t>	</a:t>
            </a:r>
            <a:r>
              <a:rPr lang="es-ES_tradnl" sz="3600" b="1" dirty="0">
                <a:latin typeface="Verdana" pitchFamily="34" charset="0"/>
              </a:rPr>
              <a:t>Tributación de los inmuebles en las rupturas matrimoniales </a:t>
            </a:r>
          </a:p>
          <a:p>
            <a:pPr algn="ctr" eaLnBrk="1" hangingPunct="1">
              <a:lnSpc>
                <a:spcPct val="90000"/>
              </a:lnSpc>
              <a:buFontTx/>
              <a:buNone/>
            </a:pPr>
            <a:endParaRPr lang="es-ES_tradnl" sz="3600" b="1" dirty="0">
              <a:latin typeface="Verdana" pitchFamily="34" charset="0"/>
            </a:endParaRPr>
          </a:p>
          <a:p>
            <a:pPr algn="ctr" eaLnBrk="1" hangingPunct="1">
              <a:lnSpc>
                <a:spcPct val="90000"/>
              </a:lnSpc>
              <a:buFontTx/>
              <a:buNone/>
            </a:pPr>
            <a:endParaRPr lang="es-ES_tradnl" sz="2400" dirty="0">
              <a:latin typeface="Verdana" pitchFamily="34" charset="0"/>
            </a:endParaRPr>
          </a:p>
          <a:p>
            <a:pPr algn="r" eaLnBrk="1" hangingPunct="1">
              <a:lnSpc>
                <a:spcPct val="90000"/>
              </a:lnSpc>
              <a:buFontTx/>
              <a:buNone/>
            </a:pPr>
            <a:r>
              <a:rPr lang="es-ES_tradnl" sz="2400" dirty="0">
                <a:latin typeface="Verdana" pitchFamily="34" charset="0"/>
              </a:rPr>
              <a:t>	</a:t>
            </a:r>
            <a:r>
              <a:rPr lang="es-ES_tradnl" sz="2000" b="1" dirty="0">
                <a:solidFill>
                  <a:srgbClr val="000066"/>
                </a:solidFill>
                <a:latin typeface="Verdana" pitchFamily="34" charset="0"/>
              </a:rPr>
              <a:t>Alejandro Ebrat</a:t>
            </a:r>
          </a:p>
          <a:p>
            <a:pPr algn="r" eaLnBrk="1" hangingPunct="1">
              <a:lnSpc>
                <a:spcPct val="90000"/>
              </a:lnSpc>
              <a:buFontTx/>
              <a:buNone/>
            </a:pPr>
            <a:endParaRPr lang="es-ES_tradnl" sz="3000" b="1" dirty="0">
              <a:solidFill>
                <a:srgbClr val="000066"/>
              </a:solidFill>
              <a:latin typeface="Verdana" pitchFamily="34" charset="0"/>
            </a:endParaRPr>
          </a:p>
          <a:p>
            <a:pPr algn="r" eaLnBrk="1" hangingPunct="1">
              <a:lnSpc>
                <a:spcPct val="90000"/>
              </a:lnSpc>
              <a:buFontTx/>
              <a:buNone/>
            </a:pPr>
            <a:r>
              <a:rPr lang="es-ES" sz="1800" i="1" dirty="0">
                <a:latin typeface="Verdana" pitchFamily="34" charset="0"/>
              </a:rPr>
              <a:t>Julio de 2.021</a:t>
            </a:r>
          </a:p>
        </p:txBody>
      </p:sp>
      <p:sp>
        <p:nvSpPr>
          <p:cNvPr id="2051" name="Rectangle 4"/>
          <p:cNvSpPr>
            <a:spLocks noChangeArrowheads="1"/>
          </p:cNvSpPr>
          <p:nvPr/>
        </p:nvSpPr>
        <p:spPr bwMode="auto">
          <a:xfrm>
            <a:off x="683568" y="1269429"/>
            <a:ext cx="8064500" cy="2087563"/>
          </a:xfrm>
          <a:prstGeom prst="rect">
            <a:avLst/>
          </a:prstGeom>
          <a:noFill/>
          <a:ln w="9525">
            <a:solidFill>
              <a:schemeClr val="tx1"/>
            </a:solidFill>
            <a:miter lim="800000"/>
            <a:headEnd/>
            <a:tailEnd/>
          </a:ln>
        </p:spPr>
        <p:txBody>
          <a:bodyPr wrap="none" anchor="ctr"/>
          <a:lstStyle/>
          <a:p>
            <a:pPr algn="l" eaLnBrk="1" hangingPunct="1"/>
            <a:endParaRPr lang="es-ES" sz="3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685800" y="494913"/>
            <a:ext cx="8134350" cy="648071"/>
          </a:xfrm>
        </p:spPr>
        <p:txBody>
          <a:bodyPr/>
          <a:lstStyle/>
          <a:p>
            <a:pPr eaLnBrk="1" hangingPunct="1"/>
            <a:r>
              <a:rPr lang="es-ES" sz="3200" b="1" dirty="0">
                <a:solidFill>
                  <a:srgbClr val="008000"/>
                </a:solidFill>
                <a:latin typeface="Comic Sans MS" pitchFamily="66" charset="0"/>
              </a:rPr>
              <a:t>Pensión compensatoria. Quien la da </a:t>
            </a:r>
          </a:p>
        </p:txBody>
      </p:sp>
      <p:sp>
        <p:nvSpPr>
          <p:cNvPr id="19459" name="Rectangle 3"/>
          <p:cNvSpPr>
            <a:spLocks noGrp="1" noChangeArrowheads="1"/>
          </p:cNvSpPr>
          <p:nvPr>
            <p:ph type="body" idx="1"/>
          </p:nvPr>
        </p:nvSpPr>
        <p:spPr>
          <a:xfrm>
            <a:off x="296416" y="1412776"/>
            <a:ext cx="8596064" cy="5616624"/>
          </a:xfrm>
        </p:spPr>
        <p:txBody>
          <a:bodyPr/>
          <a:lstStyle/>
          <a:p>
            <a:pPr algn="just" eaLnBrk="1" hangingPunct="1">
              <a:lnSpc>
                <a:spcPct val="90000"/>
              </a:lnSpc>
            </a:pPr>
            <a:r>
              <a:rPr lang="es-ES" sz="2400" dirty="0">
                <a:latin typeface="Verdana" pitchFamily="34" charset="0"/>
              </a:rPr>
              <a:t>Disminuye el volumen para el cálculo de la retención. Comunicación. </a:t>
            </a:r>
          </a:p>
          <a:p>
            <a:pPr algn="just" eaLnBrk="1" hangingPunct="1">
              <a:lnSpc>
                <a:spcPct val="90000"/>
              </a:lnSpc>
            </a:pPr>
            <a:r>
              <a:rPr lang="es-ES" sz="2400" dirty="0">
                <a:latin typeface="Verdana" pitchFamily="34" charset="0"/>
              </a:rPr>
              <a:t>Si entrega: </a:t>
            </a:r>
          </a:p>
          <a:p>
            <a:pPr lvl="1" algn="just" eaLnBrk="1" hangingPunct="1">
              <a:lnSpc>
                <a:spcPct val="90000"/>
              </a:lnSpc>
            </a:pPr>
            <a:r>
              <a:rPr lang="es-ES" sz="2000" dirty="0">
                <a:latin typeface="Verdana" pitchFamily="34" charset="0"/>
              </a:rPr>
              <a:t>Cantidad fija reduce la base en el año.</a:t>
            </a:r>
          </a:p>
          <a:p>
            <a:pPr lvl="1" algn="just" eaLnBrk="1" hangingPunct="1">
              <a:lnSpc>
                <a:spcPct val="90000"/>
              </a:lnSpc>
            </a:pPr>
            <a:r>
              <a:rPr lang="es-ES" sz="2000" dirty="0">
                <a:latin typeface="Verdana" pitchFamily="34" charset="0"/>
              </a:rPr>
              <a:t>Usufructo reduce la base en el año.</a:t>
            </a:r>
          </a:p>
          <a:p>
            <a:pPr lvl="1" algn="just" eaLnBrk="1" hangingPunct="1">
              <a:lnSpc>
                <a:spcPct val="90000"/>
              </a:lnSpc>
            </a:pPr>
            <a:r>
              <a:rPr lang="es-ES" sz="2000" dirty="0">
                <a:latin typeface="Verdana" pitchFamily="34" charset="0"/>
              </a:rPr>
              <a:t>Inmueble reduce base en el año en que se produce,  TS 24/10/1.998</a:t>
            </a:r>
          </a:p>
          <a:p>
            <a:pPr algn="just" eaLnBrk="1" hangingPunct="1">
              <a:lnSpc>
                <a:spcPct val="90000"/>
              </a:lnSpc>
            </a:pPr>
            <a:r>
              <a:rPr lang="es-ES" sz="2400" dirty="0">
                <a:latin typeface="Verdana" pitchFamily="34" charset="0"/>
              </a:rPr>
              <a:t>Ninguna de las tres generan bases negativas. Sólo compensan de base general y después la base del ahorro del año. Se podría aplazar el pago pero el contrario no reduce el 30%.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760040" y="404019"/>
            <a:ext cx="7772400" cy="720725"/>
          </a:xfrm>
        </p:spPr>
        <p:txBody>
          <a:bodyPr/>
          <a:lstStyle/>
          <a:p>
            <a:pPr eaLnBrk="1" hangingPunct="1"/>
            <a:r>
              <a:rPr lang="es-ES" sz="3200" b="1" dirty="0">
                <a:solidFill>
                  <a:srgbClr val="008000"/>
                </a:solidFill>
                <a:latin typeface="Comic Sans MS" pitchFamily="66" charset="0"/>
              </a:rPr>
              <a:t>Pensión compensatoria. Quien la da</a:t>
            </a:r>
          </a:p>
        </p:txBody>
      </p:sp>
      <p:sp>
        <p:nvSpPr>
          <p:cNvPr id="20483" name="Rectangle 3"/>
          <p:cNvSpPr>
            <a:spLocks noGrp="1" noChangeArrowheads="1"/>
          </p:cNvSpPr>
          <p:nvPr>
            <p:ph type="body" idx="1"/>
          </p:nvPr>
        </p:nvSpPr>
        <p:spPr>
          <a:xfrm>
            <a:off x="611188" y="1268413"/>
            <a:ext cx="8208962" cy="5400675"/>
          </a:xfrm>
        </p:spPr>
        <p:txBody>
          <a:bodyPr/>
          <a:lstStyle/>
          <a:p>
            <a:pPr algn="just" eaLnBrk="1" hangingPunct="1">
              <a:buFontTx/>
              <a:buNone/>
            </a:pPr>
            <a:endParaRPr lang="es-ES" sz="2800" dirty="0">
              <a:latin typeface="Verdana" pitchFamily="34" charset="0"/>
            </a:endParaRPr>
          </a:p>
          <a:p>
            <a:pPr algn="just" eaLnBrk="1" hangingPunct="1">
              <a:buFontTx/>
              <a:buNone/>
            </a:pPr>
            <a:r>
              <a:rPr lang="es-ES" sz="2800" dirty="0">
                <a:latin typeface="Verdana" pitchFamily="34" charset="0"/>
              </a:rPr>
              <a:t>Entrega de inmueble:</a:t>
            </a:r>
          </a:p>
          <a:p>
            <a:pPr algn="just" eaLnBrk="1" hangingPunct="1"/>
            <a:endParaRPr lang="es-ES" sz="2800" dirty="0">
              <a:latin typeface="Verdana" pitchFamily="34" charset="0"/>
            </a:endParaRPr>
          </a:p>
          <a:p>
            <a:pPr algn="just" eaLnBrk="1" hangingPunct="1"/>
            <a:r>
              <a:rPr lang="es-ES" sz="2800" dirty="0">
                <a:latin typeface="Verdana" pitchFamily="34" charset="0"/>
              </a:rPr>
              <a:t>Se genera ganancia patrimonial.</a:t>
            </a:r>
          </a:p>
          <a:p>
            <a:pPr algn="just" eaLnBrk="1" hangingPunct="1"/>
            <a:r>
              <a:rPr lang="es-ES" sz="2800" dirty="0">
                <a:latin typeface="Verdana" pitchFamily="34" charset="0"/>
              </a:rPr>
              <a:t>Coeficientes correctores.</a:t>
            </a:r>
          </a:p>
          <a:p>
            <a:pPr algn="just" eaLnBrk="1" hangingPunct="1"/>
            <a:r>
              <a:rPr lang="es-ES" sz="2800" dirty="0">
                <a:latin typeface="Verdana" pitchFamily="34" charset="0"/>
              </a:rPr>
              <a:t>Tributa 19%-21%-23%-26%.</a:t>
            </a:r>
          </a:p>
          <a:p>
            <a:pPr algn="just" eaLnBrk="1" hangingPunct="1">
              <a:buFontTx/>
              <a:buNone/>
            </a:pPr>
            <a:endParaRPr lang="es-ES" sz="2800" dirty="0">
              <a:latin typeface="Verdana"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685800" y="476672"/>
            <a:ext cx="7772400" cy="576064"/>
          </a:xfrm>
        </p:spPr>
        <p:txBody>
          <a:bodyPr/>
          <a:lstStyle/>
          <a:p>
            <a:pPr eaLnBrk="1" hangingPunct="1"/>
            <a:r>
              <a:rPr lang="es-ES" sz="3200" b="1" dirty="0">
                <a:solidFill>
                  <a:srgbClr val="008000"/>
                </a:solidFill>
                <a:latin typeface="Comic Sans MS" pitchFamily="66" charset="0"/>
              </a:rPr>
              <a:t>Pensión compensatoria. Quien la da</a:t>
            </a:r>
          </a:p>
        </p:txBody>
      </p:sp>
      <p:sp>
        <p:nvSpPr>
          <p:cNvPr id="21507" name="Rectangle 3"/>
          <p:cNvSpPr>
            <a:spLocks noGrp="1" noChangeArrowheads="1"/>
          </p:cNvSpPr>
          <p:nvPr>
            <p:ph type="body" idx="1"/>
          </p:nvPr>
        </p:nvSpPr>
        <p:spPr>
          <a:xfrm>
            <a:off x="179512" y="1052736"/>
            <a:ext cx="8640638" cy="5805263"/>
          </a:xfrm>
        </p:spPr>
        <p:txBody>
          <a:bodyPr/>
          <a:lstStyle/>
          <a:p>
            <a:pPr algn="just" eaLnBrk="1" hangingPunct="1">
              <a:buFontTx/>
              <a:buChar char="-"/>
            </a:pPr>
            <a:endParaRPr lang="es-ES_tradnl" sz="2400" dirty="0">
              <a:latin typeface="Verdana" pitchFamily="34" charset="0"/>
            </a:endParaRPr>
          </a:p>
          <a:p>
            <a:pPr algn="just" eaLnBrk="1" hangingPunct="1">
              <a:buFontTx/>
              <a:buChar char="-"/>
            </a:pPr>
            <a:r>
              <a:rPr lang="es-ES_tradnl" sz="2400" dirty="0">
                <a:latin typeface="Verdana" pitchFamily="34" charset="0"/>
              </a:rPr>
              <a:t>No reduce el pago de hipoteca que grava la vivienda familiar DGT 24/06/1.997.</a:t>
            </a:r>
          </a:p>
          <a:p>
            <a:pPr algn="just" eaLnBrk="1" hangingPunct="1">
              <a:buFontTx/>
              <a:buChar char="-"/>
            </a:pPr>
            <a:r>
              <a:rPr lang="es-ES_tradnl" sz="2400" dirty="0">
                <a:latin typeface="Verdana" pitchFamily="34" charset="0"/>
              </a:rPr>
              <a:t>No reducen los gastos inherentes al uso de la vivienda adjudicada al otro cónyuge e hijos, ya que forman parte los alimentos a los hijos  TEAC 14/01/2.000.</a:t>
            </a:r>
          </a:p>
          <a:p>
            <a:pPr algn="just" eaLnBrk="1" hangingPunct="1">
              <a:buFontTx/>
              <a:buChar char="-"/>
            </a:pPr>
            <a:r>
              <a:rPr lang="es-ES_tradnl" sz="2400" dirty="0">
                <a:latin typeface="Verdana" pitchFamily="34" charset="0"/>
              </a:rPr>
              <a:t>No reduce la atribución del uso de la VH al cónyuge Consulta V2041-16 de 12 de mayo. </a:t>
            </a:r>
          </a:p>
          <a:p>
            <a:pPr eaLnBrk="1" hangingPunct="1">
              <a:buFontTx/>
              <a:buChar char="-"/>
            </a:pPr>
            <a:endParaRPr lang="es-ES" sz="2400" dirty="0">
              <a:latin typeface="Verdana"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ChangeArrowheads="1"/>
          </p:cNvSpPr>
          <p:nvPr/>
        </p:nvSpPr>
        <p:spPr bwMode="auto">
          <a:xfrm>
            <a:off x="990600" y="548680"/>
            <a:ext cx="7924800" cy="584775"/>
          </a:xfrm>
          <a:prstGeom prst="rect">
            <a:avLst/>
          </a:prstGeom>
          <a:noFill/>
          <a:ln w="9525">
            <a:noFill/>
            <a:miter lim="800000"/>
            <a:headEnd/>
            <a:tailEnd/>
          </a:ln>
        </p:spPr>
        <p:txBody>
          <a:bodyPr>
            <a:spAutoFit/>
          </a:bodyPr>
          <a:lstStyle/>
          <a:p>
            <a:pPr algn="l"/>
            <a:r>
              <a:rPr lang="es-ES" sz="3200" b="1" dirty="0">
                <a:solidFill>
                  <a:srgbClr val="008000"/>
                </a:solidFill>
                <a:latin typeface="Comic Sans MS" pitchFamily="66" charset="0"/>
              </a:rPr>
              <a:t>Prestación económica. Art 232 </a:t>
            </a:r>
            <a:r>
              <a:rPr lang="es-ES" sz="3200" b="1" dirty="0" err="1">
                <a:solidFill>
                  <a:srgbClr val="008000"/>
                </a:solidFill>
                <a:latin typeface="Comic Sans MS" pitchFamily="66" charset="0"/>
              </a:rPr>
              <a:t>CCCat</a:t>
            </a:r>
            <a:endParaRPr lang="es-ES" sz="3200" b="1" dirty="0">
              <a:solidFill>
                <a:srgbClr val="008000"/>
              </a:solidFill>
              <a:latin typeface="Comic Sans MS" pitchFamily="66" charset="0"/>
            </a:endParaRPr>
          </a:p>
        </p:txBody>
      </p:sp>
      <p:sp>
        <p:nvSpPr>
          <p:cNvPr id="27651" name="Rectangle 3"/>
          <p:cNvSpPr>
            <a:spLocks noChangeArrowheads="1"/>
          </p:cNvSpPr>
          <p:nvPr/>
        </p:nvSpPr>
        <p:spPr bwMode="auto">
          <a:xfrm>
            <a:off x="381000" y="1600200"/>
            <a:ext cx="8458200" cy="5355312"/>
          </a:xfrm>
          <a:prstGeom prst="rect">
            <a:avLst/>
          </a:prstGeom>
          <a:noFill/>
          <a:ln w="9525">
            <a:noFill/>
            <a:miter lim="800000"/>
            <a:headEnd/>
            <a:tailEnd/>
          </a:ln>
        </p:spPr>
        <p:txBody>
          <a:bodyPr>
            <a:spAutoFit/>
          </a:bodyPr>
          <a:lstStyle/>
          <a:p>
            <a:pPr algn="just">
              <a:spcBef>
                <a:spcPct val="50000"/>
              </a:spcBef>
            </a:pPr>
            <a:r>
              <a:rPr lang="es-ES" sz="2400" dirty="0">
                <a:solidFill>
                  <a:srgbClr val="000000"/>
                </a:solidFill>
                <a:latin typeface="Verdana" pitchFamily="34" charset="0"/>
              </a:rPr>
              <a:t>232-5  </a:t>
            </a:r>
            <a:r>
              <a:rPr lang="es-ES" altLang="es-ES" sz="2400" dirty="0">
                <a:solidFill>
                  <a:srgbClr val="000000"/>
                </a:solidFill>
                <a:latin typeface="Verdana" pitchFamily="34" charset="0"/>
              </a:rPr>
              <a:t>“</a:t>
            </a:r>
            <a:r>
              <a:rPr lang="es-ES" sz="2400" dirty="0">
                <a:solidFill>
                  <a:srgbClr val="000000"/>
                </a:solidFill>
                <a:latin typeface="Verdana" pitchFamily="34" charset="0"/>
              </a:rPr>
              <a:t> …</a:t>
            </a:r>
            <a:r>
              <a:rPr lang="es-ES" sz="2400" i="1" dirty="0">
                <a:solidFill>
                  <a:srgbClr val="000000"/>
                </a:solidFill>
                <a:latin typeface="Verdana" pitchFamily="34" charset="0"/>
              </a:rPr>
              <a:t>si un cónyuge ha trabajado para la casa sustancialmente más que el otro, tiene derecho a una compensación económica por esta dedicación siempre y cuando en el momento de la extinción del régimen por separación, divorcio, nulidad o muerte de uno de los cónyuges o, en su caso, del cese efectivo de la convivencia, el otro haya obtenido un incremento patrimonial superior de acuerdo con lo establecido por la presente sección</a:t>
            </a:r>
            <a:r>
              <a:rPr lang="es-ES" altLang="es-ES" sz="2400" dirty="0">
                <a:solidFill>
                  <a:srgbClr val="000000"/>
                </a:solidFill>
                <a:latin typeface="Verdana" pitchFamily="34" charset="0"/>
              </a:rPr>
              <a:t>”</a:t>
            </a:r>
            <a:r>
              <a:rPr lang="es-ES" sz="2400" dirty="0">
                <a:solidFill>
                  <a:srgbClr val="000000"/>
                </a:solidFill>
                <a:latin typeface="Verdana" pitchFamily="34" charset="0"/>
              </a:rPr>
              <a:t> y en su punto 2 añade: </a:t>
            </a:r>
            <a:r>
              <a:rPr lang="es-ES" altLang="es-ES" sz="2400" dirty="0">
                <a:solidFill>
                  <a:srgbClr val="000000"/>
                </a:solidFill>
                <a:latin typeface="Verdana" pitchFamily="34" charset="0"/>
              </a:rPr>
              <a:t>“</a:t>
            </a:r>
            <a:r>
              <a:rPr lang="es-ES" altLang="ja-JP" sz="2400" i="1" dirty="0">
                <a:solidFill>
                  <a:srgbClr val="000000"/>
                </a:solidFill>
                <a:latin typeface="Verdana" pitchFamily="34" charset="0"/>
              </a:rPr>
              <a:t>Tiene derecho a compensación, en los mismos términos establecidos por el apartado 1, el cónyuge que ha trabajado para el otro sin retribución o con una retribución insuficiente</a:t>
            </a:r>
            <a:r>
              <a:rPr lang="es-ES" altLang="es-ES" i="1" dirty="0">
                <a:solidFill>
                  <a:srgbClr val="000000"/>
                </a:solidFill>
                <a:latin typeface="Verdana" pitchFamily="34" charset="0"/>
              </a:rPr>
              <a:t>”.</a:t>
            </a:r>
            <a:endParaRPr lang="es-ES" altLang="ja-JP" dirty="0">
              <a:solidFill>
                <a:srgbClr val="000000"/>
              </a:solidFill>
              <a:latin typeface="Verdana" pitchFamily="34" charset="0"/>
              <a:ea typeface="ヒラギノ角ゴ Pro W3" charset="-128"/>
            </a:endParaRPr>
          </a:p>
          <a:p>
            <a:pPr algn="just">
              <a:spcBef>
                <a:spcPct val="50000"/>
              </a:spcBef>
            </a:pPr>
            <a:endParaRPr lang="es-ES" dirty="0">
              <a:latin typeface="Verdana"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179512" y="423846"/>
            <a:ext cx="8820150" cy="719138"/>
          </a:xfrm>
        </p:spPr>
        <p:txBody>
          <a:bodyPr/>
          <a:lstStyle/>
          <a:p>
            <a:pPr eaLnBrk="1" hangingPunct="1"/>
            <a:r>
              <a:rPr lang="es-ES_tradnl" sz="3200" b="1" dirty="0">
                <a:solidFill>
                  <a:srgbClr val="008000"/>
                </a:solidFill>
                <a:latin typeface="Comic Sans MS" pitchFamily="66" charset="0"/>
              </a:rPr>
              <a:t>Reforma Fiscal ante el 232 </a:t>
            </a:r>
            <a:r>
              <a:rPr lang="es-ES_tradnl" sz="3200" b="1" dirty="0" err="1">
                <a:solidFill>
                  <a:srgbClr val="008000"/>
                </a:solidFill>
                <a:latin typeface="Comic Sans MS" pitchFamily="66" charset="0"/>
              </a:rPr>
              <a:t>CCCat</a:t>
            </a:r>
            <a:r>
              <a:rPr lang="es-ES_tradnl" sz="3200" b="1" dirty="0">
                <a:solidFill>
                  <a:srgbClr val="008000"/>
                </a:solidFill>
                <a:latin typeface="Comic Sans MS" pitchFamily="66" charset="0"/>
              </a:rPr>
              <a:t> </a:t>
            </a:r>
            <a:endParaRPr lang="es-ES" sz="3200" b="1" dirty="0">
              <a:latin typeface="Verdana" pitchFamily="34" charset="0"/>
            </a:endParaRPr>
          </a:p>
        </p:txBody>
      </p:sp>
      <p:sp>
        <p:nvSpPr>
          <p:cNvPr id="30723" name="Rectangle 3"/>
          <p:cNvSpPr>
            <a:spLocks noGrp="1" noChangeArrowheads="1"/>
          </p:cNvSpPr>
          <p:nvPr>
            <p:ph type="body" idx="1"/>
          </p:nvPr>
        </p:nvSpPr>
        <p:spPr>
          <a:xfrm>
            <a:off x="250825" y="1268437"/>
            <a:ext cx="8642350" cy="5661025"/>
          </a:xfrm>
        </p:spPr>
        <p:txBody>
          <a:bodyPr/>
          <a:lstStyle/>
          <a:p>
            <a:pPr algn="just"/>
            <a:r>
              <a:rPr lang="es-ES" sz="1800" b="1" dirty="0">
                <a:latin typeface="Verdana" pitchFamily="34" charset="0"/>
              </a:rPr>
              <a:t>ART. 33.3.d. NO HAY GANANCIA PATRIMONIAL</a:t>
            </a:r>
            <a:r>
              <a:rPr lang="es-ES" sz="1800" dirty="0">
                <a:latin typeface="Verdana" pitchFamily="34" charset="0"/>
              </a:rPr>
              <a:t>. En la extinción del régimen económico de separación de bienes, cuando por imposición legal o resolución judicial se produzcan compensaciones, dinerarias o mediante adjudicación de bienes, por causa distinta a la pensión compensatoria.  NUEVO: </a:t>
            </a:r>
            <a:r>
              <a:rPr lang="es-ES" altLang="es-ES" sz="1800" dirty="0">
                <a:solidFill>
                  <a:srgbClr val="FF0000"/>
                </a:solidFill>
                <a:latin typeface="Verdana" pitchFamily="34" charset="0"/>
              </a:rPr>
              <a:t>“</a:t>
            </a:r>
            <a:r>
              <a:rPr lang="es-ES" sz="1800" dirty="0">
                <a:solidFill>
                  <a:srgbClr val="FF0000"/>
                </a:solidFill>
                <a:latin typeface="Verdana" pitchFamily="34" charset="0"/>
              </a:rPr>
              <a:t>Estas compensaciones no darán derecho a reducir la base imponible del pagador y no constituirá </a:t>
            </a:r>
            <a:r>
              <a:rPr lang="es-ES" sz="1800" b="1" dirty="0">
                <a:solidFill>
                  <a:srgbClr val="FF0000"/>
                </a:solidFill>
                <a:latin typeface="Verdana" pitchFamily="34" charset="0"/>
              </a:rPr>
              <a:t>renta</a:t>
            </a:r>
            <a:r>
              <a:rPr lang="es-ES" sz="1800" dirty="0">
                <a:solidFill>
                  <a:srgbClr val="FF0000"/>
                </a:solidFill>
                <a:latin typeface="Verdana" pitchFamily="34" charset="0"/>
              </a:rPr>
              <a:t> para el perceptor.</a:t>
            </a:r>
            <a:r>
              <a:rPr lang="es-ES" altLang="es-ES" sz="1800" dirty="0">
                <a:solidFill>
                  <a:srgbClr val="FF0000"/>
                </a:solidFill>
                <a:latin typeface="Verdana" pitchFamily="34" charset="0"/>
              </a:rPr>
              <a:t>”</a:t>
            </a:r>
          </a:p>
          <a:p>
            <a:pPr algn="just"/>
            <a:endParaRPr lang="es-ES_tradnl" altLang="ja-JP" sz="1800" b="1" dirty="0">
              <a:solidFill>
                <a:srgbClr val="FF0000"/>
              </a:solidFill>
              <a:latin typeface="Verdana" pitchFamily="34" charset="0"/>
            </a:endParaRPr>
          </a:p>
          <a:p>
            <a:pPr algn="just"/>
            <a:r>
              <a:rPr lang="es-ES_tradnl" altLang="ja-JP" sz="1800" b="1" dirty="0">
                <a:latin typeface="Verdana" pitchFamily="34" charset="0"/>
              </a:rPr>
              <a:t>Parece que el legislador cierra el círculo al establecer que no serán “renta” suprimiendo la confusión de su calificación como ganancia patrimonial (33.3d IRPF) o como rendimiento del trabajo (TEAC 30/10/2.013).</a:t>
            </a:r>
          </a:p>
          <a:p>
            <a:pPr algn="just"/>
            <a:r>
              <a:rPr lang="es-ES_tradnl" altLang="ja-JP" sz="1800" b="1" dirty="0">
                <a:solidFill>
                  <a:srgbClr val="FF0000"/>
                </a:solidFill>
                <a:latin typeface="Verdana" pitchFamily="34" charset="0"/>
              </a:rPr>
              <a:t>A favor:  V3949-15, V1542-15, V2853-15 y V2854-15,</a:t>
            </a:r>
          </a:p>
          <a:p>
            <a:pPr algn="just">
              <a:buNone/>
            </a:pPr>
            <a:r>
              <a:rPr lang="es-ES_tradnl" altLang="ja-JP" sz="1800" b="1" dirty="0">
                <a:solidFill>
                  <a:srgbClr val="FF0000"/>
                </a:solidFill>
                <a:latin typeface="Verdana" pitchFamily="34" charset="0"/>
              </a:rPr>
              <a:t>    </a:t>
            </a:r>
            <a:r>
              <a:rPr lang="es-ES_tradnl" altLang="ja-JP" sz="1800" b="1">
                <a:solidFill>
                  <a:srgbClr val="FF0000"/>
                </a:solidFill>
                <a:latin typeface="Verdana" pitchFamily="34" charset="0"/>
              </a:rPr>
              <a:t>V0733-17  de </a:t>
            </a:r>
            <a:r>
              <a:rPr lang="es-ES_tradnl" altLang="ja-JP" sz="1800" b="1" dirty="0">
                <a:solidFill>
                  <a:srgbClr val="FF0000"/>
                </a:solidFill>
                <a:latin typeface="Verdana" pitchFamily="34" charset="0"/>
              </a:rPr>
              <a:t>22/03/2017, DGT CV V1913-17 de 18/07/17 y DGT V3266-19 de 27/11/2019: “no constituye renta para el perceptor ni reduce al pagador”</a:t>
            </a:r>
          </a:p>
          <a:p>
            <a:pPr algn="just"/>
            <a:r>
              <a:rPr lang="es-ES_tradnl" altLang="ja-JP" sz="1800" b="1" dirty="0">
                <a:latin typeface="Verdana" pitchFamily="34" charset="0"/>
              </a:rPr>
              <a:t>Plusvalía latente.</a:t>
            </a:r>
          </a:p>
          <a:p>
            <a:pPr algn="just">
              <a:buNone/>
            </a:pPr>
            <a:endParaRPr lang="es-ES_tradnl" altLang="ja-JP" sz="1800" b="1" dirty="0">
              <a:solidFill>
                <a:srgbClr val="FF0000"/>
              </a:solidFill>
              <a:latin typeface="Verdana"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ChangeArrowheads="1"/>
          </p:cNvSpPr>
          <p:nvPr/>
        </p:nvSpPr>
        <p:spPr bwMode="auto">
          <a:xfrm>
            <a:off x="990600" y="476250"/>
            <a:ext cx="7924800" cy="579438"/>
          </a:xfrm>
          <a:prstGeom prst="rect">
            <a:avLst/>
          </a:prstGeom>
          <a:noFill/>
          <a:ln w="9525">
            <a:noFill/>
            <a:miter lim="800000"/>
            <a:headEnd/>
            <a:tailEnd/>
          </a:ln>
        </p:spPr>
        <p:txBody>
          <a:bodyPr>
            <a:spAutoFit/>
          </a:bodyPr>
          <a:lstStyle/>
          <a:p>
            <a:pPr algn="l"/>
            <a:r>
              <a:rPr lang="en-US" sz="3200" b="1" dirty="0">
                <a:solidFill>
                  <a:srgbClr val="008000"/>
                </a:solidFill>
                <a:latin typeface="Comic Sans MS" pitchFamily="66" charset="0"/>
              </a:rPr>
              <a:t>Cálculo de la prestación. Depuración: </a:t>
            </a:r>
          </a:p>
        </p:txBody>
      </p:sp>
      <p:sp>
        <p:nvSpPr>
          <p:cNvPr id="31747" name="Rectangle 3"/>
          <p:cNvSpPr>
            <a:spLocks noChangeArrowheads="1"/>
          </p:cNvSpPr>
          <p:nvPr/>
        </p:nvSpPr>
        <p:spPr bwMode="auto">
          <a:xfrm>
            <a:off x="381000" y="1052513"/>
            <a:ext cx="8458200" cy="5847755"/>
          </a:xfrm>
          <a:prstGeom prst="rect">
            <a:avLst/>
          </a:prstGeom>
          <a:noFill/>
          <a:ln w="9525">
            <a:noFill/>
            <a:miter lim="800000"/>
            <a:headEnd/>
            <a:tailEnd/>
          </a:ln>
        </p:spPr>
        <p:txBody>
          <a:bodyPr>
            <a:spAutoFit/>
          </a:bodyPr>
          <a:lstStyle/>
          <a:p>
            <a:pPr algn="l">
              <a:spcBef>
                <a:spcPct val="50000"/>
              </a:spcBef>
            </a:pPr>
            <a:r>
              <a:rPr lang="es-ES" sz="2400" dirty="0">
                <a:solidFill>
                  <a:srgbClr val="000000"/>
                </a:solidFill>
                <a:latin typeface="Verdana" pitchFamily="34" charset="0"/>
              </a:rPr>
              <a:t> </a:t>
            </a:r>
            <a:r>
              <a:rPr lang="es-ES" dirty="0">
                <a:solidFill>
                  <a:srgbClr val="000000"/>
                </a:solidFill>
                <a:latin typeface="Verdana" pitchFamily="34" charset="0"/>
              </a:rPr>
              <a:t>Saldo final</a:t>
            </a:r>
          </a:p>
          <a:p>
            <a:pPr algn="l">
              <a:spcBef>
                <a:spcPct val="50000"/>
              </a:spcBef>
            </a:pPr>
            <a:r>
              <a:rPr lang="es-ES" dirty="0">
                <a:solidFill>
                  <a:srgbClr val="000000"/>
                </a:solidFill>
                <a:latin typeface="Verdana" pitchFamily="34" charset="0"/>
              </a:rPr>
              <a:t>- Cargas y obligaciones que afecten a los bienes.</a:t>
            </a:r>
          </a:p>
          <a:p>
            <a:pPr algn="l">
              <a:spcBef>
                <a:spcPct val="50000"/>
              </a:spcBef>
              <a:buFontTx/>
              <a:buChar char="-"/>
            </a:pPr>
            <a:r>
              <a:rPr lang="es-ES" dirty="0">
                <a:solidFill>
                  <a:srgbClr val="000000"/>
                </a:solidFill>
                <a:latin typeface="Verdana" pitchFamily="34" charset="0"/>
              </a:rPr>
              <a:t> Donaciones recibidas (</a:t>
            </a:r>
            <a:r>
              <a:rPr lang="es-ES" b="1" dirty="0">
                <a:solidFill>
                  <a:srgbClr val="000000"/>
                </a:solidFill>
                <a:latin typeface="Verdana" pitchFamily="34" charset="0"/>
              </a:rPr>
              <a:t>por el valor de la donación</a:t>
            </a:r>
            <a:r>
              <a:rPr lang="es-ES" dirty="0">
                <a:solidFill>
                  <a:srgbClr val="000000"/>
                </a:solidFill>
                <a:latin typeface="Verdana" pitchFamily="34" charset="0"/>
              </a:rPr>
              <a:t>).</a:t>
            </a:r>
          </a:p>
          <a:p>
            <a:pPr algn="l">
              <a:spcBef>
                <a:spcPct val="50000"/>
              </a:spcBef>
            </a:pPr>
            <a:r>
              <a:rPr lang="es-ES" dirty="0">
                <a:solidFill>
                  <a:srgbClr val="000000"/>
                </a:solidFill>
                <a:latin typeface="Verdana" pitchFamily="34" charset="0"/>
              </a:rPr>
              <a:t>+ Bienes dispuestos a título gratuito </a:t>
            </a:r>
            <a:r>
              <a:rPr lang="es-ES" b="1" dirty="0">
                <a:solidFill>
                  <a:srgbClr val="000000"/>
                </a:solidFill>
                <a:latin typeface="Verdana" pitchFamily="34" charset="0"/>
              </a:rPr>
              <a:t>(por el valor en el momento de la donación).</a:t>
            </a:r>
          </a:p>
          <a:p>
            <a:pPr algn="l">
              <a:spcBef>
                <a:spcPct val="50000"/>
              </a:spcBef>
            </a:pPr>
            <a:r>
              <a:rPr lang="es-ES" dirty="0">
                <a:solidFill>
                  <a:srgbClr val="000000"/>
                </a:solidFill>
                <a:latin typeface="Verdana" pitchFamily="34" charset="0"/>
              </a:rPr>
              <a:t>+ Detrimentos y dejación de derechos con intención de perjudicar al otro cónyuge.</a:t>
            </a:r>
          </a:p>
          <a:p>
            <a:pPr algn="l">
              <a:spcBef>
                <a:spcPct val="50000"/>
              </a:spcBef>
              <a:buFontTx/>
              <a:buChar char="-"/>
            </a:pPr>
            <a:r>
              <a:rPr lang="es-ES" dirty="0">
                <a:solidFill>
                  <a:srgbClr val="000000"/>
                </a:solidFill>
                <a:latin typeface="Verdana" pitchFamily="34" charset="0"/>
              </a:rPr>
              <a:t> Deudas.</a:t>
            </a:r>
          </a:p>
          <a:p>
            <a:pPr algn="l">
              <a:spcBef>
                <a:spcPct val="50000"/>
              </a:spcBef>
              <a:buFontTx/>
              <a:buChar char="-"/>
            </a:pPr>
            <a:r>
              <a:rPr lang="es-ES" dirty="0">
                <a:solidFill>
                  <a:srgbClr val="000000"/>
                </a:solidFill>
                <a:latin typeface="Verdana" pitchFamily="34" charset="0"/>
              </a:rPr>
              <a:t> Saldo inicial</a:t>
            </a:r>
          </a:p>
          <a:p>
            <a:pPr algn="l">
              <a:spcBef>
                <a:spcPct val="50000"/>
              </a:spcBef>
            </a:pPr>
            <a:r>
              <a:rPr lang="es-ES" dirty="0">
                <a:solidFill>
                  <a:srgbClr val="000000"/>
                </a:solidFill>
                <a:latin typeface="Verdana" pitchFamily="34" charset="0"/>
              </a:rPr>
              <a:t>= Saldo depurado :25% de diferencia patrimonios (más o menos del 25%).  </a:t>
            </a:r>
          </a:p>
          <a:p>
            <a:pPr algn="l">
              <a:spcBef>
                <a:spcPct val="50000"/>
              </a:spcBef>
              <a:buFontTx/>
              <a:buChar char="-"/>
            </a:pPr>
            <a:r>
              <a:rPr lang="es-ES" dirty="0">
                <a:solidFill>
                  <a:srgbClr val="000000"/>
                </a:solidFill>
                <a:latin typeface="Verdana" pitchFamily="34" charset="0"/>
                <a:ea typeface="ヒラギノ角ゴ Pro W3" charset="-128"/>
              </a:rPr>
              <a:t> Atribuciones entre esposos (prepago). Por el valor </a:t>
            </a:r>
            <a:r>
              <a:rPr lang="es-ES" b="1" dirty="0">
                <a:solidFill>
                  <a:srgbClr val="000000"/>
                </a:solidFill>
                <a:latin typeface="Verdana" pitchFamily="34" charset="0"/>
                <a:ea typeface="ヒラギノ角ゴ Pro W3" charset="-128"/>
              </a:rPr>
              <a:t>a</a:t>
            </a:r>
            <a:r>
              <a:rPr lang="es-ES" dirty="0">
                <a:solidFill>
                  <a:srgbClr val="000000"/>
                </a:solidFill>
                <a:latin typeface="Verdana" pitchFamily="34" charset="0"/>
                <a:ea typeface="ヒラギノ角ゴ Pro W3" charset="-128"/>
              </a:rPr>
              <a:t>  </a:t>
            </a:r>
            <a:r>
              <a:rPr lang="es-ES" b="1" dirty="0">
                <a:solidFill>
                  <a:srgbClr val="000000"/>
                </a:solidFill>
                <a:latin typeface="Verdana" pitchFamily="34" charset="0"/>
                <a:ea typeface="ヒラギノ角ゴ Pro W3" charset="-128"/>
              </a:rPr>
              <a:t>fecha de extinción del régimen (si es dinero se actualiza).</a:t>
            </a:r>
          </a:p>
          <a:p>
            <a:pPr algn="l">
              <a:spcBef>
                <a:spcPct val="50000"/>
              </a:spcBef>
            </a:pPr>
            <a:r>
              <a:rPr lang="es-ES" dirty="0">
                <a:solidFill>
                  <a:srgbClr val="000000"/>
                </a:solidFill>
                <a:latin typeface="Verdana" pitchFamily="34" charset="0"/>
                <a:ea typeface="ヒラギノ角ゴ Pro W3" charset="-128"/>
              </a:rPr>
              <a:t>= Importe prestación económica.</a:t>
            </a:r>
            <a:endParaRPr lang="es-ES" dirty="0">
              <a:latin typeface="Verdana"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ChangeArrowheads="1"/>
          </p:cNvSpPr>
          <p:nvPr/>
        </p:nvSpPr>
        <p:spPr bwMode="auto">
          <a:xfrm>
            <a:off x="1039688" y="476672"/>
            <a:ext cx="7924800" cy="579438"/>
          </a:xfrm>
          <a:prstGeom prst="rect">
            <a:avLst/>
          </a:prstGeom>
          <a:noFill/>
          <a:ln w="9525">
            <a:noFill/>
            <a:miter lim="800000"/>
            <a:headEnd/>
            <a:tailEnd/>
          </a:ln>
        </p:spPr>
        <p:txBody>
          <a:bodyPr>
            <a:spAutoFit/>
          </a:bodyPr>
          <a:lstStyle/>
          <a:p>
            <a:pPr algn="l"/>
            <a:r>
              <a:rPr lang="en-US" sz="3200" b="1" dirty="0">
                <a:solidFill>
                  <a:srgbClr val="008000"/>
                </a:solidFill>
                <a:latin typeface="Comic Sans MS" pitchFamily="66" charset="0"/>
              </a:rPr>
              <a:t>Cálculo de la prestación. 232.6 </a:t>
            </a:r>
          </a:p>
        </p:txBody>
      </p:sp>
      <p:sp>
        <p:nvSpPr>
          <p:cNvPr id="34819" name="Rectangle 3"/>
          <p:cNvSpPr>
            <a:spLocks noChangeArrowheads="1"/>
          </p:cNvSpPr>
          <p:nvPr/>
        </p:nvSpPr>
        <p:spPr bwMode="auto">
          <a:xfrm>
            <a:off x="358899" y="1322179"/>
            <a:ext cx="8461573" cy="4862870"/>
          </a:xfrm>
          <a:prstGeom prst="rect">
            <a:avLst/>
          </a:prstGeom>
          <a:noFill/>
          <a:ln w="9525">
            <a:noFill/>
            <a:miter lim="800000"/>
            <a:headEnd/>
            <a:tailEnd/>
          </a:ln>
        </p:spPr>
        <p:txBody>
          <a:bodyPr wrap="square">
            <a:spAutoFit/>
          </a:bodyPr>
          <a:lstStyle/>
          <a:p>
            <a:pPr algn="just">
              <a:spcBef>
                <a:spcPct val="50000"/>
              </a:spcBef>
            </a:pPr>
            <a:r>
              <a:rPr lang="es-ES" b="1" dirty="0">
                <a:latin typeface="Verdana" pitchFamily="34" charset="0"/>
              </a:rPr>
              <a:t>STSJC. Sentencia 62/2019</a:t>
            </a:r>
            <a:r>
              <a:rPr lang="es-ES" dirty="0">
                <a:latin typeface="Verdana" pitchFamily="34" charset="0"/>
              </a:rPr>
              <a:t> </a:t>
            </a:r>
            <a:r>
              <a:rPr lang="es-ES" b="1" dirty="0">
                <a:latin typeface="Verdana" pitchFamily="34" charset="0"/>
              </a:rPr>
              <a:t>de 17 de octubre (ejemplo de cálculo).</a:t>
            </a:r>
          </a:p>
          <a:p>
            <a:pPr algn="just">
              <a:spcBef>
                <a:spcPct val="50000"/>
              </a:spcBef>
            </a:pPr>
            <a:r>
              <a:rPr lang="es-ES" dirty="0">
                <a:latin typeface="Verdana" pitchFamily="34" charset="0"/>
              </a:rPr>
              <a:t>(Esposo compra inmueble con su dinero y pone a nombre de los dos)</a:t>
            </a:r>
          </a:p>
          <a:p>
            <a:pPr algn="just">
              <a:spcBef>
                <a:spcPct val="50000"/>
              </a:spcBef>
            </a:pPr>
            <a:r>
              <a:rPr lang="es-ES" dirty="0">
                <a:latin typeface="Verdana" pitchFamily="34" charset="0"/>
              </a:rPr>
              <a:t>1.- Computar valor inmueble a nombre de los dos por importe a fecha de extinción del régimen.</a:t>
            </a:r>
          </a:p>
          <a:p>
            <a:pPr algn="just">
              <a:spcBef>
                <a:spcPct val="50000"/>
              </a:spcBef>
            </a:pPr>
            <a:r>
              <a:rPr lang="es-ES" dirty="0">
                <a:latin typeface="Verdana" pitchFamily="34" charset="0"/>
              </a:rPr>
              <a:t>2.- Adicionar ficticiamente al donante por el importe en el momento de la donación.</a:t>
            </a:r>
          </a:p>
          <a:p>
            <a:pPr algn="just">
              <a:spcBef>
                <a:spcPct val="50000"/>
              </a:spcBef>
            </a:pPr>
            <a:r>
              <a:rPr lang="es-ES" dirty="0">
                <a:latin typeface="Verdana" pitchFamily="34" charset="0"/>
              </a:rPr>
              <a:t>3.- Descontar la misma cantidad al cónyuge donatario.</a:t>
            </a:r>
          </a:p>
          <a:p>
            <a:pPr algn="just">
              <a:spcBef>
                <a:spcPct val="50000"/>
              </a:spcBef>
            </a:pPr>
            <a:r>
              <a:rPr lang="es-ES" dirty="0">
                <a:latin typeface="Verdana" pitchFamily="34" charset="0"/>
              </a:rPr>
              <a:t>4.- Una vez calculada la prestación económica, considerar pago a cuenta del a favor acreedor, las cantidad  percibidas constante matrimonio, por el valor que tienen  a fecha de extinción del régimen.</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ChangeArrowheads="1"/>
          </p:cNvSpPr>
          <p:nvPr/>
        </p:nvSpPr>
        <p:spPr bwMode="auto">
          <a:xfrm>
            <a:off x="990600" y="476672"/>
            <a:ext cx="7924800" cy="579438"/>
          </a:xfrm>
          <a:prstGeom prst="rect">
            <a:avLst/>
          </a:prstGeom>
          <a:noFill/>
          <a:ln w="9525">
            <a:noFill/>
            <a:miter lim="800000"/>
            <a:headEnd/>
            <a:tailEnd/>
          </a:ln>
        </p:spPr>
        <p:txBody>
          <a:bodyPr>
            <a:spAutoFit/>
          </a:bodyPr>
          <a:lstStyle/>
          <a:p>
            <a:pPr algn="l"/>
            <a:r>
              <a:rPr lang="en-US" sz="3200" b="1" dirty="0">
                <a:solidFill>
                  <a:srgbClr val="008000"/>
                </a:solidFill>
                <a:latin typeface="Comic Sans MS" pitchFamily="66" charset="0"/>
              </a:rPr>
              <a:t>Cálculo de la prestación. 232.6 </a:t>
            </a:r>
          </a:p>
        </p:txBody>
      </p:sp>
      <p:sp>
        <p:nvSpPr>
          <p:cNvPr id="34819" name="Rectangle 3"/>
          <p:cNvSpPr>
            <a:spLocks noChangeArrowheads="1"/>
          </p:cNvSpPr>
          <p:nvPr/>
        </p:nvSpPr>
        <p:spPr bwMode="auto">
          <a:xfrm>
            <a:off x="321691" y="1484784"/>
            <a:ext cx="8498781" cy="4708981"/>
          </a:xfrm>
          <a:prstGeom prst="rect">
            <a:avLst/>
          </a:prstGeom>
          <a:noFill/>
          <a:ln w="9525">
            <a:noFill/>
            <a:miter lim="800000"/>
            <a:headEnd/>
            <a:tailEnd/>
          </a:ln>
        </p:spPr>
        <p:txBody>
          <a:bodyPr wrap="square">
            <a:spAutoFit/>
          </a:bodyPr>
          <a:lstStyle/>
          <a:p>
            <a:pPr algn="just">
              <a:spcBef>
                <a:spcPct val="50000"/>
              </a:spcBef>
            </a:pPr>
            <a:r>
              <a:rPr lang="es-ES" b="1" dirty="0">
                <a:latin typeface="Verdana" pitchFamily="34" charset="0"/>
              </a:rPr>
              <a:t>STSJC. Sentencia 4532/2016</a:t>
            </a:r>
            <a:r>
              <a:rPr lang="es-ES" dirty="0">
                <a:latin typeface="Verdana" pitchFamily="34" charset="0"/>
              </a:rPr>
              <a:t>  </a:t>
            </a:r>
            <a:r>
              <a:rPr lang="es-ES" b="1" dirty="0">
                <a:latin typeface="Verdana" pitchFamily="34" charset="0"/>
              </a:rPr>
              <a:t>de 27 de junio.</a:t>
            </a:r>
          </a:p>
          <a:p>
            <a:pPr algn="just">
              <a:spcBef>
                <a:spcPct val="50000"/>
              </a:spcBef>
              <a:buFont typeface="Arial" pitchFamily="34" charset="0"/>
              <a:buChar char="•"/>
            </a:pPr>
            <a:r>
              <a:rPr lang="es-ES" dirty="0">
                <a:latin typeface="Verdana" pitchFamily="34" charset="0"/>
              </a:rPr>
              <a:t> No entran los bienes privativos o los adquiridos </a:t>
            </a:r>
            <a:r>
              <a:rPr lang="es-ES" altLang="es-ES" b="1" i="1" dirty="0">
                <a:latin typeface="Verdana" pitchFamily="34" charset="0"/>
              </a:rPr>
              <a:t>“</a:t>
            </a:r>
            <a:r>
              <a:rPr lang="es-ES" altLang="ja-JP" b="1" i="1" dirty="0">
                <a:latin typeface="Verdana" pitchFamily="34" charset="0"/>
              </a:rPr>
              <a:t>merced</a:t>
            </a:r>
            <a:r>
              <a:rPr lang="es-ES" altLang="es-ES" b="1" i="1" dirty="0">
                <a:latin typeface="Verdana" pitchFamily="34" charset="0"/>
              </a:rPr>
              <a:t>”</a:t>
            </a:r>
            <a:r>
              <a:rPr lang="es-ES" altLang="ja-JP" b="1" i="1" dirty="0">
                <a:latin typeface="Verdana" pitchFamily="34" charset="0"/>
              </a:rPr>
              <a:t> </a:t>
            </a:r>
            <a:r>
              <a:rPr lang="es-ES" altLang="ja-JP" dirty="0">
                <a:latin typeface="Verdana" pitchFamily="34" charset="0"/>
              </a:rPr>
              <a:t>de aquellos, ni las </a:t>
            </a:r>
            <a:r>
              <a:rPr lang="es-ES" altLang="ja-JP" b="1" dirty="0">
                <a:latin typeface="Verdana" pitchFamily="34" charset="0"/>
              </a:rPr>
              <a:t>plusvalías</a:t>
            </a:r>
            <a:r>
              <a:rPr lang="es-ES" altLang="ja-JP" dirty="0">
                <a:latin typeface="Verdana" pitchFamily="34" charset="0"/>
              </a:rPr>
              <a:t> de los bienes por el transcurso del tiempo y </a:t>
            </a:r>
            <a:r>
              <a:rPr lang="es-ES" altLang="ja-JP" b="1" dirty="0">
                <a:latin typeface="Verdana" pitchFamily="34" charset="0"/>
              </a:rPr>
              <a:t>oscilaciones</a:t>
            </a:r>
            <a:r>
              <a:rPr lang="es-ES" altLang="ja-JP" dirty="0">
                <a:latin typeface="Verdana" pitchFamily="34" charset="0"/>
              </a:rPr>
              <a:t> de mercado. </a:t>
            </a:r>
            <a:r>
              <a:rPr lang="es-ES" altLang="ja-JP" b="1" dirty="0">
                <a:latin typeface="Verdana" pitchFamily="34" charset="0"/>
              </a:rPr>
              <a:t>Sí</a:t>
            </a:r>
            <a:r>
              <a:rPr lang="es-ES" altLang="ja-JP" dirty="0">
                <a:latin typeface="Verdana" pitchFamily="34" charset="0"/>
              </a:rPr>
              <a:t> entran las plusvalías por las </a:t>
            </a:r>
            <a:r>
              <a:rPr lang="es-ES" altLang="ja-JP" b="1" dirty="0">
                <a:latin typeface="Verdana" pitchFamily="34" charset="0"/>
              </a:rPr>
              <a:t>inversiones, administración o conservación sobre bienes privativos,</a:t>
            </a:r>
            <a:r>
              <a:rPr lang="es-ES" altLang="ja-JP" dirty="0">
                <a:latin typeface="Verdana" pitchFamily="34" charset="0"/>
              </a:rPr>
              <a:t> realizadas constante matrimonio.</a:t>
            </a:r>
          </a:p>
          <a:p>
            <a:pPr algn="just">
              <a:spcBef>
                <a:spcPct val="50000"/>
              </a:spcBef>
              <a:buFont typeface="Arial" pitchFamily="34" charset="0"/>
              <a:buChar char="•"/>
            </a:pPr>
            <a:r>
              <a:rPr lang="es-ES" dirty="0">
                <a:latin typeface="Verdana" pitchFamily="34" charset="0"/>
              </a:rPr>
              <a:t> Si computan las </a:t>
            </a:r>
            <a:r>
              <a:rPr lang="es-ES" b="1" dirty="0">
                <a:latin typeface="Verdana" pitchFamily="34" charset="0"/>
              </a:rPr>
              <a:t>amortizaciones</a:t>
            </a:r>
            <a:r>
              <a:rPr lang="es-ES" dirty="0">
                <a:latin typeface="Verdana" pitchFamily="34" charset="0"/>
              </a:rPr>
              <a:t> de la hipoteca de bienes privativos. (Diferencia saldos hipoteca).</a:t>
            </a:r>
          </a:p>
          <a:p>
            <a:pPr algn="just">
              <a:spcBef>
                <a:spcPct val="50000"/>
              </a:spcBef>
              <a:buFont typeface="Arial" pitchFamily="34" charset="0"/>
              <a:buChar char="•"/>
            </a:pPr>
            <a:r>
              <a:rPr lang="es-ES" b="1" dirty="0">
                <a:latin typeface="Verdana" pitchFamily="34" charset="0"/>
              </a:rPr>
              <a:t> Acciones:</a:t>
            </a:r>
            <a:r>
              <a:rPr lang="es-ES" dirty="0">
                <a:latin typeface="Verdana" pitchFamily="34" charset="0"/>
              </a:rPr>
              <a:t> Aportar tasación pericial de valor real, </a:t>
            </a:r>
            <a:r>
              <a:rPr lang="es-ES" altLang="es-ES" b="1" i="1" dirty="0">
                <a:latin typeface="Verdana" pitchFamily="34" charset="0"/>
              </a:rPr>
              <a:t>“</a:t>
            </a:r>
            <a:r>
              <a:rPr lang="es-ES" b="1" i="1" dirty="0">
                <a:latin typeface="Verdana" pitchFamily="34" charset="0"/>
              </a:rPr>
              <a:t>no nominal</a:t>
            </a:r>
            <a:r>
              <a:rPr lang="es-ES" altLang="es-ES" b="1" i="1" dirty="0">
                <a:latin typeface="Verdana" pitchFamily="34" charset="0"/>
              </a:rPr>
              <a:t>”</a:t>
            </a:r>
            <a:r>
              <a:rPr lang="es-ES" b="1" i="1" dirty="0">
                <a:latin typeface="Verdana" pitchFamily="34" charset="0"/>
              </a:rPr>
              <a:t>. </a:t>
            </a:r>
            <a:r>
              <a:rPr lang="es-ES" dirty="0">
                <a:latin typeface="Verdana" pitchFamily="34" charset="0"/>
              </a:rPr>
              <a:t>Sí entra la ampliación capital de sociedades privativas.</a:t>
            </a:r>
          </a:p>
          <a:p>
            <a:pPr algn="just">
              <a:spcBef>
                <a:spcPct val="50000"/>
              </a:spcBef>
              <a:buFont typeface="Arial" pitchFamily="34" charset="0"/>
              <a:buChar char="•"/>
            </a:pPr>
            <a:r>
              <a:rPr lang="es-ES" dirty="0">
                <a:latin typeface="Verdana" pitchFamily="34" charset="0"/>
              </a:rPr>
              <a:t> Las donaciones se valoran a fecha de donación y luego se descuentan por valor de fecha extinción régimen.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ChangeArrowheads="1"/>
          </p:cNvSpPr>
          <p:nvPr/>
        </p:nvSpPr>
        <p:spPr bwMode="auto">
          <a:xfrm>
            <a:off x="1255712" y="468536"/>
            <a:ext cx="7924800" cy="584200"/>
          </a:xfrm>
          <a:prstGeom prst="rect">
            <a:avLst/>
          </a:prstGeom>
          <a:noFill/>
          <a:ln w="9525">
            <a:noFill/>
            <a:miter lim="800000"/>
            <a:headEnd/>
            <a:tailEnd/>
          </a:ln>
        </p:spPr>
        <p:txBody>
          <a:bodyPr>
            <a:spAutoFit/>
          </a:bodyPr>
          <a:lstStyle/>
          <a:p>
            <a:pPr algn="l"/>
            <a:r>
              <a:rPr lang="en-US" sz="3200" b="1" dirty="0">
                <a:solidFill>
                  <a:srgbClr val="008000"/>
                </a:solidFill>
                <a:latin typeface="Comic Sans MS" pitchFamily="66" charset="0"/>
              </a:rPr>
              <a:t>Art 232 Libro II </a:t>
            </a:r>
            <a:r>
              <a:rPr lang="en-US" sz="3200" b="1" dirty="0" err="1">
                <a:solidFill>
                  <a:srgbClr val="008000"/>
                </a:solidFill>
                <a:latin typeface="Comic Sans MS" pitchFamily="66" charset="0"/>
              </a:rPr>
              <a:t>CCCatalán</a:t>
            </a:r>
            <a:endParaRPr lang="en-US" sz="3200" b="1" dirty="0">
              <a:solidFill>
                <a:srgbClr val="008000"/>
              </a:solidFill>
              <a:latin typeface="Comic Sans MS" pitchFamily="66" charset="0"/>
            </a:endParaRPr>
          </a:p>
        </p:txBody>
      </p:sp>
      <p:sp>
        <p:nvSpPr>
          <p:cNvPr id="28675" name="Rectangle 3"/>
          <p:cNvSpPr>
            <a:spLocks noChangeArrowheads="1"/>
          </p:cNvSpPr>
          <p:nvPr/>
        </p:nvSpPr>
        <p:spPr bwMode="auto">
          <a:xfrm>
            <a:off x="381000" y="1340769"/>
            <a:ext cx="8458200" cy="5447645"/>
          </a:xfrm>
          <a:prstGeom prst="rect">
            <a:avLst/>
          </a:prstGeom>
          <a:noFill/>
          <a:ln w="9525">
            <a:noFill/>
            <a:miter lim="800000"/>
            <a:headEnd/>
            <a:tailEnd/>
          </a:ln>
        </p:spPr>
        <p:txBody>
          <a:bodyPr wrap="square">
            <a:spAutoFit/>
          </a:bodyPr>
          <a:lstStyle/>
          <a:p>
            <a:pPr algn="l">
              <a:spcBef>
                <a:spcPct val="50000"/>
              </a:spcBef>
            </a:pPr>
            <a:r>
              <a:rPr lang="es-ES" sz="2400" b="1" dirty="0">
                <a:latin typeface="Verdana" pitchFamily="34" charset="0"/>
              </a:rPr>
              <a:t>PRESUPUESTOS:</a:t>
            </a:r>
          </a:p>
          <a:p>
            <a:pPr algn="just">
              <a:spcBef>
                <a:spcPct val="50000"/>
              </a:spcBef>
            </a:pPr>
            <a:r>
              <a:rPr lang="es-ES" sz="2400" b="1" dirty="0">
                <a:solidFill>
                  <a:srgbClr val="000000"/>
                </a:solidFill>
                <a:latin typeface="Verdana" pitchFamily="34" charset="0"/>
              </a:rPr>
              <a:t>1.-</a:t>
            </a:r>
            <a:r>
              <a:rPr lang="es-ES" sz="2400" dirty="0">
                <a:solidFill>
                  <a:srgbClr val="000000"/>
                </a:solidFill>
                <a:latin typeface="Verdana" pitchFamily="34" charset="0"/>
              </a:rPr>
              <a:t>  a.- Trabajado para la casa </a:t>
            </a:r>
            <a:r>
              <a:rPr lang="es-ES" sz="2400" b="1" dirty="0">
                <a:solidFill>
                  <a:srgbClr val="000000"/>
                </a:solidFill>
                <a:latin typeface="Verdana" pitchFamily="34" charset="0"/>
              </a:rPr>
              <a:t>sustancialmente</a:t>
            </a:r>
            <a:r>
              <a:rPr lang="es-ES" sz="2400" dirty="0">
                <a:solidFill>
                  <a:srgbClr val="000000"/>
                </a:solidFill>
                <a:latin typeface="Verdana" pitchFamily="34" charset="0"/>
              </a:rPr>
              <a:t> más que el otro, </a:t>
            </a:r>
            <a:r>
              <a:rPr lang="es-ES" sz="2400" b="1" dirty="0">
                <a:solidFill>
                  <a:srgbClr val="000000"/>
                </a:solidFill>
                <a:latin typeface="Verdana" pitchFamily="34" charset="0"/>
              </a:rPr>
              <a:t>o </a:t>
            </a:r>
            <a:r>
              <a:rPr lang="es-ES" sz="2400" dirty="0">
                <a:solidFill>
                  <a:srgbClr val="000000"/>
                </a:solidFill>
                <a:latin typeface="Verdana" pitchFamily="34" charset="0"/>
              </a:rPr>
              <a:t>trabajado para el otro sin retribución o con una retribución insuficiente</a:t>
            </a:r>
            <a:r>
              <a:rPr lang="es-ES" altLang="es-ES" sz="2400" dirty="0">
                <a:solidFill>
                  <a:srgbClr val="000000"/>
                </a:solidFill>
                <a:latin typeface="Verdana" pitchFamily="34" charset="0"/>
              </a:rPr>
              <a:t>”</a:t>
            </a:r>
            <a:endParaRPr lang="es-ES" sz="2400" dirty="0">
              <a:solidFill>
                <a:srgbClr val="000000"/>
              </a:solidFill>
              <a:latin typeface="Verdana" pitchFamily="34" charset="0"/>
            </a:endParaRPr>
          </a:p>
          <a:p>
            <a:pPr algn="just">
              <a:spcBef>
                <a:spcPct val="50000"/>
              </a:spcBef>
            </a:pPr>
            <a:r>
              <a:rPr lang="es-ES" sz="2400" b="1" dirty="0">
                <a:solidFill>
                  <a:srgbClr val="000000"/>
                </a:solidFill>
                <a:latin typeface="Verdana" pitchFamily="34" charset="0"/>
              </a:rPr>
              <a:t>2.- </a:t>
            </a:r>
            <a:r>
              <a:rPr lang="es-ES" sz="2400" dirty="0">
                <a:solidFill>
                  <a:srgbClr val="000000"/>
                </a:solidFill>
                <a:latin typeface="Verdana" pitchFamily="34" charset="0"/>
              </a:rPr>
              <a:t> Extinción del régimen por separación, divorcio, nulidad o muerte (novedad Libro II) o, en su caso, del cese efectivo de la convivencia.</a:t>
            </a:r>
          </a:p>
          <a:p>
            <a:pPr algn="just">
              <a:spcBef>
                <a:spcPct val="50000"/>
              </a:spcBef>
            </a:pPr>
            <a:r>
              <a:rPr lang="es-ES" sz="2400" dirty="0">
                <a:solidFill>
                  <a:srgbClr val="000000"/>
                </a:solidFill>
                <a:latin typeface="Verdana" pitchFamily="34" charset="0"/>
              </a:rPr>
              <a:t> </a:t>
            </a:r>
            <a:r>
              <a:rPr lang="es-ES" sz="2400" b="1" dirty="0">
                <a:solidFill>
                  <a:srgbClr val="000000"/>
                </a:solidFill>
                <a:latin typeface="Verdana" pitchFamily="34" charset="0"/>
              </a:rPr>
              <a:t>3</a:t>
            </a:r>
            <a:r>
              <a:rPr lang="es-ES" sz="2400" dirty="0">
                <a:solidFill>
                  <a:srgbClr val="000000"/>
                </a:solidFill>
                <a:latin typeface="Verdana" pitchFamily="34" charset="0"/>
              </a:rPr>
              <a:t>.- Debe fundamentarse en el desequilibrio que se produce en las economías de los cónyuges por el hecho de que uno realice una tarea que no genera excedentes acumulables y el otra haga una que sí genera (antes compensaba el incremento patrimonial provocado por un enriquecimiento injusto) . </a:t>
            </a:r>
          </a:p>
        </p:txBody>
      </p:sp>
    </p:spTree>
    <p:extLst>
      <p:ext uri="{BB962C8B-B14F-4D97-AF65-F5344CB8AC3E}">
        <p14:creationId xmlns:p14="http://schemas.microsoft.com/office/powerpoint/2010/main" val="173308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1 Título"/>
          <p:cNvSpPr>
            <a:spLocks noGrp="1"/>
          </p:cNvSpPr>
          <p:nvPr>
            <p:ph type="title"/>
          </p:nvPr>
        </p:nvSpPr>
        <p:spPr>
          <a:xfrm>
            <a:off x="755576" y="260350"/>
            <a:ext cx="7558087" cy="792163"/>
          </a:xfrm>
        </p:spPr>
        <p:txBody>
          <a:bodyPr/>
          <a:lstStyle/>
          <a:p>
            <a:pPr eaLnBrk="1" hangingPunct="1"/>
            <a:r>
              <a:rPr lang="es-ES" sz="3200" b="1" dirty="0">
                <a:solidFill>
                  <a:srgbClr val="008000"/>
                </a:solidFill>
                <a:latin typeface="Comic Sans MS" pitchFamily="66" charset="0"/>
              </a:rPr>
              <a:t>Introducción</a:t>
            </a:r>
          </a:p>
        </p:txBody>
      </p:sp>
      <p:sp>
        <p:nvSpPr>
          <p:cNvPr id="3075" name="2 Marcador de contenido"/>
          <p:cNvSpPr>
            <a:spLocks noGrp="1"/>
          </p:cNvSpPr>
          <p:nvPr>
            <p:ph idx="1"/>
          </p:nvPr>
        </p:nvSpPr>
        <p:spPr>
          <a:xfrm>
            <a:off x="685800" y="1125538"/>
            <a:ext cx="8062913" cy="5327650"/>
          </a:xfrm>
        </p:spPr>
        <p:txBody>
          <a:bodyPr/>
          <a:lstStyle/>
          <a:p>
            <a:pPr marL="0" indent="0" algn="just">
              <a:buNone/>
            </a:pPr>
            <a:endParaRPr lang="es-ES" sz="2700" dirty="0">
              <a:latin typeface="Verdana" pitchFamily="34" charset="0"/>
            </a:endParaRPr>
          </a:p>
          <a:p>
            <a:pPr algn="just"/>
            <a:endParaRPr lang="es-ES" sz="2700" dirty="0">
              <a:latin typeface="Verdana" pitchFamily="34" charset="0"/>
            </a:endParaRPr>
          </a:p>
          <a:p>
            <a:pPr marL="0" indent="0" algn="just">
              <a:buNone/>
            </a:pPr>
            <a:r>
              <a:rPr lang="es-ES" sz="2700" dirty="0">
                <a:latin typeface="Verdana" pitchFamily="34" charset="0"/>
              </a:rPr>
              <a:t>Diferencia entre compensaciones en virtud de un derecho o de un pacto entre cónyuges (imposición legal o judicial) y liquidación de los bienes comunes (relaciones patrimoniales).</a:t>
            </a:r>
          </a:p>
          <a:p>
            <a:pPr algn="just">
              <a:buFontTx/>
              <a:buNone/>
            </a:pPr>
            <a:endParaRPr lang="es-ES" sz="27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1 Título"/>
          <p:cNvSpPr>
            <a:spLocks noGrp="1"/>
          </p:cNvSpPr>
          <p:nvPr>
            <p:ph type="title"/>
          </p:nvPr>
        </p:nvSpPr>
        <p:spPr>
          <a:xfrm>
            <a:off x="971550" y="393477"/>
            <a:ext cx="7486650" cy="803275"/>
          </a:xfrm>
        </p:spPr>
        <p:txBody>
          <a:bodyPr/>
          <a:lstStyle/>
          <a:p>
            <a:pPr eaLnBrk="1" hangingPunct="1"/>
            <a:r>
              <a:rPr lang="es-ES" sz="3200" b="1" dirty="0">
                <a:solidFill>
                  <a:srgbClr val="008000"/>
                </a:solidFill>
                <a:latin typeface="Comic Sans MS" pitchFamily="66" charset="0"/>
              </a:rPr>
              <a:t>El convenio matrimonial art 90CC </a:t>
            </a:r>
          </a:p>
        </p:txBody>
      </p:sp>
      <p:sp>
        <p:nvSpPr>
          <p:cNvPr id="4099" name="2 Marcador de contenido"/>
          <p:cNvSpPr>
            <a:spLocks noGrp="1"/>
          </p:cNvSpPr>
          <p:nvPr>
            <p:ph idx="1"/>
          </p:nvPr>
        </p:nvSpPr>
        <p:spPr>
          <a:xfrm>
            <a:off x="323850" y="1196752"/>
            <a:ext cx="8640763" cy="5111750"/>
          </a:xfrm>
        </p:spPr>
        <p:txBody>
          <a:bodyPr/>
          <a:lstStyle/>
          <a:p>
            <a:pPr algn="just" eaLnBrk="1" hangingPunct="1"/>
            <a:endParaRPr lang="es-ES" sz="2700" dirty="0">
              <a:latin typeface="Verdana" pitchFamily="34" charset="0"/>
            </a:endParaRPr>
          </a:p>
          <a:p>
            <a:pPr algn="just" eaLnBrk="1" hangingPunct="1"/>
            <a:endParaRPr lang="es-ES" sz="2700" dirty="0">
              <a:latin typeface="Verdana" pitchFamily="34" charset="0"/>
            </a:endParaRPr>
          </a:p>
          <a:p>
            <a:pPr marL="0" indent="0" algn="just" eaLnBrk="1" hangingPunct="1">
              <a:buNone/>
            </a:pPr>
            <a:r>
              <a:rPr lang="es-ES" sz="2700" dirty="0">
                <a:latin typeface="Verdana" pitchFamily="34" charset="0"/>
              </a:rPr>
              <a:t>Debe acompañarse a la demanda. Muy claro conceptualmente. Establecer si es pensión compensatoria o prestación económica. </a:t>
            </a:r>
          </a:p>
          <a:p>
            <a:pPr marL="0" indent="0" algn="just" eaLnBrk="1" hangingPunct="1">
              <a:buNone/>
            </a:pPr>
            <a:r>
              <a:rPr lang="es-ES" sz="2700" dirty="0">
                <a:latin typeface="Verdana" pitchFamily="34" charset="0"/>
              </a:rPr>
              <a:t>Fijar claramente los destinatarios.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p:cNvSpPr>
            <a:spLocks noGrp="1" noChangeArrowheads="1"/>
          </p:cNvSpPr>
          <p:nvPr>
            <p:ph type="title"/>
          </p:nvPr>
        </p:nvSpPr>
        <p:spPr>
          <a:xfrm>
            <a:off x="685800" y="549275"/>
            <a:ext cx="8278813" cy="647700"/>
          </a:xfrm>
        </p:spPr>
        <p:txBody>
          <a:bodyPr/>
          <a:lstStyle/>
          <a:p>
            <a:pPr eaLnBrk="1" hangingPunct="1">
              <a:defRPr/>
            </a:pPr>
            <a:r>
              <a:rPr lang="es-ES" sz="3200" b="1" kern="1200" dirty="0">
                <a:solidFill>
                  <a:srgbClr val="008000"/>
                </a:solidFill>
                <a:latin typeface="Comic Sans MS" charset="0"/>
                <a:ea typeface="ＭＳ Ｐゴシック" charset="0"/>
                <a:cs typeface="ＭＳ Ｐゴシック" charset="0"/>
              </a:rPr>
              <a:t>Prestación compensat. Quien la recibe</a:t>
            </a:r>
          </a:p>
        </p:txBody>
      </p:sp>
      <p:sp>
        <p:nvSpPr>
          <p:cNvPr id="11267" name="Rectangle 3"/>
          <p:cNvSpPr>
            <a:spLocks noGrp="1" noChangeArrowheads="1"/>
          </p:cNvSpPr>
          <p:nvPr>
            <p:ph type="body" idx="1"/>
          </p:nvPr>
        </p:nvSpPr>
        <p:spPr>
          <a:xfrm>
            <a:off x="179388" y="1196975"/>
            <a:ext cx="8785225" cy="5545138"/>
          </a:xfrm>
        </p:spPr>
        <p:txBody>
          <a:bodyPr/>
          <a:lstStyle/>
          <a:p>
            <a:pPr algn="just" eaLnBrk="1" hangingPunct="1"/>
            <a:r>
              <a:rPr lang="es-ES" sz="2800" b="1" dirty="0">
                <a:latin typeface="Verdana" pitchFamily="34" charset="0"/>
              </a:rPr>
              <a:t>Art 17,2 f) LIRPF</a:t>
            </a:r>
            <a:r>
              <a:rPr lang="es-ES" sz="2800" dirty="0">
                <a:latin typeface="Verdana" pitchFamily="34" charset="0"/>
              </a:rPr>
              <a:t> (Ley 35/2006 de 28/11) </a:t>
            </a:r>
            <a:r>
              <a:rPr lang="es-ES" altLang="es-ES" sz="2800" i="1" dirty="0">
                <a:latin typeface="Verdana" pitchFamily="34" charset="0"/>
              </a:rPr>
              <a:t>“</a:t>
            </a:r>
            <a:r>
              <a:rPr lang="es-ES" sz="2800" i="1" dirty="0">
                <a:latin typeface="Verdana" pitchFamily="34" charset="0"/>
              </a:rPr>
              <a:t>En todo caso tendrán la consideración de rendimientos del trabajo: … Las pensiones compensatorias recibidas del cónyuge y las anualidades por alimentos, sin perjuicio de lo establecido en el art 7K de esta ley</a:t>
            </a:r>
            <a:r>
              <a:rPr lang="es-ES" altLang="es-ES" sz="2800" i="1" dirty="0">
                <a:latin typeface="Verdana" pitchFamily="34" charset="0"/>
              </a:rPr>
              <a:t>”</a:t>
            </a:r>
            <a:r>
              <a:rPr lang="es-ES" sz="2800" i="1" dirty="0">
                <a:latin typeface="Verdana" pitchFamily="34" charset="0"/>
              </a:rPr>
              <a:t>.</a:t>
            </a:r>
          </a:p>
          <a:p>
            <a:pPr algn="just" eaLnBrk="1" hangingPunct="1"/>
            <a:endParaRPr lang="es-ES" sz="2800" dirty="0">
              <a:latin typeface="Verdana" pitchFamily="34" charset="0"/>
            </a:endParaRPr>
          </a:p>
          <a:p>
            <a:pPr algn="just" eaLnBrk="1" hangingPunct="1"/>
            <a:r>
              <a:rPr lang="es-ES" sz="2800" dirty="0">
                <a:latin typeface="Verdana" pitchFamily="34" charset="0"/>
              </a:rPr>
              <a:t>Efectos de la calificación como rendimiento del Trabajo:</a:t>
            </a:r>
          </a:p>
          <a:p>
            <a:pPr algn="just" eaLnBrk="1" hangingPunct="1">
              <a:buNone/>
            </a:pPr>
            <a:r>
              <a:rPr lang="es-ES" sz="2800" dirty="0">
                <a:latin typeface="Verdana" pitchFamily="34" charset="0"/>
              </a:rPr>
              <a:t>   A la base general. Tipo marginal: 48% incluida parte autonómica.</a:t>
            </a:r>
          </a:p>
          <a:p>
            <a:pPr algn="just" eaLnBrk="1" hangingPunct="1">
              <a:buFontTx/>
              <a:buNone/>
            </a:pPr>
            <a:endParaRPr lang="es-ES" sz="2800" dirty="0">
              <a:latin typeface="Verdana" pitchFamily="34" charset="0"/>
            </a:endParaRPr>
          </a:p>
          <a:p>
            <a:pPr algn="just" eaLnBrk="1" hangingPunct="1">
              <a:buFontTx/>
              <a:buNone/>
            </a:pPr>
            <a:endParaRPr lang="es-ES" sz="2800" i="1" dirty="0">
              <a:latin typeface="Verdana"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901700" y="476250"/>
            <a:ext cx="8278813" cy="720725"/>
          </a:xfrm>
        </p:spPr>
        <p:txBody>
          <a:bodyPr/>
          <a:lstStyle/>
          <a:p>
            <a:pPr eaLnBrk="1" hangingPunct="1"/>
            <a:r>
              <a:rPr lang="es-ES" sz="3200" b="1" dirty="0">
                <a:solidFill>
                  <a:srgbClr val="008000"/>
                </a:solidFill>
                <a:latin typeface="Comic Sans MS" pitchFamily="66" charset="0"/>
              </a:rPr>
              <a:t>Prestación compensat. Quien la recibe </a:t>
            </a:r>
          </a:p>
        </p:txBody>
      </p:sp>
      <p:sp>
        <p:nvSpPr>
          <p:cNvPr id="12291" name="Rectangle 3"/>
          <p:cNvSpPr>
            <a:spLocks noGrp="1" noChangeArrowheads="1"/>
          </p:cNvSpPr>
          <p:nvPr>
            <p:ph type="body" idx="1"/>
          </p:nvPr>
        </p:nvSpPr>
        <p:spPr>
          <a:xfrm>
            <a:off x="395412" y="1557336"/>
            <a:ext cx="8569076" cy="5300663"/>
          </a:xfrm>
        </p:spPr>
        <p:txBody>
          <a:bodyPr/>
          <a:lstStyle/>
          <a:p>
            <a:pPr algn="just" eaLnBrk="1" hangingPunct="1">
              <a:lnSpc>
                <a:spcPct val="80000"/>
              </a:lnSpc>
              <a:buNone/>
            </a:pPr>
            <a:r>
              <a:rPr lang="es-ES_tradnl" sz="2500" b="1" dirty="0">
                <a:latin typeface="Verdana" pitchFamily="34" charset="0"/>
              </a:rPr>
              <a:t>SUSTITUCIÓN POR PAGO ÚNICO</a:t>
            </a:r>
          </a:p>
          <a:p>
            <a:pPr algn="just" eaLnBrk="1" hangingPunct="1">
              <a:lnSpc>
                <a:spcPct val="80000"/>
              </a:lnSpc>
              <a:buNone/>
            </a:pPr>
            <a:endParaRPr lang="es-ES" sz="2500" b="1" dirty="0">
              <a:solidFill>
                <a:schemeClr val="accent2"/>
              </a:solidFill>
              <a:latin typeface="Verdana" pitchFamily="34" charset="0"/>
            </a:endParaRPr>
          </a:p>
          <a:p>
            <a:pPr algn="just" eaLnBrk="1" hangingPunct="1">
              <a:lnSpc>
                <a:spcPct val="80000"/>
              </a:lnSpc>
            </a:pPr>
            <a:r>
              <a:rPr lang="es-ES" sz="2500" dirty="0">
                <a:latin typeface="Verdana" pitchFamily="34" charset="0"/>
              </a:rPr>
              <a:t>Pago único a base general. Se considera renta irregular el pago único que sustituye la pensión compensatoria DGT CV 18/07/2.013.</a:t>
            </a:r>
          </a:p>
          <a:p>
            <a:pPr algn="just" eaLnBrk="1" hangingPunct="1">
              <a:lnSpc>
                <a:spcPct val="80000"/>
              </a:lnSpc>
            </a:pPr>
            <a:endParaRPr lang="es-ES" sz="2500" dirty="0">
              <a:latin typeface="Verdana" pitchFamily="34" charset="0"/>
            </a:endParaRPr>
          </a:p>
          <a:p>
            <a:pPr algn="just" eaLnBrk="1" hangingPunct="1">
              <a:lnSpc>
                <a:spcPct val="80000"/>
              </a:lnSpc>
            </a:pPr>
            <a:r>
              <a:rPr lang="es-ES" sz="2500" dirty="0">
                <a:latin typeface="Verdana" pitchFamily="34" charset="0"/>
              </a:rPr>
              <a:t>Reduce 30% a partir 01/01/2.015 (antes 40%) por rendimiento (Base maxim 300.000 euros). </a:t>
            </a:r>
          </a:p>
          <a:p>
            <a:pPr algn="just" eaLnBrk="1" hangingPunct="1">
              <a:lnSpc>
                <a:spcPct val="80000"/>
              </a:lnSpc>
            </a:pPr>
            <a:endParaRPr lang="es-ES" sz="2500" dirty="0">
              <a:latin typeface="Verdana" pitchFamily="34" charset="0"/>
            </a:endParaRPr>
          </a:p>
          <a:p>
            <a:pPr algn="just" eaLnBrk="1" hangingPunct="1">
              <a:lnSpc>
                <a:spcPct val="80000"/>
              </a:lnSpc>
            </a:pPr>
            <a:r>
              <a:rPr lang="es-ES" sz="2500" dirty="0">
                <a:solidFill>
                  <a:srgbClr val="000000"/>
                </a:solidFill>
                <a:latin typeface="Verdana" pitchFamily="34" charset="0"/>
              </a:rPr>
              <a:t>Posibilidad de fraccionar pago único: No se acepta la reducción por rendimiento irregular. Sentencia TS de 18 julio 2.013</a:t>
            </a:r>
            <a:endParaRPr lang="es-ES_tradnl" sz="2500" dirty="0">
              <a:latin typeface="Verdana" pitchFamily="34" charset="0"/>
            </a:endParaRPr>
          </a:p>
        </p:txBody>
      </p:sp>
    </p:spTree>
    <p:extLst>
      <p:ext uri="{BB962C8B-B14F-4D97-AF65-F5344CB8AC3E}">
        <p14:creationId xmlns:p14="http://schemas.microsoft.com/office/powerpoint/2010/main" val="14043677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3"/>
          <p:cNvSpPr>
            <a:spLocks noGrp="1" noChangeArrowheads="1"/>
          </p:cNvSpPr>
          <p:nvPr>
            <p:ph type="body" idx="1"/>
          </p:nvPr>
        </p:nvSpPr>
        <p:spPr>
          <a:xfrm>
            <a:off x="228600" y="1447800"/>
            <a:ext cx="8659813" cy="5216525"/>
          </a:xfrm>
        </p:spPr>
        <p:txBody>
          <a:bodyPr/>
          <a:lstStyle/>
          <a:p>
            <a:pPr algn="just" eaLnBrk="1" hangingPunct="1">
              <a:buFontTx/>
              <a:buNone/>
            </a:pPr>
            <a:r>
              <a:rPr lang="es-ES" sz="2800" b="1" dirty="0">
                <a:latin typeface="Verdana" pitchFamily="34" charset="0"/>
              </a:rPr>
              <a:t>Pago en inmueble:</a:t>
            </a:r>
          </a:p>
          <a:p>
            <a:pPr algn="just" eaLnBrk="1" hangingPunct="1"/>
            <a:r>
              <a:rPr lang="es-ES" sz="2800" dirty="0">
                <a:latin typeface="Verdana" pitchFamily="34" charset="0"/>
              </a:rPr>
              <a:t>Rendimiento trabajo por valor de mercado del inmueble (no valor catastral por coeficiente).</a:t>
            </a:r>
          </a:p>
          <a:p>
            <a:pPr algn="just" eaLnBrk="1" hangingPunct="1"/>
            <a:r>
              <a:rPr lang="es-ES" sz="2800" dirty="0">
                <a:latin typeface="Verdana" pitchFamily="34" charset="0"/>
              </a:rPr>
              <a:t>Reducción 30% irregular. Limite 300.000€.</a:t>
            </a:r>
          </a:p>
          <a:p>
            <a:pPr algn="just" eaLnBrk="1" hangingPunct="1"/>
            <a:endParaRPr lang="es-ES" sz="2800" dirty="0">
              <a:latin typeface="Verdana" pitchFamily="34" charset="0"/>
            </a:endParaRPr>
          </a:p>
          <a:p>
            <a:pPr algn="just" eaLnBrk="1" hangingPunct="1"/>
            <a:r>
              <a:rPr lang="es-ES" sz="2800" dirty="0">
                <a:latin typeface="Verdana" pitchFamily="34" charset="0"/>
              </a:rPr>
              <a:t>Paga por ITP por adjudicación en pago de deuda. ver 7.2.b  </a:t>
            </a:r>
            <a:r>
              <a:rPr lang="ja-JP" altLang="es-ES" sz="2800">
                <a:latin typeface="Verdana" pitchFamily="34" charset="0"/>
              </a:rPr>
              <a:t>“</a:t>
            </a:r>
            <a:r>
              <a:rPr lang="es-ES" altLang="ja-JP" sz="2800" dirty="0">
                <a:latin typeface="Verdana" pitchFamily="34" charset="0"/>
              </a:rPr>
              <a:t>Se considerarán transmisiones patrimoniales las adjudicaciones en pago y para pago de deudas……</a:t>
            </a:r>
            <a:r>
              <a:rPr lang="ja-JP" altLang="es-ES" sz="2800">
                <a:latin typeface="Verdana" pitchFamily="34" charset="0"/>
              </a:rPr>
              <a:t>”</a:t>
            </a:r>
            <a:r>
              <a:rPr lang="es-ES" altLang="ja-JP" sz="2800" dirty="0">
                <a:latin typeface="Verdana" pitchFamily="34" charset="0"/>
              </a:rPr>
              <a:t>.</a:t>
            </a:r>
            <a:r>
              <a:rPr lang="es-ES" sz="2800" dirty="0">
                <a:latin typeface="Verdana" pitchFamily="34" charset="0"/>
              </a:rPr>
              <a:t> </a:t>
            </a:r>
          </a:p>
        </p:txBody>
      </p:sp>
      <p:sp>
        <p:nvSpPr>
          <p:cNvPr id="14339" name="Rectangle 6"/>
          <p:cNvSpPr>
            <a:spLocks noGrp="1" noChangeArrowheads="1"/>
          </p:cNvSpPr>
          <p:nvPr>
            <p:ph type="title"/>
          </p:nvPr>
        </p:nvSpPr>
        <p:spPr>
          <a:xfrm>
            <a:off x="827584" y="548680"/>
            <a:ext cx="7772400" cy="854075"/>
          </a:xfrm>
        </p:spPr>
        <p:txBody>
          <a:bodyPr/>
          <a:lstStyle/>
          <a:p>
            <a:pPr eaLnBrk="1" hangingPunct="1"/>
            <a:r>
              <a:rPr lang="es-ES" sz="3200" b="1" dirty="0">
                <a:solidFill>
                  <a:srgbClr val="008000"/>
                </a:solidFill>
                <a:latin typeface="Comic Sans MS" pitchFamily="66" charset="0"/>
              </a:rPr>
              <a:t>Pensión compensatoria. Quien la recibe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758130" y="404664"/>
            <a:ext cx="8134350" cy="719138"/>
          </a:xfrm>
        </p:spPr>
        <p:txBody>
          <a:bodyPr/>
          <a:lstStyle/>
          <a:p>
            <a:pPr eaLnBrk="1" hangingPunct="1"/>
            <a:r>
              <a:rPr lang="es-ES" sz="3200" b="1" dirty="0">
                <a:solidFill>
                  <a:srgbClr val="008000"/>
                </a:solidFill>
                <a:latin typeface="Comic Sans MS" pitchFamily="66" charset="0"/>
              </a:rPr>
              <a:t>Pensión compensatoria. Quien la recibe</a:t>
            </a:r>
          </a:p>
        </p:txBody>
      </p:sp>
      <p:sp>
        <p:nvSpPr>
          <p:cNvPr id="16387" name="Rectangle 3"/>
          <p:cNvSpPr>
            <a:spLocks noGrp="1" noChangeArrowheads="1"/>
          </p:cNvSpPr>
          <p:nvPr>
            <p:ph type="body" idx="1"/>
          </p:nvPr>
        </p:nvSpPr>
        <p:spPr>
          <a:xfrm>
            <a:off x="228600" y="1371600"/>
            <a:ext cx="8229600" cy="4724400"/>
          </a:xfrm>
        </p:spPr>
        <p:txBody>
          <a:bodyPr/>
          <a:lstStyle/>
          <a:p>
            <a:pPr algn="just" eaLnBrk="1" hangingPunct="1">
              <a:buFontTx/>
              <a:buNone/>
            </a:pPr>
            <a:r>
              <a:rPr lang="es-ES" sz="2800" b="1" dirty="0">
                <a:latin typeface="Verdana" pitchFamily="34" charset="0"/>
              </a:rPr>
              <a:t>Si recibe usufructo:</a:t>
            </a:r>
          </a:p>
          <a:p>
            <a:pPr algn="just" eaLnBrk="1" hangingPunct="1"/>
            <a:r>
              <a:rPr lang="es-ES" sz="2800" dirty="0">
                <a:latin typeface="Verdana" pitchFamily="34" charset="0"/>
              </a:rPr>
              <a:t>Rendimiento trabajo valor usufructo (70% valor bien a los 20 años reducido 1 por año máx. 10% a los 80 años) reducción </a:t>
            </a:r>
            <a:r>
              <a:rPr lang="es-ES" sz="2800" b="1" dirty="0">
                <a:latin typeface="Verdana" pitchFamily="34" charset="0"/>
              </a:rPr>
              <a:t>30% RF.</a:t>
            </a:r>
            <a:endParaRPr lang="es-ES" sz="2800" dirty="0">
              <a:latin typeface="Verdana" pitchFamily="34" charset="0"/>
            </a:endParaRPr>
          </a:p>
          <a:p>
            <a:pPr algn="just" eaLnBrk="1" hangingPunct="1">
              <a:buFontTx/>
              <a:buNone/>
            </a:pPr>
            <a:r>
              <a:rPr lang="es-ES" sz="2800" b="1" dirty="0">
                <a:latin typeface="Verdana" pitchFamily="34" charset="0"/>
              </a:rPr>
              <a:t>Si recibe renta vitalicia:</a:t>
            </a:r>
          </a:p>
          <a:p>
            <a:pPr algn="just" eaLnBrk="1" hangingPunct="1"/>
            <a:r>
              <a:rPr lang="es-ES" sz="2800" dirty="0">
                <a:latin typeface="Verdana" pitchFamily="34" charset="0"/>
              </a:rPr>
              <a:t>Rendimiento trabajo por el importe que ha recibido o por lo aportado por el pagador al constituir renta vitalicia. Reducción </a:t>
            </a:r>
            <a:r>
              <a:rPr lang="es-ES" sz="2800" b="1" dirty="0">
                <a:latin typeface="Verdana" pitchFamily="34" charset="0"/>
              </a:rPr>
              <a:t>30%</a:t>
            </a:r>
            <a:r>
              <a:rPr lang="es-ES" sz="2800" dirty="0">
                <a:latin typeface="Verdana" pitchFamily="34" charset="0"/>
              </a:rPr>
              <a:t>. Adelanta el pago. DGT 21/04/2.004</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758130" y="404664"/>
            <a:ext cx="8134350" cy="719138"/>
          </a:xfrm>
        </p:spPr>
        <p:txBody>
          <a:bodyPr/>
          <a:lstStyle/>
          <a:p>
            <a:pPr eaLnBrk="1" hangingPunct="1"/>
            <a:r>
              <a:rPr lang="es-ES" sz="3200" b="1" dirty="0">
                <a:solidFill>
                  <a:srgbClr val="008000"/>
                </a:solidFill>
                <a:latin typeface="Comic Sans MS" pitchFamily="66" charset="0"/>
              </a:rPr>
              <a:t>Pensión compensatoria. Quien la recibe</a:t>
            </a:r>
          </a:p>
        </p:txBody>
      </p:sp>
      <p:sp>
        <p:nvSpPr>
          <p:cNvPr id="17411" name="Rectangle 3"/>
          <p:cNvSpPr>
            <a:spLocks noGrp="1" noChangeArrowheads="1"/>
          </p:cNvSpPr>
          <p:nvPr>
            <p:ph type="body" idx="1"/>
          </p:nvPr>
        </p:nvSpPr>
        <p:spPr>
          <a:xfrm>
            <a:off x="228600" y="1371600"/>
            <a:ext cx="8229600" cy="4724400"/>
          </a:xfrm>
        </p:spPr>
        <p:txBody>
          <a:bodyPr/>
          <a:lstStyle/>
          <a:p>
            <a:pPr algn="just" eaLnBrk="1" hangingPunct="1">
              <a:buFontTx/>
              <a:buNone/>
            </a:pPr>
            <a:r>
              <a:rPr lang="es-ES" sz="2800" dirty="0">
                <a:latin typeface="Verdana" pitchFamily="34" charset="0"/>
              </a:rPr>
              <a:t>- Gastos para el uso de la vivienda en convenio (que usa ex cónyuge e hijos),  se considera alimentos a los hijos: No es pensión compensatoria TEAC 14/01/2.000.</a:t>
            </a:r>
          </a:p>
          <a:p>
            <a:pPr algn="just" eaLnBrk="1" hangingPunct="1">
              <a:buFontTx/>
              <a:buNone/>
            </a:pPr>
            <a:endParaRPr lang="es-ES_tradnl" sz="2800" dirty="0">
              <a:latin typeface="Verdana" pitchFamily="34" charset="0"/>
            </a:endParaRPr>
          </a:p>
          <a:p>
            <a:pPr algn="just" eaLnBrk="1" hangingPunct="1">
              <a:buFontTx/>
              <a:buNone/>
            </a:pPr>
            <a:r>
              <a:rPr lang="es-ES_tradnl" sz="2800" dirty="0">
                <a:latin typeface="Verdana" pitchFamily="34" charset="0"/>
              </a:rPr>
              <a:t>- Cantidades satisfechas por el cónyuge para el préstamo de la vivienda (en la que se quedan hijos y otro cónyuge): No es pensión compensatoria TEAC 04/04/2.003 y AEAT 02/03/1.995</a:t>
            </a:r>
            <a:endParaRPr lang="es-ES" sz="2800" dirty="0">
              <a:latin typeface="Verdana"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683568" y="260648"/>
            <a:ext cx="8134350" cy="1008063"/>
          </a:xfrm>
        </p:spPr>
        <p:txBody>
          <a:bodyPr/>
          <a:lstStyle/>
          <a:p>
            <a:pPr eaLnBrk="1" hangingPunct="1"/>
            <a:r>
              <a:rPr lang="es-ES" sz="3200" b="1" dirty="0">
                <a:solidFill>
                  <a:srgbClr val="008000"/>
                </a:solidFill>
                <a:latin typeface="Comic Sans MS" pitchFamily="66" charset="0"/>
              </a:rPr>
              <a:t>Pensión compensatoria. Quien la da </a:t>
            </a:r>
          </a:p>
        </p:txBody>
      </p:sp>
      <p:sp>
        <p:nvSpPr>
          <p:cNvPr id="18435" name="Rectangle 3"/>
          <p:cNvSpPr>
            <a:spLocks noGrp="1" noChangeArrowheads="1"/>
          </p:cNvSpPr>
          <p:nvPr>
            <p:ph type="body" idx="1"/>
          </p:nvPr>
        </p:nvSpPr>
        <p:spPr>
          <a:xfrm>
            <a:off x="467544" y="1484784"/>
            <a:ext cx="8305800" cy="4876800"/>
          </a:xfrm>
        </p:spPr>
        <p:txBody>
          <a:bodyPr/>
          <a:lstStyle/>
          <a:p>
            <a:pPr algn="just" eaLnBrk="1" hangingPunct="1"/>
            <a:r>
              <a:rPr lang="es-ES" sz="2800" dirty="0">
                <a:latin typeface="Verdana" pitchFamily="34" charset="0"/>
              </a:rPr>
              <a:t>Art. 55 de la LIRPF, </a:t>
            </a:r>
            <a:r>
              <a:rPr lang="ja-JP" altLang="es-ES" sz="2800" i="1">
                <a:latin typeface="Verdana" pitchFamily="34" charset="0"/>
              </a:rPr>
              <a:t>“</a:t>
            </a:r>
            <a:r>
              <a:rPr lang="es-ES" altLang="ja-JP" sz="2800" i="1" dirty="0">
                <a:latin typeface="Verdana" pitchFamily="34" charset="0"/>
              </a:rPr>
              <a:t>Las pensiones compensatorias a favor del cónyuge y las anualidades por alimentos, con excepción de las fijadas a favor de los hijos del contribuyente </a:t>
            </a:r>
            <a:r>
              <a:rPr lang="es-ES" altLang="ja-JP" sz="2800" b="1" i="1" u="sng" dirty="0">
                <a:latin typeface="Verdana" pitchFamily="34" charset="0"/>
              </a:rPr>
              <a:t>satisfechas</a:t>
            </a:r>
            <a:r>
              <a:rPr lang="es-ES" altLang="ja-JP" sz="2800" i="1" u="sng" dirty="0">
                <a:latin typeface="Verdana" pitchFamily="34" charset="0"/>
              </a:rPr>
              <a:t> ambas por </a:t>
            </a:r>
            <a:r>
              <a:rPr lang="es-ES" altLang="ja-JP" sz="2800" b="1" i="1" u="sng" dirty="0">
                <a:latin typeface="Verdana" pitchFamily="34" charset="0"/>
              </a:rPr>
              <a:t>decisión judicial</a:t>
            </a:r>
            <a:r>
              <a:rPr lang="es-ES" altLang="ja-JP" sz="2800" i="1" dirty="0">
                <a:latin typeface="Verdana" pitchFamily="34" charset="0"/>
              </a:rPr>
              <a:t>, podrán ser objeto de reducción en la base imponible</a:t>
            </a:r>
            <a:r>
              <a:rPr lang="ja-JP" altLang="es-ES" sz="2800" i="1">
                <a:latin typeface="Verdana" pitchFamily="34" charset="0"/>
              </a:rPr>
              <a:t>”</a:t>
            </a:r>
            <a:r>
              <a:rPr lang="es-ES" altLang="ja-JP" sz="2800" i="1" dirty="0">
                <a:latin typeface="Verdana" pitchFamily="34" charset="0"/>
              </a:rPr>
              <a:t> </a:t>
            </a:r>
          </a:p>
          <a:p>
            <a:pPr algn="just" eaLnBrk="1" hangingPunct="1">
              <a:buFontTx/>
              <a:buNone/>
            </a:pPr>
            <a:r>
              <a:rPr lang="es-ES_tradnl" sz="2800" i="1" dirty="0">
                <a:latin typeface="Verdana" pitchFamily="34" charset="0"/>
              </a:rPr>
              <a:t> </a:t>
            </a:r>
          </a:p>
          <a:p>
            <a:pPr algn="just" eaLnBrk="1" hangingPunct="1">
              <a:buFontTx/>
              <a:buNone/>
            </a:pPr>
            <a:r>
              <a:rPr lang="es-ES_tradnl" sz="2800" b="1" dirty="0">
                <a:latin typeface="Verdana" pitchFamily="34" charset="0"/>
              </a:rPr>
              <a:t>EFECTOS:</a:t>
            </a:r>
          </a:p>
          <a:p>
            <a:pPr algn="just" eaLnBrk="1" hangingPunct="1"/>
            <a:r>
              <a:rPr lang="es-ES" sz="2800" dirty="0">
                <a:latin typeface="Verdana" pitchFamily="34" charset="0"/>
              </a:rPr>
              <a:t>Reduce la base general. </a:t>
            </a:r>
          </a:p>
          <a:p>
            <a:pPr algn="just" eaLnBrk="1" hangingPunct="1"/>
            <a:endParaRPr lang="es-ES" sz="2800" i="1" dirty="0">
              <a:latin typeface="Verdana" pitchFamily="34" charset="0"/>
            </a:endParaRPr>
          </a:p>
        </p:txBody>
      </p:sp>
    </p:spTree>
  </p:cSld>
  <p:clrMapOvr>
    <a:masterClrMapping/>
  </p:clrMapOvr>
</p:sld>
</file>

<file path=ppt/theme/theme1.xml><?xml version="1.0" encoding="utf-8"?>
<a:theme xmlns:a="http://schemas.openxmlformats.org/drawingml/2006/main" name="Diseño predeterminado">
  <a:themeElements>
    <a:clrScheme name="Diseño predeterminado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iseño predeterminado">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redeterminado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iseño predeterminado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iseño predeterminado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2826</TotalTime>
  <Words>1429</Words>
  <Application>Microsoft Office PowerPoint</Application>
  <PresentationFormat>Presentación en pantalla (4:3)</PresentationFormat>
  <Paragraphs>106</Paragraphs>
  <Slides>18</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18</vt:i4>
      </vt:variant>
    </vt:vector>
  </HeadingPairs>
  <TitlesOfParts>
    <vt:vector size="24" baseType="lpstr">
      <vt:lpstr>Arial</vt:lpstr>
      <vt:lpstr>Calibri</vt:lpstr>
      <vt:lpstr>Comic Sans MS</vt:lpstr>
      <vt:lpstr>Times New Roman</vt:lpstr>
      <vt:lpstr>Verdana</vt:lpstr>
      <vt:lpstr>Diseño predeterminado</vt:lpstr>
      <vt:lpstr>Presentación de PowerPoint</vt:lpstr>
      <vt:lpstr>Introducción</vt:lpstr>
      <vt:lpstr>El convenio matrimonial art 90CC </vt:lpstr>
      <vt:lpstr>Prestación compensat. Quien la recibe</vt:lpstr>
      <vt:lpstr>Prestación compensat. Quien la recibe </vt:lpstr>
      <vt:lpstr>Pensión compensatoria. Quien la recibe</vt:lpstr>
      <vt:lpstr>Pensión compensatoria. Quien la recibe</vt:lpstr>
      <vt:lpstr>Pensión compensatoria. Quien la recibe</vt:lpstr>
      <vt:lpstr>Pensión compensatoria. Quien la da </vt:lpstr>
      <vt:lpstr>Pensión compensatoria. Quien la da </vt:lpstr>
      <vt:lpstr>Pensión compensatoria. Quien la da</vt:lpstr>
      <vt:lpstr>Pensión compensatoria. Quien la da</vt:lpstr>
      <vt:lpstr>Presentación de PowerPoint</vt:lpstr>
      <vt:lpstr>Reforma Fiscal ante el 232 CCCat </vt:lpstr>
      <vt:lpstr>Presentación de PowerPoint</vt:lpstr>
      <vt:lpstr>Presentación de PowerPoint</vt:lpstr>
      <vt:lpstr>Presentación de PowerPoint</vt:lpstr>
      <vt:lpstr>Presentación de PowerPoint</vt:lpstr>
    </vt:vector>
  </TitlesOfParts>
  <Company>PRV</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IMPUESTOS QUE TIENEN INCIDENCIA EN LAS RUPTURAS MATRIMONIALES</dc:title>
  <dc:creator>Ebrat</dc:creator>
  <cp:lastModifiedBy>ALEJANDRO EBRAT PICART</cp:lastModifiedBy>
  <cp:revision>381</cp:revision>
  <cp:lastPrinted>2021-07-08T15:34:15Z</cp:lastPrinted>
  <dcterms:created xsi:type="dcterms:W3CDTF">2010-09-01T19:57:33Z</dcterms:created>
  <dcterms:modified xsi:type="dcterms:W3CDTF">2021-07-08T15:48:54Z</dcterms:modified>
</cp:coreProperties>
</file>