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1"/>
  </p:notesMasterIdLst>
  <p:sldIdLst>
    <p:sldId id="256" r:id="rId2"/>
    <p:sldId id="261" r:id="rId3"/>
    <p:sldId id="257" r:id="rId4"/>
    <p:sldId id="258" r:id="rId5"/>
    <p:sldId id="259" r:id="rId6"/>
    <p:sldId id="263" r:id="rId7"/>
    <p:sldId id="358" r:id="rId8"/>
    <p:sldId id="321" r:id="rId9"/>
    <p:sldId id="322" r:id="rId10"/>
    <p:sldId id="264" r:id="rId11"/>
    <p:sldId id="324" r:id="rId12"/>
    <p:sldId id="268" r:id="rId13"/>
    <p:sldId id="269" r:id="rId14"/>
    <p:sldId id="270" r:id="rId15"/>
    <p:sldId id="271" r:id="rId16"/>
    <p:sldId id="272" r:id="rId17"/>
    <p:sldId id="273" r:id="rId18"/>
    <p:sldId id="325" r:id="rId19"/>
    <p:sldId id="326" r:id="rId20"/>
    <p:sldId id="341" r:id="rId21"/>
    <p:sldId id="331" r:id="rId22"/>
    <p:sldId id="328" r:id="rId23"/>
    <p:sldId id="329" r:id="rId24"/>
    <p:sldId id="330" r:id="rId25"/>
    <p:sldId id="332" r:id="rId26"/>
    <p:sldId id="333" r:id="rId27"/>
    <p:sldId id="334" r:id="rId28"/>
    <p:sldId id="335" r:id="rId29"/>
    <p:sldId id="336" r:id="rId30"/>
    <p:sldId id="337" r:id="rId31"/>
    <p:sldId id="340" r:id="rId32"/>
    <p:sldId id="342" r:id="rId33"/>
    <p:sldId id="343" r:id="rId34"/>
    <p:sldId id="344" r:id="rId35"/>
    <p:sldId id="345" r:id="rId36"/>
    <p:sldId id="346" r:id="rId37"/>
    <p:sldId id="347" r:id="rId38"/>
    <p:sldId id="348" r:id="rId39"/>
    <p:sldId id="349" r:id="rId40"/>
    <p:sldId id="302" r:id="rId41"/>
    <p:sldId id="275" r:id="rId42"/>
    <p:sldId id="318" r:id="rId43"/>
    <p:sldId id="317" r:id="rId44"/>
    <p:sldId id="303" r:id="rId45"/>
    <p:sldId id="351" r:id="rId46"/>
    <p:sldId id="305" r:id="rId47"/>
    <p:sldId id="352" r:id="rId48"/>
    <p:sldId id="353" r:id="rId49"/>
    <p:sldId id="309" r:id="rId50"/>
    <p:sldId id="354" r:id="rId51"/>
    <p:sldId id="355" r:id="rId52"/>
    <p:sldId id="356" r:id="rId53"/>
    <p:sldId id="357" r:id="rId54"/>
    <p:sldId id="314" r:id="rId55"/>
    <p:sldId id="292" r:id="rId56"/>
    <p:sldId id="307" r:id="rId57"/>
    <p:sldId id="293" r:id="rId58"/>
    <p:sldId id="319" r:id="rId59"/>
    <p:sldId id="320" r:id="rId60"/>
  </p:sldIdLst>
  <p:sldSz cx="9144000" cy="6858000" type="screen4x3"/>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naF" initials="A" lastIdx="2" clrIdx="0">
    <p:extLst>
      <p:ext uri="{19B8F6BF-5375-455C-9EA6-DF929625EA0E}">
        <p15:presenceInfo xmlns:p15="http://schemas.microsoft.com/office/powerpoint/2012/main" userId="AnaF" providerId="None"/>
      </p:ext>
    </p:extLst>
  </p:cmAuthor>
  <p:cmAuthor id="2" name="Laura" initials="L" lastIdx="55"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0662" autoAdjust="0"/>
    <p:restoredTop sz="94784" autoAdjust="0"/>
  </p:normalViewPr>
  <p:slideViewPr>
    <p:cSldViewPr>
      <p:cViewPr varScale="1">
        <p:scale>
          <a:sx n="90" d="100"/>
          <a:sy n="90" d="100"/>
        </p:scale>
        <p:origin x="1212" y="84"/>
      </p:cViewPr>
      <p:guideLst>
        <p:guide orient="horz" pos="2160"/>
        <p:guide pos="2880"/>
      </p:guideLst>
    </p:cSldViewPr>
  </p:slideViewPr>
  <p:outlineViewPr>
    <p:cViewPr>
      <p:scale>
        <a:sx n="33" d="100"/>
        <a:sy n="33" d="100"/>
      </p:scale>
      <p:origin x="0" y="18198"/>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7BE3359-A665-4AE7-98BE-8479FFEA6D91}" type="datetimeFigureOut">
              <a:rPr lang="nl-NL" smtClean="0"/>
              <a:pPr/>
              <a:t>19-10-2021</a:t>
            </a:fld>
            <a:endParaRPr lang="nl-NL"/>
          </a:p>
        </p:txBody>
      </p:sp>
      <p:sp>
        <p:nvSpPr>
          <p:cNvPr id="4" name="Tijdelijke aanduiding voor dia-afbeelding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D6964B8-7AC7-425A-99F5-AA9141982D0B}" type="slidenum">
              <a:rPr lang="nl-NL" smtClean="0"/>
              <a:pPr/>
              <a:t>‹Nº›</a:t>
            </a:fld>
            <a:endParaRPr lang="nl-NL"/>
          </a:p>
        </p:txBody>
      </p:sp>
    </p:spTree>
    <p:extLst>
      <p:ext uri="{BB962C8B-B14F-4D97-AF65-F5344CB8AC3E}">
        <p14:creationId xmlns:p14="http://schemas.microsoft.com/office/powerpoint/2010/main" val="169762395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endParaRPr lang="nl-NL" dirty="0"/>
          </a:p>
        </p:txBody>
      </p:sp>
      <p:sp>
        <p:nvSpPr>
          <p:cNvPr id="4" name="Tijdelijke aanduiding voor dianummer 3"/>
          <p:cNvSpPr>
            <a:spLocks noGrp="1"/>
          </p:cNvSpPr>
          <p:nvPr>
            <p:ph type="sldNum" sz="quarter" idx="10"/>
          </p:nvPr>
        </p:nvSpPr>
        <p:spPr/>
        <p:txBody>
          <a:bodyPr/>
          <a:lstStyle/>
          <a:p>
            <a:fld id="{9D6964B8-7AC7-425A-99F5-AA9141982D0B}" type="slidenum">
              <a:rPr lang="nl-NL" smtClean="0"/>
              <a:pPr/>
              <a:t>4</a:t>
            </a:fld>
            <a:endParaRPr lang="nl-NL"/>
          </a:p>
        </p:txBody>
      </p:sp>
    </p:spTree>
    <p:extLst>
      <p:ext uri="{BB962C8B-B14F-4D97-AF65-F5344CB8AC3E}">
        <p14:creationId xmlns:p14="http://schemas.microsoft.com/office/powerpoint/2010/main" val="312598246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endParaRPr lang="nl-NL" dirty="0"/>
          </a:p>
        </p:txBody>
      </p:sp>
      <p:sp>
        <p:nvSpPr>
          <p:cNvPr id="4" name="Tijdelijke aanduiding voor dianummer 3"/>
          <p:cNvSpPr>
            <a:spLocks noGrp="1"/>
          </p:cNvSpPr>
          <p:nvPr>
            <p:ph type="sldNum" sz="quarter" idx="10"/>
          </p:nvPr>
        </p:nvSpPr>
        <p:spPr/>
        <p:txBody>
          <a:bodyPr/>
          <a:lstStyle/>
          <a:p>
            <a:fld id="{9D6964B8-7AC7-425A-99F5-AA9141982D0B}" type="slidenum">
              <a:rPr lang="nl-NL" smtClean="0"/>
              <a:pPr/>
              <a:t>53</a:t>
            </a:fld>
            <a:endParaRPr lang="nl-NL"/>
          </a:p>
        </p:txBody>
      </p:sp>
    </p:spTree>
    <p:extLst>
      <p:ext uri="{BB962C8B-B14F-4D97-AF65-F5344CB8AC3E}">
        <p14:creationId xmlns:p14="http://schemas.microsoft.com/office/powerpoint/2010/main" val="308728495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endParaRPr lang="nl-NL" dirty="0"/>
          </a:p>
        </p:txBody>
      </p:sp>
      <p:sp>
        <p:nvSpPr>
          <p:cNvPr id="4" name="Tijdelijke aanduiding voor dianummer 3"/>
          <p:cNvSpPr>
            <a:spLocks noGrp="1"/>
          </p:cNvSpPr>
          <p:nvPr>
            <p:ph type="sldNum" sz="quarter" idx="10"/>
          </p:nvPr>
        </p:nvSpPr>
        <p:spPr/>
        <p:txBody>
          <a:bodyPr/>
          <a:lstStyle/>
          <a:p>
            <a:fld id="{9D6964B8-7AC7-425A-99F5-AA9141982D0B}" type="slidenum">
              <a:rPr lang="nl-NL" smtClean="0"/>
              <a:pPr/>
              <a:t>54</a:t>
            </a:fld>
            <a:endParaRPr lang="nl-NL"/>
          </a:p>
        </p:txBody>
      </p:sp>
    </p:spTree>
    <p:extLst>
      <p:ext uri="{BB962C8B-B14F-4D97-AF65-F5344CB8AC3E}">
        <p14:creationId xmlns:p14="http://schemas.microsoft.com/office/powerpoint/2010/main" val="18404590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endParaRPr lang="nl-NL" dirty="0"/>
          </a:p>
        </p:txBody>
      </p:sp>
      <p:sp>
        <p:nvSpPr>
          <p:cNvPr id="4" name="Tijdelijke aanduiding voor dianummer 3"/>
          <p:cNvSpPr>
            <a:spLocks noGrp="1"/>
          </p:cNvSpPr>
          <p:nvPr>
            <p:ph type="sldNum" sz="quarter" idx="10"/>
          </p:nvPr>
        </p:nvSpPr>
        <p:spPr/>
        <p:txBody>
          <a:bodyPr/>
          <a:lstStyle/>
          <a:p>
            <a:fld id="{9D6964B8-7AC7-425A-99F5-AA9141982D0B}" type="slidenum">
              <a:rPr lang="nl-NL" smtClean="0"/>
              <a:pPr/>
              <a:t>40</a:t>
            </a:fld>
            <a:endParaRPr lang="nl-NL"/>
          </a:p>
        </p:txBody>
      </p:sp>
    </p:spTree>
    <p:extLst>
      <p:ext uri="{BB962C8B-B14F-4D97-AF65-F5344CB8AC3E}">
        <p14:creationId xmlns:p14="http://schemas.microsoft.com/office/powerpoint/2010/main" val="306069570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endParaRPr lang="nl-NL" dirty="0"/>
          </a:p>
        </p:txBody>
      </p:sp>
      <p:sp>
        <p:nvSpPr>
          <p:cNvPr id="4" name="Tijdelijke aanduiding voor dianummer 3"/>
          <p:cNvSpPr>
            <a:spLocks noGrp="1"/>
          </p:cNvSpPr>
          <p:nvPr>
            <p:ph type="sldNum" sz="quarter" idx="10"/>
          </p:nvPr>
        </p:nvSpPr>
        <p:spPr/>
        <p:txBody>
          <a:bodyPr/>
          <a:lstStyle/>
          <a:p>
            <a:fld id="{9D6964B8-7AC7-425A-99F5-AA9141982D0B}" type="slidenum">
              <a:rPr lang="nl-NL" smtClean="0"/>
              <a:pPr/>
              <a:t>46</a:t>
            </a:fld>
            <a:endParaRPr lang="nl-NL"/>
          </a:p>
        </p:txBody>
      </p:sp>
    </p:spTree>
    <p:extLst>
      <p:ext uri="{BB962C8B-B14F-4D97-AF65-F5344CB8AC3E}">
        <p14:creationId xmlns:p14="http://schemas.microsoft.com/office/powerpoint/2010/main" val="345273271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endParaRPr lang="nl-NL" dirty="0"/>
          </a:p>
        </p:txBody>
      </p:sp>
      <p:sp>
        <p:nvSpPr>
          <p:cNvPr id="4" name="Tijdelijke aanduiding voor dianummer 3"/>
          <p:cNvSpPr>
            <a:spLocks noGrp="1"/>
          </p:cNvSpPr>
          <p:nvPr>
            <p:ph type="sldNum" sz="quarter" idx="10"/>
          </p:nvPr>
        </p:nvSpPr>
        <p:spPr/>
        <p:txBody>
          <a:bodyPr/>
          <a:lstStyle/>
          <a:p>
            <a:fld id="{9D6964B8-7AC7-425A-99F5-AA9141982D0B}" type="slidenum">
              <a:rPr lang="nl-NL" smtClean="0"/>
              <a:pPr/>
              <a:t>47</a:t>
            </a:fld>
            <a:endParaRPr lang="nl-NL"/>
          </a:p>
        </p:txBody>
      </p:sp>
    </p:spTree>
    <p:extLst>
      <p:ext uri="{BB962C8B-B14F-4D97-AF65-F5344CB8AC3E}">
        <p14:creationId xmlns:p14="http://schemas.microsoft.com/office/powerpoint/2010/main" val="111910035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endParaRPr lang="nl-NL" dirty="0"/>
          </a:p>
        </p:txBody>
      </p:sp>
      <p:sp>
        <p:nvSpPr>
          <p:cNvPr id="4" name="Tijdelijke aanduiding voor dianummer 3"/>
          <p:cNvSpPr>
            <a:spLocks noGrp="1"/>
          </p:cNvSpPr>
          <p:nvPr>
            <p:ph type="sldNum" sz="quarter" idx="10"/>
          </p:nvPr>
        </p:nvSpPr>
        <p:spPr/>
        <p:txBody>
          <a:bodyPr/>
          <a:lstStyle/>
          <a:p>
            <a:fld id="{9D6964B8-7AC7-425A-99F5-AA9141982D0B}" type="slidenum">
              <a:rPr lang="nl-NL" smtClean="0"/>
              <a:pPr/>
              <a:t>48</a:t>
            </a:fld>
            <a:endParaRPr lang="nl-NL"/>
          </a:p>
        </p:txBody>
      </p:sp>
    </p:spTree>
    <p:extLst>
      <p:ext uri="{BB962C8B-B14F-4D97-AF65-F5344CB8AC3E}">
        <p14:creationId xmlns:p14="http://schemas.microsoft.com/office/powerpoint/2010/main" val="151799468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endParaRPr lang="nl-NL" dirty="0"/>
          </a:p>
        </p:txBody>
      </p:sp>
      <p:sp>
        <p:nvSpPr>
          <p:cNvPr id="4" name="Tijdelijke aanduiding voor dianummer 3"/>
          <p:cNvSpPr>
            <a:spLocks noGrp="1"/>
          </p:cNvSpPr>
          <p:nvPr>
            <p:ph type="sldNum" sz="quarter" idx="10"/>
          </p:nvPr>
        </p:nvSpPr>
        <p:spPr/>
        <p:txBody>
          <a:bodyPr/>
          <a:lstStyle/>
          <a:p>
            <a:fld id="{9D6964B8-7AC7-425A-99F5-AA9141982D0B}" type="slidenum">
              <a:rPr lang="nl-NL" smtClean="0"/>
              <a:pPr/>
              <a:t>49</a:t>
            </a:fld>
            <a:endParaRPr lang="nl-NL"/>
          </a:p>
        </p:txBody>
      </p:sp>
    </p:spTree>
    <p:extLst>
      <p:ext uri="{BB962C8B-B14F-4D97-AF65-F5344CB8AC3E}">
        <p14:creationId xmlns:p14="http://schemas.microsoft.com/office/powerpoint/2010/main" val="64622363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endParaRPr lang="nl-NL" dirty="0"/>
          </a:p>
        </p:txBody>
      </p:sp>
      <p:sp>
        <p:nvSpPr>
          <p:cNvPr id="4" name="Tijdelijke aanduiding voor dianummer 3"/>
          <p:cNvSpPr>
            <a:spLocks noGrp="1"/>
          </p:cNvSpPr>
          <p:nvPr>
            <p:ph type="sldNum" sz="quarter" idx="10"/>
          </p:nvPr>
        </p:nvSpPr>
        <p:spPr/>
        <p:txBody>
          <a:bodyPr/>
          <a:lstStyle/>
          <a:p>
            <a:fld id="{9D6964B8-7AC7-425A-99F5-AA9141982D0B}" type="slidenum">
              <a:rPr lang="nl-NL" smtClean="0"/>
              <a:pPr/>
              <a:t>50</a:t>
            </a:fld>
            <a:endParaRPr lang="nl-NL"/>
          </a:p>
        </p:txBody>
      </p:sp>
    </p:spTree>
    <p:extLst>
      <p:ext uri="{BB962C8B-B14F-4D97-AF65-F5344CB8AC3E}">
        <p14:creationId xmlns:p14="http://schemas.microsoft.com/office/powerpoint/2010/main" val="8866886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endParaRPr lang="nl-NL" dirty="0"/>
          </a:p>
        </p:txBody>
      </p:sp>
      <p:sp>
        <p:nvSpPr>
          <p:cNvPr id="4" name="Tijdelijke aanduiding voor dianummer 3"/>
          <p:cNvSpPr>
            <a:spLocks noGrp="1"/>
          </p:cNvSpPr>
          <p:nvPr>
            <p:ph type="sldNum" sz="quarter" idx="10"/>
          </p:nvPr>
        </p:nvSpPr>
        <p:spPr/>
        <p:txBody>
          <a:bodyPr/>
          <a:lstStyle/>
          <a:p>
            <a:fld id="{9D6964B8-7AC7-425A-99F5-AA9141982D0B}" type="slidenum">
              <a:rPr lang="nl-NL" smtClean="0"/>
              <a:pPr/>
              <a:t>51</a:t>
            </a:fld>
            <a:endParaRPr lang="nl-NL"/>
          </a:p>
        </p:txBody>
      </p:sp>
    </p:spTree>
    <p:extLst>
      <p:ext uri="{BB962C8B-B14F-4D97-AF65-F5344CB8AC3E}">
        <p14:creationId xmlns:p14="http://schemas.microsoft.com/office/powerpoint/2010/main" val="331569275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endParaRPr lang="nl-NL" dirty="0"/>
          </a:p>
        </p:txBody>
      </p:sp>
      <p:sp>
        <p:nvSpPr>
          <p:cNvPr id="4" name="Tijdelijke aanduiding voor dianummer 3"/>
          <p:cNvSpPr>
            <a:spLocks noGrp="1"/>
          </p:cNvSpPr>
          <p:nvPr>
            <p:ph type="sldNum" sz="quarter" idx="10"/>
          </p:nvPr>
        </p:nvSpPr>
        <p:spPr/>
        <p:txBody>
          <a:bodyPr/>
          <a:lstStyle/>
          <a:p>
            <a:fld id="{9D6964B8-7AC7-425A-99F5-AA9141982D0B}" type="slidenum">
              <a:rPr lang="nl-NL" smtClean="0"/>
              <a:pPr/>
              <a:t>52</a:t>
            </a:fld>
            <a:endParaRPr lang="nl-NL"/>
          </a:p>
        </p:txBody>
      </p:sp>
    </p:spTree>
    <p:extLst>
      <p:ext uri="{BB962C8B-B14F-4D97-AF65-F5344CB8AC3E}">
        <p14:creationId xmlns:p14="http://schemas.microsoft.com/office/powerpoint/2010/main" val="137633228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nl-NL"/>
              <a:t>Klik om het opmaakprofiel te bewerken</a:t>
            </a:r>
          </a:p>
        </p:txBody>
      </p:sp>
      <p:sp>
        <p:nvSpPr>
          <p:cNvPr id="3" name="Ondertitel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a:t>Klik om het opmaakprofiel van de modelondertitel te bewerken</a:t>
            </a:r>
          </a:p>
        </p:txBody>
      </p:sp>
      <p:sp>
        <p:nvSpPr>
          <p:cNvPr id="4" name="Tijdelijke aanduiding voor datum 3"/>
          <p:cNvSpPr>
            <a:spLocks noGrp="1"/>
          </p:cNvSpPr>
          <p:nvPr>
            <p:ph type="dt" sz="half" idx="10"/>
          </p:nvPr>
        </p:nvSpPr>
        <p:spPr/>
        <p:txBody>
          <a:bodyPr/>
          <a:lstStyle/>
          <a:p>
            <a:fld id="{8638F0FA-503B-447F-A02E-6BF1D880434F}" type="datetimeFigureOut">
              <a:rPr lang="nl-NL" smtClean="0"/>
              <a:pPr/>
              <a:t>19-10-2021</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C3EE7185-A582-4542-8FF0-969B3F80C0A5}" type="slidenum">
              <a:rPr lang="nl-NL" smtClean="0"/>
              <a:pPr/>
              <a:t>‹Nº›</a:t>
            </a:fld>
            <a:endParaRPr lang="nl-NL"/>
          </a:p>
        </p:txBody>
      </p:sp>
    </p:spTree>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het opmaakprofiel te bewerken</a:t>
            </a:r>
          </a:p>
        </p:txBody>
      </p:sp>
      <p:sp>
        <p:nvSpPr>
          <p:cNvPr id="3" name="Tijdelijke aanduiding voor verticale tekst 2"/>
          <p:cNvSpPr>
            <a:spLocks noGrp="1"/>
          </p:cNvSpPr>
          <p:nvPr>
            <p:ph type="body" orient="vert" idx="1"/>
          </p:nvPr>
        </p:nvSpPr>
        <p:spPr/>
        <p:txBody>
          <a:bodyPr vert="eaVert"/>
          <a:lstStyle/>
          <a:p>
            <a:pPr lvl="0"/>
            <a:r>
              <a:rPr lang="nl-NL"/>
              <a:t>Klik om de opmaakprofielen van de modeltekst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p>
            <a:fld id="{8638F0FA-503B-447F-A02E-6BF1D880434F}" type="datetimeFigureOut">
              <a:rPr lang="nl-NL" smtClean="0"/>
              <a:pPr/>
              <a:t>19-10-2021</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C3EE7185-A582-4542-8FF0-969B3F80C0A5}" type="slidenum">
              <a:rPr lang="nl-NL" smtClean="0"/>
              <a:pPr/>
              <a:t>‹Nº›</a:t>
            </a:fld>
            <a:endParaRPr lang="nl-NL"/>
          </a:p>
        </p:txBody>
      </p:sp>
    </p:spTree>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6629400" y="274638"/>
            <a:ext cx="2057400" cy="5851525"/>
          </a:xfrm>
        </p:spPr>
        <p:txBody>
          <a:bodyPr vert="eaVert"/>
          <a:lstStyle/>
          <a:p>
            <a:r>
              <a:rPr lang="nl-NL"/>
              <a:t>Klik om het opmaakprofiel te bewerken</a:t>
            </a:r>
          </a:p>
        </p:txBody>
      </p:sp>
      <p:sp>
        <p:nvSpPr>
          <p:cNvPr id="3" name="Tijdelijke aanduiding voor verticale tekst 2"/>
          <p:cNvSpPr>
            <a:spLocks noGrp="1"/>
          </p:cNvSpPr>
          <p:nvPr>
            <p:ph type="body" orient="vert" idx="1"/>
          </p:nvPr>
        </p:nvSpPr>
        <p:spPr>
          <a:xfrm>
            <a:off x="457200" y="274638"/>
            <a:ext cx="6019800" cy="5851525"/>
          </a:xfrm>
        </p:spPr>
        <p:txBody>
          <a:bodyPr vert="eaVert"/>
          <a:lstStyle/>
          <a:p>
            <a:pPr lvl="0"/>
            <a:r>
              <a:rPr lang="nl-NL"/>
              <a:t>Klik om de opmaakprofielen van de modeltekst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p>
            <a:fld id="{8638F0FA-503B-447F-A02E-6BF1D880434F}" type="datetimeFigureOut">
              <a:rPr lang="nl-NL" smtClean="0"/>
              <a:pPr/>
              <a:t>19-10-2021</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C3EE7185-A582-4542-8FF0-969B3F80C0A5}" type="slidenum">
              <a:rPr lang="nl-NL" smtClean="0"/>
              <a:pPr/>
              <a:t>‹Nº›</a:t>
            </a:fld>
            <a:endParaRPr lang="nl-NL"/>
          </a:p>
        </p:txBody>
      </p:sp>
    </p:spTree>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het opmaakprofiel te bewerken</a:t>
            </a:r>
          </a:p>
        </p:txBody>
      </p:sp>
      <p:sp>
        <p:nvSpPr>
          <p:cNvPr id="3" name="Tijdelijke aanduiding voor inhoud 2"/>
          <p:cNvSpPr>
            <a:spLocks noGrp="1"/>
          </p:cNvSpPr>
          <p:nvPr>
            <p:ph idx="1"/>
          </p:nvPr>
        </p:nvSpPr>
        <p:spPr/>
        <p:txBody>
          <a:bodyPr/>
          <a:lstStyle/>
          <a:p>
            <a:pPr lvl="0"/>
            <a:r>
              <a:rPr lang="nl-NL"/>
              <a:t>Klik om de opmaakprofielen van de modeltekst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p>
            <a:fld id="{8638F0FA-503B-447F-A02E-6BF1D880434F}" type="datetimeFigureOut">
              <a:rPr lang="nl-NL" smtClean="0"/>
              <a:pPr/>
              <a:t>19-10-2021</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C3EE7185-A582-4542-8FF0-969B3F80C0A5}" type="slidenum">
              <a:rPr lang="nl-NL" smtClean="0"/>
              <a:pPr/>
              <a:t>‹Nº›</a:t>
            </a:fld>
            <a:endParaRPr lang="nl-NL"/>
          </a:p>
        </p:txBody>
      </p:sp>
    </p:spTree>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nl-NL"/>
              <a:t>Klik om het opmaakprofiel te bewerken</a:t>
            </a:r>
          </a:p>
        </p:txBody>
      </p:sp>
      <p:sp>
        <p:nvSpPr>
          <p:cNvPr id="3" name="Tijdelijke aanduiding voor teks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a:t>Klik om de opmaakprofielen van de modeltekst te bewerken</a:t>
            </a:r>
          </a:p>
        </p:txBody>
      </p:sp>
      <p:sp>
        <p:nvSpPr>
          <p:cNvPr id="4" name="Tijdelijke aanduiding voor datum 3"/>
          <p:cNvSpPr>
            <a:spLocks noGrp="1"/>
          </p:cNvSpPr>
          <p:nvPr>
            <p:ph type="dt" sz="half" idx="10"/>
          </p:nvPr>
        </p:nvSpPr>
        <p:spPr/>
        <p:txBody>
          <a:bodyPr/>
          <a:lstStyle/>
          <a:p>
            <a:fld id="{8638F0FA-503B-447F-A02E-6BF1D880434F}" type="datetimeFigureOut">
              <a:rPr lang="nl-NL" smtClean="0"/>
              <a:pPr/>
              <a:t>19-10-2021</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C3EE7185-A582-4542-8FF0-969B3F80C0A5}" type="slidenum">
              <a:rPr lang="nl-NL" smtClean="0"/>
              <a:pPr/>
              <a:t>‹Nº›</a:t>
            </a:fld>
            <a:endParaRPr lang="nl-NL"/>
          </a:p>
        </p:txBody>
      </p:sp>
    </p:spTree>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het opmaakprofiel te bewerken</a:t>
            </a:r>
          </a:p>
        </p:txBody>
      </p:sp>
      <p:sp>
        <p:nvSpPr>
          <p:cNvPr id="3" name="Tijdelijke aanduiding voor inhoud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a:t>Klik om de opmaakprofielen van de modeltekst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a:t>Klik om de opmaakprofielen van de modeltekst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datum 4"/>
          <p:cNvSpPr>
            <a:spLocks noGrp="1"/>
          </p:cNvSpPr>
          <p:nvPr>
            <p:ph type="dt" sz="half" idx="10"/>
          </p:nvPr>
        </p:nvSpPr>
        <p:spPr/>
        <p:txBody>
          <a:bodyPr/>
          <a:lstStyle/>
          <a:p>
            <a:fld id="{8638F0FA-503B-447F-A02E-6BF1D880434F}" type="datetimeFigureOut">
              <a:rPr lang="nl-NL" smtClean="0"/>
              <a:pPr/>
              <a:t>19-10-2021</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C3EE7185-A582-4542-8FF0-969B3F80C0A5}" type="slidenum">
              <a:rPr lang="nl-NL" smtClean="0"/>
              <a:pPr/>
              <a:t>‹Nº›</a:t>
            </a:fld>
            <a:endParaRPr lang="nl-NL"/>
          </a:p>
        </p:txBody>
      </p:sp>
    </p:spTree>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nl-NL"/>
              <a:t>Klik om het opmaakprofiel te bewerken</a:t>
            </a:r>
          </a:p>
        </p:txBody>
      </p:sp>
      <p:sp>
        <p:nvSpPr>
          <p:cNvPr id="3" name="Tijdelijke aanduiding voor teks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opmaakprofielen van de modeltekst te bewerken</a:t>
            </a:r>
          </a:p>
        </p:txBody>
      </p:sp>
      <p:sp>
        <p:nvSpPr>
          <p:cNvPr id="4" name="Tijdelijke aanduiding voor inhoud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a:t>Klik om de opmaakprofielen van de modeltekst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teks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opmaakprofielen van de modeltekst te bewerken</a:t>
            </a:r>
          </a:p>
        </p:txBody>
      </p:sp>
      <p:sp>
        <p:nvSpPr>
          <p:cNvPr id="6" name="Tijdelijke aanduiding voor inhoud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a:t>Klik om de opmaakprofielen van de modeltekst te bewerken</a:t>
            </a:r>
          </a:p>
          <a:p>
            <a:pPr lvl="1"/>
            <a:r>
              <a:rPr lang="nl-NL"/>
              <a:t>Tweede niveau</a:t>
            </a:r>
          </a:p>
          <a:p>
            <a:pPr lvl="2"/>
            <a:r>
              <a:rPr lang="nl-NL"/>
              <a:t>Derde niveau</a:t>
            </a:r>
          </a:p>
          <a:p>
            <a:pPr lvl="3"/>
            <a:r>
              <a:rPr lang="nl-NL"/>
              <a:t>Vierde niveau</a:t>
            </a:r>
          </a:p>
          <a:p>
            <a:pPr lvl="4"/>
            <a:r>
              <a:rPr lang="nl-NL"/>
              <a:t>Vijfde niveau</a:t>
            </a:r>
          </a:p>
        </p:txBody>
      </p:sp>
      <p:sp>
        <p:nvSpPr>
          <p:cNvPr id="7" name="Tijdelijke aanduiding voor datum 6"/>
          <p:cNvSpPr>
            <a:spLocks noGrp="1"/>
          </p:cNvSpPr>
          <p:nvPr>
            <p:ph type="dt" sz="half" idx="10"/>
          </p:nvPr>
        </p:nvSpPr>
        <p:spPr/>
        <p:txBody>
          <a:bodyPr/>
          <a:lstStyle/>
          <a:p>
            <a:fld id="{8638F0FA-503B-447F-A02E-6BF1D880434F}" type="datetimeFigureOut">
              <a:rPr lang="nl-NL" smtClean="0"/>
              <a:pPr/>
              <a:t>19-10-2021</a:t>
            </a:fld>
            <a:endParaRPr lang="nl-NL"/>
          </a:p>
        </p:txBody>
      </p:sp>
      <p:sp>
        <p:nvSpPr>
          <p:cNvPr id="8" name="Tijdelijke aanduiding voor voettekst 7"/>
          <p:cNvSpPr>
            <a:spLocks noGrp="1"/>
          </p:cNvSpPr>
          <p:nvPr>
            <p:ph type="ftr" sz="quarter" idx="11"/>
          </p:nvPr>
        </p:nvSpPr>
        <p:spPr/>
        <p:txBody>
          <a:bodyPr/>
          <a:lstStyle/>
          <a:p>
            <a:endParaRPr lang="nl-NL"/>
          </a:p>
        </p:txBody>
      </p:sp>
      <p:sp>
        <p:nvSpPr>
          <p:cNvPr id="9" name="Tijdelijke aanduiding voor dianummer 8"/>
          <p:cNvSpPr>
            <a:spLocks noGrp="1"/>
          </p:cNvSpPr>
          <p:nvPr>
            <p:ph type="sldNum" sz="quarter" idx="12"/>
          </p:nvPr>
        </p:nvSpPr>
        <p:spPr/>
        <p:txBody>
          <a:bodyPr/>
          <a:lstStyle/>
          <a:p>
            <a:fld id="{C3EE7185-A582-4542-8FF0-969B3F80C0A5}" type="slidenum">
              <a:rPr lang="nl-NL" smtClean="0"/>
              <a:pPr/>
              <a:t>‹Nº›</a:t>
            </a:fld>
            <a:endParaRPr lang="nl-NL"/>
          </a:p>
        </p:txBody>
      </p:sp>
    </p:spTree>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het opmaakprofiel te bewerken</a:t>
            </a:r>
          </a:p>
        </p:txBody>
      </p:sp>
      <p:sp>
        <p:nvSpPr>
          <p:cNvPr id="3" name="Tijdelijke aanduiding voor datum 2"/>
          <p:cNvSpPr>
            <a:spLocks noGrp="1"/>
          </p:cNvSpPr>
          <p:nvPr>
            <p:ph type="dt" sz="half" idx="10"/>
          </p:nvPr>
        </p:nvSpPr>
        <p:spPr/>
        <p:txBody>
          <a:bodyPr/>
          <a:lstStyle/>
          <a:p>
            <a:fld id="{8638F0FA-503B-447F-A02E-6BF1D880434F}" type="datetimeFigureOut">
              <a:rPr lang="nl-NL" smtClean="0"/>
              <a:pPr/>
              <a:t>19-10-2021</a:t>
            </a:fld>
            <a:endParaRPr lang="nl-NL"/>
          </a:p>
        </p:txBody>
      </p:sp>
      <p:sp>
        <p:nvSpPr>
          <p:cNvPr id="4" name="Tijdelijke aanduiding voor voettekst 3"/>
          <p:cNvSpPr>
            <a:spLocks noGrp="1"/>
          </p:cNvSpPr>
          <p:nvPr>
            <p:ph type="ftr" sz="quarter" idx="11"/>
          </p:nvPr>
        </p:nvSpPr>
        <p:spPr/>
        <p:txBody>
          <a:bodyPr/>
          <a:lstStyle/>
          <a:p>
            <a:endParaRPr lang="nl-NL"/>
          </a:p>
        </p:txBody>
      </p:sp>
      <p:sp>
        <p:nvSpPr>
          <p:cNvPr id="5" name="Tijdelijke aanduiding voor dianummer 4"/>
          <p:cNvSpPr>
            <a:spLocks noGrp="1"/>
          </p:cNvSpPr>
          <p:nvPr>
            <p:ph type="sldNum" sz="quarter" idx="12"/>
          </p:nvPr>
        </p:nvSpPr>
        <p:spPr/>
        <p:txBody>
          <a:bodyPr/>
          <a:lstStyle/>
          <a:p>
            <a:fld id="{C3EE7185-A582-4542-8FF0-969B3F80C0A5}" type="slidenum">
              <a:rPr lang="nl-NL" smtClean="0"/>
              <a:pPr/>
              <a:t>‹Nº›</a:t>
            </a:fld>
            <a:endParaRPr lang="nl-NL"/>
          </a:p>
        </p:txBody>
      </p:sp>
    </p:spTree>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p:cNvSpPr>
            <a:spLocks noGrp="1"/>
          </p:cNvSpPr>
          <p:nvPr>
            <p:ph type="dt" sz="half" idx="10"/>
          </p:nvPr>
        </p:nvSpPr>
        <p:spPr/>
        <p:txBody>
          <a:bodyPr/>
          <a:lstStyle/>
          <a:p>
            <a:fld id="{8638F0FA-503B-447F-A02E-6BF1D880434F}" type="datetimeFigureOut">
              <a:rPr lang="nl-NL" smtClean="0"/>
              <a:pPr/>
              <a:t>19-10-2021</a:t>
            </a:fld>
            <a:endParaRPr lang="nl-NL"/>
          </a:p>
        </p:txBody>
      </p:sp>
      <p:sp>
        <p:nvSpPr>
          <p:cNvPr id="3" name="Tijdelijke aanduiding voor voettekst 2"/>
          <p:cNvSpPr>
            <a:spLocks noGrp="1"/>
          </p:cNvSpPr>
          <p:nvPr>
            <p:ph type="ftr" sz="quarter" idx="11"/>
          </p:nvPr>
        </p:nvSpPr>
        <p:spPr/>
        <p:txBody>
          <a:bodyPr/>
          <a:lstStyle/>
          <a:p>
            <a:endParaRPr lang="nl-NL"/>
          </a:p>
        </p:txBody>
      </p:sp>
      <p:sp>
        <p:nvSpPr>
          <p:cNvPr id="4" name="Tijdelijke aanduiding voor dianummer 3"/>
          <p:cNvSpPr>
            <a:spLocks noGrp="1"/>
          </p:cNvSpPr>
          <p:nvPr>
            <p:ph type="sldNum" sz="quarter" idx="12"/>
          </p:nvPr>
        </p:nvSpPr>
        <p:spPr/>
        <p:txBody>
          <a:bodyPr/>
          <a:lstStyle/>
          <a:p>
            <a:fld id="{C3EE7185-A582-4542-8FF0-969B3F80C0A5}" type="slidenum">
              <a:rPr lang="nl-NL" smtClean="0"/>
              <a:pPr/>
              <a:t>‹Nº›</a:t>
            </a:fld>
            <a:endParaRPr lang="nl-NL"/>
          </a:p>
        </p:txBody>
      </p:sp>
    </p:spTree>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nl-NL"/>
              <a:t>Klik om het opmaakprofiel te bewerken</a:t>
            </a:r>
          </a:p>
        </p:txBody>
      </p:sp>
      <p:sp>
        <p:nvSpPr>
          <p:cNvPr id="3" name="Tijdelijke aanduiding voor inhoud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Klik om de opmaakprofielen van de modeltekst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teks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 om de opmaakprofielen van de modeltekst te bewerken</a:t>
            </a:r>
          </a:p>
        </p:txBody>
      </p:sp>
      <p:sp>
        <p:nvSpPr>
          <p:cNvPr id="5" name="Tijdelijke aanduiding voor datum 4"/>
          <p:cNvSpPr>
            <a:spLocks noGrp="1"/>
          </p:cNvSpPr>
          <p:nvPr>
            <p:ph type="dt" sz="half" idx="10"/>
          </p:nvPr>
        </p:nvSpPr>
        <p:spPr/>
        <p:txBody>
          <a:bodyPr/>
          <a:lstStyle/>
          <a:p>
            <a:fld id="{8638F0FA-503B-447F-A02E-6BF1D880434F}" type="datetimeFigureOut">
              <a:rPr lang="nl-NL" smtClean="0"/>
              <a:pPr/>
              <a:t>19-10-2021</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C3EE7185-A582-4542-8FF0-969B3F80C0A5}" type="slidenum">
              <a:rPr lang="nl-NL" smtClean="0"/>
              <a:pPr/>
              <a:t>‹Nº›</a:t>
            </a:fld>
            <a:endParaRPr lang="nl-NL"/>
          </a:p>
        </p:txBody>
      </p:sp>
    </p:spTree>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nl-NL"/>
              <a:t>Klik om het opmaakprofiel te bewerken</a:t>
            </a:r>
          </a:p>
        </p:txBody>
      </p:sp>
      <p:sp>
        <p:nvSpPr>
          <p:cNvPr id="3" name="Tijdelijke aanduiding voor afbeelding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a:p>
        </p:txBody>
      </p:sp>
      <p:sp>
        <p:nvSpPr>
          <p:cNvPr id="4" name="Tijdelijke aanduiding voor teks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 om de opmaakprofielen van de modeltekst te bewerken</a:t>
            </a:r>
          </a:p>
        </p:txBody>
      </p:sp>
      <p:sp>
        <p:nvSpPr>
          <p:cNvPr id="5" name="Tijdelijke aanduiding voor datum 4"/>
          <p:cNvSpPr>
            <a:spLocks noGrp="1"/>
          </p:cNvSpPr>
          <p:nvPr>
            <p:ph type="dt" sz="half" idx="10"/>
          </p:nvPr>
        </p:nvSpPr>
        <p:spPr/>
        <p:txBody>
          <a:bodyPr/>
          <a:lstStyle/>
          <a:p>
            <a:fld id="{8638F0FA-503B-447F-A02E-6BF1D880434F}" type="datetimeFigureOut">
              <a:rPr lang="nl-NL" smtClean="0"/>
              <a:pPr/>
              <a:t>19-10-2021</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C3EE7185-A582-4542-8FF0-969B3F80C0A5}" type="slidenum">
              <a:rPr lang="nl-NL" smtClean="0"/>
              <a:pPr/>
              <a:t>‹Nº›</a:t>
            </a:fld>
            <a:endParaRPr lang="nl-NL"/>
          </a:p>
        </p:txBody>
      </p:sp>
    </p:spTree>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nl-NL"/>
              <a:t>Klik om het opmaakprofiel te bewerken</a:t>
            </a:r>
          </a:p>
        </p:txBody>
      </p:sp>
      <p:sp>
        <p:nvSpPr>
          <p:cNvPr id="3" name="Tijdelijke aanduiding voor tekst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nl-NL"/>
              <a:t>Klik om de opmaakprofielen van de modeltekst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638F0FA-503B-447F-A02E-6BF1D880434F}" type="datetimeFigureOut">
              <a:rPr lang="nl-NL" smtClean="0"/>
              <a:pPr/>
              <a:t>19-10-2021</a:t>
            </a:fld>
            <a:endParaRPr lang="nl-NL"/>
          </a:p>
        </p:txBody>
      </p:sp>
      <p:sp>
        <p:nvSpPr>
          <p:cNvPr id="5" name="Tijdelijke aanduiding voor voettekst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a:p>
        </p:txBody>
      </p:sp>
      <p:sp>
        <p:nvSpPr>
          <p:cNvPr id="6" name="Tijdelijke aanduiding voor dianumm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3EE7185-A582-4542-8FF0-969B3F80C0A5}" type="slidenum">
              <a:rPr lang="nl-NL" smtClean="0"/>
              <a:pPr/>
              <a:t>‹Nº›</a:t>
            </a:fld>
            <a:endParaRPr lang="nl-NL"/>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slide" Target="slide13.xml"/><Relationship Id="rId2" Type="http://schemas.openxmlformats.org/officeDocument/2006/relationships/image" Target="../media/image7.jpeg"/><Relationship Id="rId1" Type="http://schemas.openxmlformats.org/officeDocument/2006/relationships/slideLayout" Target="../slideLayouts/slideLayout2.xml"/><Relationship Id="rId6" Type="http://schemas.openxmlformats.org/officeDocument/2006/relationships/slide" Target="slide34.xml"/><Relationship Id="rId5" Type="http://schemas.openxmlformats.org/officeDocument/2006/relationships/slide" Target="slide14.xml"/><Relationship Id="rId4" Type="http://schemas.openxmlformats.org/officeDocument/2006/relationships/slide" Target="slide1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8" Type="http://schemas.openxmlformats.org/officeDocument/2006/relationships/slide" Target="slide29.xml"/><Relationship Id="rId13" Type="http://schemas.openxmlformats.org/officeDocument/2006/relationships/slide" Target="slide28.xml"/><Relationship Id="rId3" Type="http://schemas.openxmlformats.org/officeDocument/2006/relationships/slide" Target="slide19.xml"/><Relationship Id="rId7" Type="http://schemas.openxmlformats.org/officeDocument/2006/relationships/slide" Target="slide25.xml"/><Relationship Id="rId12" Type="http://schemas.openxmlformats.org/officeDocument/2006/relationships/slide" Target="slide22.xml"/><Relationship Id="rId2" Type="http://schemas.openxmlformats.org/officeDocument/2006/relationships/slide" Target="slide18.xml"/><Relationship Id="rId1" Type="http://schemas.openxmlformats.org/officeDocument/2006/relationships/slideLayout" Target="../slideLayouts/slideLayout2.xml"/><Relationship Id="rId6" Type="http://schemas.openxmlformats.org/officeDocument/2006/relationships/slide" Target="slide21.xml"/><Relationship Id="rId11" Type="http://schemas.openxmlformats.org/officeDocument/2006/relationships/slide" Target="slide24.xml"/><Relationship Id="rId5" Type="http://schemas.openxmlformats.org/officeDocument/2006/relationships/slide" Target="slide27.xml"/><Relationship Id="rId15" Type="http://schemas.openxmlformats.org/officeDocument/2006/relationships/slide" Target="slide23.xml"/><Relationship Id="rId10" Type="http://schemas.openxmlformats.org/officeDocument/2006/relationships/slide" Target="slide26.xml"/><Relationship Id="rId4" Type="http://schemas.openxmlformats.org/officeDocument/2006/relationships/slide" Target="slide20.xml"/><Relationship Id="rId9" Type="http://schemas.openxmlformats.org/officeDocument/2006/relationships/slide" Target="slide30.xml"/><Relationship Id="rId14" Type="http://schemas.openxmlformats.org/officeDocument/2006/relationships/slide" Target="slide31.xml"/></Relationships>
</file>

<file path=ppt/slides/_rels/slide18.xml.rels><?xml version="1.0" encoding="UTF-8" standalone="yes"?>
<Relationships xmlns="http://schemas.openxmlformats.org/package/2006/relationships"><Relationship Id="rId8" Type="http://schemas.openxmlformats.org/officeDocument/2006/relationships/slide" Target="slide29.xml"/><Relationship Id="rId13" Type="http://schemas.openxmlformats.org/officeDocument/2006/relationships/slide" Target="slide28.xml"/><Relationship Id="rId3" Type="http://schemas.openxmlformats.org/officeDocument/2006/relationships/slide" Target="slide19.xml"/><Relationship Id="rId7" Type="http://schemas.openxmlformats.org/officeDocument/2006/relationships/slide" Target="slide25.xml"/><Relationship Id="rId12" Type="http://schemas.openxmlformats.org/officeDocument/2006/relationships/slide" Target="slide22.xml"/><Relationship Id="rId2" Type="http://schemas.openxmlformats.org/officeDocument/2006/relationships/slide" Target="slide18.xml"/><Relationship Id="rId16" Type="http://schemas.openxmlformats.org/officeDocument/2006/relationships/slide" Target="slide17.xml"/><Relationship Id="rId1" Type="http://schemas.openxmlformats.org/officeDocument/2006/relationships/slideLayout" Target="../slideLayouts/slideLayout2.xml"/><Relationship Id="rId6" Type="http://schemas.openxmlformats.org/officeDocument/2006/relationships/slide" Target="slide21.xml"/><Relationship Id="rId11" Type="http://schemas.openxmlformats.org/officeDocument/2006/relationships/slide" Target="slide24.xml"/><Relationship Id="rId5" Type="http://schemas.openxmlformats.org/officeDocument/2006/relationships/slide" Target="slide27.xml"/><Relationship Id="rId15" Type="http://schemas.openxmlformats.org/officeDocument/2006/relationships/slide" Target="slide23.xml"/><Relationship Id="rId10" Type="http://schemas.openxmlformats.org/officeDocument/2006/relationships/slide" Target="slide26.xml"/><Relationship Id="rId4" Type="http://schemas.openxmlformats.org/officeDocument/2006/relationships/slide" Target="slide20.xml"/><Relationship Id="rId9" Type="http://schemas.openxmlformats.org/officeDocument/2006/relationships/slide" Target="slide30.xml"/><Relationship Id="rId14" Type="http://schemas.openxmlformats.org/officeDocument/2006/relationships/slide" Target="slide31.xml"/></Relationships>
</file>

<file path=ppt/slides/_rels/slide19.xml.rels><?xml version="1.0" encoding="UTF-8" standalone="yes"?>
<Relationships xmlns="http://schemas.openxmlformats.org/package/2006/relationships"><Relationship Id="rId8" Type="http://schemas.openxmlformats.org/officeDocument/2006/relationships/slide" Target="slide29.xml"/><Relationship Id="rId13" Type="http://schemas.openxmlformats.org/officeDocument/2006/relationships/slide" Target="slide28.xml"/><Relationship Id="rId3" Type="http://schemas.openxmlformats.org/officeDocument/2006/relationships/slide" Target="slide19.xml"/><Relationship Id="rId7" Type="http://schemas.openxmlformats.org/officeDocument/2006/relationships/slide" Target="slide25.xml"/><Relationship Id="rId12" Type="http://schemas.openxmlformats.org/officeDocument/2006/relationships/slide" Target="slide22.xml"/><Relationship Id="rId2" Type="http://schemas.openxmlformats.org/officeDocument/2006/relationships/slide" Target="slide18.xml"/><Relationship Id="rId16" Type="http://schemas.openxmlformats.org/officeDocument/2006/relationships/slide" Target="slide17.xml"/><Relationship Id="rId1" Type="http://schemas.openxmlformats.org/officeDocument/2006/relationships/slideLayout" Target="../slideLayouts/slideLayout2.xml"/><Relationship Id="rId6" Type="http://schemas.openxmlformats.org/officeDocument/2006/relationships/slide" Target="slide21.xml"/><Relationship Id="rId11" Type="http://schemas.openxmlformats.org/officeDocument/2006/relationships/slide" Target="slide24.xml"/><Relationship Id="rId5" Type="http://schemas.openxmlformats.org/officeDocument/2006/relationships/slide" Target="slide27.xml"/><Relationship Id="rId15" Type="http://schemas.openxmlformats.org/officeDocument/2006/relationships/slide" Target="slide23.xml"/><Relationship Id="rId10" Type="http://schemas.openxmlformats.org/officeDocument/2006/relationships/slide" Target="slide26.xml"/><Relationship Id="rId4" Type="http://schemas.openxmlformats.org/officeDocument/2006/relationships/slide" Target="slide20.xml"/><Relationship Id="rId9" Type="http://schemas.openxmlformats.org/officeDocument/2006/relationships/slide" Target="slide30.xml"/><Relationship Id="rId14" Type="http://schemas.openxmlformats.org/officeDocument/2006/relationships/slide" Target="slide31.xml"/></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8" Type="http://schemas.openxmlformats.org/officeDocument/2006/relationships/slide" Target="slide29.xml"/><Relationship Id="rId13" Type="http://schemas.openxmlformats.org/officeDocument/2006/relationships/slide" Target="slide28.xml"/><Relationship Id="rId3" Type="http://schemas.openxmlformats.org/officeDocument/2006/relationships/slide" Target="slide19.xml"/><Relationship Id="rId7" Type="http://schemas.openxmlformats.org/officeDocument/2006/relationships/slide" Target="slide25.xml"/><Relationship Id="rId12" Type="http://schemas.openxmlformats.org/officeDocument/2006/relationships/slide" Target="slide22.xml"/><Relationship Id="rId2" Type="http://schemas.openxmlformats.org/officeDocument/2006/relationships/slide" Target="slide18.xml"/><Relationship Id="rId16" Type="http://schemas.openxmlformats.org/officeDocument/2006/relationships/slide" Target="slide17.xml"/><Relationship Id="rId1" Type="http://schemas.openxmlformats.org/officeDocument/2006/relationships/slideLayout" Target="../slideLayouts/slideLayout2.xml"/><Relationship Id="rId6" Type="http://schemas.openxmlformats.org/officeDocument/2006/relationships/slide" Target="slide21.xml"/><Relationship Id="rId11" Type="http://schemas.openxmlformats.org/officeDocument/2006/relationships/slide" Target="slide24.xml"/><Relationship Id="rId5" Type="http://schemas.openxmlformats.org/officeDocument/2006/relationships/slide" Target="slide27.xml"/><Relationship Id="rId15" Type="http://schemas.openxmlformats.org/officeDocument/2006/relationships/slide" Target="slide23.xml"/><Relationship Id="rId10" Type="http://schemas.openxmlformats.org/officeDocument/2006/relationships/slide" Target="slide26.xml"/><Relationship Id="rId4" Type="http://schemas.openxmlformats.org/officeDocument/2006/relationships/slide" Target="slide20.xml"/><Relationship Id="rId9" Type="http://schemas.openxmlformats.org/officeDocument/2006/relationships/slide" Target="slide30.xml"/><Relationship Id="rId14" Type="http://schemas.openxmlformats.org/officeDocument/2006/relationships/slide" Target="slide31.xml"/></Relationships>
</file>

<file path=ppt/slides/_rels/slide21.xml.rels><?xml version="1.0" encoding="UTF-8" standalone="yes"?>
<Relationships xmlns="http://schemas.openxmlformats.org/package/2006/relationships"><Relationship Id="rId8" Type="http://schemas.openxmlformats.org/officeDocument/2006/relationships/slide" Target="slide29.xml"/><Relationship Id="rId13" Type="http://schemas.openxmlformats.org/officeDocument/2006/relationships/slide" Target="slide28.xml"/><Relationship Id="rId3" Type="http://schemas.openxmlformats.org/officeDocument/2006/relationships/slide" Target="slide19.xml"/><Relationship Id="rId7" Type="http://schemas.openxmlformats.org/officeDocument/2006/relationships/slide" Target="slide25.xml"/><Relationship Id="rId12" Type="http://schemas.openxmlformats.org/officeDocument/2006/relationships/slide" Target="slide22.xml"/><Relationship Id="rId2" Type="http://schemas.openxmlformats.org/officeDocument/2006/relationships/slide" Target="slide18.xml"/><Relationship Id="rId16" Type="http://schemas.openxmlformats.org/officeDocument/2006/relationships/slide" Target="slide17.xml"/><Relationship Id="rId1" Type="http://schemas.openxmlformats.org/officeDocument/2006/relationships/slideLayout" Target="../slideLayouts/slideLayout2.xml"/><Relationship Id="rId6" Type="http://schemas.openxmlformats.org/officeDocument/2006/relationships/slide" Target="slide21.xml"/><Relationship Id="rId11" Type="http://schemas.openxmlformats.org/officeDocument/2006/relationships/slide" Target="slide24.xml"/><Relationship Id="rId5" Type="http://schemas.openxmlformats.org/officeDocument/2006/relationships/slide" Target="slide27.xml"/><Relationship Id="rId15" Type="http://schemas.openxmlformats.org/officeDocument/2006/relationships/slide" Target="slide23.xml"/><Relationship Id="rId10" Type="http://schemas.openxmlformats.org/officeDocument/2006/relationships/slide" Target="slide26.xml"/><Relationship Id="rId4" Type="http://schemas.openxmlformats.org/officeDocument/2006/relationships/slide" Target="slide20.xml"/><Relationship Id="rId9" Type="http://schemas.openxmlformats.org/officeDocument/2006/relationships/slide" Target="slide30.xml"/><Relationship Id="rId14" Type="http://schemas.openxmlformats.org/officeDocument/2006/relationships/slide" Target="slide31.xml"/></Relationships>
</file>

<file path=ppt/slides/_rels/slide22.xml.rels><?xml version="1.0" encoding="UTF-8" standalone="yes"?>
<Relationships xmlns="http://schemas.openxmlformats.org/package/2006/relationships"><Relationship Id="rId8" Type="http://schemas.openxmlformats.org/officeDocument/2006/relationships/slide" Target="slide29.xml"/><Relationship Id="rId13" Type="http://schemas.openxmlformats.org/officeDocument/2006/relationships/slide" Target="slide28.xml"/><Relationship Id="rId3" Type="http://schemas.openxmlformats.org/officeDocument/2006/relationships/slide" Target="slide19.xml"/><Relationship Id="rId7" Type="http://schemas.openxmlformats.org/officeDocument/2006/relationships/slide" Target="slide25.xml"/><Relationship Id="rId12" Type="http://schemas.openxmlformats.org/officeDocument/2006/relationships/slide" Target="slide22.xml"/><Relationship Id="rId2" Type="http://schemas.openxmlformats.org/officeDocument/2006/relationships/slide" Target="slide18.xml"/><Relationship Id="rId16" Type="http://schemas.openxmlformats.org/officeDocument/2006/relationships/slide" Target="slide17.xml"/><Relationship Id="rId1" Type="http://schemas.openxmlformats.org/officeDocument/2006/relationships/slideLayout" Target="../slideLayouts/slideLayout2.xml"/><Relationship Id="rId6" Type="http://schemas.openxmlformats.org/officeDocument/2006/relationships/slide" Target="slide21.xml"/><Relationship Id="rId11" Type="http://schemas.openxmlformats.org/officeDocument/2006/relationships/slide" Target="slide24.xml"/><Relationship Id="rId5" Type="http://schemas.openxmlformats.org/officeDocument/2006/relationships/slide" Target="slide27.xml"/><Relationship Id="rId15" Type="http://schemas.openxmlformats.org/officeDocument/2006/relationships/slide" Target="slide23.xml"/><Relationship Id="rId10" Type="http://schemas.openxmlformats.org/officeDocument/2006/relationships/slide" Target="slide26.xml"/><Relationship Id="rId4" Type="http://schemas.openxmlformats.org/officeDocument/2006/relationships/slide" Target="slide20.xml"/><Relationship Id="rId9" Type="http://schemas.openxmlformats.org/officeDocument/2006/relationships/slide" Target="slide30.xml"/><Relationship Id="rId14" Type="http://schemas.openxmlformats.org/officeDocument/2006/relationships/slide" Target="slide31.xml"/></Relationships>
</file>

<file path=ppt/slides/_rels/slide23.xml.rels><?xml version="1.0" encoding="UTF-8" standalone="yes"?>
<Relationships xmlns="http://schemas.openxmlformats.org/package/2006/relationships"><Relationship Id="rId8" Type="http://schemas.openxmlformats.org/officeDocument/2006/relationships/slide" Target="slide29.xml"/><Relationship Id="rId13" Type="http://schemas.openxmlformats.org/officeDocument/2006/relationships/slide" Target="slide28.xml"/><Relationship Id="rId3" Type="http://schemas.openxmlformats.org/officeDocument/2006/relationships/slide" Target="slide19.xml"/><Relationship Id="rId7" Type="http://schemas.openxmlformats.org/officeDocument/2006/relationships/slide" Target="slide25.xml"/><Relationship Id="rId12" Type="http://schemas.openxmlformats.org/officeDocument/2006/relationships/slide" Target="slide22.xml"/><Relationship Id="rId2" Type="http://schemas.openxmlformats.org/officeDocument/2006/relationships/slide" Target="slide18.xml"/><Relationship Id="rId16" Type="http://schemas.openxmlformats.org/officeDocument/2006/relationships/slide" Target="slide17.xml"/><Relationship Id="rId1" Type="http://schemas.openxmlformats.org/officeDocument/2006/relationships/slideLayout" Target="../slideLayouts/slideLayout2.xml"/><Relationship Id="rId6" Type="http://schemas.openxmlformats.org/officeDocument/2006/relationships/slide" Target="slide21.xml"/><Relationship Id="rId11" Type="http://schemas.openxmlformats.org/officeDocument/2006/relationships/slide" Target="slide24.xml"/><Relationship Id="rId5" Type="http://schemas.openxmlformats.org/officeDocument/2006/relationships/slide" Target="slide27.xml"/><Relationship Id="rId15" Type="http://schemas.openxmlformats.org/officeDocument/2006/relationships/slide" Target="slide23.xml"/><Relationship Id="rId10" Type="http://schemas.openxmlformats.org/officeDocument/2006/relationships/slide" Target="slide26.xml"/><Relationship Id="rId4" Type="http://schemas.openxmlformats.org/officeDocument/2006/relationships/slide" Target="slide20.xml"/><Relationship Id="rId9" Type="http://schemas.openxmlformats.org/officeDocument/2006/relationships/slide" Target="slide30.xml"/><Relationship Id="rId14" Type="http://schemas.openxmlformats.org/officeDocument/2006/relationships/slide" Target="slide31.xml"/></Relationships>
</file>

<file path=ppt/slides/_rels/slide24.xml.rels><?xml version="1.0" encoding="UTF-8" standalone="yes"?>
<Relationships xmlns="http://schemas.openxmlformats.org/package/2006/relationships"><Relationship Id="rId8" Type="http://schemas.openxmlformats.org/officeDocument/2006/relationships/slide" Target="slide29.xml"/><Relationship Id="rId13" Type="http://schemas.openxmlformats.org/officeDocument/2006/relationships/slide" Target="slide28.xml"/><Relationship Id="rId3" Type="http://schemas.openxmlformats.org/officeDocument/2006/relationships/slide" Target="slide19.xml"/><Relationship Id="rId7" Type="http://schemas.openxmlformats.org/officeDocument/2006/relationships/slide" Target="slide25.xml"/><Relationship Id="rId12" Type="http://schemas.openxmlformats.org/officeDocument/2006/relationships/slide" Target="slide22.xml"/><Relationship Id="rId2" Type="http://schemas.openxmlformats.org/officeDocument/2006/relationships/slide" Target="slide18.xml"/><Relationship Id="rId16" Type="http://schemas.openxmlformats.org/officeDocument/2006/relationships/slide" Target="slide17.xml"/><Relationship Id="rId1" Type="http://schemas.openxmlformats.org/officeDocument/2006/relationships/slideLayout" Target="../slideLayouts/slideLayout2.xml"/><Relationship Id="rId6" Type="http://schemas.openxmlformats.org/officeDocument/2006/relationships/slide" Target="slide21.xml"/><Relationship Id="rId11" Type="http://schemas.openxmlformats.org/officeDocument/2006/relationships/slide" Target="slide24.xml"/><Relationship Id="rId5" Type="http://schemas.openxmlformats.org/officeDocument/2006/relationships/slide" Target="slide27.xml"/><Relationship Id="rId15" Type="http://schemas.openxmlformats.org/officeDocument/2006/relationships/slide" Target="slide23.xml"/><Relationship Id="rId10" Type="http://schemas.openxmlformats.org/officeDocument/2006/relationships/slide" Target="slide26.xml"/><Relationship Id="rId4" Type="http://schemas.openxmlformats.org/officeDocument/2006/relationships/slide" Target="slide20.xml"/><Relationship Id="rId9" Type="http://schemas.openxmlformats.org/officeDocument/2006/relationships/slide" Target="slide30.xml"/><Relationship Id="rId14" Type="http://schemas.openxmlformats.org/officeDocument/2006/relationships/slide" Target="slide31.xml"/></Relationships>
</file>

<file path=ppt/slides/_rels/slide25.xml.rels><?xml version="1.0" encoding="UTF-8" standalone="yes"?>
<Relationships xmlns="http://schemas.openxmlformats.org/package/2006/relationships"><Relationship Id="rId8" Type="http://schemas.openxmlformats.org/officeDocument/2006/relationships/slide" Target="slide29.xml"/><Relationship Id="rId13" Type="http://schemas.openxmlformats.org/officeDocument/2006/relationships/slide" Target="slide28.xml"/><Relationship Id="rId3" Type="http://schemas.openxmlformats.org/officeDocument/2006/relationships/slide" Target="slide19.xml"/><Relationship Id="rId7" Type="http://schemas.openxmlformats.org/officeDocument/2006/relationships/slide" Target="slide25.xml"/><Relationship Id="rId12" Type="http://schemas.openxmlformats.org/officeDocument/2006/relationships/slide" Target="slide22.xml"/><Relationship Id="rId2" Type="http://schemas.openxmlformats.org/officeDocument/2006/relationships/slide" Target="slide18.xml"/><Relationship Id="rId16" Type="http://schemas.openxmlformats.org/officeDocument/2006/relationships/slide" Target="slide17.xml"/><Relationship Id="rId1" Type="http://schemas.openxmlformats.org/officeDocument/2006/relationships/slideLayout" Target="../slideLayouts/slideLayout2.xml"/><Relationship Id="rId6" Type="http://schemas.openxmlformats.org/officeDocument/2006/relationships/slide" Target="slide21.xml"/><Relationship Id="rId11" Type="http://schemas.openxmlformats.org/officeDocument/2006/relationships/slide" Target="slide24.xml"/><Relationship Id="rId5" Type="http://schemas.openxmlformats.org/officeDocument/2006/relationships/slide" Target="slide27.xml"/><Relationship Id="rId15" Type="http://schemas.openxmlformats.org/officeDocument/2006/relationships/slide" Target="slide23.xml"/><Relationship Id="rId10" Type="http://schemas.openxmlformats.org/officeDocument/2006/relationships/slide" Target="slide26.xml"/><Relationship Id="rId4" Type="http://schemas.openxmlformats.org/officeDocument/2006/relationships/slide" Target="slide20.xml"/><Relationship Id="rId9" Type="http://schemas.openxmlformats.org/officeDocument/2006/relationships/slide" Target="slide30.xml"/><Relationship Id="rId14" Type="http://schemas.openxmlformats.org/officeDocument/2006/relationships/slide" Target="slide31.xml"/></Relationships>
</file>

<file path=ppt/slides/_rels/slide26.xml.rels><?xml version="1.0" encoding="UTF-8" standalone="yes"?>
<Relationships xmlns="http://schemas.openxmlformats.org/package/2006/relationships"><Relationship Id="rId8" Type="http://schemas.openxmlformats.org/officeDocument/2006/relationships/slide" Target="slide29.xml"/><Relationship Id="rId13" Type="http://schemas.openxmlformats.org/officeDocument/2006/relationships/slide" Target="slide28.xml"/><Relationship Id="rId3" Type="http://schemas.openxmlformats.org/officeDocument/2006/relationships/slide" Target="slide19.xml"/><Relationship Id="rId7" Type="http://schemas.openxmlformats.org/officeDocument/2006/relationships/slide" Target="slide25.xml"/><Relationship Id="rId12" Type="http://schemas.openxmlformats.org/officeDocument/2006/relationships/slide" Target="slide22.xml"/><Relationship Id="rId2" Type="http://schemas.openxmlformats.org/officeDocument/2006/relationships/slide" Target="slide18.xml"/><Relationship Id="rId16" Type="http://schemas.openxmlformats.org/officeDocument/2006/relationships/slide" Target="slide17.xml"/><Relationship Id="rId1" Type="http://schemas.openxmlformats.org/officeDocument/2006/relationships/slideLayout" Target="../slideLayouts/slideLayout2.xml"/><Relationship Id="rId6" Type="http://schemas.openxmlformats.org/officeDocument/2006/relationships/slide" Target="slide21.xml"/><Relationship Id="rId11" Type="http://schemas.openxmlformats.org/officeDocument/2006/relationships/slide" Target="slide24.xml"/><Relationship Id="rId5" Type="http://schemas.openxmlformats.org/officeDocument/2006/relationships/slide" Target="slide27.xml"/><Relationship Id="rId15" Type="http://schemas.openxmlformats.org/officeDocument/2006/relationships/slide" Target="slide23.xml"/><Relationship Id="rId10" Type="http://schemas.openxmlformats.org/officeDocument/2006/relationships/slide" Target="slide26.xml"/><Relationship Id="rId4" Type="http://schemas.openxmlformats.org/officeDocument/2006/relationships/slide" Target="slide20.xml"/><Relationship Id="rId9" Type="http://schemas.openxmlformats.org/officeDocument/2006/relationships/slide" Target="slide30.xml"/><Relationship Id="rId14" Type="http://schemas.openxmlformats.org/officeDocument/2006/relationships/slide" Target="slide31.xml"/></Relationships>
</file>

<file path=ppt/slides/_rels/slide27.xml.rels><?xml version="1.0" encoding="UTF-8" standalone="yes"?>
<Relationships xmlns="http://schemas.openxmlformats.org/package/2006/relationships"><Relationship Id="rId8" Type="http://schemas.openxmlformats.org/officeDocument/2006/relationships/slide" Target="slide29.xml"/><Relationship Id="rId13" Type="http://schemas.openxmlformats.org/officeDocument/2006/relationships/slide" Target="slide28.xml"/><Relationship Id="rId3" Type="http://schemas.openxmlformats.org/officeDocument/2006/relationships/slide" Target="slide19.xml"/><Relationship Id="rId7" Type="http://schemas.openxmlformats.org/officeDocument/2006/relationships/slide" Target="slide25.xml"/><Relationship Id="rId12" Type="http://schemas.openxmlformats.org/officeDocument/2006/relationships/slide" Target="slide22.xml"/><Relationship Id="rId2" Type="http://schemas.openxmlformats.org/officeDocument/2006/relationships/slide" Target="slide18.xml"/><Relationship Id="rId16" Type="http://schemas.openxmlformats.org/officeDocument/2006/relationships/slide" Target="slide17.xml"/><Relationship Id="rId1" Type="http://schemas.openxmlformats.org/officeDocument/2006/relationships/slideLayout" Target="../slideLayouts/slideLayout2.xml"/><Relationship Id="rId6" Type="http://schemas.openxmlformats.org/officeDocument/2006/relationships/slide" Target="slide21.xml"/><Relationship Id="rId11" Type="http://schemas.openxmlformats.org/officeDocument/2006/relationships/slide" Target="slide24.xml"/><Relationship Id="rId5" Type="http://schemas.openxmlformats.org/officeDocument/2006/relationships/slide" Target="slide27.xml"/><Relationship Id="rId15" Type="http://schemas.openxmlformats.org/officeDocument/2006/relationships/slide" Target="slide23.xml"/><Relationship Id="rId10" Type="http://schemas.openxmlformats.org/officeDocument/2006/relationships/slide" Target="slide26.xml"/><Relationship Id="rId4" Type="http://schemas.openxmlformats.org/officeDocument/2006/relationships/slide" Target="slide20.xml"/><Relationship Id="rId9" Type="http://schemas.openxmlformats.org/officeDocument/2006/relationships/slide" Target="slide30.xml"/><Relationship Id="rId14" Type="http://schemas.openxmlformats.org/officeDocument/2006/relationships/slide" Target="slide31.xml"/></Relationships>
</file>

<file path=ppt/slides/_rels/slide28.xml.rels><?xml version="1.0" encoding="UTF-8" standalone="yes"?>
<Relationships xmlns="http://schemas.openxmlformats.org/package/2006/relationships"><Relationship Id="rId8" Type="http://schemas.openxmlformats.org/officeDocument/2006/relationships/slide" Target="slide29.xml"/><Relationship Id="rId13" Type="http://schemas.openxmlformats.org/officeDocument/2006/relationships/slide" Target="slide28.xml"/><Relationship Id="rId3" Type="http://schemas.openxmlformats.org/officeDocument/2006/relationships/slide" Target="slide19.xml"/><Relationship Id="rId7" Type="http://schemas.openxmlformats.org/officeDocument/2006/relationships/slide" Target="slide25.xml"/><Relationship Id="rId12" Type="http://schemas.openxmlformats.org/officeDocument/2006/relationships/slide" Target="slide22.xml"/><Relationship Id="rId2" Type="http://schemas.openxmlformats.org/officeDocument/2006/relationships/slide" Target="slide18.xml"/><Relationship Id="rId16" Type="http://schemas.openxmlformats.org/officeDocument/2006/relationships/slide" Target="slide17.xml"/><Relationship Id="rId1" Type="http://schemas.openxmlformats.org/officeDocument/2006/relationships/slideLayout" Target="../slideLayouts/slideLayout2.xml"/><Relationship Id="rId6" Type="http://schemas.openxmlformats.org/officeDocument/2006/relationships/slide" Target="slide21.xml"/><Relationship Id="rId11" Type="http://schemas.openxmlformats.org/officeDocument/2006/relationships/slide" Target="slide24.xml"/><Relationship Id="rId5" Type="http://schemas.openxmlformats.org/officeDocument/2006/relationships/slide" Target="slide27.xml"/><Relationship Id="rId15" Type="http://schemas.openxmlformats.org/officeDocument/2006/relationships/slide" Target="slide23.xml"/><Relationship Id="rId10" Type="http://schemas.openxmlformats.org/officeDocument/2006/relationships/slide" Target="slide26.xml"/><Relationship Id="rId4" Type="http://schemas.openxmlformats.org/officeDocument/2006/relationships/slide" Target="slide20.xml"/><Relationship Id="rId9" Type="http://schemas.openxmlformats.org/officeDocument/2006/relationships/slide" Target="slide30.xml"/><Relationship Id="rId14" Type="http://schemas.openxmlformats.org/officeDocument/2006/relationships/slide" Target="slide31.xml"/></Relationships>
</file>

<file path=ppt/slides/_rels/slide29.xml.rels><?xml version="1.0" encoding="UTF-8" standalone="yes"?>
<Relationships xmlns="http://schemas.openxmlformats.org/package/2006/relationships"><Relationship Id="rId8" Type="http://schemas.openxmlformats.org/officeDocument/2006/relationships/slide" Target="slide29.xml"/><Relationship Id="rId13" Type="http://schemas.openxmlformats.org/officeDocument/2006/relationships/slide" Target="slide28.xml"/><Relationship Id="rId3" Type="http://schemas.openxmlformats.org/officeDocument/2006/relationships/slide" Target="slide19.xml"/><Relationship Id="rId7" Type="http://schemas.openxmlformats.org/officeDocument/2006/relationships/slide" Target="slide25.xml"/><Relationship Id="rId12" Type="http://schemas.openxmlformats.org/officeDocument/2006/relationships/slide" Target="slide22.xml"/><Relationship Id="rId2" Type="http://schemas.openxmlformats.org/officeDocument/2006/relationships/slide" Target="slide18.xml"/><Relationship Id="rId16" Type="http://schemas.openxmlformats.org/officeDocument/2006/relationships/slide" Target="slide17.xml"/><Relationship Id="rId1" Type="http://schemas.openxmlformats.org/officeDocument/2006/relationships/slideLayout" Target="../slideLayouts/slideLayout2.xml"/><Relationship Id="rId6" Type="http://schemas.openxmlformats.org/officeDocument/2006/relationships/slide" Target="slide21.xml"/><Relationship Id="rId11" Type="http://schemas.openxmlformats.org/officeDocument/2006/relationships/slide" Target="slide24.xml"/><Relationship Id="rId5" Type="http://schemas.openxmlformats.org/officeDocument/2006/relationships/slide" Target="slide27.xml"/><Relationship Id="rId15" Type="http://schemas.openxmlformats.org/officeDocument/2006/relationships/slide" Target="slide23.xml"/><Relationship Id="rId10" Type="http://schemas.openxmlformats.org/officeDocument/2006/relationships/slide" Target="slide26.xml"/><Relationship Id="rId4" Type="http://schemas.openxmlformats.org/officeDocument/2006/relationships/slide" Target="slide20.xml"/><Relationship Id="rId9" Type="http://schemas.openxmlformats.org/officeDocument/2006/relationships/slide" Target="slide30.xml"/><Relationship Id="rId14" Type="http://schemas.openxmlformats.org/officeDocument/2006/relationships/slide" Target="slide3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8" Type="http://schemas.openxmlformats.org/officeDocument/2006/relationships/slide" Target="slide29.xml"/><Relationship Id="rId13" Type="http://schemas.openxmlformats.org/officeDocument/2006/relationships/slide" Target="slide28.xml"/><Relationship Id="rId3" Type="http://schemas.openxmlformats.org/officeDocument/2006/relationships/slide" Target="slide19.xml"/><Relationship Id="rId7" Type="http://schemas.openxmlformats.org/officeDocument/2006/relationships/slide" Target="slide25.xml"/><Relationship Id="rId12" Type="http://schemas.openxmlformats.org/officeDocument/2006/relationships/slide" Target="slide22.xml"/><Relationship Id="rId2" Type="http://schemas.openxmlformats.org/officeDocument/2006/relationships/slide" Target="slide18.xml"/><Relationship Id="rId1" Type="http://schemas.openxmlformats.org/officeDocument/2006/relationships/slideLayout" Target="../slideLayouts/slideLayout2.xml"/><Relationship Id="rId6" Type="http://schemas.openxmlformats.org/officeDocument/2006/relationships/slide" Target="slide21.xml"/><Relationship Id="rId11" Type="http://schemas.openxmlformats.org/officeDocument/2006/relationships/slide" Target="slide24.xml"/><Relationship Id="rId5" Type="http://schemas.openxmlformats.org/officeDocument/2006/relationships/slide" Target="slide27.xml"/><Relationship Id="rId15" Type="http://schemas.openxmlformats.org/officeDocument/2006/relationships/slide" Target="slide23.xml"/><Relationship Id="rId10" Type="http://schemas.openxmlformats.org/officeDocument/2006/relationships/slide" Target="slide26.xml"/><Relationship Id="rId4" Type="http://schemas.openxmlformats.org/officeDocument/2006/relationships/slide" Target="slide20.xml"/><Relationship Id="rId9" Type="http://schemas.openxmlformats.org/officeDocument/2006/relationships/slide" Target="slide30.xml"/><Relationship Id="rId14" Type="http://schemas.openxmlformats.org/officeDocument/2006/relationships/slide" Target="slide31.xml"/></Relationships>
</file>

<file path=ppt/slides/_rels/slide31.xml.rels><?xml version="1.0" encoding="UTF-8" standalone="yes"?>
<Relationships xmlns="http://schemas.openxmlformats.org/package/2006/relationships"><Relationship Id="rId8" Type="http://schemas.openxmlformats.org/officeDocument/2006/relationships/slide" Target="slide29.xml"/><Relationship Id="rId13" Type="http://schemas.openxmlformats.org/officeDocument/2006/relationships/slide" Target="slide28.xml"/><Relationship Id="rId3" Type="http://schemas.openxmlformats.org/officeDocument/2006/relationships/slide" Target="slide19.xml"/><Relationship Id="rId7" Type="http://schemas.openxmlformats.org/officeDocument/2006/relationships/slide" Target="slide25.xml"/><Relationship Id="rId12" Type="http://schemas.openxmlformats.org/officeDocument/2006/relationships/slide" Target="slide22.xml"/><Relationship Id="rId2" Type="http://schemas.openxmlformats.org/officeDocument/2006/relationships/slide" Target="slide18.xml"/><Relationship Id="rId16" Type="http://schemas.openxmlformats.org/officeDocument/2006/relationships/slide" Target="slide17.xml"/><Relationship Id="rId1" Type="http://schemas.openxmlformats.org/officeDocument/2006/relationships/slideLayout" Target="../slideLayouts/slideLayout2.xml"/><Relationship Id="rId6" Type="http://schemas.openxmlformats.org/officeDocument/2006/relationships/slide" Target="slide21.xml"/><Relationship Id="rId11" Type="http://schemas.openxmlformats.org/officeDocument/2006/relationships/slide" Target="slide24.xml"/><Relationship Id="rId5" Type="http://schemas.openxmlformats.org/officeDocument/2006/relationships/slide" Target="slide27.xml"/><Relationship Id="rId15" Type="http://schemas.openxmlformats.org/officeDocument/2006/relationships/slide" Target="slide23.xml"/><Relationship Id="rId10" Type="http://schemas.openxmlformats.org/officeDocument/2006/relationships/slide" Target="slide26.xml"/><Relationship Id="rId4" Type="http://schemas.openxmlformats.org/officeDocument/2006/relationships/slide" Target="slide20.xml"/><Relationship Id="rId9" Type="http://schemas.openxmlformats.org/officeDocument/2006/relationships/slide" Target="slide30.xml"/><Relationship Id="rId14" Type="http://schemas.openxmlformats.org/officeDocument/2006/relationships/slide" Target="slide31.xml"/></Relationships>
</file>

<file path=ppt/slides/_rels/slide32.xml.rels><?xml version="1.0" encoding="UTF-8" standalone="yes"?>
<Relationships xmlns="http://schemas.openxmlformats.org/package/2006/relationships"><Relationship Id="rId8" Type="http://schemas.openxmlformats.org/officeDocument/2006/relationships/slide" Target="slide29.xml"/><Relationship Id="rId13" Type="http://schemas.openxmlformats.org/officeDocument/2006/relationships/slide" Target="slide28.xml"/><Relationship Id="rId3" Type="http://schemas.openxmlformats.org/officeDocument/2006/relationships/slide" Target="slide19.xml"/><Relationship Id="rId7" Type="http://schemas.openxmlformats.org/officeDocument/2006/relationships/slide" Target="slide25.xml"/><Relationship Id="rId12" Type="http://schemas.openxmlformats.org/officeDocument/2006/relationships/slide" Target="slide22.xml"/><Relationship Id="rId2" Type="http://schemas.openxmlformats.org/officeDocument/2006/relationships/slide" Target="slide18.xml"/><Relationship Id="rId1" Type="http://schemas.openxmlformats.org/officeDocument/2006/relationships/slideLayout" Target="../slideLayouts/slideLayout2.xml"/><Relationship Id="rId6" Type="http://schemas.openxmlformats.org/officeDocument/2006/relationships/slide" Target="slide21.xml"/><Relationship Id="rId11" Type="http://schemas.openxmlformats.org/officeDocument/2006/relationships/slide" Target="slide24.xml"/><Relationship Id="rId5" Type="http://schemas.openxmlformats.org/officeDocument/2006/relationships/slide" Target="slide27.xml"/><Relationship Id="rId15" Type="http://schemas.openxmlformats.org/officeDocument/2006/relationships/slide" Target="slide23.xml"/><Relationship Id="rId10" Type="http://schemas.openxmlformats.org/officeDocument/2006/relationships/slide" Target="slide26.xml"/><Relationship Id="rId4" Type="http://schemas.openxmlformats.org/officeDocument/2006/relationships/slide" Target="slide20.xml"/><Relationship Id="rId9" Type="http://schemas.openxmlformats.org/officeDocument/2006/relationships/slide" Target="slide30.xml"/><Relationship Id="rId14" Type="http://schemas.openxmlformats.org/officeDocument/2006/relationships/slide" Target="slide31.xml"/></Relationships>
</file>

<file path=ppt/slides/_rels/slide33.xml.rels><?xml version="1.0" encoding="UTF-8" standalone="yes"?>
<Relationships xmlns="http://schemas.openxmlformats.org/package/2006/relationships"><Relationship Id="rId2" Type="http://schemas.openxmlformats.org/officeDocument/2006/relationships/slide" Target="slide34.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slide" Target="slide35.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slide" Target="slide36.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slide" Target="slide37.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slide" Target="slide38.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slide" Target="slide39.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slide" Target="slide34.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slide" Target="slide12.xml"/><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slide" Target="slide55.xml"/><Relationship Id="rId4" Type="http://schemas.openxmlformats.org/officeDocument/2006/relationships/slide" Target="slide41.xml"/></Relationships>
</file>

<file path=ppt/slides/_rels/slide40.xml.rels><?xml version="1.0" encoding="UTF-8" standalone="yes"?>
<Relationships xmlns="http://schemas.openxmlformats.org/package/2006/relationships"><Relationship Id="rId3" Type="http://schemas.openxmlformats.org/officeDocument/2006/relationships/slide" Target="slide12.xml"/><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slide" Target="slide55.xml"/><Relationship Id="rId4" Type="http://schemas.openxmlformats.org/officeDocument/2006/relationships/slide" Target="slide41.xml"/></Relationships>
</file>

<file path=ppt/slides/_rels/slide4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slide" Target="slide45.xml"/><Relationship Id="rId2" Type="http://schemas.openxmlformats.org/officeDocument/2006/relationships/image" Target="../media/image8.jpeg"/><Relationship Id="rId1" Type="http://schemas.openxmlformats.org/officeDocument/2006/relationships/slideLayout" Target="../slideLayouts/slideLayout2.xml"/><Relationship Id="rId5" Type="http://schemas.openxmlformats.org/officeDocument/2006/relationships/slide" Target="slide47.xml"/><Relationship Id="rId4" Type="http://schemas.openxmlformats.org/officeDocument/2006/relationships/slide" Target="slide46.xml"/></Relationships>
</file>

<file path=ppt/slides/_rels/slide45.xml.rels><?xml version="1.0" encoding="UTF-8" standalone="yes"?>
<Relationships xmlns="http://schemas.openxmlformats.org/package/2006/relationships"><Relationship Id="rId3" Type="http://schemas.openxmlformats.org/officeDocument/2006/relationships/slide" Target="slide7.xml"/><Relationship Id="rId2" Type="http://schemas.openxmlformats.org/officeDocument/2006/relationships/image" Target="../media/image8.jpeg"/><Relationship Id="rId1" Type="http://schemas.openxmlformats.org/officeDocument/2006/relationships/slideLayout" Target="../slideLayouts/slideLayout2.xml"/><Relationship Id="rId5" Type="http://schemas.openxmlformats.org/officeDocument/2006/relationships/slide" Target="slide47.xml"/><Relationship Id="rId4" Type="http://schemas.openxmlformats.org/officeDocument/2006/relationships/slide" Target="slide46.xml"/></Relationships>
</file>

<file path=ppt/slides/_rels/slide4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slide" Target="slide47.xml"/><Relationship Id="rId5" Type="http://schemas.openxmlformats.org/officeDocument/2006/relationships/slide" Target="slide8.xml"/><Relationship Id="rId4" Type="http://schemas.openxmlformats.org/officeDocument/2006/relationships/slide" Target="slide44.xml"/></Relationships>
</file>

<file path=ppt/slides/_rels/slide4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slide" Target="slide48.xml"/><Relationship Id="rId5" Type="http://schemas.openxmlformats.org/officeDocument/2006/relationships/slide" Target="slide46.xml"/><Relationship Id="rId4" Type="http://schemas.openxmlformats.org/officeDocument/2006/relationships/slide" Target="slide44.xml"/></Relationships>
</file>

<file path=ppt/slides/_rels/slide4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slide" Target="slide55.xml"/><Relationship Id="rId5" Type="http://schemas.openxmlformats.org/officeDocument/2006/relationships/slide" Target="slide46.xml"/><Relationship Id="rId4" Type="http://schemas.openxmlformats.org/officeDocument/2006/relationships/slide" Target="slide44.xml"/></Relationships>
</file>

<file path=ppt/slides/_rels/slide4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slide" Target="slide10.xml"/><Relationship Id="rId2" Type="http://schemas.openxmlformats.org/officeDocument/2006/relationships/slide" Target="slide6.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slide" Target="slide12.xml"/><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slide" Target="slide55.xml"/><Relationship Id="rId4" Type="http://schemas.openxmlformats.org/officeDocument/2006/relationships/slide" Target="slide41.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8" Type="http://schemas.openxmlformats.org/officeDocument/2006/relationships/hyperlink" Target="http://www.springer.com/gp/book/9781461496410" TargetMode="External"/><Relationship Id="rId3" Type="http://schemas.openxmlformats.org/officeDocument/2006/relationships/hyperlink" Target="https://www.campbellcollaboration.org/library/interview-interrogation-effects-on-investigations.html" TargetMode="External"/><Relationship Id="rId7" Type="http://schemas.openxmlformats.org/officeDocument/2006/relationships/hyperlink" Target="http://journals.sagepub.com/doi/full/10.1177/0093854812449216" TargetMode="External"/><Relationship Id="rId2" Type="http://schemas.openxmlformats.org/officeDocument/2006/relationships/hyperlink" Target="http://web.a.ebscohost.com/ehost/pdfviewer/pdfviewer?vid=0&amp;sid=bf302474-ce84-48d8-b354-9c73e3c42cde@sessionmgr4010" TargetMode="External"/><Relationship Id="rId1" Type="http://schemas.openxmlformats.org/officeDocument/2006/relationships/slideLayout" Target="../slideLayouts/slideLayout7.xml"/><Relationship Id="rId6" Type="http://schemas.openxmlformats.org/officeDocument/2006/relationships/hyperlink" Target="http://www.tandfonline.com/doi/full/10.1080/10683160802201827" TargetMode="External"/><Relationship Id="rId5" Type="http://schemas.openxmlformats.org/officeDocument/2006/relationships/hyperlink" Target="http://onlinelibrary.wiley.com/doi/10.1002/bsl.872/abstract" TargetMode="External"/><Relationship Id="rId4" Type="http://schemas.openxmlformats.org/officeDocument/2006/relationships/hyperlink" Target="http://eu.wiley.com/WileyCDA/WileyTitle/productCd-0470844612.html" TargetMode="External"/><Relationship Id="rId9" Type="http://schemas.openxmlformats.org/officeDocument/2006/relationships/slide" Target="slide58.xml"/></Relationships>
</file>

<file path=ppt/slides/_rels/slide59.xml.rels><?xml version="1.0" encoding="UTF-8" standalone="yes"?>
<Relationships xmlns="http://schemas.openxmlformats.org/package/2006/relationships"><Relationship Id="rId8" Type="http://schemas.openxmlformats.org/officeDocument/2006/relationships/hyperlink" Target="http://onlinelibrary.wiley.com/doi/10.1002/jip.1354/abstract" TargetMode="External"/><Relationship Id="rId3" Type="http://schemas.openxmlformats.org/officeDocument/2006/relationships/hyperlink" Target="http://www.sciencedirect.com/science/article/pii/S019188690500214X?_rdoc=1&amp;_fmt=high&amp;_origin=gateway&amp;_docanchor=&amp;md5=b8429449ccfc9c30159a5f9aeaa92ffb&amp;ccp=y" TargetMode="External"/><Relationship Id="rId7" Type="http://schemas.openxmlformats.org/officeDocument/2006/relationships/hyperlink" Target="http://www.tandfonline.com/doi/abs/10.1080/08351813.2011.543877" TargetMode="External"/><Relationship Id="rId2" Type="http://schemas.openxmlformats.org/officeDocument/2006/relationships/hyperlink" Target="http://onlinelibrary.wiley.com/doi/10.1348/000712606X147510/abstract?systemMessage=Wiley+Online+Library+will+be+unavailable+on+Saturday+12th+August+at+3:00+EDT+/+8:00+BST+/+12:30+IST+/+15:00+SGT+for+4+hours+for+essential+maintenance.+Apologies+for+the+inconvenience." TargetMode="External"/><Relationship Id="rId1" Type="http://schemas.openxmlformats.org/officeDocument/2006/relationships/slideLayout" Target="../slideLayouts/slideLayout7.xml"/><Relationship Id="rId6" Type="http://schemas.openxmlformats.org/officeDocument/2006/relationships/hyperlink" Target="http://connection.ebscohost.com/c/articles/14099589/effects-length-sleep-deprivation-interrogative-suggestibility" TargetMode="External"/><Relationship Id="rId5" Type="http://schemas.openxmlformats.org/officeDocument/2006/relationships/hyperlink" Target="https://works.bepress.com/christian_meissner/56/" TargetMode="External"/><Relationship Id="rId4" Type="http://schemas.openxmlformats.org/officeDocument/2006/relationships/hyperlink" Target="http://web.williams.edu/Psychology/Faculty/Kassin/files/Perillo%20&amp;%20Kassin%20(in%20press)%20-%20LHB%20bluff%20studies" TargetMode="Externa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p:txBody>
          <a:bodyPr/>
          <a:lstStyle/>
          <a:p>
            <a:endParaRPr lang="nl-NL" dirty="0"/>
          </a:p>
        </p:txBody>
      </p:sp>
      <p:sp>
        <p:nvSpPr>
          <p:cNvPr id="3" name="Ondertitel 2"/>
          <p:cNvSpPr>
            <a:spLocks noGrp="1"/>
          </p:cNvSpPr>
          <p:nvPr>
            <p:ph type="subTitle" idx="1"/>
          </p:nvPr>
        </p:nvSpPr>
        <p:spPr/>
        <p:txBody>
          <a:bodyPr/>
          <a:lstStyle/>
          <a:p>
            <a:endParaRPr lang="nl-NL"/>
          </a:p>
        </p:txBody>
      </p:sp>
      <p:sp>
        <p:nvSpPr>
          <p:cNvPr id="4" name="Rechthoek 3"/>
          <p:cNvSpPr/>
          <p:nvPr/>
        </p:nvSpPr>
        <p:spPr>
          <a:xfrm>
            <a:off x="0" y="0"/>
            <a:ext cx="9144000" cy="6858000"/>
          </a:xfrm>
          <a:prstGeom prst="rect">
            <a:avLst/>
          </a:prstGeom>
          <a:solidFill>
            <a:schemeClr val="accent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5" name="Titel 1"/>
          <p:cNvSpPr txBox="1">
            <a:spLocks/>
          </p:cNvSpPr>
          <p:nvPr/>
        </p:nvSpPr>
        <p:spPr>
          <a:xfrm>
            <a:off x="467544" y="234260"/>
            <a:ext cx="8352928" cy="2623239"/>
          </a:xfrm>
          <a:prstGeom prst="rect">
            <a:avLst/>
          </a:prstGeom>
        </p:spPr>
        <p:txBody>
          <a:bodyPr vert="horz" lIns="91440" tIns="45720" rIns="91440" bIns="45720" rtlCol="0" anchor="ctr">
            <a:normAutofit/>
          </a:bodyPr>
          <a:lstStyle/>
          <a:p>
            <a:pPr marL="0" marR="0" lvl="0" indent="0" defTabSz="914400" rtl="0" eaLnBrk="1" fontAlgn="auto" latinLnBrk="0" hangingPunct="1">
              <a:lnSpc>
                <a:spcPct val="100000"/>
              </a:lnSpc>
              <a:spcBef>
                <a:spcPct val="0"/>
              </a:spcBef>
              <a:spcAft>
                <a:spcPts val="0"/>
              </a:spcAft>
              <a:buClrTx/>
              <a:buSzTx/>
              <a:buFontTx/>
              <a:buNone/>
              <a:tabLst/>
              <a:defRPr/>
            </a:pPr>
            <a:r>
              <a:rPr kumimoji="0" lang="es-ES" sz="4400" b="0" i="0" u="none" strike="noStrike" cap="none" normalizeH="0" baseline="0" noProof="0" dirty="0">
                <a:ln>
                  <a:noFill/>
                </a:ln>
                <a:solidFill>
                  <a:srgbClr val="00142E"/>
                </a:solidFill>
                <a:uLnTx/>
                <a:uFillTx/>
                <a:latin typeface="+mj-lt"/>
                <a:ea typeface="+mj-ea"/>
                <a:cs typeface="+mj-cs"/>
              </a:rPr>
              <a:t>Módulo 4: </a:t>
            </a:r>
            <a:r>
              <a:rPr kumimoji="0" lang="es-ES" sz="4400" b="0" i="0" u="none" strike="noStrike" cap="none" normalizeH="0" noProof="0" dirty="0">
                <a:ln>
                  <a:noFill/>
                </a:ln>
                <a:solidFill>
                  <a:srgbClr val="00142E"/>
                </a:solidFill>
                <a:uLnTx/>
                <a:uFillTx/>
                <a:latin typeface="+mj-lt"/>
                <a:ea typeface="+mj-ea"/>
                <a:cs typeface="+mj-cs"/>
              </a:rPr>
              <a:t>Interrogatorio </a:t>
            </a:r>
            <a:r>
              <a:rPr lang="es-ES" sz="4400" dirty="0">
                <a:solidFill>
                  <a:srgbClr val="00142E"/>
                </a:solidFill>
                <a:latin typeface="+mj-lt"/>
                <a:ea typeface="+mj-ea"/>
                <a:cs typeface="+mj-cs"/>
              </a:rPr>
              <a:t>de las personas sospechosas</a:t>
            </a:r>
            <a:endParaRPr kumimoji="0" lang="es-ES" sz="4400" b="0" i="0" u="none" strike="noStrike" cap="none" normalizeH="0" noProof="0" dirty="0">
              <a:ln>
                <a:noFill/>
              </a:ln>
              <a:solidFill>
                <a:srgbClr val="00142E"/>
              </a:solidFill>
              <a:uLnTx/>
              <a:uFillTx/>
              <a:latin typeface="+mj-lt"/>
              <a:ea typeface="+mj-ea"/>
              <a:cs typeface="+mj-cs"/>
            </a:endParaRPr>
          </a:p>
          <a:p>
            <a:pPr marL="0" marR="0" lvl="0" indent="0" defTabSz="914400" rtl="0" eaLnBrk="1" fontAlgn="auto" latinLnBrk="0" hangingPunct="1">
              <a:lnSpc>
                <a:spcPct val="100000"/>
              </a:lnSpc>
              <a:spcBef>
                <a:spcPct val="0"/>
              </a:spcBef>
              <a:spcAft>
                <a:spcPts val="0"/>
              </a:spcAft>
              <a:buClrTx/>
              <a:buSzTx/>
              <a:buFontTx/>
              <a:buNone/>
              <a:tabLst/>
              <a:defRPr/>
            </a:pPr>
            <a:endParaRPr lang="nl-NL" sz="1600" dirty="0">
              <a:solidFill>
                <a:srgbClr val="00142E"/>
              </a:solidFill>
              <a:latin typeface="+mj-lt"/>
              <a:ea typeface="+mj-ea"/>
              <a:cs typeface="+mj-cs"/>
            </a:endParaRPr>
          </a:p>
          <a:p>
            <a:pPr marL="0" marR="0" lvl="0" indent="0" defTabSz="914400" rtl="0" eaLnBrk="1" fontAlgn="auto" latinLnBrk="0" hangingPunct="1">
              <a:lnSpc>
                <a:spcPct val="100000"/>
              </a:lnSpc>
              <a:spcBef>
                <a:spcPct val="0"/>
              </a:spcBef>
              <a:spcAft>
                <a:spcPts val="0"/>
              </a:spcAft>
              <a:buClrTx/>
              <a:buSzTx/>
              <a:buFontTx/>
              <a:buNone/>
              <a:tabLst/>
              <a:defRPr/>
            </a:pPr>
            <a:endParaRPr kumimoji="0" lang="nl-NL" sz="4400" b="0" i="0" u="none" strike="noStrike" kern="1200" cap="none" spc="0" normalizeH="0" baseline="0" noProof="0" dirty="0">
              <a:ln>
                <a:noFill/>
              </a:ln>
              <a:solidFill>
                <a:srgbClr val="00142E"/>
              </a:solidFill>
              <a:effectLst/>
              <a:uLnTx/>
              <a:uFillTx/>
              <a:latin typeface="+mj-lt"/>
              <a:ea typeface="+mj-ea"/>
              <a:cs typeface="+mj-cs"/>
            </a:endParaRPr>
          </a:p>
        </p:txBody>
      </p:sp>
      <p:pic>
        <p:nvPicPr>
          <p:cNvPr id="7" name="Afbeelding 6" descr="Future look.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632798" y="3570291"/>
            <a:ext cx="3532883" cy="3261967"/>
          </a:xfrm>
          <a:prstGeom prst="rect">
            <a:avLst/>
          </a:prstGeom>
        </p:spPr>
      </p:pic>
      <p:pic>
        <p:nvPicPr>
          <p:cNvPr id="8" name="Imagen 7">
            <a:extLst>
              <a:ext uri="{FF2B5EF4-FFF2-40B4-BE49-F238E27FC236}">
                <a16:creationId xmlns:a16="http://schemas.microsoft.com/office/drawing/2014/main" id="{F630F7AF-C354-4433-A736-52FFFBB4DDF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555776" y="2029082"/>
            <a:ext cx="2737817" cy="2053363"/>
          </a:xfrm>
          <a:prstGeom prst="rect">
            <a:avLst/>
          </a:prstGeom>
        </p:spPr>
      </p:pic>
      <p:sp>
        <p:nvSpPr>
          <p:cNvPr id="10" name="CuadroTexto 9">
            <a:extLst>
              <a:ext uri="{FF2B5EF4-FFF2-40B4-BE49-F238E27FC236}">
                <a16:creationId xmlns:a16="http://schemas.microsoft.com/office/drawing/2014/main" id="{1A228BF7-C62C-453F-8083-6DA1CA07CD18}"/>
              </a:ext>
            </a:extLst>
          </p:cNvPr>
          <p:cNvSpPr txBox="1"/>
          <p:nvPr/>
        </p:nvSpPr>
        <p:spPr>
          <a:xfrm>
            <a:off x="242332" y="4478000"/>
            <a:ext cx="6190456" cy="1446550"/>
          </a:xfrm>
          <a:prstGeom prst="rect">
            <a:avLst/>
          </a:prstGeom>
          <a:noFill/>
        </p:spPr>
        <p:txBody>
          <a:bodyPr wrap="square" rtlCol="0">
            <a:spAutoFit/>
          </a:bodyPr>
          <a:lstStyle/>
          <a:p>
            <a:r>
              <a:rPr lang="es-ES" sz="1400" dirty="0">
                <a:effectLst/>
                <a:latin typeface="Calibri" panose="020F0502020204030204" pitchFamily="34" charset="0"/>
                <a:ea typeface="Calibri" panose="020F0502020204030204" pitchFamily="34" charset="0"/>
                <a:cs typeface="Times New Roman" panose="02020603050405020304" pitchFamily="18" charset="0"/>
              </a:rPr>
              <a:t>“Esta publicación está financiada por el Programa de Justicia de la UE (2014-2020). El contenido del material formativo representa solamente el punto de vista de las </a:t>
            </a:r>
            <a:r>
              <a:rPr lang="es-ES" sz="1400" dirty="0" err="1">
                <a:effectLst/>
                <a:latin typeface="Calibri" panose="020F0502020204030204" pitchFamily="34" charset="0"/>
                <a:ea typeface="Calibri" panose="020F0502020204030204" pitchFamily="34" charset="0"/>
                <a:cs typeface="Times New Roman" panose="02020603050405020304" pitchFamily="18" charset="0"/>
              </a:rPr>
              <a:t>copartes</a:t>
            </a:r>
            <a:r>
              <a:rPr lang="es-ES" sz="1400" dirty="0">
                <a:effectLst/>
                <a:latin typeface="Calibri" panose="020F0502020204030204" pitchFamily="34" charset="0"/>
                <a:ea typeface="Calibri" panose="020F0502020204030204" pitchFamily="34" charset="0"/>
                <a:cs typeface="Times New Roman" panose="02020603050405020304" pitchFamily="18" charset="0"/>
              </a:rPr>
              <a:t> del proyecto y es su sola responsabilidad. La Comisión Europea no acepta ninguna responsabilidad por el uso que se pueda hacer de la información que la guía contiene.”</a:t>
            </a:r>
          </a:p>
          <a:p>
            <a:endParaRPr lang="es-ES" dirty="0"/>
          </a:p>
        </p:txBody>
      </p:sp>
      <p:pic>
        <p:nvPicPr>
          <p:cNvPr id="11" name="Imagen 10">
            <a:extLst>
              <a:ext uri="{FF2B5EF4-FFF2-40B4-BE49-F238E27FC236}">
                <a16:creationId xmlns:a16="http://schemas.microsoft.com/office/drawing/2014/main" id="{04E7C8C9-DB01-4FE3-9B9E-052318470B5E}"/>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127356" y="5799273"/>
            <a:ext cx="2994100" cy="843621"/>
          </a:xfrm>
          <a:prstGeom prst="rect">
            <a:avLst/>
          </a:prstGeom>
        </p:spPr>
      </p:pic>
    </p:spTree>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C:\Users\Dunya\Documents\SUPRALAT\Politie en Recht 6.jpg"/>
          <p:cNvPicPr>
            <a:picLocks noChangeAspect="1" noChangeArrowheads="1"/>
          </p:cNvPicPr>
          <p:nvPr/>
        </p:nvPicPr>
        <p:blipFill>
          <a:blip r:embed="rId2" cstate="print"/>
          <a:srcRect b="25265"/>
          <a:stretch>
            <a:fillRect/>
          </a:stretch>
        </p:blipFill>
        <p:spPr bwMode="auto">
          <a:xfrm>
            <a:off x="0" y="-27384"/>
            <a:ext cx="9144000" cy="3789041"/>
          </a:xfrm>
          <a:prstGeom prst="rect">
            <a:avLst/>
          </a:prstGeom>
          <a:noFill/>
        </p:spPr>
      </p:pic>
      <p:sp>
        <p:nvSpPr>
          <p:cNvPr id="6" name="Rechthoek 5"/>
          <p:cNvSpPr/>
          <p:nvPr/>
        </p:nvSpPr>
        <p:spPr>
          <a:xfrm>
            <a:off x="0" y="-27384"/>
            <a:ext cx="9144000" cy="3789040"/>
          </a:xfrm>
          <a:prstGeom prst="rect">
            <a:avLst/>
          </a:prstGeom>
          <a:solidFill>
            <a:srgbClr val="001C3D">
              <a:alpha val="4000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p>
        </p:txBody>
      </p:sp>
      <p:sp>
        <p:nvSpPr>
          <p:cNvPr id="4" name="Vijfhoek 3"/>
          <p:cNvSpPr/>
          <p:nvPr/>
        </p:nvSpPr>
        <p:spPr>
          <a:xfrm>
            <a:off x="0" y="332656"/>
            <a:ext cx="6336704" cy="576064"/>
          </a:xfrm>
          <a:prstGeom prst="homePlate">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ES" sz="2400" b="1" dirty="0"/>
              <a:t>Modelo acusatorio</a:t>
            </a:r>
          </a:p>
        </p:txBody>
      </p:sp>
      <p:sp>
        <p:nvSpPr>
          <p:cNvPr id="8" name="Tekstvak 7"/>
          <p:cNvSpPr txBox="1"/>
          <p:nvPr/>
        </p:nvSpPr>
        <p:spPr>
          <a:xfrm>
            <a:off x="467544" y="3861048"/>
            <a:ext cx="8639944" cy="461665"/>
          </a:xfrm>
          <a:prstGeom prst="rect">
            <a:avLst/>
          </a:prstGeom>
          <a:noFill/>
        </p:spPr>
        <p:txBody>
          <a:bodyPr wrap="square" rtlCol="0">
            <a:spAutoFit/>
          </a:bodyPr>
          <a:lstStyle/>
          <a:p>
            <a:r>
              <a:rPr lang="es-ES" sz="2400" b="1" dirty="0">
                <a:solidFill>
                  <a:schemeClr val="tx2"/>
                </a:solidFill>
              </a:rPr>
              <a:t>¿Cuáles son las características de un modelo acusatorio?</a:t>
            </a:r>
          </a:p>
        </p:txBody>
      </p:sp>
      <p:sp>
        <p:nvSpPr>
          <p:cNvPr id="12" name="Tijdelijke aanduiding voor inhoud 2"/>
          <p:cNvSpPr txBox="1">
            <a:spLocks/>
          </p:cNvSpPr>
          <p:nvPr/>
        </p:nvSpPr>
        <p:spPr>
          <a:xfrm>
            <a:off x="467544" y="4581128"/>
            <a:ext cx="8424936" cy="1224136"/>
          </a:xfrm>
          <a:prstGeom prst="rect">
            <a:avLst/>
          </a:prstGeom>
        </p:spPr>
        <p:txBody>
          <a:bodyPr vert="horz" lIns="91440" tIns="45720" rIns="91440" bIns="45720" rtlCol="0">
            <a:noAutofit/>
          </a:bodyPr>
          <a:lstStyle/>
          <a:p>
            <a:r>
              <a:rPr lang="es-ES" sz="2000" dirty="0"/>
              <a:t>En el lado opuesto del espectro, el modelo «acusatorio» recuerda a un «interrogatorio» hostil. Su objetivo es </a:t>
            </a:r>
            <a:r>
              <a:rPr lang="es-ES" sz="2000" b="1" dirty="0"/>
              <a:t>obtener una confesión del sospechoso</a:t>
            </a:r>
            <a:r>
              <a:rPr lang="es-ES" sz="2000" dirty="0"/>
              <a:t>.</a:t>
            </a:r>
          </a:p>
        </p:txBody>
      </p:sp>
    </p:spTree>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C:\Users\Dunya\Documents\SUPRALAT\Politie en Recht 6.jpg"/>
          <p:cNvPicPr>
            <a:picLocks noChangeAspect="1" noChangeArrowheads="1"/>
          </p:cNvPicPr>
          <p:nvPr/>
        </p:nvPicPr>
        <p:blipFill>
          <a:blip r:embed="rId2" cstate="print"/>
          <a:srcRect b="25265"/>
          <a:stretch>
            <a:fillRect/>
          </a:stretch>
        </p:blipFill>
        <p:spPr bwMode="auto">
          <a:xfrm>
            <a:off x="0" y="-27384"/>
            <a:ext cx="9144000" cy="3789041"/>
          </a:xfrm>
          <a:prstGeom prst="rect">
            <a:avLst/>
          </a:prstGeom>
          <a:noFill/>
        </p:spPr>
      </p:pic>
      <p:sp>
        <p:nvSpPr>
          <p:cNvPr id="6" name="Rechthoek 5"/>
          <p:cNvSpPr/>
          <p:nvPr/>
        </p:nvSpPr>
        <p:spPr>
          <a:xfrm>
            <a:off x="0" y="-27384"/>
            <a:ext cx="9144000" cy="3789040"/>
          </a:xfrm>
          <a:prstGeom prst="rect">
            <a:avLst/>
          </a:prstGeom>
          <a:solidFill>
            <a:srgbClr val="001C3D">
              <a:alpha val="4000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p>
        </p:txBody>
      </p:sp>
      <p:sp>
        <p:nvSpPr>
          <p:cNvPr id="4" name="Vijfhoek 3"/>
          <p:cNvSpPr/>
          <p:nvPr/>
        </p:nvSpPr>
        <p:spPr>
          <a:xfrm>
            <a:off x="0" y="332656"/>
            <a:ext cx="6336704" cy="576064"/>
          </a:xfrm>
          <a:prstGeom prst="homePlate">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ES" sz="2400" b="1" dirty="0"/>
              <a:t>Modelo acusatorio</a:t>
            </a:r>
          </a:p>
        </p:txBody>
      </p:sp>
      <p:sp>
        <p:nvSpPr>
          <p:cNvPr id="8" name="Tekstvak 7"/>
          <p:cNvSpPr txBox="1"/>
          <p:nvPr/>
        </p:nvSpPr>
        <p:spPr>
          <a:xfrm>
            <a:off x="467544" y="3861048"/>
            <a:ext cx="8639944" cy="461665"/>
          </a:xfrm>
          <a:prstGeom prst="rect">
            <a:avLst/>
          </a:prstGeom>
          <a:noFill/>
        </p:spPr>
        <p:txBody>
          <a:bodyPr wrap="square" rtlCol="0">
            <a:spAutoFit/>
          </a:bodyPr>
          <a:lstStyle/>
          <a:p>
            <a:r>
              <a:rPr lang="es-ES" sz="2400" b="1" dirty="0">
                <a:solidFill>
                  <a:schemeClr val="tx2"/>
                </a:solidFill>
              </a:rPr>
              <a:t>¿Cuáles son las características de un modelo acusatorio?</a:t>
            </a:r>
          </a:p>
        </p:txBody>
      </p:sp>
      <p:sp>
        <p:nvSpPr>
          <p:cNvPr id="12" name="Tijdelijke aanduiding voor inhoud 2"/>
          <p:cNvSpPr txBox="1">
            <a:spLocks/>
          </p:cNvSpPr>
          <p:nvPr/>
        </p:nvSpPr>
        <p:spPr>
          <a:xfrm>
            <a:off x="467544" y="4581128"/>
            <a:ext cx="8424936" cy="1224136"/>
          </a:xfrm>
          <a:prstGeom prst="rect">
            <a:avLst/>
          </a:prstGeom>
        </p:spPr>
        <p:txBody>
          <a:bodyPr vert="horz" lIns="91440" tIns="45720" rIns="91440" bIns="45720" rtlCol="0">
            <a:noAutofit/>
          </a:bodyPr>
          <a:lstStyle/>
          <a:p>
            <a:r>
              <a:rPr lang="es-ES" sz="2000" dirty="0"/>
              <a:t> </a:t>
            </a:r>
          </a:p>
        </p:txBody>
      </p:sp>
      <p:sp>
        <p:nvSpPr>
          <p:cNvPr id="13" name="Tijdelijke aanduiding voor inhoud 2"/>
          <p:cNvSpPr txBox="1">
            <a:spLocks/>
          </p:cNvSpPr>
          <p:nvPr/>
        </p:nvSpPr>
        <p:spPr>
          <a:xfrm>
            <a:off x="619944" y="4733528"/>
            <a:ext cx="8424936" cy="1224136"/>
          </a:xfrm>
          <a:prstGeom prst="rect">
            <a:avLst/>
          </a:prstGeom>
        </p:spPr>
        <p:txBody>
          <a:bodyPr vert="horz" lIns="91440" tIns="45720" rIns="91440" bIns="45720" rtlCol="0">
            <a:noAutofit/>
          </a:bodyPr>
          <a:lstStyle/>
          <a:p>
            <a:r>
              <a:rPr lang="es-ES" sz="2000" dirty="0"/>
              <a:t>En este modelo, la persona que entrevista utiliza </a:t>
            </a:r>
            <a:r>
              <a:rPr lang="es-ES" sz="2000" b="1" dirty="0"/>
              <a:t>preguntas cerradas y «agresivas» </a:t>
            </a:r>
            <a:r>
              <a:rPr lang="es-ES" sz="2000" dirty="0"/>
              <a:t>desde el principio del interrogatorio, con el objetivo de </a:t>
            </a:r>
            <a:r>
              <a:rPr lang="es-ES" sz="2000" b="1" dirty="0"/>
              <a:t>confirmar la hipótesis de la culpabilidad del sospechoso.</a:t>
            </a:r>
            <a:r>
              <a:rPr lang="es-ES" sz="2000" dirty="0"/>
              <a:t> </a:t>
            </a:r>
          </a:p>
        </p:txBody>
      </p:sp>
    </p:spTree>
    <p:extLst>
      <p:ext uri="{BB962C8B-B14F-4D97-AF65-F5344CB8AC3E}">
        <p14:creationId xmlns:p14="http://schemas.microsoft.com/office/powerpoint/2010/main" val="2451299121"/>
      </p:ext>
    </p:extLst>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Users\Dunya\Documents\SUPRALAT\Politie en Recht 8.jpg"/>
          <p:cNvPicPr>
            <a:picLocks noChangeAspect="1" noChangeArrowheads="1"/>
          </p:cNvPicPr>
          <p:nvPr/>
        </p:nvPicPr>
        <p:blipFill>
          <a:blip r:embed="rId2" cstate="print"/>
          <a:srcRect l="25175" r="34266"/>
          <a:stretch>
            <a:fillRect/>
          </a:stretch>
        </p:blipFill>
        <p:spPr bwMode="auto">
          <a:xfrm>
            <a:off x="4967536" y="0"/>
            <a:ext cx="4176464" cy="6873441"/>
          </a:xfrm>
          <a:prstGeom prst="rect">
            <a:avLst/>
          </a:prstGeom>
          <a:noFill/>
        </p:spPr>
      </p:pic>
      <p:sp>
        <p:nvSpPr>
          <p:cNvPr id="10" name="Rechthoek 9"/>
          <p:cNvSpPr/>
          <p:nvPr/>
        </p:nvSpPr>
        <p:spPr>
          <a:xfrm>
            <a:off x="4968552" y="-27384"/>
            <a:ext cx="4211960" cy="6885384"/>
          </a:xfrm>
          <a:prstGeom prst="rect">
            <a:avLst/>
          </a:prstGeom>
          <a:solidFill>
            <a:srgbClr val="001C3D">
              <a:alpha val="4000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p>
        </p:txBody>
      </p:sp>
      <p:sp>
        <p:nvSpPr>
          <p:cNvPr id="4" name="Vijfhoek 3"/>
          <p:cNvSpPr/>
          <p:nvPr/>
        </p:nvSpPr>
        <p:spPr>
          <a:xfrm>
            <a:off x="0" y="332656"/>
            <a:ext cx="6336704" cy="576064"/>
          </a:xfrm>
          <a:prstGeom prst="homePlate">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ES" sz="2400" b="1" dirty="0"/>
              <a:t>Presión y tácticas </a:t>
            </a:r>
          </a:p>
        </p:txBody>
      </p:sp>
      <p:sp>
        <p:nvSpPr>
          <p:cNvPr id="8" name="Tijdelijke aanduiding voor inhoud 2"/>
          <p:cNvSpPr txBox="1">
            <a:spLocks/>
          </p:cNvSpPr>
          <p:nvPr/>
        </p:nvSpPr>
        <p:spPr>
          <a:xfrm>
            <a:off x="395536" y="1340768"/>
            <a:ext cx="4176464" cy="2376264"/>
          </a:xfrm>
          <a:prstGeom prst="rect">
            <a:avLst/>
          </a:prstGeom>
        </p:spPr>
        <p:txBody>
          <a:bodyPr vert="horz" lIns="91440" tIns="45720" rIns="91440" bIns="45720" rtlCol="0">
            <a:noAutofit/>
          </a:bodyPr>
          <a:lstStyle/>
          <a:p>
            <a:pPr algn="just"/>
            <a:r>
              <a:rPr lang="es-ES" sz="2000" dirty="0"/>
              <a:t>En el resto del módulo, hablaremos sobre el concepto de tácticas y presión en el interrogatorio sospechosos.</a:t>
            </a:r>
          </a:p>
          <a:p>
            <a:pPr algn="just"/>
            <a:endParaRPr lang="en-US" sz="2000" dirty="0"/>
          </a:p>
          <a:p>
            <a:pPr algn="just"/>
            <a:endParaRPr lang="en-US" sz="2000" dirty="0"/>
          </a:p>
          <a:p>
            <a:pPr algn="just"/>
            <a:r>
              <a:rPr lang="es-ES" sz="2000" i="1" dirty="0"/>
              <a:t>Haga clic en los cuadros para más información.</a:t>
            </a:r>
          </a:p>
        </p:txBody>
      </p:sp>
      <p:sp>
        <p:nvSpPr>
          <p:cNvPr id="11" name="Tekstvak 10">
            <a:hlinkClick r:id="rId3" action="ppaction://hlinksldjump"/>
          </p:cNvPr>
          <p:cNvSpPr txBox="1"/>
          <p:nvPr/>
        </p:nvSpPr>
        <p:spPr>
          <a:xfrm>
            <a:off x="467544" y="3923764"/>
            <a:ext cx="4039098" cy="369332"/>
          </a:xfrm>
          <a:prstGeom prst="rect">
            <a:avLst/>
          </a:prstGeom>
          <a:solidFill>
            <a:srgbClr val="00A2DB">
              <a:alpha val="84000"/>
            </a:srgbClr>
          </a:solidFill>
        </p:spPr>
        <p:txBody>
          <a:bodyPr wrap="square" rtlCol="0">
            <a:spAutoFit/>
          </a:bodyPr>
          <a:lstStyle/>
          <a:p>
            <a:pPr algn="ctr"/>
            <a:r>
              <a:rPr lang="es-ES" b="1" dirty="0">
                <a:solidFill>
                  <a:schemeClr val="bg2"/>
                </a:solidFill>
              </a:rPr>
              <a:t>Presión durante el interrogatorio</a:t>
            </a:r>
          </a:p>
        </p:txBody>
      </p:sp>
      <p:sp>
        <p:nvSpPr>
          <p:cNvPr id="12" name="Tekstvak 11">
            <a:hlinkClick r:id="rId4" action="ppaction://hlinksldjump"/>
          </p:cNvPr>
          <p:cNvSpPr txBox="1"/>
          <p:nvPr/>
        </p:nvSpPr>
        <p:spPr>
          <a:xfrm>
            <a:off x="460894" y="5219908"/>
            <a:ext cx="4039098" cy="369332"/>
          </a:xfrm>
          <a:prstGeom prst="rect">
            <a:avLst/>
          </a:prstGeom>
          <a:solidFill>
            <a:srgbClr val="00A2DB">
              <a:alpha val="84000"/>
            </a:srgbClr>
          </a:solidFill>
        </p:spPr>
        <p:txBody>
          <a:bodyPr wrap="square" rtlCol="0">
            <a:spAutoFit/>
          </a:bodyPr>
          <a:lstStyle/>
          <a:p>
            <a:pPr algn="ctr"/>
            <a:r>
              <a:rPr lang="es-ES" b="1" dirty="0">
                <a:solidFill>
                  <a:schemeClr val="bg2"/>
                </a:solidFill>
              </a:rPr>
              <a:t>Tácticas y técnicas de las entrevistas</a:t>
            </a:r>
          </a:p>
        </p:txBody>
      </p:sp>
      <p:sp>
        <p:nvSpPr>
          <p:cNvPr id="13" name="Tekstvak 12">
            <a:hlinkClick r:id="rId5" action="ppaction://hlinksldjump"/>
          </p:cNvPr>
          <p:cNvSpPr txBox="1"/>
          <p:nvPr/>
        </p:nvSpPr>
        <p:spPr>
          <a:xfrm>
            <a:off x="467544" y="4571836"/>
            <a:ext cx="4039098" cy="369332"/>
          </a:xfrm>
          <a:prstGeom prst="rect">
            <a:avLst/>
          </a:prstGeom>
          <a:solidFill>
            <a:srgbClr val="00A2DB">
              <a:alpha val="84000"/>
            </a:srgbClr>
          </a:solidFill>
        </p:spPr>
        <p:txBody>
          <a:bodyPr wrap="square" rtlCol="0">
            <a:spAutoFit/>
          </a:bodyPr>
          <a:lstStyle/>
          <a:p>
            <a:pPr algn="ctr"/>
            <a:r>
              <a:rPr lang="es-ES" b="1" dirty="0">
                <a:solidFill>
                  <a:schemeClr val="bg2"/>
                </a:solidFill>
              </a:rPr>
              <a:t>Reconocimiento de la presión excesiva</a:t>
            </a:r>
          </a:p>
        </p:txBody>
      </p:sp>
      <p:sp>
        <p:nvSpPr>
          <p:cNvPr id="14" name="Tekstvak 13">
            <a:hlinkClick r:id="rId6" action="ppaction://hlinksldjump"/>
          </p:cNvPr>
          <p:cNvSpPr txBox="1"/>
          <p:nvPr/>
        </p:nvSpPr>
        <p:spPr>
          <a:xfrm>
            <a:off x="460894" y="5867980"/>
            <a:ext cx="4039098" cy="369332"/>
          </a:xfrm>
          <a:prstGeom prst="rect">
            <a:avLst/>
          </a:prstGeom>
          <a:solidFill>
            <a:srgbClr val="00A2DB">
              <a:alpha val="84000"/>
            </a:srgbClr>
          </a:solidFill>
        </p:spPr>
        <p:txBody>
          <a:bodyPr wrap="square" rtlCol="0">
            <a:spAutoFit/>
          </a:bodyPr>
          <a:lstStyle/>
          <a:p>
            <a:pPr algn="ctr"/>
            <a:r>
              <a:rPr lang="es-ES" b="1" dirty="0">
                <a:solidFill>
                  <a:schemeClr val="bg2"/>
                </a:solidFill>
              </a:rPr>
              <a:t>Tácticas y técnicas inadecuadas</a:t>
            </a:r>
          </a:p>
        </p:txBody>
      </p:sp>
    </p:spTree>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p:cNvSpPr>
            <a:spLocks noGrp="1"/>
          </p:cNvSpPr>
          <p:nvPr>
            <p:ph idx="1"/>
          </p:nvPr>
        </p:nvSpPr>
        <p:spPr>
          <a:xfrm>
            <a:off x="457200" y="1196752"/>
            <a:ext cx="8291264" cy="5472608"/>
          </a:xfrm>
        </p:spPr>
        <p:txBody>
          <a:bodyPr>
            <a:noAutofit/>
          </a:bodyPr>
          <a:lstStyle/>
          <a:p>
            <a:pPr algn="just">
              <a:buNone/>
            </a:pPr>
            <a:r>
              <a:rPr lang="es-ES" sz="2000" i="1" dirty="0"/>
              <a:t>	«Presión» en la entrevista se considera </a:t>
            </a:r>
            <a:r>
              <a:rPr lang="es-ES" sz="2000" b="1" i="1" dirty="0"/>
              <a:t>cualquier tipo de influencia</a:t>
            </a:r>
            <a:r>
              <a:rPr lang="es-ES" sz="2000" i="1" dirty="0"/>
              <a:t>, social, emocional o cognitiva, que hace que una persona </a:t>
            </a:r>
            <a:r>
              <a:rPr lang="es-ES" sz="2000" b="1" i="1" dirty="0"/>
              <a:t>colabore respondiendo a las preguntas</a:t>
            </a:r>
            <a:r>
              <a:rPr lang="es-ES" sz="2000" i="1" dirty="0"/>
              <a:t>, tanto de manera sincera o no.</a:t>
            </a:r>
          </a:p>
          <a:p>
            <a:pPr algn="just">
              <a:buNone/>
            </a:pPr>
            <a:endParaRPr lang="nl-NL" sz="2000" dirty="0"/>
          </a:p>
          <a:p>
            <a:pPr algn="just"/>
            <a:r>
              <a:rPr lang="es-ES" sz="2000" dirty="0"/>
              <a:t>Siempre hay alguna presión inherente en cualquier situación en la que se interroga a un sospechoso. Ser interrogado como sospechoso no es lo mismo que ser entrevistado como testigo. El sospechoso tiene más probabilidades de sentir presión debido al mero hecho de ser sospechoso de un delito, y el riesgo de ser condenado. </a:t>
            </a:r>
          </a:p>
          <a:p>
            <a:pPr marL="0" indent="0" algn="just">
              <a:buNone/>
            </a:pPr>
            <a:endParaRPr lang="nl-NL" sz="2000" dirty="0"/>
          </a:p>
          <a:p>
            <a:pPr algn="just"/>
            <a:r>
              <a:rPr lang="es-ES" sz="2000" dirty="0"/>
              <a:t>La presión pueden provocarla </a:t>
            </a:r>
            <a:r>
              <a:rPr lang="es-ES" sz="2000" b="1" i="1" dirty="0"/>
              <a:t>factores externos o internos</a:t>
            </a:r>
            <a:r>
              <a:rPr lang="es-ES" sz="2000" dirty="0"/>
              <a:t>. Los factores internos pueden incluir, por ejemplo, el sentimiento de remordimiento o el temor a no ser creído. La presión también puede deberse a influencias externas. En este módulo hablaremos de la </a:t>
            </a:r>
            <a:r>
              <a:rPr lang="es-ES" sz="2000" b="1" i="1" dirty="0"/>
              <a:t>presión externa</a:t>
            </a:r>
            <a:r>
              <a:rPr lang="es-ES" sz="2000" dirty="0"/>
              <a:t>. El </a:t>
            </a:r>
            <a:r>
              <a:rPr lang="es-ES" sz="2000" b="1" i="1" dirty="0"/>
              <a:t>modo en el que se realiza la entrevista</a:t>
            </a:r>
            <a:r>
              <a:rPr lang="es-ES" sz="2000" dirty="0"/>
              <a:t>, incluidas las </a:t>
            </a:r>
            <a:r>
              <a:rPr lang="es-ES" sz="2000" b="1" i="1" dirty="0"/>
              <a:t>técnicas y las tácticas utilizadas</a:t>
            </a:r>
            <a:r>
              <a:rPr lang="es-ES" sz="2000" dirty="0"/>
              <a:t>, son los factores de presión externa más importantes.</a:t>
            </a:r>
          </a:p>
          <a:p>
            <a:pPr marL="0" indent="0">
              <a:buNone/>
            </a:pPr>
            <a:endParaRPr lang="nl-NL" sz="2000" dirty="0"/>
          </a:p>
          <a:p>
            <a:pPr algn="just">
              <a:buNone/>
            </a:pPr>
            <a:endParaRPr lang="nl-NL" sz="2000" dirty="0"/>
          </a:p>
          <a:p>
            <a:pPr algn="just"/>
            <a:endParaRPr lang="nl-NL" sz="2000" dirty="0"/>
          </a:p>
          <a:p>
            <a:pPr algn="just"/>
            <a:endParaRPr lang="nl-NL" sz="2000" dirty="0"/>
          </a:p>
        </p:txBody>
      </p:sp>
      <p:sp>
        <p:nvSpPr>
          <p:cNvPr id="4" name="Vijfhoek 3"/>
          <p:cNvSpPr/>
          <p:nvPr/>
        </p:nvSpPr>
        <p:spPr>
          <a:xfrm>
            <a:off x="0" y="332656"/>
            <a:ext cx="6336704" cy="576064"/>
          </a:xfrm>
          <a:prstGeom prst="homePlate">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ES" sz="2400" b="1" dirty="0"/>
              <a:t>Presión y tácticas</a:t>
            </a:r>
          </a:p>
        </p:txBody>
      </p:sp>
    </p:spTree>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p:cNvSpPr>
            <a:spLocks noGrp="1"/>
          </p:cNvSpPr>
          <p:nvPr>
            <p:ph idx="1"/>
          </p:nvPr>
        </p:nvSpPr>
        <p:spPr>
          <a:xfrm>
            <a:off x="539552" y="1268760"/>
            <a:ext cx="8210292" cy="5098876"/>
          </a:xfrm>
        </p:spPr>
        <p:txBody>
          <a:bodyPr>
            <a:normAutofit fontScale="92500" lnSpcReduction="20000"/>
          </a:bodyPr>
          <a:lstStyle/>
          <a:p>
            <a:pPr algn="just"/>
            <a:r>
              <a:rPr lang="es-ES" sz="2200" dirty="0"/>
              <a:t>No existe un límite claro entre lo que se puede considerar </a:t>
            </a:r>
            <a:r>
              <a:rPr lang="es-ES" sz="2200" b="1" i="1" dirty="0"/>
              <a:t>presión «adecuada»</a:t>
            </a:r>
            <a:r>
              <a:rPr lang="es-ES" sz="2200" dirty="0"/>
              <a:t> e </a:t>
            </a:r>
            <a:r>
              <a:rPr lang="es-ES" sz="2200" b="1" i="1" dirty="0"/>
              <a:t>«inadecuada» o «excesiva»</a:t>
            </a:r>
            <a:r>
              <a:rPr lang="es-ES" sz="2200" dirty="0"/>
              <a:t>. La presión «excesiva» o «inadecuada» en la entrevista es un constructo legal. La valoración de qué es «excesivo» la realiza el juez tomando como referencia las circunstancias de cada caso. En la mayoría de sistemas nacionales, el concepto legal de presión «inadecuada» está relacionado con la «voluntariedad» de la declaración del sospechoso.</a:t>
            </a:r>
          </a:p>
          <a:p>
            <a:pPr marL="0" indent="0" algn="just">
              <a:buNone/>
            </a:pPr>
            <a:endParaRPr lang="nl-NL" sz="2200" dirty="0"/>
          </a:p>
          <a:p>
            <a:pPr algn="just"/>
            <a:r>
              <a:rPr lang="es-ES" sz="2200" dirty="0"/>
              <a:t>El peligro de aplicar presión externa en un interrogatorio es que aumenta el riesgo no solo de confesiones involuntarias, sino también de </a:t>
            </a:r>
            <a:r>
              <a:rPr lang="es-ES" sz="2200" b="1" i="1" dirty="0"/>
              <a:t>confesiones falsas.</a:t>
            </a:r>
            <a:r>
              <a:rPr lang="es-ES" sz="2200" dirty="0"/>
              <a:t> Esto ocurre especialmente porque la policía puede tender a aplicar más presión en aquellos casos en los que las pruebas son escasas, para así obtener una confesión. Sin embargo, es en estos casos en los que las pruebas no son concluyentes en los que hay más probabilidades de que el sospechoso sea inocente, y por tanto hay más probabilidades de que una eventual confesión sea falsa. Del mismo modo, aquellas personas que realizan el interrogatorio pueden aumentar el uso de tácticas de entrevista. Para saber más sobre confesiones falsas y sus causas, consulte el apartado «Recursos» de este módulo. </a:t>
            </a:r>
          </a:p>
          <a:p>
            <a:pPr algn="just"/>
            <a:endParaRPr lang="en-GB" sz="2000" dirty="0"/>
          </a:p>
          <a:p>
            <a:pPr marL="0" indent="0" algn="just">
              <a:buNone/>
            </a:pPr>
            <a:endParaRPr lang="nl-NL" sz="2000" dirty="0"/>
          </a:p>
          <a:p>
            <a:pPr marL="0" indent="0" algn="just">
              <a:buNone/>
            </a:pPr>
            <a:endParaRPr lang="nl-NL" sz="2000" dirty="0"/>
          </a:p>
        </p:txBody>
      </p:sp>
      <p:sp>
        <p:nvSpPr>
          <p:cNvPr id="4" name="Vijfhoek 3"/>
          <p:cNvSpPr/>
          <p:nvPr/>
        </p:nvSpPr>
        <p:spPr>
          <a:xfrm>
            <a:off x="0" y="332656"/>
            <a:ext cx="6336704" cy="576064"/>
          </a:xfrm>
          <a:prstGeom prst="homePlate">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ES" sz="2400" b="1" dirty="0"/>
              <a:t>Reconocimiento de la presión excesiva</a:t>
            </a:r>
          </a:p>
        </p:txBody>
      </p:sp>
    </p:spTree>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p:cNvSpPr>
            <a:spLocks noGrp="1"/>
          </p:cNvSpPr>
          <p:nvPr>
            <p:ph idx="1"/>
          </p:nvPr>
        </p:nvSpPr>
        <p:spPr>
          <a:xfrm>
            <a:off x="555376" y="1484784"/>
            <a:ext cx="8229600" cy="4525963"/>
          </a:xfrm>
        </p:spPr>
        <p:txBody>
          <a:bodyPr>
            <a:normAutofit/>
          </a:bodyPr>
          <a:lstStyle/>
          <a:p>
            <a:pPr algn="just"/>
            <a:r>
              <a:rPr lang="es-ES" sz="2200" dirty="0"/>
              <a:t>Finalmente, </a:t>
            </a:r>
            <a:r>
              <a:rPr lang="es-ES" sz="2200" b="1" dirty="0"/>
              <a:t>ciertas tácticas o comportamientos </a:t>
            </a:r>
            <a:r>
              <a:rPr lang="es-ES" sz="2200" dirty="0"/>
              <a:t>constituyen, sin lugar a dudas, una «presión» excesiva. Entre otras, encontramos </a:t>
            </a:r>
            <a:r>
              <a:rPr lang="es-ES" sz="2200" b="1" dirty="0"/>
              <a:t>mentir sobre las pruebas, hacer promesas falsas </a:t>
            </a:r>
            <a:r>
              <a:rPr lang="es-ES" sz="2200" dirty="0"/>
              <a:t>o </a:t>
            </a:r>
            <a:r>
              <a:rPr lang="es-ES" sz="2200" b="1" dirty="0"/>
              <a:t>desprestigiar a la persona que asesora jurídicamente al sospechoso.</a:t>
            </a:r>
          </a:p>
          <a:p>
            <a:pPr algn="just">
              <a:buNone/>
            </a:pPr>
            <a:endParaRPr lang="nl-NL" sz="2200" dirty="0"/>
          </a:p>
          <a:p>
            <a:pPr algn="just"/>
            <a:r>
              <a:rPr lang="es-ES" sz="2200" dirty="0"/>
              <a:t>Una presión excesiva y este tipo de tácticas aplicadas al sospechoso están más relacionadas con el modelo acusatorio. Si observa que el interrogatorio es de </a:t>
            </a:r>
            <a:r>
              <a:rPr lang="es-ES" sz="2200" b="1" dirty="0"/>
              <a:t>una naturaleza más acusatoria </a:t>
            </a:r>
            <a:r>
              <a:rPr lang="es-ES" sz="2200" dirty="0"/>
              <a:t>o parece que la persona que interroga está intentando conseguir una confesión más que escuchando la historia de su cliente, puede que haya una mayor necesidad de que usted intervenga y de que esté presente.</a:t>
            </a:r>
          </a:p>
          <a:p>
            <a:pPr algn="just"/>
            <a:endParaRPr lang="nl-NL" sz="2200" dirty="0"/>
          </a:p>
        </p:txBody>
      </p:sp>
      <p:sp>
        <p:nvSpPr>
          <p:cNvPr id="4" name="Vijfhoek 3"/>
          <p:cNvSpPr/>
          <p:nvPr/>
        </p:nvSpPr>
        <p:spPr>
          <a:xfrm>
            <a:off x="0" y="332656"/>
            <a:ext cx="6336704" cy="576064"/>
          </a:xfrm>
          <a:prstGeom prst="homePlate">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ES" sz="2400" b="1" dirty="0"/>
              <a:t>Reconocimiento de la presión excesiva</a:t>
            </a:r>
          </a:p>
        </p:txBody>
      </p:sp>
    </p:spTree>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p:cNvSpPr>
            <a:spLocks noGrp="1"/>
          </p:cNvSpPr>
          <p:nvPr>
            <p:ph idx="1"/>
          </p:nvPr>
        </p:nvSpPr>
        <p:spPr>
          <a:xfrm>
            <a:off x="179512" y="908720"/>
            <a:ext cx="8820472" cy="5386358"/>
          </a:xfrm>
        </p:spPr>
        <p:txBody>
          <a:bodyPr>
            <a:normAutofit fontScale="70000" lnSpcReduction="20000"/>
          </a:bodyPr>
          <a:lstStyle/>
          <a:p>
            <a:pPr marL="0" indent="0" algn="just">
              <a:buNone/>
            </a:pPr>
            <a:endParaRPr lang="en-GB" sz="2200" dirty="0"/>
          </a:p>
          <a:p>
            <a:pPr marL="0" indent="0" algn="just">
              <a:buNone/>
            </a:pPr>
            <a:r>
              <a:rPr lang="es-ES" sz="2900" dirty="0"/>
              <a:t>Durante el interrogatorio, es posible que la policía utilice una serie de tácticas o técnicas destinadas a conseguir una determinada declaración del sospechoso. Es imposible clasificar y describir todas las técnicas y tácticas existentes. Aquí se presentan solo algunos ejemplos. </a:t>
            </a:r>
          </a:p>
          <a:p>
            <a:pPr marL="0" indent="0" algn="just">
              <a:buNone/>
            </a:pPr>
            <a:br>
              <a:rPr lang="es-ES" sz="2900" dirty="0"/>
            </a:br>
            <a:r>
              <a:rPr lang="es-ES" sz="2900" dirty="0"/>
              <a:t>A continuación se presentan algunos ejemplos de tácticas y técnicas relacionadas con los dos modelos de interrogatorio a sospechosos: acusatorio y de recogida de información. </a:t>
            </a:r>
          </a:p>
          <a:p>
            <a:pPr marL="0" indent="0">
              <a:buNone/>
            </a:pPr>
            <a:endParaRPr lang="nl-NL" sz="2900" i="1" dirty="0"/>
          </a:p>
          <a:p>
            <a:pPr marL="0" indent="0" algn="just">
              <a:buNone/>
            </a:pPr>
            <a:r>
              <a:rPr lang="es-ES" sz="2900" dirty="0"/>
              <a:t>Estas tácticas están en una línea continua que va desde lo «adecuado» a lo «inadecuado», dependiendo de su intensidad, momento en el que ocurran, combinación con otras tácticas, etc.</a:t>
            </a:r>
            <a:r>
              <a:rPr lang="es-ES" dirty="0"/>
              <a:t> </a:t>
            </a:r>
          </a:p>
          <a:p>
            <a:pPr marL="0" indent="0" algn="just">
              <a:buNone/>
            </a:pPr>
            <a:endParaRPr lang="en-GB" dirty="0"/>
          </a:p>
          <a:p>
            <a:pPr marL="0" indent="0" algn="just">
              <a:buNone/>
            </a:pPr>
            <a:r>
              <a:rPr lang="es-ES" sz="2700" i="1" dirty="0"/>
              <a:t>Tenga en cuenta que el modo en el que se han colocado en el esquema de la siguiente diapositiva es simplemente ilustrativo y no pretende indicar qué se consideren «coercitivas» o «adecuadas». A pesar de esto, en lo relativo a la presentación de pruebas falsas, la investigación ha demostrado que es una de las tácticas más coercitivas, tras el uso de la violencia física.</a:t>
            </a:r>
          </a:p>
          <a:p>
            <a:pPr marL="0" indent="0" algn="just">
              <a:buNone/>
            </a:pPr>
            <a:endParaRPr lang="nl-NL" sz="2000" i="1" dirty="0"/>
          </a:p>
          <a:p>
            <a:pPr marL="0" indent="0" algn="just">
              <a:buNone/>
            </a:pPr>
            <a:endParaRPr lang="nl-NL" sz="2200" dirty="0"/>
          </a:p>
        </p:txBody>
      </p:sp>
      <p:sp>
        <p:nvSpPr>
          <p:cNvPr id="4" name="Vijfhoek 3"/>
          <p:cNvSpPr/>
          <p:nvPr/>
        </p:nvSpPr>
        <p:spPr>
          <a:xfrm>
            <a:off x="0" y="332656"/>
            <a:ext cx="6336704" cy="576064"/>
          </a:xfrm>
          <a:prstGeom prst="homePlate">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ES" sz="2400" b="1" dirty="0"/>
              <a:t>Tácticas y técnicas de interrogatorio</a:t>
            </a:r>
          </a:p>
        </p:txBody>
      </p:sp>
    </p:spTree>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Vijfhoek 3"/>
          <p:cNvSpPr/>
          <p:nvPr/>
        </p:nvSpPr>
        <p:spPr>
          <a:xfrm>
            <a:off x="0" y="332656"/>
            <a:ext cx="6336704" cy="576064"/>
          </a:xfrm>
          <a:prstGeom prst="homePlate">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ES" sz="2400" b="1" dirty="0"/>
              <a:t>Técnicas</a:t>
            </a:r>
          </a:p>
        </p:txBody>
      </p:sp>
      <p:cxnSp>
        <p:nvCxnSpPr>
          <p:cNvPr id="24" name="Rechte verbindingslijn 23"/>
          <p:cNvCxnSpPr/>
          <p:nvPr/>
        </p:nvCxnSpPr>
        <p:spPr>
          <a:xfrm>
            <a:off x="323528" y="1340768"/>
            <a:ext cx="842493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 name="Rechte verbindingslijn 24"/>
          <p:cNvCxnSpPr>
            <a:stCxn id="28" idx="1"/>
          </p:cNvCxnSpPr>
          <p:nvPr/>
        </p:nvCxnSpPr>
        <p:spPr>
          <a:xfrm flipV="1">
            <a:off x="179512" y="5877272"/>
            <a:ext cx="8640960" cy="2961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nvGrpSpPr>
          <p:cNvPr id="30" name="Groep 29"/>
          <p:cNvGrpSpPr/>
          <p:nvPr/>
        </p:nvGrpSpPr>
        <p:grpSpPr>
          <a:xfrm>
            <a:off x="179512" y="908720"/>
            <a:ext cx="8964488" cy="5459834"/>
            <a:chOff x="179512" y="1196752"/>
            <a:chExt cx="8964488" cy="5459834"/>
          </a:xfrm>
        </p:grpSpPr>
        <p:grpSp>
          <p:nvGrpSpPr>
            <p:cNvPr id="22" name="Groep 21"/>
            <p:cNvGrpSpPr/>
            <p:nvPr/>
          </p:nvGrpSpPr>
          <p:grpSpPr>
            <a:xfrm>
              <a:off x="323528" y="1772816"/>
              <a:ext cx="8424936" cy="4175505"/>
              <a:chOff x="323528" y="1772816"/>
              <a:chExt cx="8424936" cy="4175505"/>
            </a:xfrm>
          </p:grpSpPr>
          <p:sp>
            <p:nvSpPr>
              <p:cNvPr id="6" name="Rechthoek: afgeronde hoeken 6">
                <a:hlinkClick r:id="rId2" action="ppaction://hlinksldjump"/>
              </p:cNvPr>
              <p:cNvSpPr/>
              <p:nvPr/>
            </p:nvSpPr>
            <p:spPr>
              <a:xfrm>
                <a:off x="611807" y="1773775"/>
                <a:ext cx="1367905" cy="647113"/>
              </a:xfrm>
              <a:prstGeom prst="roundRect">
                <a:avLst/>
              </a:prstGeom>
              <a:solidFill>
                <a:srgbClr val="00A2DB"/>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s-ES" sz="1600" dirty="0"/>
                  <a:t>Minimización</a:t>
                </a:r>
              </a:p>
            </p:txBody>
          </p:sp>
          <p:sp>
            <p:nvSpPr>
              <p:cNvPr id="7" name="Rechthoek: afgeronde hoeken 48">
                <a:hlinkClick r:id="rId3" action="ppaction://hlinksldjump"/>
              </p:cNvPr>
              <p:cNvSpPr/>
              <p:nvPr/>
            </p:nvSpPr>
            <p:spPr>
              <a:xfrm>
                <a:off x="2483768" y="1773775"/>
                <a:ext cx="1656184" cy="647113"/>
              </a:xfrm>
              <a:prstGeom prst="roundRect">
                <a:avLst/>
              </a:prstGeom>
              <a:solidFill>
                <a:srgbClr val="00A2DB"/>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s-ES" sz="1600" dirty="0"/>
                  <a:t>Mostrar incredulidad</a:t>
                </a:r>
              </a:p>
            </p:txBody>
          </p:sp>
          <p:sp>
            <p:nvSpPr>
              <p:cNvPr id="8" name="Rechthoek: afgeronde hoeken 49">
                <a:hlinkClick r:id="rId4" action="ppaction://hlinksldjump"/>
              </p:cNvPr>
              <p:cNvSpPr/>
              <p:nvPr/>
            </p:nvSpPr>
            <p:spPr>
              <a:xfrm>
                <a:off x="4716016" y="1772816"/>
                <a:ext cx="1944216" cy="647113"/>
              </a:xfrm>
              <a:prstGeom prst="roundRect">
                <a:avLst/>
              </a:prstGeom>
              <a:solidFill>
                <a:srgbClr val="00A2DB"/>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s-ES" sz="1600" dirty="0"/>
                  <a:t>Preguntas relacionadas con el tiempo</a:t>
                </a:r>
              </a:p>
            </p:txBody>
          </p:sp>
          <p:sp>
            <p:nvSpPr>
              <p:cNvPr id="9" name="Rechthoek: afgeronde hoeken 54">
                <a:hlinkClick r:id="rId5" action="ppaction://hlinksldjump"/>
              </p:cNvPr>
              <p:cNvSpPr/>
              <p:nvPr/>
            </p:nvSpPr>
            <p:spPr>
              <a:xfrm>
                <a:off x="7092527" y="2011895"/>
                <a:ext cx="1655937" cy="769033"/>
              </a:xfrm>
              <a:prstGeom prst="roundRect">
                <a:avLst/>
              </a:prstGeom>
              <a:solidFill>
                <a:srgbClr val="00A2DB"/>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s-ES" sz="1600" dirty="0"/>
                  <a:t>Recuerdo libre</a:t>
                </a:r>
              </a:p>
            </p:txBody>
          </p:sp>
          <p:sp>
            <p:nvSpPr>
              <p:cNvPr id="11" name="Rechthoek: afgeronde hoeken 6">
                <a:hlinkClick r:id="rId6" action="ppaction://hlinksldjump"/>
              </p:cNvPr>
              <p:cNvSpPr/>
              <p:nvPr/>
            </p:nvSpPr>
            <p:spPr>
              <a:xfrm>
                <a:off x="323528" y="2709879"/>
                <a:ext cx="1223889" cy="647113"/>
              </a:xfrm>
              <a:prstGeom prst="roundRect">
                <a:avLst/>
              </a:prstGeom>
              <a:solidFill>
                <a:srgbClr val="00A2DB"/>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s-ES" sz="1600" dirty="0"/>
                  <a:t>Pruebas falsas</a:t>
                </a:r>
              </a:p>
            </p:txBody>
          </p:sp>
          <p:sp>
            <p:nvSpPr>
              <p:cNvPr id="12" name="Rechthoek: afgeronde hoeken 6">
                <a:hlinkClick r:id="rId7" action="ppaction://hlinksldjump"/>
              </p:cNvPr>
              <p:cNvSpPr/>
              <p:nvPr/>
            </p:nvSpPr>
            <p:spPr>
              <a:xfrm>
                <a:off x="547936" y="3573975"/>
                <a:ext cx="1503784" cy="647113"/>
              </a:xfrm>
              <a:prstGeom prst="roundRect">
                <a:avLst/>
              </a:prstGeom>
              <a:solidFill>
                <a:srgbClr val="00A2DB"/>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s-ES" sz="1600" dirty="0"/>
                  <a:t>Maximización</a:t>
                </a:r>
              </a:p>
            </p:txBody>
          </p:sp>
          <p:sp>
            <p:nvSpPr>
              <p:cNvPr id="13" name="Rechthoek: afgeronde hoeken 6">
                <a:hlinkClick r:id="rId8" action="ppaction://hlinksldjump"/>
              </p:cNvPr>
              <p:cNvSpPr/>
              <p:nvPr/>
            </p:nvSpPr>
            <p:spPr>
              <a:xfrm>
                <a:off x="700336" y="4437112"/>
                <a:ext cx="1927448" cy="647113"/>
              </a:xfrm>
              <a:prstGeom prst="roundRect">
                <a:avLst/>
              </a:prstGeom>
              <a:solidFill>
                <a:srgbClr val="00A2DB"/>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s-ES" sz="1600" dirty="0"/>
                  <a:t>Preguntas sugestivas</a:t>
                </a:r>
              </a:p>
            </p:txBody>
          </p:sp>
          <p:sp>
            <p:nvSpPr>
              <p:cNvPr id="14" name="Rechthoek: afgeronde hoeken 48">
                <a:hlinkClick r:id="rId9" action="ppaction://hlinksldjump"/>
              </p:cNvPr>
              <p:cNvSpPr/>
              <p:nvPr/>
            </p:nvSpPr>
            <p:spPr>
              <a:xfrm>
                <a:off x="2339752" y="2709879"/>
                <a:ext cx="1656184" cy="647113"/>
              </a:xfrm>
              <a:prstGeom prst="roundRect">
                <a:avLst/>
              </a:prstGeom>
              <a:solidFill>
                <a:srgbClr val="00A2DB"/>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s-ES" sz="1600" dirty="0"/>
                  <a:t>Falsas promesas</a:t>
                </a:r>
              </a:p>
            </p:txBody>
          </p:sp>
          <p:sp>
            <p:nvSpPr>
              <p:cNvPr id="15" name="Rechthoek: afgeronde hoeken 48">
                <a:hlinkClick r:id="rId10" action="ppaction://hlinksldjump"/>
              </p:cNvPr>
              <p:cNvSpPr/>
              <p:nvPr/>
            </p:nvSpPr>
            <p:spPr>
              <a:xfrm>
                <a:off x="2636168" y="3573975"/>
                <a:ext cx="1656184" cy="647113"/>
              </a:xfrm>
              <a:prstGeom prst="roundRect">
                <a:avLst/>
              </a:prstGeom>
              <a:solidFill>
                <a:srgbClr val="00A2DB"/>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s-ES" sz="1600" dirty="0"/>
                  <a:t>Preguntas hipotéticas</a:t>
                </a:r>
              </a:p>
            </p:txBody>
          </p:sp>
          <p:sp>
            <p:nvSpPr>
              <p:cNvPr id="16" name="Rechthoek: afgeronde hoeken 48">
                <a:hlinkClick r:id="rId11" action="ppaction://hlinksldjump"/>
              </p:cNvPr>
              <p:cNvSpPr/>
              <p:nvPr/>
            </p:nvSpPr>
            <p:spPr>
              <a:xfrm>
                <a:off x="2843808" y="4438071"/>
                <a:ext cx="1656184" cy="647113"/>
              </a:xfrm>
              <a:prstGeom prst="roundRect">
                <a:avLst/>
              </a:prstGeom>
              <a:solidFill>
                <a:srgbClr val="00A2DB"/>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s-ES" sz="1600" dirty="0"/>
                  <a:t>Persuasión</a:t>
                </a:r>
              </a:p>
            </p:txBody>
          </p:sp>
          <p:sp>
            <p:nvSpPr>
              <p:cNvPr id="17" name="Rechthoek: afgeronde hoeken 48">
                <a:hlinkClick r:id="rId12" action="ppaction://hlinksldjump"/>
              </p:cNvPr>
              <p:cNvSpPr/>
              <p:nvPr/>
            </p:nvSpPr>
            <p:spPr>
              <a:xfrm>
                <a:off x="3059832" y="5301208"/>
                <a:ext cx="1656184" cy="647113"/>
              </a:xfrm>
              <a:prstGeom prst="roundRect">
                <a:avLst/>
              </a:prstGeom>
              <a:solidFill>
                <a:srgbClr val="00A2DB"/>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s-ES" sz="1600" dirty="0"/>
                  <a:t>Preguntas repetitivas</a:t>
                </a:r>
              </a:p>
            </p:txBody>
          </p:sp>
          <p:sp>
            <p:nvSpPr>
              <p:cNvPr id="19" name="Rechthoek: afgeronde hoeken 49">
                <a:hlinkClick r:id="rId13" action="ppaction://hlinksldjump"/>
              </p:cNvPr>
              <p:cNvSpPr/>
              <p:nvPr/>
            </p:nvSpPr>
            <p:spPr>
              <a:xfrm>
                <a:off x="4716016" y="2709879"/>
                <a:ext cx="1937493" cy="647113"/>
              </a:xfrm>
              <a:prstGeom prst="roundRect">
                <a:avLst/>
              </a:prstGeom>
              <a:solidFill>
                <a:srgbClr val="00A2DB"/>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s-ES" sz="1600" dirty="0"/>
                  <a:t>Mostrar las pruebas existentes</a:t>
                </a:r>
              </a:p>
            </p:txBody>
          </p:sp>
          <p:sp>
            <p:nvSpPr>
              <p:cNvPr id="20" name="Rechthoek: afgeronde hoeken 49">
                <a:hlinkClick r:id="rId14" action="ppaction://hlinksldjump"/>
              </p:cNvPr>
              <p:cNvSpPr/>
              <p:nvPr/>
            </p:nvSpPr>
            <p:spPr>
              <a:xfrm>
                <a:off x="4716016" y="3573016"/>
                <a:ext cx="1937493" cy="647113"/>
              </a:xfrm>
              <a:prstGeom prst="roundRect">
                <a:avLst/>
              </a:prstGeom>
              <a:solidFill>
                <a:srgbClr val="00A2DB"/>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s-ES" sz="1600" dirty="0"/>
                  <a:t>Examinar incoherencias</a:t>
                </a:r>
              </a:p>
            </p:txBody>
          </p:sp>
          <p:sp>
            <p:nvSpPr>
              <p:cNvPr id="21" name="Rechthoek: afgeronde hoeken 49">
                <a:hlinkClick r:id="rId15" action="ppaction://hlinksldjump"/>
              </p:cNvPr>
              <p:cNvSpPr/>
              <p:nvPr/>
            </p:nvSpPr>
            <p:spPr>
              <a:xfrm>
                <a:off x="6084168" y="4437112"/>
                <a:ext cx="1937493" cy="647113"/>
              </a:xfrm>
              <a:prstGeom prst="roundRect">
                <a:avLst/>
              </a:prstGeom>
              <a:solidFill>
                <a:srgbClr val="00A2DB"/>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s-ES" sz="1600" dirty="0"/>
                  <a:t>Entablar una buena relación</a:t>
                </a:r>
              </a:p>
            </p:txBody>
          </p:sp>
        </p:grpSp>
        <p:sp>
          <p:nvSpPr>
            <p:cNvPr id="26" name="Tekstvak 25"/>
            <p:cNvSpPr txBox="1"/>
            <p:nvPr/>
          </p:nvSpPr>
          <p:spPr>
            <a:xfrm>
              <a:off x="323528" y="1196752"/>
              <a:ext cx="3024336" cy="369332"/>
            </a:xfrm>
            <a:prstGeom prst="rect">
              <a:avLst/>
            </a:prstGeom>
            <a:noFill/>
            <a:ln>
              <a:noFill/>
            </a:ln>
          </p:spPr>
          <p:txBody>
            <a:bodyPr wrap="square" rtlCol="0">
              <a:spAutoFit/>
            </a:bodyPr>
            <a:lstStyle/>
            <a:p>
              <a:r>
                <a:rPr lang="es-ES" dirty="0"/>
                <a:t>MODELO ACUSATORIO</a:t>
              </a:r>
            </a:p>
          </p:txBody>
        </p:sp>
        <p:sp>
          <p:nvSpPr>
            <p:cNvPr id="27" name="Tekstvak 26"/>
            <p:cNvSpPr txBox="1"/>
            <p:nvPr/>
          </p:nvSpPr>
          <p:spPr>
            <a:xfrm>
              <a:off x="4932040" y="1196752"/>
              <a:ext cx="4211960" cy="369332"/>
            </a:xfrm>
            <a:prstGeom prst="rect">
              <a:avLst/>
            </a:prstGeom>
            <a:noFill/>
            <a:ln>
              <a:noFill/>
            </a:ln>
          </p:spPr>
          <p:txBody>
            <a:bodyPr wrap="square" rtlCol="0">
              <a:spAutoFit/>
            </a:bodyPr>
            <a:lstStyle/>
            <a:p>
              <a:r>
                <a:rPr lang="es-ES" dirty="0"/>
                <a:t>MODELO DE RECOGIDA DE INFORMACIÓN</a:t>
              </a:r>
            </a:p>
          </p:txBody>
        </p:sp>
        <p:sp>
          <p:nvSpPr>
            <p:cNvPr id="28" name="Tekstvak 27"/>
            <p:cNvSpPr txBox="1"/>
            <p:nvPr/>
          </p:nvSpPr>
          <p:spPr>
            <a:xfrm>
              <a:off x="179512" y="5733256"/>
              <a:ext cx="3384376" cy="923330"/>
            </a:xfrm>
            <a:prstGeom prst="rect">
              <a:avLst/>
            </a:prstGeom>
            <a:noFill/>
            <a:ln>
              <a:noFill/>
            </a:ln>
          </p:spPr>
          <p:txBody>
            <a:bodyPr wrap="square" rtlCol="0">
              <a:spAutoFit/>
            </a:bodyPr>
            <a:lstStyle/>
            <a:p>
              <a:r>
                <a:rPr lang="es-ES" b="1" dirty="0"/>
                <a:t>INADECUADAS</a:t>
              </a:r>
            </a:p>
            <a:p>
              <a:endParaRPr lang="nl-NL" dirty="0"/>
            </a:p>
            <a:p>
              <a:r>
                <a:rPr lang="es-ES" dirty="0"/>
                <a:t>Riesgo alto de una confesión falsa</a:t>
              </a:r>
            </a:p>
          </p:txBody>
        </p:sp>
        <p:sp>
          <p:nvSpPr>
            <p:cNvPr id="29" name="Tekstvak 28"/>
            <p:cNvSpPr txBox="1"/>
            <p:nvPr/>
          </p:nvSpPr>
          <p:spPr>
            <a:xfrm>
              <a:off x="5364088" y="5733256"/>
              <a:ext cx="3456384" cy="923330"/>
            </a:xfrm>
            <a:prstGeom prst="rect">
              <a:avLst/>
            </a:prstGeom>
            <a:noFill/>
            <a:ln>
              <a:noFill/>
            </a:ln>
          </p:spPr>
          <p:txBody>
            <a:bodyPr wrap="square" rtlCol="0">
              <a:spAutoFit/>
            </a:bodyPr>
            <a:lstStyle/>
            <a:p>
              <a:pPr algn="r"/>
              <a:r>
                <a:rPr lang="es-ES" b="1" dirty="0"/>
                <a:t>ADECUADAS</a:t>
              </a:r>
            </a:p>
            <a:p>
              <a:endParaRPr lang="nl-NL" dirty="0"/>
            </a:p>
            <a:p>
              <a:pPr algn="r"/>
              <a:r>
                <a:rPr lang="es-ES" dirty="0"/>
                <a:t>Riesgo bajo de una confesión falsa</a:t>
              </a:r>
            </a:p>
          </p:txBody>
        </p:sp>
      </p:grpSp>
      <p:sp>
        <p:nvSpPr>
          <p:cNvPr id="34" name="Rechthoek 33"/>
          <p:cNvSpPr/>
          <p:nvPr/>
        </p:nvSpPr>
        <p:spPr>
          <a:xfrm>
            <a:off x="467544" y="1700808"/>
            <a:ext cx="1512168" cy="79208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2" name="Tekstvak 31"/>
          <p:cNvSpPr txBox="1"/>
          <p:nvPr/>
        </p:nvSpPr>
        <p:spPr>
          <a:xfrm>
            <a:off x="611807" y="-27384"/>
            <a:ext cx="8424689" cy="369332"/>
          </a:xfrm>
          <a:prstGeom prst="rect">
            <a:avLst/>
          </a:prstGeom>
          <a:noFill/>
        </p:spPr>
        <p:txBody>
          <a:bodyPr wrap="square" rtlCol="0">
            <a:spAutoFit/>
          </a:bodyPr>
          <a:lstStyle/>
          <a:p>
            <a:r>
              <a:rPr lang="es-ES" i="1" dirty="0"/>
              <a:t>Haga CLIC en cada cuadro para leer más; haga CLIC de nuevo para cerrar</a:t>
            </a:r>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Vijfhoek 3"/>
          <p:cNvSpPr/>
          <p:nvPr/>
        </p:nvSpPr>
        <p:spPr>
          <a:xfrm>
            <a:off x="0" y="332656"/>
            <a:ext cx="6336704" cy="576064"/>
          </a:xfrm>
          <a:prstGeom prst="homePlate">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ES" sz="2400" b="1" dirty="0"/>
              <a:t>Técnicas</a:t>
            </a:r>
          </a:p>
        </p:txBody>
      </p:sp>
      <p:cxnSp>
        <p:nvCxnSpPr>
          <p:cNvPr id="24" name="Rechte verbindingslijn 23"/>
          <p:cNvCxnSpPr/>
          <p:nvPr/>
        </p:nvCxnSpPr>
        <p:spPr>
          <a:xfrm>
            <a:off x="323528" y="1340768"/>
            <a:ext cx="842493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 name="Rechte verbindingslijn 24"/>
          <p:cNvCxnSpPr/>
          <p:nvPr/>
        </p:nvCxnSpPr>
        <p:spPr>
          <a:xfrm>
            <a:off x="395536" y="5877272"/>
            <a:ext cx="842493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nvGrpSpPr>
          <p:cNvPr id="30" name="Groep 29"/>
          <p:cNvGrpSpPr/>
          <p:nvPr/>
        </p:nvGrpSpPr>
        <p:grpSpPr>
          <a:xfrm>
            <a:off x="251520" y="908720"/>
            <a:ext cx="8892480" cy="5459834"/>
            <a:chOff x="251520" y="1196752"/>
            <a:chExt cx="8892480" cy="5459834"/>
          </a:xfrm>
        </p:grpSpPr>
        <p:grpSp>
          <p:nvGrpSpPr>
            <p:cNvPr id="22" name="Groep 21"/>
            <p:cNvGrpSpPr/>
            <p:nvPr/>
          </p:nvGrpSpPr>
          <p:grpSpPr>
            <a:xfrm>
              <a:off x="323528" y="1772816"/>
              <a:ext cx="8424936" cy="4175505"/>
              <a:chOff x="323528" y="1772816"/>
              <a:chExt cx="8424936" cy="4175505"/>
            </a:xfrm>
          </p:grpSpPr>
          <p:sp>
            <p:nvSpPr>
              <p:cNvPr id="6" name="Rechthoek: afgeronde hoeken 6">
                <a:hlinkClick r:id="rId2" action="ppaction://hlinksldjump"/>
              </p:cNvPr>
              <p:cNvSpPr/>
              <p:nvPr/>
            </p:nvSpPr>
            <p:spPr>
              <a:xfrm>
                <a:off x="611807" y="1773775"/>
                <a:ext cx="1367905" cy="647113"/>
              </a:xfrm>
              <a:prstGeom prst="roundRect">
                <a:avLst/>
              </a:prstGeom>
              <a:solidFill>
                <a:srgbClr val="00A2DB"/>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s-ES" sz="1600" dirty="0"/>
                  <a:t>Minimización</a:t>
                </a:r>
              </a:p>
            </p:txBody>
          </p:sp>
          <p:sp>
            <p:nvSpPr>
              <p:cNvPr id="7" name="Rechthoek: afgeronde hoeken 48">
                <a:hlinkClick r:id="rId3" action="ppaction://hlinksldjump"/>
              </p:cNvPr>
              <p:cNvSpPr/>
              <p:nvPr/>
            </p:nvSpPr>
            <p:spPr>
              <a:xfrm>
                <a:off x="2483768" y="1773775"/>
                <a:ext cx="1656184" cy="647113"/>
              </a:xfrm>
              <a:prstGeom prst="roundRect">
                <a:avLst/>
              </a:prstGeom>
              <a:solidFill>
                <a:srgbClr val="00A2DB"/>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s-ES" sz="1600" dirty="0"/>
                  <a:t>Mostrar incredulidad</a:t>
                </a:r>
              </a:p>
            </p:txBody>
          </p:sp>
          <p:sp>
            <p:nvSpPr>
              <p:cNvPr id="8" name="Rechthoek: afgeronde hoeken 49">
                <a:hlinkClick r:id="rId4" action="ppaction://hlinksldjump"/>
              </p:cNvPr>
              <p:cNvSpPr/>
              <p:nvPr/>
            </p:nvSpPr>
            <p:spPr>
              <a:xfrm>
                <a:off x="4716016" y="1772816"/>
                <a:ext cx="1944216" cy="647113"/>
              </a:xfrm>
              <a:prstGeom prst="roundRect">
                <a:avLst/>
              </a:prstGeom>
              <a:solidFill>
                <a:srgbClr val="00A2DB"/>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s-ES" sz="1600" dirty="0"/>
                  <a:t>Preguntas relacionadas con el tiempo</a:t>
                </a:r>
              </a:p>
            </p:txBody>
          </p:sp>
          <p:sp>
            <p:nvSpPr>
              <p:cNvPr id="9" name="Rechthoek: afgeronde hoeken 54">
                <a:hlinkClick r:id="rId5" action="ppaction://hlinksldjump"/>
              </p:cNvPr>
              <p:cNvSpPr/>
              <p:nvPr/>
            </p:nvSpPr>
            <p:spPr>
              <a:xfrm>
                <a:off x="7092527" y="2011895"/>
                <a:ext cx="1655937" cy="769033"/>
              </a:xfrm>
              <a:prstGeom prst="roundRect">
                <a:avLst/>
              </a:prstGeom>
              <a:solidFill>
                <a:srgbClr val="00A2DB"/>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s-ES" sz="1600" dirty="0"/>
                  <a:t>Recuerdo libre</a:t>
                </a:r>
              </a:p>
            </p:txBody>
          </p:sp>
          <p:sp>
            <p:nvSpPr>
              <p:cNvPr id="11" name="Rechthoek: afgeronde hoeken 6">
                <a:hlinkClick r:id="rId6" action="ppaction://hlinksldjump"/>
              </p:cNvPr>
              <p:cNvSpPr/>
              <p:nvPr/>
            </p:nvSpPr>
            <p:spPr>
              <a:xfrm>
                <a:off x="323528" y="2709879"/>
                <a:ext cx="1223889" cy="647113"/>
              </a:xfrm>
              <a:prstGeom prst="roundRect">
                <a:avLst/>
              </a:prstGeom>
              <a:solidFill>
                <a:srgbClr val="00A2DB"/>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s-ES" sz="1600" dirty="0"/>
                  <a:t>Pruebas falsas</a:t>
                </a:r>
              </a:p>
            </p:txBody>
          </p:sp>
          <p:sp>
            <p:nvSpPr>
              <p:cNvPr id="12" name="Rechthoek: afgeronde hoeken 6">
                <a:hlinkClick r:id="rId7" action="ppaction://hlinksldjump"/>
              </p:cNvPr>
              <p:cNvSpPr/>
              <p:nvPr/>
            </p:nvSpPr>
            <p:spPr>
              <a:xfrm>
                <a:off x="547936" y="3573975"/>
                <a:ext cx="1503784" cy="647113"/>
              </a:xfrm>
              <a:prstGeom prst="roundRect">
                <a:avLst/>
              </a:prstGeom>
              <a:solidFill>
                <a:srgbClr val="00A2DB"/>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s-ES" sz="1600" dirty="0"/>
                  <a:t>Maximización</a:t>
                </a:r>
              </a:p>
            </p:txBody>
          </p:sp>
          <p:sp>
            <p:nvSpPr>
              <p:cNvPr id="13" name="Rechthoek: afgeronde hoeken 6">
                <a:hlinkClick r:id="rId8" action="ppaction://hlinksldjump"/>
              </p:cNvPr>
              <p:cNvSpPr/>
              <p:nvPr/>
            </p:nvSpPr>
            <p:spPr>
              <a:xfrm>
                <a:off x="700336" y="4437112"/>
                <a:ext cx="1927448" cy="647113"/>
              </a:xfrm>
              <a:prstGeom prst="roundRect">
                <a:avLst/>
              </a:prstGeom>
              <a:solidFill>
                <a:srgbClr val="00A2DB"/>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s-ES" sz="1600" dirty="0"/>
                  <a:t>Preguntas sugestivas</a:t>
                </a:r>
              </a:p>
            </p:txBody>
          </p:sp>
          <p:sp>
            <p:nvSpPr>
              <p:cNvPr id="14" name="Rechthoek: afgeronde hoeken 48">
                <a:hlinkClick r:id="rId9" action="ppaction://hlinksldjump"/>
              </p:cNvPr>
              <p:cNvSpPr/>
              <p:nvPr/>
            </p:nvSpPr>
            <p:spPr>
              <a:xfrm>
                <a:off x="2339752" y="2709879"/>
                <a:ext cx="1656184" cy="647113"/>
              </a:xfrm>
              <a:prstGeom prst="roundRect">
                <a:avLst/>
              </a:prstGeom>
              <a:solidFill>
                <a:srgbClr val="00A2DB"/>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s-ES" sz="1600" dirty="0"/>
                  <a:t>Falsas promesas</a:t>
                </a:r>
              </a:p>
            </p:txBody>
          </p:sp>
          <p:sp>
            <p:nvSpPr>
              <p:cNvPr id="15" name="Rechthoek: afgeronde hoeken 48">
                <a:hlinkClick r:id="rId10" action="ppaction://hlinksldjump"/>
              </p:cNvPr>
              <p:cNvSpPr/>
              <p:nvPr/>
            </p:nvSpPr>
            <p:spPr>
              <a:xfrm>
                <a:off x="2636168" y="3573975"/>
                <a:ext cx="1656184" cy="647113"/>
              </a:xfrm>
              <a:prstGeom prst="roundRect">
                <a:avLst/>
              </a:prstGeom>
              <a:solidFill>
                <a:srgbClr val="00A2DB"/>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s-ES" sz="1600" dirty="0"/>
                  <a:t>Preguntas hipotéticas</a:t>
                </a:r>
              </a:p>
            </p:txBody>
          </p:sp>
          <p:sp>
            <p:nvSpPr>
              <p:cNvPr id="16" name="Rechthoek: afgeronde hoeken 48">
                <a:hlinkClick r:id="rId11" action="ppaction://hlinksldjump"/>
              </p:cNvPr>
              <p:cNvSpPr/>
              <p:nvPr/>
            </p:nvSpPr>
            <p:spPr>
              <a:xfrm>
                <a:off x="2843808" y="4438071"/>
                <a:ext cx="1656184" cy="647113"/>
              </a:xfrm>
              <a:prstGeom prst="roundRect">
                <a:avLst/>
              </a:prstGeom>
              <a:solidFill>
                <a:srgbClr val="00A2DB"/>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s-ES" sz="1600" dirty="0"/>
                  <a:t>Persuasión</a:t>
                </a:r>
              </a:p>
            </p:txBody>
          </p:sp>
          <p:sp>
            <p:nvSpPr>
              <p:cNvPr id="17" name="Rechthoek: afgeronde hoeken 48">
                <a:hlinkClick r:id="rId12" action="ppaction://hlinksldjump"/>
              </p:cNvPr>
              <p:cNvSpPr/>
              <p:nvPr/>
            </p:nvSpPr>
            <p:spPr>
              <a:xfrm>
                <a:off x="3059832" y="5301208"/>
                <a:ext cx="1656184" cy="647113"/>
              </a:xfrm>
              <a:prstGeom prst="roundRect">
                <a:avLst/>
              </a:prstGeom>
              <a:solidFill>
                <a:srgbClr val="00A2DB"/>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s-ES" sz="1600" dirty="0"/>
                  <a:t>Preguntas repetitivas</a:t>
                </a:r>
              </a:p>
            </p:txBody>
          </p:sp>
          <p:sp>
            <p:nvSpPr>
              <p:cNvPr id="19" name="Rechthoek: afgeronde hoeken 49">
                <a:hlinkClick r:id="rId13" action="ppaction://hlinksldjump"/>
              </p:cNvPr>
              <p:cNvSpPr/>
              <p:nvPr/>
            </p:nvSpPr>
            <p:spPr>
              <a:xfrm>
                <a:off x="4716016" y="2709879"/>
                <a:ext cx="1937493" cy="647113"/>
              </a:xfrm>
              <a:prstGeom prst="roundRect">
                <a:avLst/>
              </a:prstGeom>
              <a:solidFill>
                <a:srgbClr val="00A2DB"/>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s-ES" sz="1600" dirty="0"/>
                  <a:t>Mostrar las pruebas existentes</a:t>
                </a:r>
              </a:p>
            </p:txBody>
          </p:sp>
          <p:sp>
            <p:nvSpPr>
              <p:cNvPr id="20" name="Rechthoek: afgeronde hoeken 49">
                <a:hlinkClick r:id="rId14" action="ppaction://hlinksldjump"/>
              </p:cNvPr>
              <p:cNvSpPr/>
              <p:nvPr/>
            </p:nvSpPr>
            <p:spPr>
              <a:xfrm>
                <a:off x="4716016" y="3573016"/>
                <a:ext cx="1937493" cy="647113"/>
              </a:xfrm>
              <a:prstGeom prst="roundRect">
                <a:avLst/>
              </a:prstGeom>
              <a:solidFill>
                <a:srgbClr val="00A2DB"/>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s-ES" sz="1600" dirty="0"/>
                  <a:t>Examinar incoherencias</a:t>
                </a:r>
              </a:p>
            </p:txBody>
          </p:sp>
          <p:sp>
            <p:nvSpPr>
              <p:cNvPr id="21" name="Rechthoek: afgeronde hoeken 49">
                <a:hlinkClick r:id="rId15" action="ppaction://hlinksldjump"/>
              </p:cNvPr>
              <p:cNvSpPr/>
              <p:nvPr/>
            </p:nvSpPr>
            <p:spPr>
              <a:xfrm>
                <a:off x="6084168" y="4437112"/>
                <a:ext cx="1937493" cy="647113"/>
              </a:xfrm>
              <a:prstGeom prst="roundRect">
                <a:avLst/>
              </a:prstGeom>
              <a:solidFill>
                <a:srgbClr val="00A2DB"/>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s-ES" sz="1600" dirty="0"/>
                  <a:t>Entablar una buena relación</a:t>
                </a:r>
              </a:p>
            </p:txBody>
          </p:sp>
        </p:grpSp>
        <p:sp>
          <p:nvSpPr>
            <p:cNvPr id="26" name="Tekstvak 25"/>
            <p:cNvSpPr txBox="1"/>
            <p:nvPr/>
          </p:nvSpPr>
          <p:spPr>
            <a:xfrm>
              <a:off x="323528" y="1196752"/>
              <a:ext cx="3024336" cy="369332"/>
            </a:xfrm>
            <a:prstGeom prst="rect">
              <a:avLst/>
            </a:prstGeom>
            <a:noFill/>
            <a:ln>
              <a:noFill/>
            </a:ln>
          </p:spPr>
          <p:txBody>
            <a:bodyPr wrap="square" rtlCol="0">
              <a:spAutoFit/>
            </a:bodyPr>
            <a:lstStyle/>
            <a:p>
              <a:r>
                <a:rPr lang="es-ES" dirty="0"/>
                <a:t>MODELO ACUSATORIO</a:t>
              </a:r>
            </a:p>
          </p:txBody>
        </p:sp>
        <p:sp>
          <p:nvSpPr>
            <p:cNvPr id="27" name="Tekstvak 26"/>
            <p:cNvSpPr txBox="1"/>
            <p:nvPr/>
          </p:nvSpPr>
          <p:spPr>
            <a:xfrm>
              <a:off x="4788024" y="1196752"/>
              <a:ext cx="4355976" cy="369332"/>
            </a:xfrm>
            <a:prstGeom prst="rect">
              <a:avLst/>
            </a:prstGeom>
            <a:noFill/>
            <a:ln>
              <a:noFill/>
            </a:ln>
          </p:spPr>
          <p:txBody>
            <a:bodyPr wrap="square" rtlCol="0">
              <a:spAutoFit/>
            </a:bodyPr>
            <a:lstStyle/>
            <a:p>
              <a:r>
                <a:rPr lang="es-ES" dirty="0"/>
                <a:t>MODELO DE RECOGIDA DE INFORMACIÓN</a:t>
              </a:r>
            </a:p>
          </p:txBody>
        </p:sp>
        <p:sp>
          <p:nvSpPr>
            <p:cNvPr id="28" name="Tekstvak 27"/>
            <p:cNvSpPr txBox="1"/>
            <p:nvPr/>
          </p:nvSpPr>
          <p:spPr>
            <a:xfrm>
              <a:off x="251520" y="5733256"/>
              <a:ext cx="3528392" cy="923330"/>
            </a:xfrm>
            <a:prstGeom prst="rect">
              <a:avLst/>
            </a:prstGeom>
            <a:noFill/>
            <a:ln>
              <a:noFill/>
            </a:ln>
          </p:spPr>
          <p:txBody>
            <a:bodyPr wrap="square" rtlCol="0">
              <a:spAutoFit/>
            </a:bodyPr>
            <a:lstStyle/>
            <a:p>
              <a:r>
                <a:rPr lang="es-ES" b="1" dirty="0"/>
                <a:t>INADECUADAS</a:t>
              </a:r>
            </a:p>
            <a:p>
              <a:endParaRPr lang="nl-NL" dirty="0"/>
            </a:p>
            <a:p>
              <a:r>
                <a:rPr lang="es-ES" dirty="0"/>
                <a:t>Riesgo alto de una confesión falsa</a:t>
              </a:r>
            </a:p>
          </p:txBody>
        </p:sp>
        <p:sp>
          <p:nvSpPr>
            <p:cNvPr id="29" name="Tekstvak 28"/>
            <p:cNvSpPr txBox="1"/>
            <p:nvPr/>
          </p:nvSpPr>
          <p:spPr>
            <a:xfrm>
              <a:off x="5292080" y="5733256"/>
              <a:ext cx="3528392" cy="923330"/>
            </a:xfrm>
            <a:prstGeom prst="rect">
              <a:avLst/>
            </a:prstGeom>
            <a:noFill/>
            <a:ln>
              <a:noFill/>
            </a:ln>
          </p:spPr>
          <p:txBody>
            <a:bodyPr wrap="square" rtlCol="0">
              <a:spAutoFit/>
            </a:bodyPr>
            <a:lstStyle/>
            <a:p>
              <a:pPr algn="r"/>
              <a:r>
                <a:rPr lang="es-ES" b="1" dirty="0"/>
                <a:t>ADECUADAS</a:t>
              </a:r>
            </a:p>
            <a:p>
              <a:endParaRPr lang="nl-NL" dirty="0"/>
            </a:p>
            <a:p>
              <a:pPr algn="r"/>
              <a:r>
                <a:rPr lang="es-ES" dirty="0"/>
                <a:t>Riesgo bajo de una confesión falsa</a:t>
              </a:r>
            </a:p>
          </p:txBody>
        </p:sp>
      </p:grpSp>
      <p:sp>
        <p:nvSpPr>
          <p:cNvPr id="34" name="Rechthoek 33"/>
          <p:cNvSpPr/>
          <p:nvPr/>
        </p:nvSpPr>
        <p:spPr>
          <a:xfrm>
            <a:off x="467544" y="1700808"/>
            <a:ext cx="1512168" cy="79208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5" name="Tekstvak 30">
            <a:hlinkClick r:id="rId16" action="ppaction://hlinksldjump"/>
          </p:cNvPr>
          <p:cNvSpPr txBox="1"/>
          <p:nvPr/>
        </p:nvSpPr>
        <p:spPr>
          <a:xfrm>
            <a:off x="287524" y="1426407"/>
            <a:ext cx="4104456" cy="4524315"/>
          </a:xfrm>
          <a:prstGeom prst="rect">
            <a:avLst/>
          </a:prstGeom>
          <a:solidFill>
            <a:srgbClr val="002060"/>
          </a:solidFill>
          <a:ln>
            <a:solidFill>
              <a:schemeClr val="tx2"/>
            </a:solidFill>
          </a:ln>
        </p:spPr>
        <p:txBody>
          <a:bodyPr wrap="square" rtlCol="0">
            <a:spAutoFit/>
          </a:bodyPr>
          <a:lstStyle/>
          <a:p>
            <a:pPr algn="just"/>
            <a:r>
              <a:rPr lang="es-ES" b="1" dirty="0">
                <a:solidFill>
                  <a:schemeClr val="bg1"/>
                </a:solidFill>
              </a:rPr>
              <a:t>Minimización (y racionalización)</a:t>
            </a:r>
          </a:p>
          <a:p>
            <a:pPr algn="just"/>
            <a:endParaRPr lang="en-US" dirty="0">
              <a:solidFill>
                <a:schemeClr val="bg1"/>
              </a:solidFill>
            </a:endParaRPr>
          </a:p>
          <a:p>
            <a:pPr algn="just"/>
            <a:r>
              <a:rPr lang="es-ES" dirty="0">
                <a:solidFill>
                  <a:schemeClr val="bg1"/>
                </a:solidFill>
              </a:rPr>
              <a:t>La minimización y la racionalización son una serie de técnicas o tácticas destinadas a persuadir al sospechoso de que el presunto delito es «banal» o menos grave de lo que parece, y también a ofrecer un explicación racional o aceptable moralmente del comportamiento que se le imputa. Esto puede hacer que el sospechoso crea que podría evitar una pena severa si confiesa. Esta táctica también se combina con una oferta implícita de un trato más indulgente.</a:t>
            </a:r>
          </a:p>
          <a:p>
            <a:pPr algn="just"/>
            <a:endParaRPr lang="nl-NL" dirty="0">
              <a:solidFill>
                <a:schemeClr val="bg1"/>
              </a:solidFill>
            </a:endParaRPr>
          </a:p>
        </p:txBody>
      </p:sp>
    </p:spTree>
    <p:extLst>
      <p:ext uri="{BB962C8B-B14F-4D97-AF65-F5344CB8AC3E}">
        <p14:creationId xmlns:p14="http://schemas.microsoft.com/office/powerpoint/2010/main" val="189288036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Vijfhoek 3"/>
          <p:cNvSpPr/>
          <p:nvPr/>
        </p:nvSpPr>
        <p:spPr>
          <a:xfrm>
            <a:off x="0" y="332656"/>
            <a:ext cx="6336704" cy="576064"/>
          </a:xfrm>
          <a:prstGeom prst="homePlate">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ES" sz="2400" b="1" dirty="0"/>
              <a:t>Técnicas</a:t>
            </a:r>
          </a:p>
        </p:txBody>
      </p:sp>
      <p:cxnSp>
        <p:nvCxnSpPr>
          <p:cNvPr id="24" name="Rechte verbindingslijn 23"/>
          <p:cNvCxnSpPr/>
          <p:nvPr/>
        </p:nvCxnSpPr>
        <p:spPr>
          <a:xfrm>
            <a:off x="323528" y="1340768"/>
            <a:ext cx="842493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 name="Rechte verbindingslijn 24"/>
          <p:cNvCxnSpPr/>
          <p:nvPr/>
        </p:nvCxnSpPr>
        <p:spPr>
          <a:xfrm>
            <a:off x="395536" y="5877272"/>
            <a:ext cx="842493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nvGrpSpPr>
          <p:cNvPr id="30" name="Groep 29"/>
          <p:cNvGrpSpPr/>
          <p:nvPr/>
        </p:nvGrpSpPr>
        <p:grpSpPr>
          <a:xfrm>
            <a:off x="323528" y="921494"/>
            <a:ext cx="8820472" cy="5459834"/>
            <a:chOff x="323528" y="1196752"/>
            <a:chExt cx="8820472" cy="5459834"/>
          </a:xfrm>
        </p:grpSpPr>
        <p:grpSp>
          <p:nvGrpSpPr>
            <p:cNvPr id="22" name="Groep 21"/>
            <p:cNvGrpSpPr/>
            <p:nvPr/>
          </p:nvGrpSpPr>
          <p:grpSpPr>
            <a:xfrm>
              <a:off x="323528" y="1772816"/>
              <a:ext cx="8424936" cy="4175505"/>
              <a:chOff x="323528" y="1772816"/>
              <a:chExt cx="8424936" cy="4175505"/>
            </a:xfrm>
          </p:grpSpPr>
          <p:sp>
            <p:nvSpPr>
              <p:cNvPr id="6" name="Rechthoek: afgeronde hoeken 6">
                <a:hlinkClick r:id="rId2" action="ppaction://hlinksldjump"/>
              </p:cNvPr>
              <p:cNvSpPr/>
              <p:nvPr/>
            </p:nvSpPr>
            <p:spPr>
              <a:xfrm>
                <a:off x="611807" y="1773775"/>
                <a:ext cx="1367905" cy="647113"/>
              </a:xfrm>
              <a:prstGeom prst="roundRect">
                <a:avLst/>
              </a:prstGeom>
              <a:solidFill>
                <a:srgbClr val="00A2DB"/>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s-ES" sz="1600" dirty="0"/>
                  <a:t>Minimización</a:t>
                </a:r>
              </a:p>
            </p:txBody>
          </p:sp>
          <p:sp>
            <p:nvSpPr>
              <p:cNvPr id="7" name="Rechthoek: afgeronde hoeken 48">
                <a:hlinkClick r:id="rId3" action="ppaction://hlinksldjump"/>
              </p:cNvPr>
              <p:cNvSpPr/>
              <p:nvPr/>
            </p:nvSpPr>
            <p:spPr>
              <a:xfrm>
                <a:off x="2483768" y="1773775"/>
                <a:ext cx="1656184" cy="647113"/>
              </a:xfrm>
              <a:prstGeom prst="roundRect">
                <a:avLst/>
              </a:prstGeom>
              <a:solidFill>
                <a:srgbClr val="00A2DB"/>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s-ES" sz="1600" dirty="0"/>
                  <a:t>Mostrar incredulidad</a:t>
                </a:r>
              </a:p>
            </p:txBody>
          </p:sp>
          <p:sp>
            <p:nvSpPr>
              <p:cNvPr id="8" name="Rechthoek: afgeronde hoeken 49">
                <a:hlinkClick r:id="rId4" action="ppaction://hlinksldjump"/>
              </p:cNvPr>
              <p:cNvSpPr/>
              <p:nvPr/>
            </p:nvSpPr>
            <p:spPr>
              <a:xfrm>
                <a:off x="4716016" y="1772816"/>
                <a:ext cx="1944216" cy="647113"/>
              </a:xfrm>
              <a:prstGeom prst="roundRect">
                <a:avLst/>
              </a:prstGeom>
              <a:solidFill>
                <a:srgbClr val="00A2DB"/>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s-ES" sz="1600" dirty="0"/>
                  <a:t>Preguntas relacionadas con el tiempo</a:t>
                </a:r>
              </a:p>
            </p:txBody>
          </p:sp>
          <p:sp>
            <p:nvSpPr>
              <p:cNvPr id="9" name="Rechthoek: afgeronde hoeken 54">
                <a:hlinkClick r:id="rId5" action="ppaction://hlinksldjump"/>
              </p:cNvPr>
              <p:cNvSpPr/>
              <p:nvPr/>
            </p:nvSpPr>
            <p:spPr>
              <a:xfrm>
                <a:off x="7092527" y="2011895"/>
                <a:ext cx="1655937" cy="769033"/>
              </a:xfrm>
              <a:prstGeom prst="roundRect">
                <a:avLst/>
              </a:prstGeom>
              <a:solidFill>
                <a:srgbClr val="00A2DB"/>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s-ES" sz="1600" dirty="0"/>
                  <a:t>Recuerdo libre</a:t>
                </a:r>
              </a:p>
            </p:txBody>
          </p:sp>
          <p:sp>
            <p:nvSpPr>
              <p:cNvPr id="11" name="Rechthoek: afgeronde hoeken 6">
                <a:hlinkClick r:id="rId6" action="ppaction://hlinksldjump"/>
              </p:cNvPr>
              <p:cNvSpPr/>
              <p:nvPr/>
            </p:nvSpPr>
            <p:spPr>
              <a:xfrm>
                <a:off x="323528" y="2709879"/>
                <a:ext cx="1223889" cy="647113"/>
              </a:xfrm>
              <a:prstGeom prst="roundRect">
                <a:avLst/>
              </a:prstGeom>
              <a:solidFill>
                <a:srgbClr val="00A2DB"/>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s-ES" sz="1600" dirty="0"/>
                  <a:t>Pruebas falsas</a:t>
                </a:r>
              </a:p>
            </p:txBody>
          </p:sp>
          <p:sp>
            <p:nvSpPr>
              <p:cNvPr id="12" name="Rechthoek: afgeronde hoeken 6">
                <a:hlinkClick r:id="rId7" action="ppaction://hlinksldjump"/>
              </p:cNvPr>
              <p:cNvSpPr/>
              <p:nvPr/>
            </p:nvSpPr>
            <p:spPr>
              <a:xfrm>
                <a:off x="547936" y="3573975"/>
                <a:ext cx="1503784" cy="647113"/>
              </a:xfrm>
              <a:prstGeom prst="roundRect">
                <a:avLst/>
              </a:prstGeom>
              <a:solidFill>
                <a:srgbClr val="00A2DB"/>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s-ES" sz="1600" dirty="0"/>
                  <a:t>Maximización</a:t>
                </a:r>
              </a:p>
            </p:txBody>
          </p:sp>
          <p:sp>
            <p:nvSpPr>
              <p:cNvPr id="13" name="Rechthoek: afgeronde hoeken 6">
                <a:hlinkClick r:id="rId8" action="ppaction://hlinksldjump"/>
              </p:cNvPr>
              <p:cNvSpPr/>
              <p:nvPr/>
            </p:nvSpPr>
            <p:spPr>
              <a:xfrm>
                <a:off x="700336" y="4437112"/>
                <a:ext cx="1927448" cy="647113"/>
              </a:xfrm>
              <a:prstGeom prst="roundRect">
                <a:avLst/>
              </a:prstGeom>
              <a:solidFill>
                <a:srgbClr val="00A2DB"/>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s-ES" sz="1600" dirty="0"/>
                  <a:t>Preguntas sugestivas</a:t>
                </a:r>
              </a:p>
            </p:txBody>
          </p:sp>
          <p:sp>
            <p:nvSpPr>
              <p:cNvPr id="14" name="Rechthoek: afgeronde hoeken 48">
                <a:hlinkClick r:id="rId9" action="ppaction://hlinksldjump"/>
              </p:cNvPr>
              <p:cNvSpPr/>
              <p:nvPr/>
            </p:nvSpPr>
            <p:spPr>
              <a:xfrm>
                <a:off x="2339752" y="2709879"/>
                <a:ext cx="1656184" cy="647113"/>
              </a:xfrm>
              <a:prstGeom prst="roundRect">
                <a:avLst/>
              </a:prstGeom>
              <a:solidFill>
                <a:srgbClr val="00A2DB"/>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s-ES" sz="1600" dirty="0"/>
                  <a:t>Falsas promesas</a:t>
                </a:r>
              </a:p>
            </p:txBody>
          </p:sp>
          <p:sp>
            <p:nvSpPr>
              <p:cNvPr id="15" name="Rechthoek: afgeronde hoeken 48">
                <a:hlinkClick r:id="rId10" action="ppaction://hlinksldjump"/>
              </p:cNvPr>
              <p:cNvSpPr/>
              <p:nvPr/>
            </p:nvSpPr>
            <p:spPr>
              <a:xfrm>
                <a:off x="2636168" y="3573975"/>
                <a:ext cx="1656184" cy="647113"/>
              </a:xfrm>
              <a:prstGeom prst="roundRect">
                <a:avLst/>
              </a:prstGeom>
              <a:solidFill>
                <a:srgbClr val="00A2DB"/>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s-ES" sz="1600" dirty="0"/>
                  <a:t>Preguntas hipotéticas</a:t>
                </a:r>
              </a:p>
            </p:txBody>
          </p:sp>
          <p:sp>
            <p:nvSpPr>
              <p:cNvPr id="16" name="Rechthoek: afgeronde hoeken 48">
                <a:hlinkClick r:id="rId11" action="ppaction://hlinksldjump"/>
              </p:cNvPr>
              <p:cNvSpPr/>
              <p:nvPr/>
            </p:nvSpPr>
            <p:spPr>
              <a:xfrm>
                <a:off x="2843808" y="4438071"/>
                <a:ext cx="1656184" cy="647113"/>
              </a:xfrm>
              <a:prstGeom prst="roundRect">
                <a:avLst/>
              </a:prstGeom>
              <a:solidFill>
                <a:srgbClr val="00A2DB"/>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s-ES" sz="1600" dirty="0"/>
                  <a:t>Persuasión</a:t>
                </a:r>
              </a:p>
            </p:txBody>
          </p:sp>
          <p:sp>
            <p:nvSpPr>
              <p:cNvPr id="17" name="Rechthoek: afgeronde hoeken 48">
                <a:hlinkClick r:id="rId12" action="ppaction://hlinksldjump"/>
              </p:cNvPr>
              <p:cNvSpPr/>
              <p:nvPr/>
            </p:nvSpPr>
            <p:spPr>
              <a:xfrm>
                <a:off x="3059832" y="5301208"/>
                <a:ext cx="1656184" cy="647113"/>
              </a:xfrm>
              <a:prstGeom prst="roundRect">
                <a:avLst/>
              </a:prstGeom>
              <a:solidFill>
                <a:srgbClr val="00A2DB"/>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s-ES" sz="1600" dirty="0"/>
                  <a:t>Preguntas repetitivas</a:t>
                </a:r>
              </a:p>
            </p:txBody>
          </p:sp>
          <p:sp>
            <p:nvSpPr>
              <p:cNvPr id="19" name="Rechthoek: afgeronde hoeken 49">
                <a:hlinkClick r:id="rId13" action="ppaction://hlinksldjump"/>
              </p:cNvPr>
              <p:cNvSpPr/>
              <p:nvPr/>
            </p:nvSpPr>
            <p:spPr>
              <a:xfrm>
                <a:off x="4716016" y="2709879"/>
                <a:ext cx="1937493" cy="647113"/>
              </a:xfrm>
              <a:prstGeom prst="roundRect">
                <a:avLst/>
              </a:prstGeom>
              <a:solidFill>
                <a:srgbClr val="00A2DB"/>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s-ES" sz="1600" dirty="0"/>
                  <a:t>Mostrar las pruebas existentes</a:t>
                </a:r>
              </a:p>
            </p:txBody>
          </p:sp>
          <p:sp>
            <p:nvSpPr>
              <p:cNvPr id="20" name="Rechthoek: afgeronde hoeken 49">
                <a:hlinkClick r:id="rId14" action="ppaction://hlinksldjump"/>
              </p:cNvPr>
              <p:cNvSpPr/>
              <p:nvPr/>
            </p:nvSpPr>
            <p:spPr>
              <a:xfrm>
                <a:off x="4716016" y="3573016"/>
                <a:ext cx="1937493" cy="647113"/>
              </a:xfrm>
              <a:prstGeom prst="roundRect">
                <a:avLst/>
              </a:prstGeom>
              <a:solidFill>
                <a:srgbClr val="00A2DB"/>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s-ES" sz="1600" dirty="0"/>
                  <a:t>Examinar incoherencias</a:t>
                </a:r>
              </a:p>
            </p:txBody>
          </p:sp>
          <p:sp>
            <p:nvSpPr>
              <p:cNvPr id="21" name="Rechthoek: afgeronde hoeken 49">
                <a:hlinkClick r:id="rId15" action="ppaction://hlinksldjump"/>
              </p:cNvPr>
              <p:cNvSpPr/>
              <p:nvPr/>
            </p:nvSpPr>
            <p:spPr>
              <a:xfrm>
                <a:off x="6084168" y="4437112"/>
                <a:ext cx="1937493" cy="647113"/>
              </a:xfrm>
              <a:prstGeom prst="roundRect">
                <a:avLst/>
              </a:prstGeom>
              <a:solidFill>
                <a:srgbClr val="00A2DB"/>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s-ES" sz="1600" dirty="0"/>
                  <a:t>Entablar una buena relación</a:t>
                </a:r>
              </a:p>
            </p:txBody>
          </p:sp>
        </p:grpSp>
        <p:sp>
          <p:nvSpPr>
            <p:cNvPr id="26" name="Tekstvak 25"/>
            <p:cNvSpPr txBox="1"/>
            <p:nvPr/>
          </p:nvSpPr>
          <p:spPr>
            <a:xfrm>
              <a:off x="323528" y="1196752"/>
              <a:ext cx="3024336" cy="369332"/>
            </a:xfrm>
            <a:prstGeom prst="rect">
              <a:avLst/>
            </a:prstGeom>
            <a:noFill/>
            <a:ln>
              <a:noFill/>
            </a:ln>
          </p:spPr>
          <p:txBody>
            <a:bodyPr wrap="square" rtlCol="0">
              <a:spAutoFit/>
            </a:bodyPr>
            <a:lstStyle/>
            <a:p>
              <a:r>
                <a:rPr lang="es-ES" dirty="0"/>
                <a:t>MODELO ACUSATORIO</a:t>
              </a:r>
            </a:p>
          </p:txBody>
        </p:sp>
        <p:sp>
          <p:nvSpPr>
            <p:cNvPr id="27" name="Tekstvak 26"/>
            <p:cNvSpPr txBox="1"/>
            <p:nvPr/>
          </p:nvSpPr>
          <p:spPr>
            <a:xfrm>
              <a:off x="4860032" y="1196752"/>
              <a:ext cx="4283968" cy="369332"/>
            </a:xfrm>
            <a:prstGeom prst="rect">
              <a:avLst/>
            </a:prstGeom>
            <a:noFill/>
            <a:ln>
              <a:noFill/>
            </a:ln>
          </p:spPr>
          <p:txBody>
            <a:bodyPr wrap="square" rtlCol="0">
              <a:spAutoFit/>
            </a:bodyPr>
            <a:lstStyle/>
            <a:p>
              <a:r>
                <a:rPr lang="es-ES" dirty="0"/>
                <a:t>MODELO DE RECOGIDA DE INFORMACIÓN</a:t>
              </a:r>
            </a:p>
          </p:txBody>
        </p:sp>
        <p:sp>
          <p:nvSpPr>
            <p:cNvPr id="28" name="Tekstvak 27"/>
            <p:cNvSpPr txBox="1"/>
            <p:nvPr/>
          </p:nvSpPr>
          <p:spPr>
            <a:xfrm>
              <a:off x="323528" y="5733256"/>
              <a:ext cx="3528392" cy="923330"/>
            </a:xfrm>
            <a:prstGeom prst="rect">
              <a:avLst/>
            </a:prstGeom>
            <a:noFill/>
            <a:ln>
              <a:noFill/>
            </a:ln>
          </p:spPr>
          <p:txBody>
            <a:bodyPr wrap="square" rtlCol="0">
              <a:spAutoFit/>
            </a:bodyPr>
            <a:lstStyle/>
            <a:p>
              <a:r>
                <a:rPr lang="es-ES" b="1" dirty="0"/>
                <a:t>INADECUADAS</a:t>
              </a:r>
            </a:p>
            <a:p>
              <a:endParaRPr lang="nl-NL" dirty="0"/>
            </a:p>
            <a:p>
              <a:r>
                <a:rPr lang="es-ES" dirty="0"/>
                <a:t>Riesgo alto de una confesión falsa</a:t>
              </a:r>
            </a:p>
          </p:txBody>
        </p:sp>
        <p:sp>
          <p:nvSpPr>
            <p:cNvPr id="29" name="Tekstvak 28"/>
            <p:cNvSpPr txBox="1"/>
            <p:nvPr/>
          </p:nvSpPr>
          <p:spPr>
            <a:xfrm>
              <a:off x="5148064" y="5733256"/>
              <a:ext cx="3672408" cy="923330"/>
            </a:xfrm>
            <a:prstGeom prst="rect">
              <a:avLst/>
            </a:prstGeom>
            <a:noFill/>
            <a:ln>
              <a:noFill/>
            </a:ln>
          </p:spPr>
          <p:txBody>
            <a:bodyPr wrap="square" rtlCol="0">
              <a:spAutoFit/>
            </a:bodyPr>
            <a:lstStyle/>
            <a:p>
              <a:pPr algn="r"/>
              <a:r>
                <a:rPr lang="es-ES" b="1" dirty="0"/>
                <a:t>ADECUADAS</a:t>
              </a:r>
            </a:p>
            <a:p>
              <a:endParaRPr lang="nl-NL" dirty="0"/>
            </a:p>
            <a:p>
              <a:pPr algn="r"/>
              <a:r>
                <a:rPr lang="es-ES" dirty="0"/>
                <a:t>Riesgo bajo de una confesión falsa</a:t>
              </a:r>
            </a:p>
          </p:txBody>
        </p:sp>
      </p:grpSp>
      <p:sp>
        <p:nvSpPr>
          <p:cNvPr id="34" name="Rechthoek 33"/>
          <p:cNvSpPr/>
          <p:nvPr/>
        </p:nvSpPr>
        <p:spPr>
          <a:xfrm>
            <a:off x="467544" y="1700808"/>
            <a:ext cx="1512168" cy="79208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6" name="Tekstvak 30">
            <a:hlinkClick r:id="rId16" action="ppaction://hlinksldjump"/>
          </p:cNvPr>
          <p:cNvSpPr txBox="1"/>
          <p:nvPr/>
        </p:nvSpPr>
        <p:spPr>
          <a:xfrm>
            <a:off x="1763198" y="1567240"/>
            <a:ext cx="5058308" cy="4247317"/>
          </a:xfrm>
          <a:prstGeom prst="rect">
            <a:avLst/>
          </a:prstGeom>
          <a:solidFill>
            <a:srgbClr val="002060"/>
          </a:solidFill>
          <a:ln>
            <a:solidFill>
              <a:schemeClr val="tx2"/>
            </a:solidFill>
          </a:ln>
        </p:spPr>
        <p:txBody>
          <a:bodyPr wrap="square" rtlCol="0">
            <a:spAutoFit/>
          </a:bodyPr>
          <a:lstStyle/>
          <a:p>
            <a:pPr algn="just"/>
            <a:r>
              <a:rPr lang="es-ES" b="1" dirty="0">
                <a:solidFill>
                  <a:schemeClr val="bg1"/>
                </a:solidFill>
              </a:rPr>
              <a:t>Mostrar incredulidad</a:t>
            </a:r>
          </a:p>
          <a:p>
            <a:pPr algn="just"/>
            <a:endParaRPr lang="en-US" dirty="0">
              <a:solidFill>
                <a:schemeClr val="bg1"/>
              </a:solidFill>
            </a:endParaRPr>
          </a:p>
          <a:p>
            <a:pPr algn="just"/>
            <a:r>
              <a:rPr lang="es-ES" dirty="0">
                <a:solidFill>
                  <a:schemeClr val="bg1"/>
                </a:solidFill>
              </a:rPr>
              <a:t>Mostrar incredulidad o hacer comentarios negativos es hacerle ver al sospechoso que el entrevistador no cree que lo que le está contando sea verdad ni tampoco cree que el sospechoso no haya cometido el delito imputado. Esto se puede hacer de manera explícita, por ejemplo, diciéndole al sospechoso: «¡Eres un mentiroso!», pero normalmente se hace de manera implícita, por ejemplo, pidiéndole al sospechoso que «piense bien», adoptando un comportamiento no verbal que muestra desconfianza o volviendo de manera persistente a una cierta versión de los hechos, mientras que el sospechoso intenta presentar una versión diferente.</a:t>
            </a:r>
          </a:p>
        </p:txBody>
      </p:sp>
    </p:spTree>
    <p:extLst>
      <p:ext uri="{BB962C8B-B14F-4D97-AF65-F5344CB8AC3E}">
        <p14:creationId xmlns:p14="http://schemas.microsoft.com/office/powerpoint/2010/main" val="358450251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el 2"/>
          <p:cNvSpPr>
            <a:spLocks noGrp="1"/>
          </p:cNvSpPr>
          <p:nvPr>
            <p:ph type="subTitle" idx="1"/>
          </p:nvPr>
        </p:nvSpPr>
        <p:spPr>
          <a:xfrm>
            <a:off x="63013" y="3601473"/>
            <a:ext cx="8605464" cy="1992466"/>
          </a:xfrm>
        </p:spPr>
        <p:txBody>
          <a:bodyPr>
            <a:noAutofit/>
          </a:bodyPr>
          <a:lstStyle/>
          <a:p>
            <a:pPr algn="l"/>
            <a:r>
              <a:rPr lang="es-ES" sz="1800" dirty="0">
                <a:solidFill>
                  <a:schemeClr val="tx1"/>
                </a:solidFill>
                <a:latin typeface="+mj-lt"/>
              </a:rPr>
              <a:t>Bienvenido/a al módulo «Interrogatorio de las personas sospechosas».</a:t>
            </a:r>
          </a:p>
          <a:p>
            <a:pPr algn="just"/>
            <a:r>
              <a:rPr lang="es-ES" sz="1800" dirty="0">
                <a:solidFill>
                  <a:schemeClr val="tx1"/>
                </a:solidFill>
                <a:latin typeface="+mj-lt"/>
              </a:rPr>
              <a:t>El resultado de un interrogatorio es una fuente importante de pruebas. Esto es especialmente cierto en casos penales de mayor envergadura. Los interrogatorios a los sospechosos/as se realizan en prácticamente todos los casos penales, incluso aunque haya pruebas concluyentes contra el sospechoso/a. </a:t>
            </a:r>
          </a:p>
          <a:p>
            <a:pPr algn="just"/>
            <a:r>
              <a:rPr lang="es-ES" sz="1800" dirty="0">
                <a:solidFill>
                  <a:schemeClr val="tx1"/>
                </a:solidFill>
                <a:latin typeface="+mj-lt"/>
              </a:rPr>
              <a:t>En este módulo, utilizamos el término «entrevista» o «interrogatorio», de forma indistinta, a pesar de que este último término tenga una connotación negativa e implique, a veces, el uso de tácticas manipuladoras y agresivas verbalmente. Debe tenerse en cuenta que el término «entrevista» se utiliza a menudo en muchos sistemas europeos.</a:t>
            </a:r>
          </a:p>
        </p:txBody>
      </p:sp>
      <p:sp>
        <p:nvSpPr>
          <p:cNvPr id="5" name="Titel 4"/>
          <p:cNvSpPr>
            <a:spLocks noGrp="1"/>
          </p:cNvSpPr>
          <p:nvPr>
            <p:ph type="ctrTitle"/>
          </p:nvPr>
        </p:nvSpPr>
        <p:spPr>
          <a:xfrm>
            <a:off x="755576" y="1124744"/>
            <a:ext cx="7772400" cy="1470025"/>
          </a:xfrm>
        </p:spPr>
        <p:txBody>
          <a:bodyPr/>
          <a:lstStyle/>
          <a:p>
            <a:endParaRPr lang="nl-NL" dirty="0"/>
          </a:p>
        </p:txBody>
      </p:sp>
      <p:pic>
        <p:nvPicPr>
          <p:cNvPr id="3074" name="Picture 2" descr="C:\Users\Dunya\Documents\SUPRALAT\Politie en Recht 21.jpg"/>
          <p:cNvPicPr>
            <a:picLocks noChangeAspect="1" noChangeArrowheads="1"/>
          </p:cNvPicPr>
          <p:nvPr/>
        </p:nvPicPr>
        <p:blipFill>
          <a:blip r:embed="rId2" cstate="print"/>
          <a:srcRect t="3204" b="30744"/>
          <a:stretch>
            <a:fillRect/>
          </a:stretch>
        </p:blipFill>
        <p:spPr bwMode="auto">
          <a:xfrm>
            <a:off x="-27517" y="0"/>
            <a:ext cx="9108504" cy="3412833"/>
          </a:xfrm>
          <a:prstGeom prst="rect">
            <a:avLst/>
          </a:prstGeom>
          <a:noFill/>
        </p:spPr>
      </p:pic>
      <p:sp>
        <p:nvSpPr>
          <p:cNvPr id="10" name="Rechthoek 8">
            <a:extLst>
              <a:ext uri="{FF2B5EF4-FFF2-40B4-BE49-F238E27FC236}">
                <a16:creationId xmlns:a16="http://schemas.microsoft.com/office/drawing/2014/main" id="{02EDB513-0658-4232-83EE-0438670CF0EF}"/>
              </a:ext>
            </a:extLst>
          </p:cNvPr>
          <p:cNvSpPr/>
          <p:nvPr/>
        </p:nvSpPr>
        <p:spPr>
          <a:xfrm>
            <a:off x="-27517" y="-22479"/>
            <a:ext cx="9108504" cy="3623952"/>
          </a:xfrm>
          <a:prstGeom prst="rect">
            <a:avLst/>
          </a:prstGeom>
          <a:solidFill>
            <a:srgbClr val="001C3D">
              <a:alpha val="4000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defPPr>
              <a:defRPr lang="nl-NL"/>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nl-NL"/>
          </a:p>
        </p:txBody>
      </p:sp>
    </p:spTree>
    <p:extLst>
      <p:ext uri="{BB962C8B-B14F-4D97-AF65-F5344CB8AC3E}">
        <p14:creationId xmlns:p14="http://schemas.microsoft.com/office/powerpoint/2010/main" val="3988576298"/>
      </p:ext>
    </p:extLst>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Vijfhoek 3"/>
          <p:cNvSpPr/>
          <p:nvPr/>
        </p:nvSpPr>
        <p:spPr>
          <a:xfrm>
            <a:off x="0" y="332656"/>
            <a:ext cx="6336704" cy="576064"/>
          </a:xfrm>
          <a:prstGeom prst="homePlate">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ES" sz="2400" b="1" dirty="0"/>
              <a:t>Técnicas</a:t>
            </a:r>
          </a:p>
        </p:txBody>
      </p:sp>
      <p:cxnSp>
        <p:nvCxnSpPr>
          <p:cNvPr id="24" name="Rechte verbindingslijn 23"/>
          <p:cNvCxnSpPr/>
          <p:nvPr/>
        </p:nvCxnSpPr>
        <p:spPr>
          <a:xfrm>
            <a:off x="323528" y="1340768"/>
            <a:ext cx="842493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 name="Rechte verbindingslijn 24"/>
          <p:cNvCxnSpPr/>
          <p:nvPr/>
        </p:nvCxnSpPr>
        <p:spPr>
          <a:xfrm>
            <a:off x="395536" y="5877272"/>
            <a:ext cx="842493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nvGrpSpPr>
          <p:cNvPr id="30" name="Groep 29"/>
          <p:cNvGrpSpPr/>
          <p:nvPr/>
        </p:nvGrpSpPr>
        <p:grpSpPr>
          <a:xfrm>
            <a:off x="323528" y="908720"/>
            <a:ext cx="8820472" cy="5459834"/>
            <a:chOff x="323528" y="1196752"/>
            <a:chExt cx="8820472" cy="5459834"/>
          </a:xfrm>
        </p:grpSpPr>
        <p:grpSp>
          <p:nvGrpSpPr>
            <p:cNvPr id="22" name="Groep 21"/>
            <p:cNvGrpSpPr/>
            <p:nvPr/>
          </p:nvGrpSpPr>
          <p:grpSpPr>
            <a:xfrm>
              <a:off x="323528" y="1772816"/>
              <a:ext cx="8424936" cy="4175505"/>
              <a:chOff x="323528" y="1772816"/>
              <a:chExt cx="8424936" cy="4175505"/>
            </a:xfrm>
          </p:grpSpPr>
          <p:sp>
            <p:nvSpPr>
              <p:cNvPr id="6" name="Rechthoek: afgeronde hoeken 6">
                <a:hlinkClick r:id="rId2" action="ppaction://hlinksldjump"/>
              </p:cNvPr>
              <p:cNvSpPr/>
              <p:nvPr/>
            </p:nvSpPr>
            <p:spPr>
              <a:xfrm>
                <a:off x="611807" y="1773775"/>
                <a:ext cx="1367905" cy="647113"/>
              </a:xfrm>
              <a:prstGeom prst="roundRect">
                <a:avLst/>
              </a:prstGeom>
              <a:solidFill>
                <a:srgbClr val="00A2DB"/>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s-ES" sz="1600" dirty="0"/>
                  <a:t>Minimización</a:t>
                </a:r>
              </a:p>
            </p:txBody>
          </p:sp>
          <p:sp>
            <p:nvSpPr>
              <p:cNvPr id="7" name="Rechthoek: afgeronde hoeken 48">
                <a:hlinkClick r:id="rId3" action="ppaction://hlinksldjump"/>
              </p:cNvPr>
              <p:cNvSpPr/>
              <p:nvPr/>
            </p:nvSpPr>
            <p:spPr>
              <a:xfrm>
                <a:off x="2483768" y="1773775"/>
                <a:ext cx="1656184" cy="647113"/>
              </a:xfrm>
              <a:prstGeom prst="roundRect">
                <a:avLst/>
              </a:prstGeom>
              <a:solidFill>
                <a:srgbClr val="00A2DB"/>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s-ES" sz="1600" dirty="0"/>
                  <a:t>Mostrar incredulidad</a:t>
                </a:r>
              </a:p>
            </p:txBody>
          </p:sp>
          <p:sp>
            <p:nvSpPr>
              <p:cNvPr id="8" name="Rechthoek: afgeronde hoeken 49">
                <a:hlinkClick r:id="rId4" action="ppaction://hlinksldjump"/>
              </p:cNvPr>
              <p:cNvSpPr/>
              <p:nvPr/>
            </p:nvSpPr>
            <p:spPr>
              <a:xfrm>
                <a:off x="4716016" y="1772816"/>
                <a:ext cx="1944216" cy="647113"/>
              </a:xfrm>
              <a:prstGeom prst="roundRect">
                <a:avLst/>
              </a:prstGeom>
              <a:solidFill>
                <a:srgbClr val="00A2DB"/>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s-ES" sz="1600" dirty="0"/>
                  <a:t>Preguntas relacionadas con el tiempo</a:t>
                </a:r>
              </a:p>
            </p:txBody>
          </p:sp>
          <p:sp>
            <p:nvSpPr>
              <p:cNvPr id="9" name="Rechthoek: afgeronde hoeken 54">
                <a:hlinkClick r:id="rId5" action="ppaction://hlinksldjump"/>
              </p:cNvPr>
              <p:cNvSpPr/>
              <p:nvPr/>
            </p:nvSpPr>
            <p:spPr>
              <a:xfrm>
                <a:off x="7092527" y="2011895"/>
                <a:ext cx="1655937" cy="769033"/>
              </a:xfrm>
              <a:prstGeom prst="roundRect">
                <a:avLst/>
              </a:prstGeom>
              <a:solidFill>
                <a:srgbClr val="00A2DB"/>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s-ES" sz="1600" dirty="0"/>
                  <a:t>Recuerdo libre</a:t>
                </a:r>
              </a:p>
            </p:txBody>
          </p:sp>
          <p:sp>
            <p:nvSpPr>
              <p:cNvPr id="11" name="Rechthoek: afgeronde hoeken 6">
                <a:hlinkClick r:id="rId6" action="ppaction://hlinksldjump"/>
              </p:cNvPr>
              <p:cNvSpPr/>
              <p:nvPr/>
            </p:nvSpPr>
            <p:spPr>
              <a:xfrm>
                <a:off x="323528" y="2709879"/>
                <a:ext cx="1223889" cy="647113"/>
              </a:xfrm>
              <a:prstGeom prst="roundRect">
                <a:avLst/>
              </a:prstGeom>
              <a:solidFill>
                <a:srgbClr val="00A2DB"/>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s-ES" sz="1600" dirty="0"/>
                  <a:t>Pruebas falsas</a:t>
                </a:r>
              </a:p>
            </p:txBody>
          </p:sp>
          <p:sp>
            <p:nvSpPr>
              <p:cNvPr id="12" name="Rechthoek: afgeronde hoeken 6">
                <a:hlinkClick r:id="rId7" action="ppaction://hlinksldjump"/>
              </p:cNvPr>
              <p:cNvSpPr/>
              <p:nvPr/>
            </p:nvSpPr>
            <p:spPr>
              <a:xfrm>
                <a:off x="547936" y="3573975"/>
                <a:ext cx="1503784" cy="647113"/>
              </a:xfrm>
              <a:prstGeom prst="roundRect">
                <a:avLst/>
              </a:prstGeom>
              <a:solidFill>
                <a:srgbClr val="00A2DB"/>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s-ES" sz="1600" dirty="0"/>
                  <a:t>Maximización</a:t>
                </a:r>
              </a:p>
            </p:txBody>
          </p:sp>
          <p:sp>
            <p:nvSpPr>
              <p:cNvPr id="13" name="Rechthoek: afgeronde hoeken 6">
                <a:hlinkClick r:id="rId8" action="ppaction://hlinksldjump"/>
              </p:cNvPr>
              <p:cNvSpPr/>
              <p:nvPr/>
            </p:nvSpPr>
            <p:spPr>
              <a:xfrm>
                <a:off x="700336" y="4437112"/>
                <a:ext cx="1927448" cy="647113"/>
              </a:xfrm>
              <a:prstGeom prst="roundRect">
                <a:avLst/>
              </a:prstGeom>
              <a:solidFill>
                <a:srgbClr val="00A2DB"/>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s-ES" sz="1600" dirty="0"/>
                  <a:t>Preguntas sugestivas</a:t>
                </a:r>
              </a:p>
            </p:txBody>
          </p:sp>
          <p:sp>
            <p:nvSpPr>
              <p:cNvPr id="14" name="Rechthoek: afgeronde hoeken 48">
                <a:hlinkClick r:id="rId9" action="ppaction://hlinksldjump"/>
              </p:cNvPr>
              <p:cNvSpPr/>
              <p:nvPr/>
            </p:nvSpPr>
            <p:spPr>
              <a:xfrm>
                <a:off x="2339752" y="2709879"/>
                <a:ext cx="1656184" cy="647113"/>
              </a:xfrm>
              <a:prstGeom prst="roundRect">
                <a:avLst/>
              </a:prstGeom>
              <a:solidFill>
                <a:srgbClr val="00A2DB"/>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s-ES" sz="1600" dirty="0"/>
                  <a:t>Falsas promesas</a:t>
                </a:r>
              </a:p>
            </p:txBody>
          </p:sp>
          <p:sp>
            <p:nvSpPr>
              <p:cNvPr id="15" name="Rechthoek: afgeronde hoeken 48">
                <a:hlinkClick r:id="rId10" action="ppaction://hlinksldjump"/>
              </p:cNvPr>
              <p:cNvSpPr/>
              <p:nvPr/>
            </p:nvSpPr>
            <p:spPr>
              <a:xfrm>
                <a:off x="2636168" y="3573975"/>
                <a:ext cx="1656184" cy="647113"/>
              </a:xfrm>
              <a:prstGeom prst="roundRect">
                <a:avLst/>
              </a:prstGeom>
              <a:solidFill>
                <a:srgbClr val="00A2DB"/>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s-ES" sz="1600" dirty="0"/>
                  <a:t>Preguntas hipotéticas</a:t>
                </a:r>
              </a:p>
            </p:txBody>
          </p:sp>
          <p:sp>
            <p:nvSpPr>
              <p:cNvPr id="16" name="Rechthoek: afgeronde hoeken 48">
                <a:hlinkClick r:id="rId11" action="ppaction://hlinksldjump"/>
              </p:cNvPr>
              <p:cNvSpPr/>
              <p:nvPr/>
            </p:nvSpPr>
            <p:spPr>
              <a:xfrm>
                <a:off x="2843808" y="4438071"/>
                <a:ext cx="1656184" cy="647113"/>
              </a:xfrm>
              <a:prstGeom prst="roundRect">
                <a:avLst/>
              </a:prstGeom>
              <a:solidFill>
                <a:srgbClr val="00A2DB"/>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s-ES" sz="1600" dirty="0"/>
                  <a:t>Persuasión</a:t>
                </a:r>
              </a:p>
            </p:txBody>
          </p:sp>
          <p:sp>
            <p:nvSpPr>
              <p:cNvPr id="17" name="Rechthoek: afgeronde hoeken 48">
                <a:hlinkClick r:id="rId12" action="ppaction://hlinksldjump"/>
              </p:cNvPr>
              <p:cNvSpPr/>
              <p:nvPr/>
            </p:nvSpPr>
            <p:spPr>
              <a:xfrm>
                <a:off x="3059832" y="5301208"/>
                <a:ext cx="1656184" cy="647113"/>
              </a:xfrm>
              <a:prstGeom prst="roundRect">
                <a:avLst/>
              </a:prstGeom>
              <a:solidFill>
                <a:srgbClr val="00A2DB"/>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s-ES" sz="1600" dirty="0"/>
                  <a:t>Preguntas repetitivas</a:t>
                </a:r>
              </a:p>
            </p:txBody>
          </p:sp>
          <p:sp>
            <p:nvSpPr>
              <p:cNvPr id="19" name="Rechthoek: afgeronde hoeken 49">
                <a:hlinkClick r:id="rId13" action="ppaction://hlinksldjump"/>
              </p:cNvPr>
              <p:cNvSpPr/>
              <p:nvPr/>
            </p:nvSpPr>
            <p:spPr>
              <a:xfrm>
                <a:off x="4716016" y="2709879"/>
                <a:ext cx="1937493" cy="647113"/>
              </a:xfrm>
              <a:prstGeom prst="roundRect">
                <a:avLst/>
              </a:prstGeom>
              <a:solidFill>
                <a:srgbClr val="00A2DB"/>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s-ES" sz="1600" dirty="0"/>
                  <a:t>Mostrar las pruebas existentes</a:t>
                </a:r>
              </a:p>
            </p:txBody>
          </p:sp>
          <p:sp>
            <p:nvSpPr>
              <p:cNvPr id="20" name="Rechthoek: afgeronde hoeken 49">
                <a:hlinkClick r:id="rId14" action="ppaction://hlinksldjump"/>
              </p:cNvPr>
              <p:cNvSpPr/>
              <p:nvPr/>
            </p:nvSpPr>
            <p:spPr>
              <a:xfrm>
                <a:off x="4716016" y="3573016"/>
                <a:ext cx="1937493" cy="647113"/>
              </a:xfrm>
              <a:prstGeom prst="roundRect">
                <a:avLst/>
              </a:prstGeom>
              <a:solidFill>
                <a:srgbClr val="00A2DB"/>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s-ES" sz="1600" dirty="0"/>
                  <a:t>Examinar incoherencias</a:t>
                </a:r>
              </a:p>
            </p:txBody>
          </p:sp>
          <p:sp>
            <p:nvSpPr>
              <p:cNvPr id="21" name="Rechthoek: afgeronde hoeken 49">
                <a:hlinkClick r:id="rId15" action="ppaction://hlinksldjump"/>
              </p:cNvPr>
              <p:cNvSpPr/>
              <p:nvPr/>
            </p:nvSpPr>
            <p:spPr>
              <a:xfrm>
                <a:off x="6084168" y="4437112"/>
                <a:ext cx="1937493" cy="647113"/>
              </a:xfrm>
              <a:prstGeom prst="roundRect">
                <a:avLst/>
              </a:prstGeom>
              <a:solidFill>
                <a:srgbClr val="00A2DB"/>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s-ES" sz="1600" dirty="0"/>
                  <a:t>Entablar una buena relación</a:t>
                </a:r>
              </a:p>
            </p:txBody>
          </p:sp>
        </p:grpSp>
        <p:sp>
          <p:nvSpPr>
            <p:cNvPr id="26" name="Tekstvak 25"/>
            <p:cNvSpPr txBox="1"/>
            <p:nvPr/>
          </p:nvSpPr>
          <p:spPr>
            <a:xfrm>
              <a:off x="323528" y="1196752"/>
              <a:ext cx="3024336" cy="369332"/>
            </a:xfrm>
            <a:prstGeom prst="rect">
              <a:avLst/>
            </a:prstGeom>
            <a:noFill/>
            <a:ln>
              <a:noFill/>
            </a:ln>
          </p:spPr>
          <p:txBody>
            <a:bodyPr wrap="square" rtlCol="0">
              <a:spAutoFit/>
            </a:bodyPr>
            <a:lstStyle/>
            <a:p>
              <a:r>
                <a:rPr lang="es-ES" dirty="0"/>
                <a:t>MODELO ACUSATORIO</a:t>
              </a:r>
            </a:p>
          </p:txBody>
        </p:sp>
        <p:sp>
          <p:nvSpPr>
            <p:cNvPr id="27" name="Tekstvak 26"/>
            <p:cNvSpPr txBox="1"/>
            <p:nvPr/>
          </p:nvSpPr>
          <p:spPr>
            <a:xfrm>
              <a:off x="4788024" y="1196752"/>
              <a:ext cx="4355976" cy="369332"/>
            </a:xfrm>
            <a:prstGeom prst="rect">
              <a:avLst/>
            </a:prstGeom>
            <a:noFill/>
            <a:ln>
              <a:noFill/>
            </a:ln>
          </p:spPr>
          <p:txBody>
            <a:bodyPr wrap="square" rtlCol="0">
              <a:spAutoFit/>
            </a:bodyPr>
            <a:lstStyle/>
            <a:p>
              <a:r>
                <a:rPr lang="es-ES" dirty="0"/>
                <a:t>MODELO DE RECOGIDA DE INFORMACIÓN</a:t>
              </a:r>
            </a:p>
          </p:txBody>
        </p:sp>
        <p:sp>
          <p:nvSpPr>
            <p:cNvPr id="28" name="Tekstvak 27"/>
            <p:cNvSpPr txBox="1"/>
            <p:nvPr/>
          </p:nvSpPr>
          <p:spPr>
            <a:xfrm>
              <a:off x="323528" y="5733256"/>
              <a:ext cx="3384376" cy="923330"/>
            </a:xfrm>
            <a:prstGeom prst="rect">
              <a:avLst/>
            </a:prstGeom>
            <a:noFill/>
            <a:ln>
              <a:noFill/>
            </a:ln>
          </p:spPr>
          <p:txBody>
            <a:bodyPr wrap="square" rtlCol="0">
              <a:spAutoFit/>
            </a:bodyPr>
            <a:lstStyle/>
            <a:p>
              <a:r>
                <a:rPr lang="es-ES" b="1" dirty="0"/>
                <a:t>INADECUADAS</a:t>
              </a:r>
            </a:p>
            <a:p>
              <a:endParaRPr lang="nl-NL" dirty="0"/>
            </a:p>
            <a:p>
              <a:r>
                <a:rPr lang="es-ES" dirty="0"/>
                <a:t>Riesgo alto de una confesión falsa</a:t>
              </a:r>
            </a:p>
          </p:txBody>
        </p:sp>
        <p:sp>
          <p:nvSpPr>
            <p:cNvPr id="29" name="Tekstvak 28"/>
            <p:cNvSpPr txBox="1"/>
            <p:nvPr/>
          </p:nvSpPr>
          <p:spPr>
            <a:xfrm>
              <a:off x="5220072" y="5733256"/>
              <a:ext cx="3600400" cy="923330"/>
            </a:xfrm>
            <a:prstGeom prst="rect">
              <a:avLst/>
            </a:prstGeom>
            <a:noFill/>
            <a:ln>
              <a:noFill/>
            </a:ln>
          </p:spPr>
          <p:txBody>
            <a:bodyPr wrap="square" rtlCol="0">
              <a:spAutoFit/>
            </a:bodyPr>
            <a:lstStyle/>
            <a:p>
              <a:pPr algn="r"/>
              <a:r>
                <a:rPr lang="es-ES" b="1" dirty="0"/>
                <a:t>ADECUADAS</a:t>
              </a:r>
            </a:p>
            <a:p>
              <a:endParaRPr lang="nl-NL" dirty="0"/>
            </a:p>
            <a:p>
              <a:pPr algn="r"/>
              <a:r>
                <a:rPr lang="es-ES" dirty="0"/>
                <a:t>Riesgo bajo de una confesión falsa</a:t>
              </a:r>
            </a:p>
          </p:txBody>
        </p:sp>
      </p:grpSp>
      <p:sp>
        <p:nvSpPr>
          <p:cNvPr id="34" name="Rechthoek 33"/>
          <p:cNvSpPr/>
          <p:nvPr/>
        </p:nvSpPr>
        <p:spPr>
          <a:xfrm>
            <a:off x="467544" y="1700808"/>
            <a:ext cx="1512168" cy="79208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5" name="Tekstvak 30">
            <a:hlinkClick r:id="rId16" action="ppaction://hlinksldjump"/>
          </p:cNvPr>
          <p:cNvSpPr txBox="1"/>
          <p:nvPr/>
        </p:nvSpPr>
        <p:spPr>
          <a:xfrm>
            <a:off x="4067944" y="1700808"/>
            <a:ext cx="4104456" cy="3416320"/>
          </a:xfrm>
          <a:prstGeom prst="rect">
            <a:avLst/>
          </a:prstGeom>
          <a:solidFill>
            <a:srgbClr val="002060"/>
          </a:solidFill>
          <a:ln>
            <a:solidFill>
              <a:schemeClr val="tx2"/>
            </a:solidFill>
          </a:ln>
        </p:spPr>
        <p:txBody>
          <a:bodyPr wrap="square" rtlCol="0">
            <a:spAutoFit/>
          </a:bodyPr>
          <a:lstStyle/>
          <a:p>
            <a:pPr algn="just"/>
            <a:r>
              <a:rPr lang="es-ES" b="1" dirty="0">
                <a:solidFill>
                  <a:schemeClr val="bg1"/>
                </a:solidFill>
              </a:rPr>
              <a:t>Hacer preguntas relacionadas con el tiempo</a:t>
            </a:r>
          </a:p>
          <a:p>
            <a:pPr algn="just"/>
            <a:endParaRPr lang="en-US" b="1" dirty="0">
              <a:solidFill>
                <a:schemeClr val="bg1"/>
              </a:solidFill>
            </a:endParaRPr>
          </a:p>
          <a:p>
            <a:pPr algn="just"/>
            <a:r>
              <a:rPr lang="es-ES" dirty="0">
                <a:solidFill>
                  <a:schemeClr val="bg1"/>
                </a:solidFill>
              </a:rPr>
              <a:t>Esta estrategia implica realizar preguntas detalladas sobre lo que hizo el sospechoso durante el momento del presunto delito. Hay estudios que demuestran que los infractores reales que quieren proporcionar una historia exculpatoria, normalmente dan menos detalles cuando cuentan sus acciones durante el momento del delito imputado. </a:t>
            </a:r>
          </a:p>
        </p:txBody>
      </p:sp>
    </p:spTree>
    <p:extLst>
      <p:ext uri="{BB962C8B-B14F-4D97-AF65-F5344CB8AC3E}">
        <p14:creationId xmlns:p14="http://schemas.microsoft.com/office/powerpoint/2010/main" val="198029999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Vijfhoek 3"/>
          <p:cNvSpPr/>
          <p:nvPr/>
        </p:nvSpPr>
        <p:spPr>
          <a:xfrm>
            <a:off x="0" y="332656"/>
            <a:ext cx="6336704" cy="576064"/>
          </a:xfrm>
          <a:prstGeom prst="homePlate">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ES" sz="2400" b="1" dirty="0"/>
              <a:t>Técnicas</a:t>
            </a:r>
          </a:p>
        </p:txBody>
      </p:sp>
      <p:cxnSp>
        <p:nvCxnSpPr>
          <p:cNvPr id="24" name="Rechte verbindingslijn 23"/>
          <p:cNvCxnSpPr/>
          <p:nvPr/>
        </p:nvCxnSpPr>
        <p:spPr>
          <a:xfrm>
            <a:off x="323528" y="1340768"/>
            <a:ext cx="842493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 name="Rechte verbindingslijn 24"/>
          <p:cNvCxnSpPr/>
          <p:nvPr/>
        </p:nvCxnSpPr>
        <p:spPr>
          <a:xfrm>
            <a:off x="395536" y="5877272"/>
            <a:ext cx="842493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nvGrpSpPr>
          <p:cNvPr id="30" name="Groep 29"/>
          <p:cNvGrpSpPr/>
          <p:nvPr/>
        </p:nvGrpSpPr>
        <p:grpSpPr>
          <a:xfrm>
            <a:off x="323528" y="908720"/>
            <a:ext cx="8820472" cy="5459834"/>
            <a:chOff x="323528" y="1196752"/>
            <a:chExt cx="8820472" cy="5459834"/>
          </a:xfrm>
        </p:grpSpPr>
        <p:grpSp>
          <p:nvGrpSpPr>
            <p:cNvPr id="22" name="Groep 21"/>
            <p:cNvGrpSpPr/>
            <p:nvPr/>
          </p:nvGrpSpPr>
          <p:grpSpPr>
            <a:xfrm>
              <a:off x="323528" y="1772816"/>
              <a:ext cx="8424936" cy="4175505"/>
              <a:chOff x="323528" y="1772816"/>
              <a:chExt cx="8424936" cy="4175505"/>
            </a:xfrm>
          </p:grpSpPr>
          <p:sp>
            <p:nvSpPr>
              <p:cNvPr id="6" name="Rechthoek: afgeronde hoeken 6">
                <a:hlinkClick r:id="rId2" action="ppaction://hlinksldjump"/>
              </p:cNvPr>
              <p:cNvSpPr/>
              <p:nvPr/>
            </p:nvSpPr>
            <p:spPr>
              <a:xfrm>
                <a:off x="611807" y="1773775"/>
                <a:ext cx="1367905" cy="647113"/>
              </a:xfrm>
              <a:prstGeom prst="roundRect">
                <a:avLst/>
              </a:prstGeom>
              <a:solidFill>
                <a:srgbClr val="00A2DB"/>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s-ES" sz="1600" dirty="0"/>
                  <a:t>Minimización</a:t>
                </a:r>
              </a:p>
            </p:txBody>
          </p:sp>
          <p:sp>
            <p:nvSpPr>
              <p:cNvPr id="7" name="Rechthoek: afgeronde hoeken 48">
                <a:hlinkClick r:id="rId3" action="ppaction://hlinksldjump"/>
              </p:cNvPr>
              <p:cNvSpPr/>
              <p:nvPr/>
            </p:nvSpPr>
            <p:spPr>
              <a:xfrm>
                <a:off x="2483768" y="1773775"/>
                <a:ext cx="1656184" cy="647113"/>
              </a:xfrm>
              <a:prstGeom prst="roundRect">
                <a:avLst/>
              </a:prstGeom>
              <a:solidFill>
                <a:srgbClr val="00A2DB"/>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s-ES" sz="1600" dirty="0"/>
                  <a:t>Mostrar incredulidad</a:t>
                </a:r>
              </a:p>
            </p:txBody>
          </p:sp>
          <p:sp>
            <p:nvSpPr>
              <p:cNvPr id="8" name="Rechthoek: afgeronde hoeken 49">
                <a:hlinkClick r:id="rId4" action="ppaction://hlinksldjump"/>
              </p:cNvPr>
              <p:cNvSpPr/>
              <p:nvPr/>
            </p:nvSpPr>
            <p:spPr>
              <a:xfrm>
                <a:off x="4716016" y="1772816"/>
                <a:ext cx="1944216" cy="647113"/>
              </a:xfrm>
              <a:prstGeom prst="roundRect">
                <a:avLst/>
              </a:prstGeom>
              <a:solidFill>
                <a:srgbClr val="00A2DB"/>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s-ES" sz="1600" dirty="0"/>
                  <a:t>Preguntas relacionadas con el tiempo</a:t>
                </a:r>
              </a:p>
            </p:txBody>
          </p:sp>
          <p:sp>
            <p:nvSpPr>
              <p:cNvPr id="9" name="Rechthoek: afgeronde hoeken 54">
                <a:hlinkClick r:id="rId5" action="ppaction://hlinksldjump"/>
              </p:cNvPr>
              <p:cNvSpPr/>
              <p:nvPr/>
            </p:nvSpPr>
            <p:spPr>
              <a:xfrm>
                <a:off x="7092527" y="2011895"/>
                <a:ext cx="1655937" cy="769033"/>
              </a:xfrm>
              <a:prstGeom prst="roundRect">
                <a:avLst/>
              </a:prstGeom>
              <a:solidFill>
                <a:srgbClr val="00A2DB"/>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s-ES" sz="1600" dirty="0"/>
                  <a:t>Recuerdo libre</a:t>
                </a:r>
              </a:p>
            </p:txBody>
          </p:sp>
          <p:sp>
            <p:nvSpPr>
              <p:cNvPr id="11" name="Rechthoek: afgeronde hoeken 6">
                <a:hlinkClick r:id="rId6" action="ppaction://hlinksldjump"/>
              </p:cNvPr>
              <p:cNvSpPr/>
              <p:nvPr/>
            </p:nvSpPr>
            <p:spPr>
              <a:xfrm>
                <a:off x="323528" y="2709879"/>
                <a:ext cx="1223889" cy="647113"/>
              </a:xfrm>
              <a:prstGeom prst="roundRect">
                <a:avLst/>
              </a:prstGeom>
              <a:solidFill>
                <a:srgbClr val="00A2DB"/>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s-ES" sz="1600" dirty="0"/>
                  <a:t>Pruebas falsas</a:t>
                </a:r>
              </a:p>
            </p:txBody>
          </p:sp>
          <p:sp>
            <p:nvSpPr>
              <p:cNvPr id="12" name="Rechthoek: afgeronde hoeken 6">
                <a:hlinkClick r:id="rId7" action="ppaction://hlinksldjump"/>
              </p:cNvPr>
              <p:cNvSpPr/>
              <p:nvPr/>
            </p:nvSpPr>
            <p:spPr>
              <a:xfrm>
                <a:off x="547936" y="3573975"/>
                <a:ext cx="1503784" cy="647113"/>
              </a:xfrm>
              <a:prstGeom prst="roundRect">
                <a:avLst/>
              </a:prstGeom>
              <a:solidFill>
                <a:srgbClr val="00A2DB"/>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s-ES" sz="1600" dirty="0"/>
                  <a:t>Maximización</a:t>
                </a:r>
              </a:p>
            </p:txBody>
          </p:sp>
          <p:sp>
            <p:nvSpPr>
              <p:cNvPr id="13" name="Rechthoek: afgeronde hoeken 6">
                <a:hlinkClick r:id="rId8" action="ppaction://hlinksldjump"/>
              </p:cNvPr>
              <p:cNvSpPr/>
              <p:nvPr/>
            </p:nvSpPr>
            <p:spPr>
              <a:xfrm>
                <a:off x="700336" y="4437112"/>
                <a:ext cx="1927448" cy="647113"/>
              </a:xfrm>
              <a:prstGeom prst="roundRect">
                <a:avLst/>
              </a:prstGeom>
              <a:solidFill>
                <a:srgbClr val="00A2DB"/>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s-ES" sz="1600" dirty="0"/>
                  <a:t>Preguntas sugestivas</a:t>
                </a:r>
              </a:p>
            </p:txBody>
          </p:sp>
          <p:sp>
            <p:nvSpPr>
              <p:cNvPr id="14" name="Rechthoek: afgeronde hoeken 48">
                <a:hlinkClick r:id="rId9" action="ppaction://hlinksldjump"/>
              </p:cNvPr>
              <p:cNvSpPr/>
              <p:nvPr/>
            </p:nvSpPr>
            <p:spPr>
              <a:xfrm>
                <a:off x="2339752" y="2709879"/>
                <a:ext cx="1656184" cy="647113"/>
              </a:xfrm>
              <a:prstGeom prst="roundRect">
                <a:avLst/>
              </a:prstGeom>
              <a:solidFill>
                <a:srgbClr val="00A2DB"/>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s-ES" sz="1600" dirty="0"/>
                  <a:t>Falsas promesas</a:t>
                </a:r>
              </a:p>
            </p:txBody>
          </p:sp>
          <p:sp>
            <p:nvSpPr>
              <p:cNvPr id="15" name="Rechthoek: afgeronde hoeken 48">
                <a:hlinkClick r:id="rId10" action="ppaction://hlinksldjump"/>
              </p:cNvPr>
              <p:cNvSpPr/>
              <p:nvPr/>
            </p:nvSpPr>
            <p:spPr>
              <a:xfrm>
                <a:off x="2636168" y="3573975"/>
                <a:ext cx="1656184" cy="647113"/>
              </a:xfrm>
              <a:prstGeom prst="roundRect">
                <a:avLst/>
              </a:prstGeom>
              <a:solidFill>
                <a:srgbClr val="00A2DB"/>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s-ES" sz="1600" dirty="0"/>
                  <a:t>Preguntas hipotéticas</a:t>
                </a:r>
              </a:p>
            </p:txBody>
          </p:sp>
          <p:sp>
            <p:nvSpPr>
              <p:cNvPr id="16" name="Rechthoek: afgeronde hoeken 48">
                <a:hlinkClick r:id="rId11" action="ppaction://hlinksldjump"/>
              </p:cNvPr>
              <p:cNvSpPr/>
              <p:nvPr/>
            </p:nvSpPr>
            <p:spPr>
              <a:xfrm>
                <a:off x="2843808" y="4438071"/>
                <a:ext cx="1656184" cy="647113"/>
              </a:xfrm>
              <a:prstGeom prst="roundRect">
                <a:avLst/>
              </a:prstGeom>
              <a:solidFill>
                <a:srgbClr val="00A2DB"/>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s-ES" sz="1600" dirty="0"/>
                  <a:t>Persuasión</a:t>
                </a:r>
              </a:p>
            </p:txBody>
          </p:sp>
          <p:sp>
            <p:nvSpPr>
              <p:cNvPr id="17" name="Rechthoek: afgeronde hoeken 48">
                <a:hlinkClick r:id="rId12" action="ppaction://hlinksldjump"/>
              </p:cNvPr>
              <p:cNvSpPr/>
              <p:nvPr/>
            </p:nvSpPr>
            <p:spPr>
              <a:xfrm>
                <a:off x="3059832" y="5301208"/>
                <a:ext cx="1656184" cy="647113"/>
              </a:xfrm>
              <a:prstGeom prst="roundRect">
                <a:avLst/>
              </a:prstGeom>
              <a:solidFill>
                <a:srgbClr val="00A2DB"/>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s-ES" sz="1600" dirty="0"/>
                  <a:t>Preguntas repetitivas</a:t>
                </a:r>
              </a:p>
            </p:txBody>
          </p:sp>
          <p:sp>
            <p:nvSpPr>
              <p:cNvPr id="19" name="Rechthoek: afgeronde hoeken 49">
                <a:hlinkClick r:id="rId13" action="ppaction://hlinksldjump"/>
              </p:cNvPr>
              <p:cNvSpPr/>
              <p:nvPr/>
            </p:nvSpPr>
            <p:spPr>
              <a:xfrm>
                <a:off x="4716016" y="2709879"/>
                <a:ext cx="1937493" cy="647113"/>
              </a:xfrm>
              <a:prstGeom prst="roundRect">
                <a:avLst/>
              </a:prstGeom>
              <a:solidFill>
                <a:srgbClr val="00A2DB"/>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s-ES" sz="1600" dirty="0"/>
                  <a:t>Mostrar las pruebas existentes</a:t>
                </a:r>
              </a:p>
            </p:txBody>
          </p:sp>
          <p:sp>
            <p:nvSpPr>
              <p:cNvPr id="20" name="Rechthoek: afgeronde hoeken 49">
                <a:hlinkClick r:id="rId14" action="ppaction://hlinksldjump"/>
              </p:cNvPr>
              <p:cNvSpPr/>
              <p:nvPr/>
            </p:nvSpPr>
            <p:spPr>
              <a:xfrm>
                <a:off x="4716016" y="3573016"/>
                <a:ext cx="1937493" cy="647113"/>
              </a:xfrm>
              <a:prstGeom prst="roundRect">
                <a:avLst/>
              </a:prstGeom>
              <a:solidFill>
                <a:srgbClr val="00A2DB"/>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s-ES" sz="1600" dirty="0"/>
                  <a:t>Examinar incoherencias</a:t>
                </a:r>
              </a:p>
            </p:txBody>
          </p:sp>
          <p:sp>
            <p:nvSpPr>
              <p:cNvPr id="21" name="Rechthoek: afgeronde hoeken 49">
                <a:hlinkClick r:id="rId15" action="ppaction://hlinksldjump"/>
              </p:cNvPr>
              <p:cNvSpPr/>
              <p:nvPr/>
            </p:nvSpPr>
            <p:spPr>
              <a:xfrm>
                <a:off x="6084168" y="4437112"/>
                <a:ext cx="1937493" cy="647113"/>
              </a:xfrm>
              <a:prstGeom prst="roundRect">
                <a:avLst/>
              </a:prstGeom>
              <a:solidFill>
                <a:srgbClr val="00A2DB"/>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s-ES" sz="1600" dirty="0"/>
                  <a:t>Entablar una buena relación</a:t>
                </a:r>
              </a:p>
            </p:txBody>
          </p:sp>
        </p:grpSp>
        <p:sp>
          <p:nvSpPr>
            <p:cNvPr id="26" name="Tekstvak 25"/>
            <p:cNvSpPr txBox="1"/>
            <p:nvPr/>
          </p:nvSpPr>
          <p:spPr>
            <a:xfrm>
              <a:off x="323528" y="1196752"/>
              <a:ext cx="3024336" cy="369332"/>
            </a:xfrm>
            <a:prstGeom prst="rect">
              <a:avLst/>
            </a:prstGeom>
            <a:noFill/>
            <a:ln>
              <a:noFill/>
            </a:ln>
          </p:spPr>
          <p:txBody>
            <a:bodyPr wrap="square" rtlCol="0">
              <a:spAutoFit/>
            </a:bodyPr>
            <a:lstStyle/>
            <a:p>
              <a:r>
                <a:rPr lang="es-ES" dirty="0"/>
                <a:t>MODELO ACUSATORIO</a:t>
              </a:r>
            </a:p>
          </p:txBody>
        </p:sp>
        <p:sp>
          <p:nvSpPr>
            <p:cNvPr id="27" name="Tekstvak 26"/>
            <p:cNvSpPr txBox="1"/>
            <p:nvPr/>
          </p:nvSpPr>
          <p:spPr>
            <a:xfrm>
              <a:off x="4932040" y="1196752"/>
              <a:ext cx="4211960" cy="369332"/>
            </a:xfrm>
            <a:prstGeom prst="rect">
              <a:avLst/>
            </a:prstGeom>
            <a:noFill/>
            <a:ln>
              <a:noFill/>
            </a:ln>
          </p:spPr>
          <p:txBody>
            <a:bodyPr wrap="square" rtlCol="0">
              <a:spAutoFit/>
            </a:bodyPr>
            <a:lstStyle/>
            <a:p>
              <a:r>
                <a:rPr lang="es-ES" dirty="0"/>
                <a:t>MODELO DE RECOGIDA DE INFORMACIÓN</a:t>
              </a:r>
            </a:p>
          </p:txBody>
        </p:sp>
        <p:sp>
          <p:nvSpPr>
            <p:cNvPr id="28" name="Tekstvak 27"/>
            <p:cNvSpPr txBox="1"/>
            <p:nvPr/>
          </p:nvSpPr>
          <p:spPr>
            <a:xfrm>
              <a:off x="323528" y="5733256"/>
              <a:ext cx="3456384" cy="923330"/>
            </a:xfrm>
            <a:prstGeom prst="rect">
              <a:avLst/>
            </a:prstGeom>
            <a:noFill/>
            <a:ln>
              <a:noFill/>
            </a:ln>
          </p:spPr>
          <p:txBody>
            <a:bodyPr wrap="square" rtlCol="0">
              <a:spAutoFit/>
            </a:bodyPr>
            <a:lstStyle/>
            <a:p>
              <a:r>
                <a:rPr lang="es-ES" b="1" dirty="0"/>
                <a:t>INADECUADAS</a:t>
              </a:r>
            </a:p>
            <a:p>
              <a:endParaRPr lang="nl-NL" dirty="0"/>
            </a:p>
            <a:p>
              <a:r>
                <a:rPr lang="es-ES" dirty="0"/>
                <a:t>Riesgo alto de una confesión falsa</a:t>
              </a:r>
            </a:p>
          </p:txBody>
        </p:sp>
        <p:sp>
          <p:nvSpPr>
            <p:cNvPr id="29" name="Tekstvak 28"/>
            <p:cNvSpPr txBox="1"/>
            <p:nvPr/>
          </p:nvSpPr>
          <p:spPr>
            <a:xfrm>
              <a:off x="5364088" y="5733256"/>
              <a:ext cx="3456384" cy="923330"/>
            </a:xfrm>
            <a:prstGeom prst="rect">
              <a:avLst/>
            </a:prstGeom>
            <a:noFill/>
            <a:ln>
              <a:noFill/>
            </a:ln>
          </p:spPr>
          <p:txBody>
            <a:bodyPr wrap="square" rtlCol="0">
              <a:spAutoFit/>
            </a:bodyPr>
            <a:lstStyle/>
            <a:p>
              <a:pPr algn="r"/>
              <a:r>
                <a:rPr lang="es-ES" b="1" dirty="0"/>
                <a:t>ADECUADAS</a:t>
              </a:r>
            </a:p>
            <a:p>
              <a:endParaRPr lang="nl-NL" dirty="0"/>
            </a:p>
            <a:p>
              <a:pPr algn="r"/>
              <a:r>
                <a:rPr lang="es-ES" dirty="0"/>
                <a:t>Riesgo bajo de una confesión falsa</a:t>
              </a:r>
            </a:p>
          </p:txBody>
        </p:sp>
      </p:grpSp>
      <p:sp>
        <p:nvSpPr>
          <p:cNvPr id="34" name="Rechthoek 33"/>
          <p:cNvSpPr/>
          <p:nvPr/>
        </p:nvSpPr>
        <p:spPr>
          <a:xfrm>
            <a:off x="467544" y="1700808"/>
            <a:ext cx="1512168" cy="79208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5" name="Tekstvak 30">
            <a:hlinkClick r:id="rId16" action="ppaction://hlinksldjump"/>
          </p:cNvPr>
          <p:cNvSpPr txBox="1"/>
          <p:nvPr/>
        </p:nvSpPr>
        <p:spPr>
          <a:xfrm>
            <a:off x="323528" y="2088107"/>
            <a:ext cx="5976664" cy="3693319"/>
          </a:xfrm>
          <a:prstGeom prst="rect">
            <a:avLst/>
          </a:prstGeom>
          <a:solidFill>
            <a:srgbClr val="002060"/>
          </a:solidFill>
          <a:ln>
            <a:solidFill>
              <a:schemeClr val="tx2"/>
            </a:solidFill>
          </a:ln>
        </p:spPr>
        <p:txBody>
          <a:bodyPr wrap="square" rtlCol="0">
            <a:spAutoFit/>
          </a:bodyPr>
          <a:lstStyle/>
          <a:p>
            <a:pPr algn="just"/>
            <a:r>
              <a:rPr lang="es-ES" b="1" dirty="0">
                <a:solidFill>
                  <a:schemeClr val="bg1"/>
                </a:solidFill>
              </a:rPr>
              <a:t>Presentación de pruebas falsas</a:t>
            </a:r>
          </a:p>
          <a:p>
            <a:pPr algn="just"/>
            <a:endParaRPr lang="en-US" dirty="0">
              <a:solidFill>
                <a:schemeClr val="bg1"/>
              </a:solidFill>
            </a:endParaRPr>
          </a:p>
          <a:p>
            <a:pPr algn="just"/>
            <a:r>
              <a:rPr lang="es-ES" dirty="0">
                <a:solidFill>
                  <a:schemeClr val="bg1"/>
                </a:solidFill>
              </a:rPr>
              <a:t>También llamado «maniobra de las pruebas falsas» se refiere a hacer que el sospechoso crea que hay pruebas contundentes en su contra, cuando esto no es así.</a:t>
            </a:r>
          </a:p>
          <a:p>
            <a:pPr algn="just"/>
            <a:r>
              <a:rPr lang="es-ES" dirty="0">
                <a:solidFill>
                  <a:schemeClr val="bg1"/>
                </a:solidFill>
              </a:rPr>
              <a:t>Esto podría implicar mentir sobre las pruebas, por ejemplo, decirle al sospechoso que hay un testigo que lo vio en el lugar del delito cuando no es cierto. También puede ser algo más sutil: por ejemplo, tergiversar detalles de las pruebas, decirle al sospechoso que hay pruebas «contundentes» en su contra, sin darle detalles de las mismas, o sugerir que «posiblemente, tras el análisis por un experto, se encontrarían pruebas irrefutables (por ejemplo, ADN)».</a:t>
            </a:r>
          </a:p>
        </p:txBody>
      </p:sp>
    </p:spTree>
    <p:extLst>
      <p:ext uri="{BB962C8B-B14F-4D97-AF65-F5344CB8AC3E}">
        <p14:creationId xmlns:p14="http://schemas.microsoft.com/office/powerpoint/2010/main" val="185602260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Vijfhoek 3"/>
          <p:cNvSpPr/>
          <p:nvPr/>
        </p:nvSpPr>
        <p:spPr>
          <a:xfrm>
            <a:off x="0" y="332656"/>
            <a:ext cx="6336704" cy="576064"/>
          </a:xfrm>
          <a:prstGeom prst="homePlate">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ES" sz="2400" b="1" dirty="0"/>
              <a:t>Técnicas</a:t>
            </a:r>
          </a:p>
        </p:txBody>
      </p:sp>
      <p:cxnSp>
        <p:nvCxnSpPr>
          <p:cNvPr id="24" name="Rechte verbindingslijn 23"/>
          <p:cNvCxnSpPr/>
          <p:nvPr/>
        </p:nvCxnSpPr>
        <p:spPr>
          <a:xfrm>
            <a:off x="323528" y="1340768"/>
            <a:ext cx="842493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 name="Rechte verbindingslijn 24"/>
          <p:cNvCxnSpPr/>
          <p:nvPr/>
        </p:nvCxnSpPr>
        <p:spPr>
          <a:xfrm>
            <a:off x="395536" y="5877272"/>
            <a:ext cx="842493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nvGrpSpPr>
          <p:cNvPr id="30" name="Groep 29"/>
          <p:cNvGrpSpPr/>
          <p:nvPr/>
        </p:nvGrpSpPr>
        <p:grpSpPr>
          <a:xfrm>
            <a:off x="323528" y="908720"/>
            <a:ext cx="8568952" cy="5459834"/>
            <a:chOff x="323528" y="1196752"/>
            <a:chExt cx="8568952" cy="5459834"/>
          </a:xfrm>
        </p:grpSpPr>
        <p:grpSp>
          <p:nvGrpSpPr>
            <p:cNvPr id="22" name="Groep 21"/>
            <p:cNvGrpSpPr/>
            <p:nvPr/>
          </p:nvGrpSpPr>
          <p:grpSpPr>
            <a:xfrm>
              <a:off x="323528" y="1772816"/>
              <a:ext cx="8424936" cy="4175505"/>
              <a:chOff x="323528" y="1772816"/>
              <a:chExt cx="8424936" cy="4175505"/>
            </a:xfrm>
          </p:grpSpPr>
          <p:sp>
            <p:nvSpPr>
              <p:cNvPr id="6" name="Rechthoek: afgeronde hoeken 6">
                <a:hlinkClick r:id="rId2" action="ppaction://hlinksldjump"/>
              </p:cNvPr>
              <p:cNvSpPr/>
              <p:nvPr/>
            </p:nvSpPr>
            <p:spPr>
              <a:xfrm>
                <a:off x="611807" y="1773775"/>
                <a:ext cx="1367905" cy="647113"/>
              </a:xfrm>
              <a:prstGeom prst="roundRect">
                <a:avLst/>
              </a:prstGeom>
              <a:solidFill>
                <a:srgbClr val="00A2DB"/>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s-ES" sz="1600" dirty="0"/>
                  <a:t>Minimización</a:t>
                </a:r>
              </a:p>
            </p:txBody>
          </p:sp>
          <p:sp>
            <p:nvSpPr>
              <p:cNvPr id="7" name="Rechthoek: afgeronde hoeken 48">
                <a:hlinkClick r:id="rId3" action="ppaction://hlinksldjump"/>
              </p:cNvPr>
              <p:cNvSpPr/>
              <p:nvPr/>
            </p:nvSpPr>
            <p:spPr>
              <a:xfrm>
                <a:off x="2483768" y="1773775"/>
                <a:ext cx="1656184" cy="647113"/>
              </a:xfrm>
              <a:prstGeom prst="roundRect">
                <a:avLst/>
              </a:prstGeom>
              <a:solidFill>
                <a:srgbClr val="00A2DB"/>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s-ES" sz="1600" dirty="0"/>
                  <a:t>Mostrar incredulidad</a:t>
                </a:r>
              </a:p>
            </p:txBody>
          </p:sp>
          <p:sp>
            <p:nvSpPr>
              <p:cNvPr id="8" name="Rechthoek: afgeronde hoeken 49">
                <a:hlinkClick r:id="rId4" action="ppaction://hlinksldjump"/>
              </p:cNvPr>
              <p:cNvSpPr/>
              <p:nvPr/>
            </p:nvSpPr>
            <p:spPr>
              <a:xfrm>
                <a:off x="4716016" y="1772816"/>
                <a:ext cx="1944216" cy="647113"/>
              </a:xfrm>
              <a:prstGeom prst="roundRect">
                <a:avLst/>
              </a:prstGeom>
              <a:solidFill>
                <a:srgbClr val="00A2DB"/>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s-ES" sz="1600" dirty="0"/>
                  <a:t>Preguntas relacionadas con el tiempo</a:t>
                </a:r>
              </a:p>
            </p:txBody>
          </p:sp>
          <p:sp>
            <p:nvSpPr>
              <p:cNvPr id="9" name="Rechthoek: afgeronde hoeken 54">
                <a:hlinkClick r:id="rId5" action="ppaction://hlinksldjump"/>
              </p:cNvPr>
              <p:cNvSpPr/>
              <p:nvPr/>
            </p:nvSpPr>
            <p:spPr>
              <a:xfrm>
                <a:off x="7092527" y="2011895"/>
                <a:ext cx="1655937" cy="769033"/>
              </a:xfrm>
              <a:prstGeom prst="roundRect">
                <a:avLst/>
              </a:prstGeom>
              <a:solidFill>
                <a:srgbClr val="00A2DB"/>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s-ES" sz="1600" dirty="0"/>
                  <a:t>Recuerdo libre</a:t>
                </a:r>
              </a:p>
            </p:txBody>
          </p:sp>
          <p:sp>
            <p:nvSpPr>
              <p:cNvPr id="11" name="Rechthoek: afgeronde hoeken 6">
                <a:hlinkClick r:id="rId6" action="ppaction://hlinksldjump"/>
              </p:cNvPr>
              <p:cNvSpPr/>
              <p:nvPr/>
            </p:nvSpPr>
            <p:spPr>
              <a:xfrm>
                <a:off x="323528" y="2709879"/>
                <a:ext cx="1223889" cy="647113"/>
              </a:xfrm>
              <a:prstGeom prst="roundRect">
                <a:avLst/>
              </a:prstGeom>
              <a:solidFill>
                <a:srgbClr val="00A2DB"/>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s-ES" sz="1600" dirty="0"/>
                  <a:t>Pruebas falsas</a:t>
                </a:r>
              </a:p>
            </p:txBody>
          </p:sp>
          <p:sp>
            <p:nvSpPr>
              <p:cNvPr id="12" name="Rechthoek: afgeronde hoeken 6">
                <a:hlinkClick r:id="rId7" action="ppaction://hlinksldjump"/>
              </p:cNvPr>
              <p:cNvSpPr/>
              <p:nvPr/>
            </p:nvSpPr>
            <p:spPr>
              <a:xfrm>
                <a:off x="547936" y="3573975"/>
                <a:ext cx="1503784" cy="647113"/>
              </a:xfrm>
              <a:prstGeom prst="roundRect">
                <a:avLst/>
              </a:prstGeom>
              <a:solidFill>
                <a:srgbClr val="00A2DB"/>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s-ES" sz="1600" dirty="0"/>
                  <a:t>Maximización</a:t>
                </a:r>
              </a:p>
            </p:txBody>
          </p:sp>
          <p:sp>
            <p:nvSpPr>
              <p:cNvPr id="13" name="Rechthoek: afgeronde hoeken 6">
                <a:hlinkClick r:id="rId8" action="ppaction://hlinksldjump"/>
              </p:cNvPr>
              <p:cNvSpPr/>
              <p:nvPr/>
            </p:nvSpPr>
            <p:spPr>
              <a:xfrm>
                <a:off x="700336" y="4437112"/>
                <a:ext cx="1927448" cy="647113"/>
              </a:xfrm>
              <a:prstGeom prst="roundRect">
                <a:avLst/>
              </a:prstGeom>
              <a:solidFill>
                <a:srgbClr val="00A2DB"/>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s-ES" sz="1600" dirty="0"/>
                  <a:t>Preguntas sugestivas</a:t>
                </a:r>
              </a:p>
            </p:txBody>
          </p:sp>
          <p:sp>
            <p:nvSpPr>
              <p:cNvPr id="14" name="Rechthoek: afgeronde hoeken 48">
                <a:hlinkClick r:id="rId9" action="ppaction://hlinksldjump"/>
              </p:cNvPr>
              <p:cNvSpPr/>
              <p:nvPr/>
            </p:nvSpPr>
            <p:spPr>
              <a:xfrm>
                <a:off x="2339752" y="2709879"/>
                <a:ext cx="1656184" cy="647113"/>
              </a:xfrm>
              <a:prstGeom prst="roundRect">
                <a:avLst/>
              </a:prstGeom>
              <a:solidFill>
                <a:srgbClr val="00A2DB"/>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s-ES" sz="1600" dirty="0"/>
                  <a:t>Falsas promesas</a:t>
                </a:r>
              </a:p>
            </p:txBody>
          </p:sp>
          <p:sp>
            <p:nvSpPr>
              <p:cNvPr id="15" name="Rechthoek: afgeronde hoeken 48">
                <a:hlinkClick r:id="rId10" action="ppaction://hlinksldjump"/>
              </p:cNvPr>
              <p:cNvSpPr/>
              <p:nvPr/>
            </p:nvSpPr>
            <p:spPr>
              <a:xfrm>
                <a:off x="2636168" y="3573975"/>
                <a:ext cx="1656184" cy="647113"/>
              </a:xfrm>
              <a:prstGeom prst="roundRect">
                <a:avLst/>
              </a:prstGeom>
              <a:solidFill>
                <a:srgbClr val="00A2DB"/>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s-ES" sz="1600" dirty="0"/>
                  <a:t>Preguntas hipotéticas</a:t>
                </a:r>
              </a:p>
            </p:txBody>
          </p:sp>
          <p:sp>
            <p:nvSpPr>
              <p:cNvPr id="16" name="Rechthoek: afgeronde hoeken 48">
                <a:hlinkClick r:id="rId11" action="ppaction://hlinksldjump"/>
              </p:cNvPr>
              <p:cNvSpPr/>
              <p:nvPr/>
            </p:nvSpPr>
            <p:spPr>
              <a:xfrm>
                <a:off x="2843808" y="4438071"/>
                <a:ext cx="1656184" cy="647113"/>
              </a:xfrm>
              <a:prstGeom prst="roundRect">
                <a:avLst/>
              </a:prstGeom>
              <a:solidFill>
                <a:srgbClr val="00A2DB"/>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s-ES" sz="1600" dirty="0"/>
                  <a:t>Persuasión</a:t>
                </a:r>
              </a:p>
            </p:txBody>
          </p:sp>
          <p:sp>
            <p:nvSpPr>
              <p:cNvPr id="17" name="Rechthoek: afgeronde hoeken 48">
                <a:hlinkClick r:id="rId12" action="ppaction://hlinksldjump"/>
              </p:cNvPr>
              <p:cNvSpPr/>
              <p:nvPr/>
            </p:nvSpPr>
            <p:spPr>
              <a:xfrm>
                <a:off x="3059832" y="5301208"/>
                <a:ext cx="1656184" cy="647113"/>
              </a:xfrm>
              <a:prstGeom prst="roundRect">
                <a:avLst/>
              </a:prstGeom>
              <a:solidFill>
                <a:srgbClr val="00A2DB"/>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s-ES" sz="1600" dirty="0"/>
                  <a:t>Preguntas repetitivas</a:t>
                </a:r>
              </a:p>
            </p:txBody>
          </p:sp>
          <p:sp>
            <p:nvSpPr>
              <p:cNvPr id="19" name="Rechthoek: afgeronde hoeken 49">
                <a:hlinkClick r:id="rId13" action="ppaction://hlinksldjump"/>
              </p:cNvPr>
              <p:cNvSpPr/>
              <p:nvPr/>
            </p:nvSpPr>
            <p:spPr>
              <a:xfrm>
                <a:off x="4716016" y="2709879"/>
                <a:ext cx="1937493" cy="647113"/>
              </a:xfrm>
              <a:prstGeom prst="roundRect">
                <a:avLst/>
              </a:prstGeom>
              <a:solidFill>
                <a:srgbClr val="00A2DB"/>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s-ES" sz="1600" dirty="0"/>
                  <a:t>Mostrar las pruebas existentes</a:t>
                </a:r>
              </a:p>
            </p:txBody>
          </p:sp>
          <p:sp>
            <p:nvSpPr>
              <p:cNvPr id="20" name="Rechthoek: afgeronde hoeken 49">
                <a:hlinkClick r:id="rId14" action="ppaction://hlinksldjump"/>
              </p:cNvPr>
              <p:cNvSpPr/>
              <p:nvPr/>
            </p:nvSpPr>
            <p:spPr>
              <a:xfrm>
                <a:off x="4716016" y="3573016"/>
                <a:ext cx="1937493" cy="647113"/>
              </a:xfrm>
              <a:prstGeom prst="roundRect">
                <a:avLst/>
              </a:prstGeom>
              <a:solidFill>
                <a:srgbClr val="00A2DB"/>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s-ES" sz="1600" dirty="0"/>
                  <a:t>Examinar incoherencias</a:t>
                </a:r>
              </a:p>
            </p:txBody>
          </p:sp>
          <p:sp>
            <p:nvSpPr>
              <p:cNvPr id="21" name="Rechthoek: afgeronde hoeken 49">
                <a:hlinkClick r:id="rId15" action="ppaction://hlinksldjump"/>
              </p:cNvPr>
              <p:cNvSpPr/>
              <p:nvPr/>
            </p:nvSpPr>
            <p:spPr>
              <a:xfrm>
                <a:off x="6084168" y="4437112"/>
                <a:ext cx="1937493" cy="647113"/>
              </a:xfrm>
              <a:prstGeom prst="roundRect">
                <a:avLst/>
              </a:prstGeom>
              <a:solidFill>
                <a:srgbClr val="00A2DB"/>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s-ES" sz="1600" dirty="0"/>
                  <a:t>Entablar una buena relación</a:t>
                </a:r>
              </a:p>
            </p:txBody>
          </p:sp>
        </p:grpSp>
        <p:sp>
          <p:nvSpPr>
            <p:cNvPr id="26" name="Tekstvak 25"/>
            <p:cNvSpPr txBox="1"/>
            <p:nvPr/>
          </p:nvSpPr>
          <p:spPr>
            <a:xfrm>
              <a:off x="323528" y="1196752"/>
              <a:ext cx="3024336" cy="369332"/>
            </a:xfrm>
            <a:prstGeom prst="rect">
              <a:avLst/>
            </a:prstGeom>
            <a:noFill/>
            <a:ln>
              <a:noFill/>
            </a:ln>
          </p:spPr>
          <p:txBody>
            <a:bodyPr wrap="square" rtlCol="0">
              <a:spAutoFit/>
            </a:bodyPr>
            <a:lstStyle/>
            <a:p>
              <a:r>
                <a:rPr lang="es-ES" dirty="0"/>
                <a:t>MODELO ACUSATORIO</a:t>
              </a:r>
            </a:p>
          </p:txBody>
        </p:sp>
        <p:sp>
          <p:nvSpPr>
            <p:cNvPr id="27" name="Tekstvak 26"/>
            <p:cNvSpPr txBox="1"/>
            <p:nvPr/>
          </p:nvSpPr>
          <p:spPr>
            <a:xfrm>
              <a:off x="4788024" y="1196752"/>
              <a:ext cx="4104456" cy="369332"/>
            </a:xfrm>
            <a:prstGeom prst="rect">
              <a:avLst/>
            </a:prstGeom>
            <a:noFill/>
            <a:ln>
              <a:noFill/>
            </a:ln>
          </p:spPr>
          <p:txBody>
            <a:bodyPr wrap="square" rtlCol="0">
              <a:spAutoFit/>
            </a:bodyPr>
            <a:lstStyle/>
            <a:p>
              <a:r>
                <a:rPr lang="es-ES" dirty="0"/>
                <a:t>MODELO DE RECOGIDA DE INFORMACIÓN</a:t>
              </a:r>
            </a:p>
          </p:txBody>
        </p:sp>
        <p:sp>
          <p:nvSpPr>
            <p:cNvPr id="28" name="Tekstvak 27"/>
            <p:cNvSpPr txBox="1"/>
            <p:nvPr/>
          </p:nvSpPr>
          <p:spPr>
            <a:xfrm>
              <a:off x="323528" y="5733256"/>
              <a:ext cx="3600400" cy="923330"/>
            </a:xfrm>
            <a:prstGeom prst="rect">
              <a:avLst/>
            </a:prstGeom>
            <a:noFill/>
            <a:ln>
              <a:noFill/>
            </a:ln>
          </p:spPr>
          <p:txBody>
            <a:bodyPr wrap="square" rtlCol="0">
              <a:spAutoFit/>
            </a:bodyPr>
            <a:lstStyle/>
            <a:p>
              <a:r>
                <a:rPr lang="es-ES" b="1" dirty="0"/>
                <a:t>INADECUADAS</a:t>
              </a:r>
            </a:p>
            <a:p>
              <a:endParaRPr lang="nl-NL" dirty="0"/>
            </a:p>
            <a:p>
              <a:r>
                <a:rPr lang="es-ES" dirty="0"/>
                <a:t>Riesgo alto de una confesión falsa</a:t>
              </a:r>
            </a:p>
          </p:txBody>
        </p:sp>
        <p:sp>
          <p:nvSpPr>
            <p:cNvPr id="29" name="Tekstvak 28"/>
            <p:cNvSpPr txBox="1"/>
            <p:nvPr/>
          </p:nvSpPr>
          <p:spPr>
            <a:xfrm>
              <a:off x="5436096" y="5733256"/>
              <a:ext cx="3384376" cy="923330"/>
            </a:xfrm>
            <a:prstGeom prst="rect">
              <a:avLst/>
            </a:prstGeom>
            <a:noFill/>
            <a:ln>
              <a:noFill/>
            </a:ln>
          </p:spPr>
          <p:txBody>
            <a:bodyPr wrap="square" rtlCol="0">
              <a:spAutoFit/>
            </a:bodyPr>
            <a:lstStyle/>
            <a:p>
              <a:pPr algn="r"/>
              <a:r>
                <a:rPr lang="es-ES" b="1" dirty="0"/>
                <a:t>ADECUADAS</a:t>
              </a:r>
            </a:p>
            <a:p>
              <a:endParaRPr lang="nl-NL" dirty="0"/>
            </a:p>
            <a:p>
              <a:pPr algn="r"/>
              <a:r>
                <a:rPr lang="es-ES" dirty="0"/>
                <a:t>Riesgo bajo de una confesión falsa</a:t>
              </a:r>
            </a:p>
          </p:txBody>
        </p:sp>
      </p:grpSp>
      <p:sp>
        <p:nvSpPr>
          <p:cNvPr id="34" name="Rechthoek 33"/>
          <p:cNvSpPr/>
          <p:nvPr/>
        </p:nvSpPr>
        <p:spPr>
          <a:xfrm>
            <a:off x="467544" y="1700808"/>
            <a:ext cx="1512168" cy="79208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7" name="Tekstvak 30">
            <a:hlinkClick r:id="rId16" action="ppaction://hlinksldjump"/>
          </p:cNvPr>
          <p:cNvSpPr txBox="1"/>
          <p:nvPr/>
        </p:nvSpPr>
        <p:spPr>
          <a:xfrm>
            <a:off x="1304020" y="4233159"/>
            <a:ext cx="5976664" cy="1754326"/>
          </a:xfrm>
          <a:prstGeom prst="rect">
            <a:avLst/>
          </a:prstGeom>
          <a:solidFill>
            <a:srgbClr val="002060"/>
          </a:solidFill>
          <a:ln>
            <a:solidFill>
              <a:schemeClr val="tx2"/>
            </a:solidFill>
          </a:ln>
        </p:spPr>
        <p:txBody>
          <a:bodyPr wrap="square" rtlCol="0">
            <a:spAutoFit/>
          </a:bodyPr>
          <a:lstStyle/>
          <a:p>
            <a:pPr algn="just"/>
            <a:r>
              <a:rPr lang="es-ES" b="1" dirty="0">
                <a:solidFill>
                  <a:schemeClr val="bg1"/>
                </a:solidFill>
              </a:rPr>
              <a:t>Repetir preguntas</a:t>
            </a:r>
          </a:p>
          <a:p>
            <a:pPr algn="just"/>
            <a:endParaRPr lang="en-US" dirty="0">
              <a:solidFill>
                <a:schemeClr val="bg1"/>
              </a:solidFill>
            </a:endParaRPr>
          </a:p>
          <a:p>
            <a:pPr algn="just"/>
            <a:r>
              <a:rPr lang="es-ES" dirty="0">
                <a:solidFill>
                  <a:schemeClr val="bg1"/>
                </a:solidFill>
              </a:rPr>
              <a:t>Esta táctica se refiere a plantear de manera insistente la misma pregunta con la idea de obtener una respuesta por parte de un sospechoso que no quiere colaborar, o para confundirlo o sorprenderlo en las incoherencias.</a:t>
            </a:r>
          </a:p>
        </p:txBody>
      </p:sp>
    </p:spTree>
    <p:extLst>
      <p:ext uri="{BB962C8B-B14F-4D97-AF65-F5344CB8AC3E}">
        <p14:creationId xmlns:p14="http://schemas.microsoft.com/office/powerpoint/2010/main" val="129831071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Vijfhoek 3"/>
          <p:cNvSpPr/>
          <p:nvPr/>
        </p:nvSpPr>
        <p:spPr>
          <a:xfrm>
            <a:off x="0" y="332656"/>
            <a:ext cx="6336704" cy="576064"/>
          </a:xfrm>
          <a:prstGeom prst="homePlate">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ES" sz="2400" b="1" dirty="0"/>
              <a:t>Técnicas</a:t>
            </a:r>
          </a:p>
        </p:txBody>
      </p:sp>
      <p:cxnSp>
        <p:nvCxnSpPr>
          <p:cNvPr id="24" name="Rechte verbindingslijn 23"/>
          <p:cNvCxnSpPr/>
          <p:nvPr/>
        </p:nvCxnSpPr>
        <p:spPr>
          <a:xfrm>
            <a:off x="323528" y="1340768"/>
            <a:ext cx="842493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 name="Rechte verbindingslijn 24"/>
          <p:cNvCxnSpPr/>
          <p:nvPr/>
        </p:nvCxnSpPr>
        <p:spPr>
          <a:xfrm>
            <a:off x="395536" y="5877272"/>
            <a:ext cx="842493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nvGrpSpPr>
          <p:cNvPr id="30" name="Groep 29"/>
          <p:cNvGrpSpPr/>
          <p:nvPr/>
        </p:nvGrpSpPr>
        <p:grpSpPr>
          <a:xfrm>
            <a:off x="323528" y="908720"/>
            <a:ext cx="8820472" cy="5459834"/>
            <a:chOff x="323528" y="1196752"/>
            <a:chExt cx="8820472" cy="5459834"/>
          </a:xfrm>
        </p:grpSpPr>
        <p:grpSp>
          <p:nvGrpSpPr>
            <p:cNvPr id="22" name="Groep 21"/>
            <p:cNvGrpSpPr/>
            <p:nvPr/>
          </p:nvGrpSpPr>
          <p:grpSpPr>
            <a:xfrm>
              <a:off x="323528" y="1772816"/>
              <a:ext cx="8424936" cy="4175505"/>
              <a:chOff x="323528" y="1772816"/>
              <a:chExt cx="8424936" cy="4175505"/>
            </a:xfrm>
          </p:grpSpPr>
          <p:sp>
            <p:nvSpPr>
              <p:cNvPr id="6" name="Rechthoek: afgeronde hoeken 6">
                <a:hlinkClick r:id="rId2" action="ppaction://hlinksldjump"/>
              </p:cNvPr>
              <p:cNvSpPr/>
              <p:nvPr/>
            </p:nvSpPr>
            <p:spPr>
              <a:xfrm>
                <a:off x="611807" y="1773775"/>
                <a:ext cx="1367905" cy="647113"/>
              </a:xfrm>
              <a:prstGeom prst="roundRect">
                <a:avLst/>
              </a:prstGeom>
              <a:solidFill>
                <a:srgbClr val="00A2DB"/>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s-ES" sz="1600" dirty="0"/>
                  <a:t>Minimización</a:t>
                </a:r>
              </a:p>
            </p:txBody>
          </p:sp>
          <p:sp>
            <p:nvSpPr>
              <p:cNvPr id="7" name="Rechthoek: afgeronde hoeken 48">
                <a:hlinkClick r:id="rId3" action="ppaction://hlinksldjump"/>
              </p:cNvPr>
              <p:cNvSpPr/>
              <p:nvPr/>
            </p:nvSpPr>
            <p:spPr>
              <a:xfrm>
                <a:off x="2483768" y="1773775"/>
                <a:ext cx="1656184" cy="647113"/>
              </a:xfrm>
              <a:prstGeom prst="roundRect">
                <a:avLst/>
              </a:prstGeom>
              <a:solidFill>
                <a:srgbClr val="00A2DB"/>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s-ES" sz="1600" dirty="0"/>
                  <a:t>Mostrar incredulidad</a:t>
                </a:r>
              </a:p>
            </p:txBody>
          </p:sp>
          <p:sp>
            <p:nvSpPr>
              <p:cNvPr id="8" name="Rechthoek: afgeronde hoeken 49">
                <a:hlinkClick r:id="rId4" action="ppaction://hlinksldjump"/>
              </p:cNvPr>
              <p:cNvSpPr/>
              <p:nvPr/>
            </p:nvSpPr>
            <p:spPr>
              <a:xfrm>
                <a:off x="4716016" y="1772816"/>
                <a:ext cx="1944216" cy="647113"/>
              </a:xfrm>
              <a:prstGeom prst="roundRect">
                <a:avLst/>
              </a:prstGeom>
              <a:solidFill>
                <a:srgbClr val="00A2DB"/>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s-ES" sz="1600" dirty="0"/>
                  <a:t>Preguntas relacionadas con el tiempo</a:t>
                </a:r>
              </a:p>
            </p:txBody>
          </p:sp>
          <p:sp>
            <p:nvSpPr>
              <p:cNvPr id="9" name="Rechthoek: afgeronde hoeken 54">
                <a:hlinkClick r:id="rId5" action="ppaction://hlinksldjump"/>
              </p:cNvPr>
              <p:cNvSpPr/>
              <p:nvPr/>
            </p:nvSpPr>
            <p:spPr>
              <a:xfrm>
                <a:off x="7092527" y="2011895"/>
                <a:ext cx="1655937" cy="769033"/>
              </a:xfrm>
              <a:prstGeom prst="roundRect">
                <a:avLst/>
              </a:prstGeom>
              <a:solidFill>
                <a:srgbClr val="00A2DB"/>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s-ES" sz="1600" dirty="0"/>
                  <a:t>Recuerdo libre</a:t>
                </a:r>
              </a:p>
            </p:txBody>
          </p:sp>
          <p:sp>
            <p:nvSpPr>
              <p:cNvPr id="11" name="Rechthoek: afgeronde hoeken 6">
                <a:hlinkClick r:id="rId6" action="ppaction://hlinksldjump"/>
              </p:cNvPr>
              <p:cNvSpPr/>
              <p:nvPr/>
            </p:nvSpPr>
            <p:spPr>
              <a:xfrm>
                <a:off x="323528" y="2709879"/>
                <a:ext cx="1223889" cy="647113"/>
              </a:xfrm>
              <a:prstGeom prst="roundRect">
                <a:avLst/>
              </a:prstGeom>
              <a:solidFill>
                <a:srgbClr val="00A2DB"/>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s-ES" sz="1600" dirty="0"/>
                  <a:t>Pruebas falsas</a:t>
                </a:r>
              </a:p>
            </p:txBody>
          </p:sp>
          <p:sp>
            <p:nvSpPr>
              <p:cNvPr id="12" name="Rechthoek: afgeronde hoeken 6">
                <a:hlinkClick r:id="rId7" action="ppaction://hlinksldjump"/>
              </p:cNvPr>
              <p:cNvSpPr/>
              <p:nvPr/>
            </p:nvSpPr>
            <p:spPr>
              <a:xfrm>
                <a:off x="547936" y="3573975"/>
                <a:ext cx="1503784" cy="647113"/>
              </a:xfrm>
              <a:prstGeom prst="roundRect">
                <a:avLst/>
              </a:prstGeom>
              <a:solidFill>
                <a:srgbClr val="00A2DB"/>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s-ES" sz="1600" dirty="0"/>
                  <a:t>Maximización</a:t>
                </a:r>
              </a:p>
            </p:txBody>
          </p:sp>
          <p:sp>
            <p:nvSpPr>
              <p:cNvPr id="13" name="Rechthoek: afgeronde hoeken 6">
                <a:hlinkClick r:id="rId8" action="ppaction://hlinksldjump"/>
              </p:cNvPr>
              <p:cNvSpPr/>
              <p:nvPr/>
            </p:nvSpPr>
            <p:spPr>
              <a:xfrm>
                <a:off x="700336" y="4437112"/>
                <a:ext cx="1927448" cy="647113"/>
              </a:xfrm>
              <a:prstGeom prst="roundRect">
                <a:avLst/>
              </a:prstGeom>
              <a:solidFill>
                <a:srgbClr val="00A2DB"/>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s-ES" sz="1600" dirty="0"/>
                  <a:t>Preguntas sugestivas</a:t>
                </a:r>
              </a:p>
            </p:txBody>
          </p:sp>
          <p:sp>
            <p:nvSpPr>
              <p:cNvPr id="14" name="Rechthoek: afgeronde hoeken 48">
                <a:hlinkClick r:id="rId9" action="ppaction://hlinksldjump"/>
              </p:cNvPr>
              <p:cNvSpPr/>
              <p:nvPr/>
            </p:nvSpPr>
            <p:spPr>
              <a:xfrm>
                <a:off x="2339752" y="2709879"/>
                <a:ext cx="1656184" cy="647113"/>
              </a:xfrm>
              <a:prstGeom prst="roundRect">
                <a:avLst/>
              </a:prstGeom>
              <a:solidFill>
                <a:srgbClr val="00A2DB"/>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s-ES" sz="1600" dirty="0"/>
                  <a:t>Falsas promesas</a:t>
                </a:r>
              </a:p>
            </p:txBody>
          </p:sp>
          <p:sp>
            <p:nvSpPr>
              <p:cNvPr id="15" name="Rechthoek: afgeronde hoeken 48">
                <a:hlinkClick r:id="rId10" action="ppaction://hlinksldjump"/>
              </p:cNvPr>
              <p:cNvSpPr/>
              <p:nvPr/>
            </p:nvSpPr>
            <p:spPr>
              <a:xfrm>
                <a:off x="2636168" y="3573975"/>
                <a:ext cx="1656184" cy="647113"/>
              </a:xfrm>
              <a:prstGeom prst="roundRect">
                <a:avLst/>
              </a:prstGeom>
              <a:solidFill>
                <a:srgbClr val="00A2DB"/>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s-ES" sz="1600" dirty="0"/>
                  <a:t>Preguntas hipotéticas</a:t>
                </a:r>
              </a:p>
            </p:txBody>
          </p:sp>
          <p:sp>
            <p:nvSpPr>
              <p:cNvPr id="16" name="Rechthoek: afgeronde hoeken 48">
                <a:hlinkClick r:id="rId11" action="ppaction://hlinksldjump"/>
              </p:cNvPr>
              <p:cNvSpPr/>
              <p:nvPr/>
            </p:nvSpPr>
            <p:spPr>
              <a:xfrm>
                <a:off x="2843808" y="4438071"/>
                <a:ext cx="1656184" cy="647113"/>
              </a:xfrm>
              <a:prstGeom prst="roundRect">
                <a:avLst/>
              </a:prstGeom>
              <a:solidFill>
                <a:srgbClr val="00A2DB"/>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s-ES" sz="1600" dirty="0"/>
                  <a:t>Persuasión</a:t>
                </a:r>
              </a:p>
            </p:txBody>
          </p:sp>
          <p:sp>
            <p:nvSpPr>
              <p:cNvPr id="17" name="Rechthoek: afgeronde hoeken 48">
                <a:hlinkClick r:id="rId12" action="ppaction://hlinksldjump"/>
              </p:cNvPr>
              <p:cNvSpPr/>
              <p:nvPr/>
            </p:nvSpPr>
            <p:spPr>
              <a:xfrm>
                <a:off x="3059832" y="5301208"/>
                <a:ext cx="1656184" cy="647113"/>
              </a:xfrm>
              <a:prstGeom prst="roundRect">
                <a:avLst/>
              </a:prstGeom>
              <a:solidFill>
                <a:srgbClr val="00A2DB"/>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s-ES" sz="1600" dirty="0"/>
                  <a:t>Preguntas repetitivas</a:t>
                </a:r>
              </a:p>
            </p:txBody>
          </p:sp>
          <p:sp>
            <p:nvSpPr>
              <p:cNvPr id="19" name="Rechthoek: afgeronde hoeken 49">
                <a:hlinkClick r:id="rId13" action="ppaction://hlinksldjump"/>
              </p:cNvPr>
              <p:cNvSpPr/>
              <p:nvPr/>
            </p:nvSpPr>
            <p:spPr>
              <a:xfrm>
                <a:off x="4716016" y="2709879"/>
                <a:ext cx="1937493" cy="647113"/>
              </a:xfrm>
              <a:prstGeom prst="roundRect">
                <a:avLst/>
              </a:prstGeom>
              <a:solidFill>
                <a:srgbClr val="00A2DB"/>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s-ES" sz="1600" dirty="0"/>
                  <a:t>Mostrar las pruebas existentes</a:t>
                </a:r>
              </a:p>
            </p:txBody>
          </p:sp>
          <p:sp>
            <p:nvSpPr>
              <p:cNvPr id="20" name="Rechthoek: afgeronde hoeken 49">
                <a:hlinkClick r:id="rId14" action="ppaction://hlinksldjump"/>
              </p:cNvPr>
              <p:cNvSpPr/>
              <p:nvPr/>
            </p:nvSpPr>
            <p:spPr>
              <a:xfrm>
                <a:off x="4716016" y="3573016"/>
                <a:ext cx="1937493" cy="647113"/>
              </a:xfrm>
              <a:prstGeom prst="roundRect">
                <a:avLst/>
              </a:prstGeom>
              <a:solidFill>
                <a:srgbClr val="00A2DB"/>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s-ES" sz="1600" dirty="0"/>
                  <a:t>Examinar incoherencias</a:t>
                </a:r>
              </a:p>
            </p:txBody>
          </p:sp>
          <p:sp>
            <p:nvSpPr>
              <p:cNvPr id="21" name="Rechthoek: afgeronde hoeken 49">
                <a:hlinkClick r:id="rId15" action="ppaction://hlinksldjump"/>
              </p:cNvPr>
              <p:cNvSpPr/>
              <p:nvPr/>
            </p:nvSpPr>
            <p:spPr>
              <a:xfrm>
                <a:off x="6084168" y="4437112"/>
                <a:ext cx="1937493" cy="647113"/>
              </a:xfrm>
              <a:prstGeom prst="roundRect">
                <a:avLst/>
              </a:prstGeom>
              <a:solidFill>
                <a:srgbClr val="00A2DB"/>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s-ES" sz="1600" dirty="0"/>
                  <a:t>Entablar una buena relación</a:t>
                </a:r>
              </a:p>
            </p:txBody>
          </p:sp>
        </p:grpSp>
        <p:sp>
          <p:nvSpPr>
            <p:cNvPr id="26" name="Tekstvak 25"/>
            <p:cNvSpPr txBox="1"/>
            <p:nvPr/>
          </p:nvSpPr>
          <p:spPr>
            <a:xfrm>
              <a:off x="323528" y="1196752"/>
              <a:ext cx="3024336" cy="369332"/>
            </a:xfrm>
            <a:prstGeom prst="rect">
              <a:avLst/>
            </a:prstGeom>
            <a:noFill/>
            <a:ln>
              <a:noFill/>
            </a:ln>
          </p:spPr>
          <p:txBody>
            <a:bodyPr wrap="square" rtlCol="0">
              <a:spAutoFit/>
            </a:bodyPr>
            <a:lstStyle/>
            <a:p>
              <a:r>
                <a:rPr lang="es-ES" dirty="0"/>
                <a:t>MODELO ACUSATORIO</a:t>
              </a:r>
            </a:p>
          </p:txBody>
        </p:sp>
        <p:sp>
          <p:nvSpPr>
            <p:cNvPr id="27" name="Tekstvak 26"/>
            <p:cNvSpPr txBox="1"/>
            <p:nvPr/>
          </p:nvSpPr>
          <p:spPr>
            <a:xfrm>
              <a:off x="4860032" y="1196752"/>
              <a:ext cx="4283968" cy="369332"/>
            </a:xfrm>
            <a:prstGeom prst="rect">
              <a:avLst/>
            </a:prstGeom>
            <a:noFill/>
            <a:ln>
              <a:noFill/>
            </a:ln>
          </p:spPr>
          <p:txBody>
            <a:bodyPr wrap="square" rtlCol="0">
              <a:spAutoFit/>
            </a:bodyPr>
            <a:lstStyle/>
            <a:p>
              <a:r>
                <a:rPr lang="es-ES" dirty="0"/>
                <a:t>MODELO DE RECOGIDA DE INFORMACIÓN</a:t>
              </a:r>
            </a:p>
          </p:txBody>
        </p:sp>
        <p:sp>
          <p:nvSpPr>
            <p:cNvPr id="28" name="Tekstvak 27"/>
            <p:cNvSpPr txBox="1"/>
            <p:nvPr/>
          </p:nvSpPr>
          <p:spPr>
            <a:xfrm>
              <a:off x="323528" y="5733256"/>
              <a:ext cx="3456384" cy="923330"/>
            </a:xfrm>
            <a:prstGeom prst="rect">
              <a:avLst/>
            </a:prstGeom>
            <a:noFill/>
            <a:ln>
              <a:noFill/>
            </a:ln>
          </p:spPr>
          <p:txBody>
            <a:bodyPr wrap="square" rtlCol="0">
              <a:spAutoFit/>
            </a:bodyPr>
            <a:lstStyle/>
            <a:p>
              <a:r>
                <a:rPr lang="es-ES" b="1" dirty="0"/>
                <a:t>INAPROPIADAS</a:t>
              </a:r>
            </a:p>
            <a:p>
              <a:endParaRPr lang="nl-NL" dirty="0"/>
            </a:p>
            <a:p>
              <a:r>
                <a:rPr lang="es-ES" dirty="0"/>
                <a:t>Riesgo alto de una confesión falsa</a:t>
              </a:r>
            </a:p>
          </p:txBody>
        </p:sp>
        <p:sp>
          <p:nvSpPr>
            <p:cNvPr id="29" name="Tekstvak 28"/>
            <p:cNvSpPr txBox="1"/>
            <p:nvPr/>
          </p:nvSpPr>
          <p:spPr>
            <a:xfrm>
              <a:off x="5580112" y="5733256"/>
              <a:ext cx="3240360" cy="923330"/>
            </a:xfrm>
            <a:prstGeom prst="rect">
              <a:avLst/>
            </a:prstGeom>
            <a:noFill/>
            <a:ln>
              <a:noFill/>
            </a:ln>
          </p:spPr>
          <p:txBody>
            <a:bodyPr wrap="square" rtlCol="0">
              <a:spAutoFit/>
            </a:bodyPr>
            <a:lstStyle/>
            <a:p>
              <a:pPr algn="r"/>
              <a:r>
                <a:rPr lang="es-ES" b="1" dirty="0"/>
                <a:t>ADECUADAS</a:t>
              </a:r>
            </a:p>
            <a:p>
              <a:endParaRPr lang="nl-NL" dirty="0"/>
            </a:p>
            <a:p>
              <a:pPr algn="r"/>
              <a:r>
                <a:rPr lang="es-ES" dirty="0"/>
                <a:t>Riesgo bajo de una confesión falsa</a:t>
              </a:r>
            </a:p>
          </p:txBody>
        </p:sp>
      </p:grpSp>
      <p:sp>
        <p:nvSpPr>
          <p:cNvPr id="34" name="Rechthoek 33"/>
          <p:cNvSpPr/>
          <p:nvPr/>
        </p:nvSpPr>
        <p:spPr>
          <a:xfrm>
            <a:off x="467544" y="1700808"/>
            <a:ext cx="1512168" cy="79208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5" name="Tekstvak 30">
            <a:hlinkClick r:id="rId16" action="ppaction://hlinksldjump"/>
          </p:cNvPr>
          <p:cNvSpPr txBox="1"/>
          <p:nvPr/>
        </p:nvSpPr>
        <p:spPr>
          <a:xfrm>
            <a:off x="3487688" y="3229233"/>
            <a:ext cx="5544616" cy="2585323"/>
          </a:xfrm>
          <a:prstGeom prst="rect">
            <a:avLst/>
          </a:prstGeom>
          <a:solidFill>
            <a:srgbClr val="002060"/>
          </a:solidFill>
          <a:ln>
            <a:solidFill>
              <a:schemeClr val="tx2"/>
            </a:solidFill>
          </a:ln>
        </p:spPr>
        <p:txBody>
          <a:bodyPr wrap="square" rtlCol="0">
            <a:spAutoFit/>
          </a:bodyPr>
          <a:lstStyle/>
          <a:p>
            <a:pPr algn="just"/>
            <a:r>
              <a:rPr lang="es-ES" b="1" dirty="0">
                <a:solidFill>
                  <a:schemeClr val="bg1"/>
                </a:solidFill>
              </a:rPr>
              <a:t>Entablar una buena relación con el sospechoso</a:t>
            </a:r>
          </a:p>
          <a:p>
            <a:pPr algn="just"/>
            <a:endParaRPr lang="en-US" dirty="0">
              <a:solidFill>
                <a:schemeClr val="bg1"/>
              </a:solidFill>
            </a:endParaRPr>
          </a:p>
          <a:p>
            <a:pPr algn="just"/>
            <a:r>
              <a:rPr lang="es-ES" dirty="0">
                <a:solidFill>
                  <a:schemeClr val="bg1"/>
                </a:solidFill>
              </a:rPr>
              <a:t>Se trata de una serie de tácticas que pretenden conseguir la colaboración y entablar una buena relación con el sospechoso para así obtener un relato preciso de los hechos. Entre otras, se incluyen, la escucha activa, adoptar un tono de voz amable o mostrar empatía. Estos comportamientos, sin embargo, deben ser sinceros y no deben estar destinados a manipular al sospechoso.</a:t>
            </a:r>
          </a:p>
        </p:txBody>
      </p:sp>
    </p:spTree>
    <p:extLst>
      <p:ext uri="{BB962C8B-B14F-4D97-AF65-F5344CB8AC3E}">
        <p14:creationId xmlns:p14="http://schemas.microsoft.com/office/powerpoint/2010/main" val="178517528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Vijfhoek 3"/>
          <p:cNvSpPr/>
          <p:nvPr/>
        </p:nvSpPr>
        <p:spPr>
          <a:xfrm>
            <a:off x="0" y="332656"/>
            <a:ext cx="6336704" cy="576064"/>
          </a:xfrm>
          <a:prstGeom prst="homePlate">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ES" sz="2400" b="1" dirty="0"/>
              <a:t>Técnicas</a:t>
            </a:r>
          </a:p>
        </p:txBody>
      </p:sp>
      <p:cxnSp>
        <p:nvCxnSpPr>
          <p:cNvPr id="24" name="Rechte verbindingslijn 23"/>
          <p:cNvCxnSpPr/>
          <p:nvPr/>
        </p:nvCxnSpPr>
        <p:spPr>
          <a:xfrm>
            <a:off x="323528" y="1340768"/>
            <a:ext cx="842493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 name="Rechte verbindingslijn 24"/>
          <p:cNvCxnSpPr/>
          <p:nvPr/>
        </p:nvCxnSpPr>
        <p:spPr>
          <a:xfrm>
            <a:off x="395536" y="5877272"/>
            <a:ext cx="842493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nvGrpSpPr>
          <p:cNvPr id="30" name="Groep 29"/>
          <p:cNvGrpSpPr/>
          <p:nvPr/>
        </p:nvGrpSpPr>
        <p:grpSpPr>
          <a:xfrm>
            <a:off x="323528" y="908720"/>
            <a:ext cx="8640960" cy="5459834"/>
            <a:chOff x="323528" y="1196752"/>
            <a:chExt cx="8640960" cy="5459834"/>
          </a:xfrm>
        </p:grpSpPr>
        <p:grpSp>
          <p:nvGrpSpPr>
            <p:cNvPr id="22" name="Groep 21"/>
            <p:cNvGrpSpPr/>
            <p:nvPr/>
          </p:nvGrpSpPr>
          <p:grpSpPr>
            <a:xfrm>
              <a:off x="323528" y="1772816"/>
              <a:ext cx="8424936" cy="4175505"/>
              <a:chOff x="323528" y="1772816"/>
              <a:chExt cx="8424936" cy="4175505"/>
            </a:xfrm>
          </p:grpSpPr>
          <p:sp>
            <p:nvSpPr>
              <p:cNvPr id="6" name="Rechthoek: afgeronde hoeken 6">
                <a:hlinkClick r:id="rId2" action="ppaction://hlinksldjump"/>
              </p:cNvPr>
              <p:cNvSpPr/>
              <p:nvPr/>
            </p:nvSpPr>
            <p:spPr>
              <a:xfrm>
                <a:off x="611807" y="1773775"/>
                <a:ext cx="1367905" cy="647113"/>
              </a:xfrm>
              <a:prstGeom prst="roundRect">
                <a:avLst/>
              </a:prstGeom>
              <a:solidFill>
                <a:srgbClr val="00A2DB"/>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s-ES" sz="1600" dirty="0"/>
                  <a:t>Minimización</a:t>
                </a:r>
              </a:p>
            </p:txBody>
          </p:sp>
          <p:sp>
            <p:nvSpPr>
              <p:cNvPr id="7" name="Rechthoek: afgeronde hoeken 48">
                <a:hlinkClick r:id="rId3" action="ppaction://hlinksldjump"/>
              </p:cNvPr>
              <p:cNvSpPr/>
              <p:nvPr/>
            </p:nvSpPr>
            <p:spPr>
              <a:xfrm>
                <a:off x="2483768" y="1773775"/>
                <a:ext cx="1656184" cy="647113"/>
              </a:xfrm>
              <a:prstGeom prst="roundRect">
                <a:avLst/>
              </a:prstGeom>
              <a:solidFill>
                <a:srgbClr val="00A2DB"/>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s-ES" sz="1600" dirty="0"/>
                  <a:t>Mostrar incredulidad</a:t>
                </a:r>
              </a:p>
            </p:txBody>
          </p:sp>
          <p:sp>
            <p:nvSpPr>
              <p:cNvPr id="8" name="Rechthoek: afgeronde hoeken 49">
                <a:hlinkClick r:id="rId4" action="ppaction://hlinksldjump"/>
              </p:cNvPr>
              <p:cNvSpPr/>
              <p:nvPr/>
            </p:nvSpPr>
            <p:spPr>
              <a:xfrm>
                <a:off x="4716016" y="1772816"/>
                <a:ext cx="1944216" cy="647113"/>
              </a:xfrm>
              <a:prstGeom prst="roundRect">
                <a:avLst/>
              </a:prstGeom>
              <a:solidFill>
                <a:srgbClr val="00A2DB"/>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s-ES" sz="1600" dirty="0"/>
                  <a:t>Preguntas relacionadas con el tiempo</a:t>
                </a:r>
              </a:p>
            </p:txBody>
          </p:sp>
          <p:sp>
            <p:nvSpPr>
              <p:cNvPr id="9" name="Rechthoek: afgeronde hoeken 54">
                <a:hlinkClick r:id="rId5" action="ppaction://hlinksldjump"/>
              </p:cNvPr>
              <p:cNvSpPr/>
              <p:nvPr/>
            </p:nvSpPr>
            <p:spPr>
              <a:xfrm>
                <a:off x="7092527" y="2011895"/>
                <a:ext cx="1655937" cy="769033"/>
              </a:xfrm>
              <a:prstGeom prst="roundRect">
                <a:avLst/>
              </a:prstGeom>
              <a:solidFill>
                <a:srgbClr val="00A2DB"/>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s-ES" sz="1600" dirty="0"/>
                  <a:t>Recuerdo libre</a:t>
                </a:r>
              </a:p>
            </p:txBody>
          </p:sp>
          <p:sp>
            <p:nvSpPr>
              <p:cNvPr id="11" name="Rechthoek: afgeronde hoeken 6">
                <a:hlinkClick r:id="rId6" action="ppaction://hlinksldjump"/>
              </p:cNvPr>
              <p:cNvSpPr/>
              <p:nvPr/>
            </p:nvSpPr>
            <p:spPr>
              <a:xfrm>
                <a:off x="323528" y="2709879"/>
                <a:ext cx="1223889" cy="647113"/>
              </a:xfrm>
              <a:prstGeom prst="roundRect">
                <a:avLst/>
              </a:prstGeom>
              <a:solidFill>
                <a:srgbClr val="00A2DB"/>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s-ES" sz="1600" dirty="0"/>
                  <a:t>Pruebas falsas</a:t>
                </a:r>
              </a:p>
            </p:txBody>
          </p:sp>
          <p:sp>
            <p:nvSpPr>
              <p:cNvPr id="12" name="Rechthoek: afgeronde hoeken 6">
                <a:hlinkClick r:id="rId7" action="ppaction://hlinksldjump"/>
              </p:cNvPr>
              <p:cNvSpPr/>
              <p:nvPr/>
            </p:nvSpPr>
            <p:spPr>
              <a:xfrm>
                <a:off x="547936" y="3573975"/>
                <a:ext cx="1503784" cy="647113"/>
              </a:xfrm>
              <a:prstGeom prst="roundRect">
                <a:avLst/>
              </a:prstGeom>
              <a:solidFill>
                <a:srgbClr val="00A2DB"/>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s-ES" sz="1600" dirty="0"/>
                  <a:t>Maximización</a:t>
                </a:r>
              </a:p>
            </p:txBody>
          </p:sp>
          <p:sp>
            <p:nvSpPr>
              <p:cNvPr id="13" name="Rechthoek: afgeronde hoeken 6">
                <a:hlinkClick r:id="rId8" action="ppaction://hlinksldjump"/>
              </p:cNvPr>
              <p:cNvSpPr/>
              <p:nvPr/>
            </p:nvSpPr>
            <p:spPr>
              <a:xfrm>
                <a:off x="700336" y="4437112"/>
                <a:ext cx="1927448" cy="647113"/>
              </a:xfrm>
              <a:prstGeom prst="roundRect">
                <a:avLst/>
              </a:prstGeom>
              <a:solidFill>
                <a:srgbClr val="00A2DB"/>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s-ES" sz="1600" dirty="0"/>
                  <a:t>Preguntas sugestivas</a:t>
                </a:r>
              </a:p>
            </p:txBody>
          </p:sp>
          <p:sp>
            <p:nvSpPr>
              <p:cNvPr id="14" name="Rechthoek: afgeronde hoeken 48">
                <a:hlinkClick r:id="rId9" action="ppaction://hlinksldjump"/>
              </p:cNvPr>
              <p:cNvSpPr/>
              <p:nvPr/>
            </p:nvSpPr>
            <p:spPr>
              <a:xfrm>
                <a:off x="2339752" y="2709879"/>
                <a:ext cx="1656184" cy="647113"/>
              </a:xfrm>
              <a:prstGeom prst="roundRect">
                <a:avLst/>
              </a:prstGeom>
              <a:solidFill>
                <a:srgbClr val="00A2DB"/>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s-ES" sz="1600" dirty="0"/>
                  <a:t>Falsas promesas</a:t>
                </a:r>
              </a:p>
            </p:txBody>
          </p:sp>
          <p:sp>
            <p:nvSpPr>
              <p:cNvPr id="15" name="Rechthoek: afgeronde hoeken 48">
                <a:hlinkClick r:id="rId10" action="ppaction://hlinksldjump"/>
              </p:cNvPr>
              <p:cNvSpPr/>
              <p:nvPr/>
            </p:nvSpPr>
            <p:spPr>
              <a:xfrm>
                <a:off x="2636168" y="3573975"/>
                <a:ext cx="1656184" cy="647113"/>
              </a:xfrm>
              <a:prstGeom prst="roundRect">
                <a:avLst/>
              </a:prstGeom>
              <a:solidFill>
                <a:srgbClr val="00A2DB"/>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s-ES" sz="1600" dirty="0"/>
                  <a:t>Preguntas hipotéticas</a:t>
                </a:r>
              </a:p>
            </p:txBody>
          </p:sp>
          <p:sp>
            <p:nvSpPr>
              <p:cNvPr id="16" name="Rechthoek: afgeronde hoeken 48">
                <a:hlinkClick r:id="rId11" action="ppaction://hlinksldjump"/>
              </p:cNvPr>
              <p:cNvSpPr/>
              <p:nvPr/>
            </p:nvSpPr>
            <p:spPr>
              <a:xfrm>
                <a:off x="2843808" y="4438071"/>
                <a:ext cx="1656184" cy="647113"/>
              </a:xfrm>
              <a:prstGeom prst="roundRect">
                <a:avLst/>
              </a:prstGeom>
              <a:solidFill>
                <a:srgbClr val="00A2DB"/>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s-ES" sz="1600" dirty="0"/>
                  <a:t>Persuasión</a:t>
                </a:r>
              </a:p>
            </p:txBody>
          </p:sp>
          <p:sp>
            <p:nvSpPr>
              <p:cNvPr id="17" name="Rechthoek: afgeronde hoeken 48">
                <a:hlinkClick r:id="rId12" action="ppaction://hlinksldjump"/>
              </p:cNvPr>
              <p:cNvSpPr/>
              <p:nvPr/>
            </p:nvSpPr>
            <p:spPr>
              <a:xfrm>
                <a:off x="3059832" y="5301208"/>
                <a:ext cx="1656184" cy="647113"/>
              </a:xfrm>
              <a:prstGeom prst="roundRect">
                <a:avLst/>
              </a:prstGeom>
              <a:solidFill>
                <a:srgbClr val="00A2DB"/>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s-ES" sz="1600" dirty="0"/>
                  <a:t>Preguntas repetitivas</a:t>
                </a:r>
              </a:p>
            </p:txBody>
          </p:sp>
          <p:sp>
            <p:nvSpPr>
              <p:cNvPr id="19" name="Rechthoek: afgeronde hoeken 49">
                <a:hlinkClick r:id="rId13" action="ppaction://hlinksldjump"/>
              </p:cNvPr>
              <p:cNvSpPr/>
              <p:nvPr/>
            </p:nvSpPr>
            <p:spPr>
              <a:xfrm>
                <a:off x="4716016" y="2709879"/>
                <a:ext cx="1937493" cy="647113"/>
              </a:xfrm>
              <a:prstGeom prst="roundRect">
                <a:avLst/>
              </a:prstGeom>
              <a:solidFill>
                <a:srgbClr val="00A2DB"/>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s-ES" sz="1600" dirty="0"/>
                  <a:t>Mostrar las pruebas existentes</a:t>
                </a:r>
              </a:p>
            </p:txBody>
          </p:sp>
          <p:sp>
            <p:nvSpPr>
              <p:cNvPr id="20" name="Rechthoek: afgeronde hoeken 49">
                <a:hlinkClick r:id="rId14" action="ppaction://hlinksldjump"/>
              </p:cNvPr>
              <p:cNvSpPr/>
              <p:nvPr/>
            </p:nvSpPr>
            <p:spPr>
              <a:xfrm>
                <a:off x="4716016" y="3573016"/>
                <a:ext cx="1937493" cy="647113"/>
              </a:xfrm>
              <a:prstGeom prst="roundRect">
                <a:avLst/>
              </a:prstGeom>
              <a:solidFill>
                <a:srgbClr val="00A2DB"/>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s-ES" sz="1600" dirty="0"/>
                  <a:t>Examinar incoherencias</a:t>
                </a:r>
              </a:p>
            </p:txBody>
          </p:sp>
          <p:sp>
            <p:nvSpPr>
              <p:cNvPr id="21" name="Rechthoek: afgeronde hoeken 49">
                <a:hlinkClick r:id="rId15" action="ppaction://hlinksldjump"/>
              </p:cNvPr>
              <p:cNvSpPr/>
              <p:nvPr/>
            </p:nvSpPr>
            <p:spPr>
              <a:xfrm>
                <a:off x="6084168" y="4437112"/>
                <a:ext cx="1937493" cy="647113"/>
              </a:xfrm>
              <a:prstGeom prst="roundRect">
                <a:avLst/>
              </a:prstGeom>
              <a:solidFill>
                <a:srgbClr val="00A2DB"/>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s-ES" sz="1600" dirty="0"/>
                  <a:t>Entablar una buena relación</a:t>
                </a:r>
              </a:p>
            </p:txBody>
          </p:sp>
        </p:grpSp>
        <p:sp>
          <p:nvSpPr>
            <p:cNvPr id="26" name="Tekstvak 25"/>
            <p:cNvSpPr txBox="1"/>
            <p:nvPr/>
          </p:nvSpPr>
          <p:spPr>
            <a:xfrm>
              <a:off x="323528" y="1196752"/>
              <a:ext cx="3024336" cy="369332"/>
            </a:xfrm>
            <a:prstGeom prst="rect">
              <a:avLst/>
            </a:prstGeom>
            <a:noFill/>
            <a:ln>
              <a:noFill/>
            </a:ln>
          </p:spPr>
          <p:txBody>
            <a:bodyPr wrap="square" rtlCol="0">
              <a:spAutoFit/>
            </a:bodyPr>
            <a:lstStyle/>
            <a:p>
              <a:r>
                <a:rPr lang="es-ES" dirty="0"/>
                <a:t>MODELO ACUSATORIO</a:t>
              </a:r>
            </a:p>
          </p:txBody>
        </p:sp>
        <p:sp>
          <p:nvSpPr>
            <p:cNvPr id="27" name="Tekstvak 26"/>
            <p:cNvSpPr txBox="1"/>
            <p:nvPr/>
          </p:nvSpPr>
          <p:spPr>
            <a:xfrm>
              <a:off x="4788024" y="1196752"/>
              <a:ext cx="4176464" cy="369332"/>
            </a:xfrm>
            <a:prstGeom prst="rect">
              <a:avLst/>
            </a:prstGeom>
            <a:noFill/>
            <a:ln>
              <a:noFill/>
            </a:ln>
          </p:spPr>
          <p:txBody>
            <a:bodyPr wrap="square" rtlCol="0">
              <a:spAutoFit/>
            </a:bodyPr>
            <a:lstStyle/>
            <a:p>
              <a:r>
                <a:rPr lang="es-ES" dirty="0"/>
                <a:t>MODELO DE RECOGIDA DE INFORMACIÓN</a:t>
              </a:r>
            </a:p>
          </p:txBody>
        </p:sp>
        <p:sp>
          <p:nvSpPr>
            <p:cNvPr id="28" name="Tekstvak 27"/>
            <p:cNvSpPr txBox="1"/>
            <p:nvPr/>
          </p:nvSpPr>
          <p:spPr>
            <a:xfrm>
              <a:off x="323528" y="5733256"/>
              <a:ext cx="3528392" cy="923330"/>
            </a:xfrm>
            <a:prstGeom prst="rect">
              <a:avLst/>
            </a:prstGeom>
            <a:noFill/>
            <a:ln>
              <a:noFill/>
            </a:ln>
          </p:spPr>
          <p:txBody>
            <a:bodyPr wrap="square" rtlCol="0">
              <a:spAutoFit/>
            </a:bodyPr>
            <a:lstStyle/>
            <a:p>
              <a:r>
                <a:rPr lang="es-ES" b="1" dirty="0"/>
                <a:t>INAPROPIADAS</a:t>
              </a:r>
            </a:p>
            <a:p>
              <a:endParaRPr lang="nl-NL" dirty="0"/>
            </a:p>
            <a:p>
              <a:r>
                <a:rPr lang="es-ES" dirty="0"/>
                <a:t>Riesgo alto de una confesión falsa</a:t>
              </a:r>
            </a:p>
          </p:txBody>
        </p:sp>
        <p:sp>
          <p:nvSpPr>
            <p:cNvPr id="29" name="Tekstvak 28"/>
            <p:cNvSpPr txBox="1"/>
            <p:nvPr/>
          </p:nvSpPr>
          <p:spPr>
            <a:xfrm>
              <a:off x="5292080" y="5733256"/>
              <a:ext cx="3528392" cy="923330"/>
            </a:xfrm>
            <a:prstGeom prst="rect">
              <a:avLst/>
            </a:prstGeom>
            <a:noFill/>
            <a:ln>
              <a:noFill/>
            </a:ln>
          </p:spPr>
          <p:txBody>
            <a:bodyPr wrap="square" rtlCol="0">
              <a:spAutoFit/>
            </a:bodyPr>
            <a:lstStyle/>
            <a:p>
              <a:pPr algn="r"/>
              <a:r>
                <a:rPr lang="es-ES" b="1" dirty="0"/>
                <a:t>ADECUADAS</a:t>
              </a:r>
            </a:p>
            <a:p>
              <a:endParaRPr lang="nl-NL" dirty="0"/>
            </a:p>
            <a:p>
              <a:pPr algn="r"/>
              <a:r>
                <a:rPr lang="es-ES" dirty="0"/>
                <a:t>Riesgo bajo de una confesión falsa</a:t>
              </a:r>
            </a:p>
          </p:txBody>
        </p:sp>
      </p:grpSp>
      <p:sp>
        <p:nvSpPr>
          <p:cNvPr id="34" name="Rechthoek 33"/>
          <p:cNvSpPr/>
          <p:nvPr/>
        </p:nvSpPr>
        <p:spPr>
          <a:xfrm>
            <a:off x="467544" y="1700808"/>
            <a:ext cx="1512168" cy="79208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6" name="Tekstvak 30">
            <a:hlinkClick r:id="rId16" action="ppaction://hlinksldjump"/>
          </p:cNvPr>
          <p:cNvSpPr txBox="1"/>
          <p:nvPr/>
        </p:nvSpPr>
        <p:spPr>
          <a:xfrm>
            <a:off x="1835696" y="3140968"/>
            <a:ext cx="5364596" cy="2739211"/>
          </a:xfrm>
          <a:prstGeom prst="rect">
            <a:avLst/>
          </a:prstGeom>
          <a:solidFill>
            <a:srgbClr val="002060"/>
          </a:solidFill>
          <a:ln>
            <a:solidFill>
              <a:schemeClr val="tx2"/>
            </a:solidFill>
          </a:ln>
        </p:spPr>
        <p:txBody>
          <a:bodyPr wrap="square" rtlCol="0">
            <a:spAutoFit/>
          </a:bodyPr>
          <a:lstStyle/>
          <a:p>
            <a:pPr algn="just"/>
            <a:r>
              <a:rPr lang="es-ES" b="1" dirty="0">
                <a:solidFill>
                  <a:schemeClr val="bg1"/>
                </a:solidFill>
              </a:rPr>
              <a:t>Persuasión</a:t>
            </a:r>
          </a:p>
          <a:p>
            <a:pPr algn="just"/>
            <a:endParaRPr lang="en-US" sz="1000" b="1" dirty="0">
              <a:solidFill>
                <a:schemeClr val="bg1"/>
              </a:solidFill>
            </a:endParaRPr>
          </a:p>
          <a:p>
            <a:pPr algn="just"/>
            <a:r>
              <a:rPr lang="es-ES" dirty="0">
                <a:solidFill>
                  <a:schemeClr val="bg1"/>
                </a:solidFill>
              </a:rPr>
              <a:t>Esta táctica de interrogatorio pretende convencer al sospechoso de que lo mejor para él es confesar el delito que se le imputa. También puede incluir persuadir al sospechoso de que realmente ha cometido el crimen haciéndole dudar sobre su capacidad para recordar de manera precisa lo que ha ocurrido. Esta táctica se asocia con el modelo acusatorio de entrevista. </a:t>
            </a:r>
          </a:p>
        </p:txBody>
      </p:sp>
    </p:spTree>
    <p:extLst>
      <p:ext uri="{BB962C8B-B14F-4D97-AF65-F5344CB8AC3E}">
        <p14:creationId xmlns:p14="http://schemas.microsoft.com/office/powerpoint/2010/main" val="33952817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Vijfhoek 3"/>
          <p:cNvSpPr/>
          <p:nvPr/>
        </p:nvSpPr>
        <p:spPr>
          <a:xfrm>
            <a:off x="0" y="332656"/>
            <a:ext cx="6336704" cy="576064"/>
          </a:xfrm>
          <a:prstGeom prst="homePlate">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ES" sz="2400" b="1" dirty="0"/>
              <a:t>Técnicas</a:t>
            </a:r>
          </a:p>
        </p:txBody>
      </p:sp>
      <p:cxnSp>
        <p:nvCxnSpPr>
          <p:cNvPr id="24" name="Rechte verbindingslijn 23"/>
          <p:cNvCxnSpPr/>
          <p:nvPr/>
        </p:nvCxnSpPr>
        <p:spPr>
          <a:xfrm>
            <a:off x="323528" y="1340768"/>
            <a:ext cx="842493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 name="Rechte verbindingslijn 24"/>
          <p:cNvCxnSpPr/>
          <p:nvPr/>
        </p:nvCxnSpPr>
        <p:spPr>
          <a:xfrm>
            <a:off x="395536" y="5877272"/>
            <a:ext cx="842493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nvGrpSpPr>
          <p:cNvPr id="30" name="Groep 29"/>
          <p:cNvGrpSpPr/>
          <p:nvPr/>
        </p:nvGrpSpPr>
        <p:grpSpPr>
          <a:xfrm>
            <a:off x="323528" y="908720"/>
            <a:ext cx="8820472" cy="5459834"/>
            <a:chOff x="323528" y="1196752"/>
            <a:chExt cx="8820472" cy="5459834"/>
          </a:xfrm>
        </p:grpSpPr>
        <p:grpSp>
          <p:nvGrpSpPr>
            <p:cNvPr id="22" name="Groep 21"/>
            <p:cNvGrpSpPr/>
            <p:nvPr/>
          </p:nvGrpSpPr>
          <p:grpSpPr>
            <a:xfrm>
              <a:off x="323528" y="1772816"/>
              <a:ext cx="8424936" cy="4175505"/>
              <a:chOff x="323528" y="1772816"/>
              <a:chExt cx="8424936" cy="4175505"/>
            </a:xfrm>
          </p:grpSpPr>
          <p:sp>
            <p:nvSpPr>
              <p:cNvPr id="6" name="Rechthoek: afgeronde hoeken 6">
                <a:hlinkClick r:id="rId2" action="ppaction://hlinksldjump"/>
              </p:cNvPr>
              <p:cNvSpPr/>
              <p:nvPr/>
            </p:nvSpPr>
            <p:spPr>
              <a:xfrm>
                <a:off x="611807" y="1773775"/>
                <a:ext cx="1367905" cy="647113"/>
              </a:xfrm>
              <a:prstGeom prst="roundRect">
                <a:avLst/>
              </a:prstGeom>
              <a:solidFill>
                <a:srgbClr val="00A2DB"/>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s-ES" sz="1600" dirty="0"/>
                  <a:t>Minimización</a:t>
                </a:r>
              </a:p>
            </p:txBody>
          </p:sp>
          <p:sp>
            <p:nvSpPr>
              <p:cNvPr id="7" name="Rechthoek: afgeronde hoeken 48">
                <a:hlinkClick r:id="rId3" action="ppaction://hlinksldjump"/>
              </p:cNvPr>
              <p:cNvSpPr/>
              <p:nvPr/>
            </p:nvSpPr>
            <p:spPr>
              <a:xfrm>
                <a:off x="2483768" y="1773775"/>
                <a:ext cx="1656184" cy="647113"/>
              </a:xfrm>
              <a:prstGeom prst="roundRect">
                <a:avLst/>
              </a:prstGeom>
              <a:solidFill>
                <a:srgbClr val="00A2DB"/>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s-ES" sz="1600" dirty="0"/>
                  <a:t>Mostrar incredulidad</a:t>
                </a:r>
              </a:p>
            </p:txBody>
          </p:sp>
          <p:sp>
            <p:nvSpPr>
              <p:cNvPr id="8" name="Rechthoek: afgeronde hoeken 49">
                <a:hlinkClick r:id="rId4" action="ppaction://hlinksldjump"/>
              </p:cNvPr>
              <p:cNvSpPr/>
              <p:nvPr/>
            </p:nvSpPr>
            <p:spPr>
              <a:xfrm>
                <a:off x="4716016" y="1772816"/>
                <a:ext cx="1944216" cy="647113"/>
              </a:xfrm>
              <a:prstGeom prst="roundRect">
                <a:avLst/>
              </a:prstGeom>
              <a:solidFill>
                <a:srgbClr val="00A2DB"/>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s-ES" sz="1600" dirty="0"/>
                  <a:t>Preguntas relacionadas con el tiempo</a:t>
                </a:r>
              </a:p>
            </p:txBody>
          </p:sp>
          <p:sp>
            <p:nvSpPr>
              <p:cNvPr id="9" name="Rechthoek: afgeronde hoeken 54">
                <a:hlinkClick r:id="rId5" action="ppaction://hlinksldjump"/>
              </p:cNvPr>
              <p:cNvSpPr/>
              <p:nvPr/>
            </p:nvSpPr>
            <p:spPr>
              <a:xfrm>
                <a:off x="7092527" y="2011895"/>
                <a:ext cx="1655937" cy="769033"/>
              </a:xfrm>
              <a:prstGeom prst="roundRect">
                <a:avLst/>
              </a:prstGeom>
              <a:solidFill>
                <a:srgbClr val="00A2DB"/>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s-ES" sz="1600" dirty="0"/>
                  <a:t>Recuerdo libre</a:t>
                </a:r>
              </a:p>
            </p:txBody>
          </p:sp>
          <p:sp>
            <p:nvSpPr>
              <p:cNvPr id="11" name="Rechthoek: afgeronde hoeken 6">
                <a:hlinkClick r:id="rId6" action="ppaction://hlinksldjump"/>
              </p:cNvPr>
              <p:cNvSpPr/>
              <p:nvPr/>
            </p:nvSpPr>
            <p:spPr>
              <a:xfrm>
                <a:off x="323528" y="2709879"/>
                <a:ext cx="1223889" cy="647113"/>
              </a:xfrm>
              <a:prstGeom prst="roundRect">
                <a:avLst/>
              </a:prstGeom>
              <a:solidFill>
                <a:srgbClr val="00A2DB"/>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s-ES" sz="1600" dirty="0"/>
                  <a:t>Pruebas falsas</a:t>
                </a:r>
              </a:p>
            </p:txBody>
          </p:sp>
          <p:sp>
            <p:nvSpPr>
              <p:cNvPr id="12" name="Rechthoek: afgeronde hoeken 6">
                <a:hlinkClick r:id="rId7" action="ppaction://hlinksldjump"/>
              </p:cNvPr>
              <p:cNvSpPr/>
              <p:nvPr/>
            </p:nvSpPr>
            <p:spPr>
              <a:xfrm>
                <a:off x="547936" y="3573975"/>
                <a:ext cx="1503784" cy="647113"/>
              </a:xfrm>
              <a:prstGeom prst="roundRect">
                <a:avLst/>
              </a:prstGeom>
              <a:solidFill>
                <a:srgbClr val="00A2DB"/>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s-ES" sz="1600" dirty="0"/>
                  <a:t>Maximización</a:t>
                </a:r>
              </a:p>
            </p:txBody>
          </p:sp>
          <p:sp>
            <p:nvSpPr>
              <p:cNvPr id="13" name="Rechthoek: afgeronde hoeken 6">
                <a:hlinkClick r:id="rId8" action="ppaction://hlinksldjump"/>
              </p:cNvPr>
              <p:cNvSpPr/>
              <p:nvPr/>
            </p:nvSpPr>
            <p:spPr>
              <a:xfrm>
                <a:off x="700336" y="4437112"/>
                <a:ext cx="1927448" cy="647113"/>
              </a:xfrm>
              <a:prstGeom prst="roundRect">
                <a:avLst/>
              </a:prstGeom>
              <a:solidFill>
                <a:srgbClr val="00A2DB"/>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s-ES" sz="1600" dirty="0"/>
                  <a:t>Preguntas sugestivas</a:t>
                </a:r>
              </a:p>
            </p:txBody>
          </p:sp>
          <p:sp>
            <p:nvSpPr>
              <p:cNvPr id="14" name="Rechthoek: afgeronde hoeken 48">
                <a:hlinkClick r:id="rId9" action="ppaction://hlinksldjump"/>
              </p:cNvPr>
              <p:cNvSpPr/>
              <p:nvPr/>
            </p:nvSpPr>
            <p:spPr>
              <a:xfrm>
                <a:off x="2339752" y="2709879"/>
                <a:ext cx="1656184" cy="647113"/>
              </a:xfrm>
              <a:prstGeom prst="roundRect">
                <a:avLst/>
              </a:prstGeom>
              <a:solidFill>
                <a:srgbClr val="00A2DB"/>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s-ES" sz="1600" dirty="0"/>
                  <a:t>Falsas promesas</a:t>
                </a:r>
              </a:p>
            </p:txBody>
          </p:sp>
          <p:sp>
            <p:nvSpPr>
              <p:cNvPr id="15" name="Rechthoek: afgeronde hoeken 48">
                <a:hlinkClick r:id="rId10" action="ppaction://hlinksldjump"/>
              </p:cNvPr>
              <p:cNvSpPr/>
              <p:nvPr/>
            </p:nvSpPr>
            <p:spPr>
              <a:xfrm>
                <a:off x="2636168" y="3573975"/>
                <a:ext cx="1656184" cy="647113"/>
              </a:xfrm>
              <a:prstGeom prst="roundRect">
                <a:avLst/>
              </a:prstGeom>
              <a:solidFill>
                <a:srgbClr val="00A2DB"/>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s-ES" sz="1600" dirty="0"/>
                  <a:t>Preguntas hipotéticas</a:t>
                </a:r>
              </a:p>
            </p:txBody>
          </p:sp>
          <p:sp>
            <p:nvSpPr>
              <p:cNvPr id="16" name="Rechthoek: afgeronde hoeken 48">
                <a:hlinkClick r:id="rId11" action="ppaction://hlinksldjump"/>
              </p:cNvPr>
              <p:cNvSpPr/>
              <p:nvPr/>
            </p:nvSpPr>
            <p:spPr>
              <a:xfrm>
                <a:off x="2843808" y="4438071"/>
                <a:ext cx="1656184" cy="647113"/>
              </a:xfrm>
              <a:prstGeom prst="roundRect">
                <a:avLst/>
              </a:prstGeom>
              <a:solidFill>
                <a:srgbClr val="00A2DB"/>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s-ES" sz="1600" dirty="0"/>
                  <a:t>Persuasión</a:t>
                </a:r>
              </a:p>
            </p:txBody>
          </p:sp>
          <p:sp>
            <p:nvSpPr>
              <p:cNvPr id="17" name="Rechthoek: afgeronde hoeken 48">
                <a:hlinkClick r:id="rId12" action="ppaction://hlinksldjump"/>
              </p:cNvPr>
              <p:cNvSpPr/>
              <p:nvPr/>
            </p:nvSpPr>
            <p:spPr>
              <a:xfrm>
                <a:off x="3059832" y="5301208"/>
                <a:ext cx="1656184" cy="647113"/>
              </a:xfrm>
              <a:prstGeom prst="roundRect">
                <a:avLst/>
              </a:prstGeom>
              <a:solidFill>
                <a:srgbClr val="00A2DB"/>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s-ES" sz="1600" dirty="0"/>
                  <a:t>Preguntas repetitivas</a:t>
                </a:r>
              </a:p>
            </p:txBody>
          </p:sp>
          <p:sp>
            <p:nvSpPr>
              <p:cNvPr id="19" name="Rechthoek: afgeronde hoeken 49">
                <a:hlinkClick r:id="rId13" action="ppaction://hlinksldjump"/>
              </p:cNvPr>
              <p:cNvSpPr/>
              <p:nvPr/>
            </p:nvSpPr>
            <p:spPr>
              <a:xfrm>
                <a:off x="4716016" y="2709879"/>
                <a:ext cx="1937493" cy="647113"/>
              </a:xfrm>
              <a:prstGeom prst="roundRect">
                <a:avLst/>
              </a:prstGeom>
              <a:solidFill>
                <a:srgbClr val="00A2DB"/>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s-ES" sz="1600" dirty="0"/>
                  <a:t>Mostrar las pruebas existentes</a:t>
                </a:r>
              </a:p>
            </p:txBody>
          </p:sp>
          <p:sp>
            <p:nvSpPr>
              <p:cNvPr id="20" name="Rechthoek: afgeronde hoeken 49">
                <a:hlinkClick r:id="rId14" action="ppaction://hlinksldjump"/>
              </p:cNvPr>
              <p:cNvSpPr/>
              <p:nvPr/>
            </p:nvSpPr>
            <p:spPr>
              <a:xfrm>
                <a:off x="4716016" y="3573016"/>
                <a:ext cx="1937493" cy="647113"/>
              </a:xfrm>
              <a:prstGeom prst="roundRect">
                <a:avLst/>
              </a:prstGeom>
              <a:solidFill>
                <a:srgbClr val="00A2DB"/>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s-ES" sz="1600" dirty="0"/>
                  <a:t>Examinar incoherencias</a:t>
                </a:r>
              </a:p>
            </p:txBody>
          </p:sp>
          <p:sp>
            <p:nvSpPr>
              <p:cNvPr id="21" name="Rechthoek: afgeronde hoeken 49">
                <a:hlinkClick r:id="rId15" action="ppaction://hlinksldjump"/>
              </p:cNvPr>
              <p:cNvSpPr/>
              <p:nvPr/>
            </p:nvSpPr>
            <p:spPr>
              <a:xfrm>
                <a:off x="6084168" y="4437112"/>
                <a:ext cx="1937493" cy="647113"/>
              </a:xfrm>
              <a:prstGeom prst="roundRect">
                <a:avLst/>
              </a:prstGeom>
              <a:solidFill>
                <a:srgbClr val="00A2DB"/>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s-ES" sz="1600" dirty="0"/>
                  <a:t>Entablar una buena relación</a:t>
                </a:r>
              </a:p>
            </p:txBody>
          </p:sp>
        </p:grpSp>
        <p:sp>
          <p:nvSpPr>
            <p:cNvPr id="26" name="Tekstvak 25"/>
            <p:cNvSpPr txBox="1"/>
            <p:nvPr/>
          </p:nvSpPr>
          <p:spPr>
            <a:xfrm>
              <a:off x="323528" y="1196752"/>
              <a:ext cx="3024336" cy="369332"/>
            </a:xfrm>
            <a:prstGeom prst="rect">
              <a:avLst/>
            </a:prstGeom>
            <a:noFill/>
            <a:ln>
              <a:noFill/>
            </a:ln>
          </p:spPr>
          <p:txBody>
            <a:bodyPr wrap="square" rtlCol="0">
              <a:spAutoFit/>
            </a:bodyPr>
            <a:lstStyle/>
            <a:p>
              <a:r>
                <a:rPr lang="es-ES" dirty="0"/>
                <a:t>MODELO ACUSATORIO</a:t>
              </a:r>
            </a:p>
          </p:txBody>
        </p:sp>
        <p:sp>
          <p:nvSpPr>
            <p:cNvPr id="27" name="Tekstvak 26"/>
            <p:cNvSpPr txBox="1"/>
            <p:nvPr/>
          </p:nvSpPr>
          <p:spPr>
            <a:xfrm>
              <a:off x="4932040" y="1196752"/>
              <a:ext cx="4211960" cy="369332"/>
            </a:xfrm>
            <a:prstGeom prst="rect">
              <a:avLst/>
            </a:prstGeom>
            <a:noFill/>
            <a:ln>
              <a:noFill/>
            </a:ln>
          </p:spPr>
          <p:txBody>
            <a:bodyPr wrap="square" rtlCol="0">
              <a:spAutoFit/>
            </a:bodyPr>
            <a:lstStyle/>
            <a:p>
              <a:r>
                <a:rPr lang="es-ES" dirty="0"/>
                <a:t>MODELO DE RECOGIDA DE INFORMACIÓN</a:t>
              </a:r>
            </a:p>
          </p:txBody>
        </p:sp>
        <p:sp>
          <p:nvSpPr>
            <p:cNvPr id="28" name="Tekstvak 27"/>
            <p:cNvSpPr txBox="1"/>
            <p:nvPr/>
          </p:nvSpPr>
          <p:spPr>
            <a:xfrm>
              <a:off x="323528" y="5733256"/>
              <a:ext cx="3456384" cy="923330"/>
            </a:xfrm>
            <a:prstGeom prst="rect">
              <a:avLst/>
            </a:prstGeom>
            <a:noFill/>
            <a:ln>
              <a:noFill/>
            </a:ln>
          </p:spPr>
          <p:txBody>
            <a:bodyPr wrap="square" rtlCol="0">
              <a:spAutoFit/>
            </a:bodyPr>
            <a:lstStyle/>
            <a:p>
              <a:r>
                <a:rPr lang="es-ES" b="1" dirty="0"/>
                <a:t>INAPROPIADAS</a:t>
              </a:r>
            </a:p>
            <a:p>
              <a:endParaRPr lang="nl-NL" dirty="0"/>
            </a:p>
            <a:p>
              <a:r>
                <a:rPr lang="es-ES" dirty="0"/>
                <a:t>Riesgo alto de una confesión falsa</a:t>
              </a:r>
            </a:p>
          </p:txBody>
        </p:sp>
        <p:sp>
          <p:nvSpPr>
            <p:cNvPr id="29" name="Tekstvak 28"/>
            <p:cNvSpPr txBox="1"/>
            <p:nvPr/>
          </p:nvSpPr>
          <p:spPr>
            <a:xfrm>
              <a:off x="5364088" y="5733256"/>
              <a:ext cx="3456384" cy="923330"/>
            </a:xfrm>
            <a:prstGeom prst="rect">
              <a:avLst/>
            </a:prstGeom>
            <a:noFill/>
            <a:ln>
              <a:noFill/>
            </a:ln>
          </p:spPr>
          <p:txBody>
            <a:bodyPr wrap="square" rtlCol="0">
              <a:spAutoFit/>
            </a:bodyPr>
            <a:lstStyle/>
            <a:p>
              <a:pPr algn="r"/>
              <a:r>
                <a:rPr lang="es-ES" b="1" dirty="0"/>
                <a:t>ADECUADAS</a:t>
              </a:r>
            </a:p>
            <a:p>
              <a:endParaRPr lang="nl-NL" dirty="0"/>
            </a:p>
            <a:p>
              <a:pPr algn="r"/>
              <a:r>
                <a:rPr lang="es-ES" dirty="0"/>
                <a:t>Riesgo bajo de una confesión falsa</a:t>
              </a:r>
            </a:p>
          </p:txBody>
        </p:sp>
      </p:grpSp>
      <p:sp>
        <p:nvSpPr>
          <p:cNvPr id="34" name="Rechthoek 33"/>
          <p:cNvSpPr/>
          <p:nvPr/>
        </p:nvSpPr>
        <p:spPr>
          <a:xfrm>
            <a:off x="467544" y="1700808"/>
            <a:ext cx="1512168" cy="79208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5" name="Tekstvak 30">
            <a:hlinkClick r:id="rId16" action="ppaction://hlinksldjump"/>
          </p:cNvPr>
          <p:cNvSpPr txBox="1"/>
          <p:nvPr/>
        </p:nvSpPr>
        <p:spPr>
          <a:xfrm>
            <a:off x="547936" y="3395520"/>
            <a:ext cx="4968552" cy="2031325"/>
          </a:xfrm>
          <a:prstGeom prst="rect">
            <a:avLst/>
          </a:prstGeom>
          <a:solidFill>
            <a:srgbClr val="002060"/>
          </a:solidFill>
          <a:ln>
            <a:solidFill>
              <a:schemeClr val="tx2"/>
            </a:solidFill>
          </a:ln>
        </p:spPr>
        <p:txBody>
          <a:bodyPr wrap="square" rtlCol="0">
            <a:spAutoFit/>
          </a:bodyPr>
          <a:lstStyle/>
          <a:p>
            <a:pPr algn="just"/>
            <a:r>
              <a:rPr lang="es-ES" b="1" dirty="0">
                <a:solidFill>
                  <a:schemeClr val="bg1"/>
                </a:solidFill>
              </a:rPr>
              <a:t>Maximización</a:t>
            </a:r>
          </a:p>
          <a:p>
            <a:pPr algn="just"/>
            <a:endParaRPr lang="en-US" dirty="0">
              <a:solidFill>
                <a:schemeClr val="bg1"/>
              </a:solidFill>
            </a:endParaRPr>
          </a:p>
          <a:p>
            <a:pPr algn="just"/>
            <a:r>
              <a:rPr lang="es-ES" dirty="0">
                <a:solidFill>
                  <a:schemeClr val="bg1"/>
                </a:solidFill>
              </a:rPr>
              <a:t>La maximización incluye tácticas destinadas a intimidar al sospechoso. Esto puede incluir presentarle acusaciones de culpabilidad, no aceptar su negativa, exagerar la gravedad de la situación.</a:t>
            </a:r>
          </a:p>
        </p:txBody>
      </p:sp>
    </p:spTree>
    <p:extLst>
      <p:ext uri="{BB962C8B-B14F-4D97-AF65-F5344CB8AC3E}">
        <p14:creationId xmlns:p14="http://schemas.microsoft.com/office/powerpoint/2010/main" val="238717927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Vijfhoek 3"/>
          <p:cNvSpPr/>
          <p:nvPr/>
        </p:nvSpPr>
        <p:spPr>
          <a:xfrm>
            <a:off x="0" y="332656"/>
            <a:ext cx="6336704" cy="576064"/>
          </a:xfrm>
          <a:prstGeom prst="homePlate">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ES" sz="2400" b="1" dirty="0"/>
              <a:t>Técnicas</a:t>
            </a:r>
          </a:p>
        </p:txBody>
      </p:sp>
      <p:cxnSp>
        <p:nvCxnSpPr>
          <p:cNvPr id="24" name="Rechte verbindingslijn 23"/>
          <p:cNvCxnSpPr/>
          <p:nvPr/>
        </p:nvCxnSpPr>
        <p:spPr>
          <a:xfrm>
            <a:off x="323528" y="1340768"/>
            <a:ext cx="842493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 name="Rechte verbindingslijn 24"/>
          <p:cNvCxnSpPr/>
          <p:nvPr/>
        </p:nvCxnSpPr>
        <p:spPr>
          <a:xfrm>
            <a:off x="395536" y="5877272"/>
            <a:ext cx="842493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nvGrpSpPr>
          <p:cNvPr id="30" name="Groep 29"/>
          <p:cNvGrpSpPr/>
          <p:nvPr/>
        </p:nvGrpSpPr>
        <p:grpSpPr>
          <a:xfrm>
            <a:off x="323528" y="908720"/>
            <a:ext cx="8820472" cy="5459834"/>
            <a:chOff x="323528" y="1196752"/>
            <a:chExt cx="8820472" cy="5459834"/>
          </a:xfrm>
        </p:grpSpPr>
        <p:grpSp>
          <p:nvGrpSpPr>
            <p:cNvPr id="22" name="Groep 21"/>
            <p:cNvGrpSpPr/>
            <p:nvPr/>
          </p:nvGrpSpPr>
          <p:grpSpPr>
            <a:xfrm>
              <a:off x="323528" y="1772816"/>
              <a:ext cx="8424936" cy="4175505"/>
              <a:chOff x="323528" y="1772816"/>
              <a:chExt cx="8424936" cy="4175505"/>
            </a:xfrm>
          </p:grpSpPr>
          <p:sp>
            <p:nvSpPr>
              <p:cNvPr id="6" name="Rechthoek: afgeronde hoeken 6">
                <a:hlinkClick r:id="rId2" action="ppaction://hlinksldjump"/>
              </p:cNvPr>
              <p:cNvSpPr/>
              <p:nvPr/>
            </p:nvSpPr>
            <p:spPr>
              <a:xfrm>
                <a:off x="611807" y="1773775"/>
                <a:ext cx="1367905" cy="647113"/>
              </a:xfrm>
              <a:prstGeom prst="roundRect">
                <a:avLst/>
              </a:prstGeom>
              <a:solidFill>
                <a:srgbClr val="00A2DB"/>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s-ES" sz="1600" dirty="0"/>
                  <a:t>Minimización</a:t>
                </a:r>
              </a:p>
            </p:txBody>
          </p:sp>
          <p:sp>
            <p:nvSpPr>
              <p:cNvPr id="7" name="Rechthoek: afgeronde hoeken 48">
                <a:hlinkClick r:id="rId3" action="ppaction://hlinksldjump"/>
              </p:cNvPr>
              <p:cNvSpPr/>
              <p:nvPr/>
            </p:nvSpPr>
            <p:spPr>
              <a:xfrm>
                <a:off x="2483768" y="1773775"/>
                <a:ext cx="1656184" cy="647113"/>
              </a:xfrm>
              <a:prstGeom prst="roundRect">
                <a:avLst/>
              </a:prstGeom>
              <a:solidFill>
                <a:srgbClr val="00A2DB"/>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s-ES" sz="1600" dirty="0"/>
                  <a:t>Mostrar incredulidad</a:t>
                </a:r>
              </a:p>
            </p:txBody>
          </p:sp>
          <p:sp>
            <p:nvSpPr>
              <p:cNvPr id="8" name="Rechthoek: afgeronde hoeken 49">
                <a:hlinkClick r:id="rId4" action="ppaction://hlinksldjump"/>
              </p:cNvPr>
              <p:cNvSpPr/>
              <p:nvPr/>
            </p:nvSpPr>
            <p:spPr>
              <a:xfrm>
                <a:off x="4716016" y="1772816"/>
                <a:ext cx="1944216" cy="647113"/>
              </a:xfrm>
              <a:prstGeom prst="roundRect">
                <a:avLst/>
              </a:prstGeom>
              <a:solidFill>
                <a:srgbClr val="00A2DB"/>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s-ES" sz="1600" dirty="0"/>
                  <a:t>Preguntas relacionadas con el tiempo</a:t>
                </a:r>
              </a:p>
            </p:txBody>
          </p:sp>
          <p:sp>
            <p:nvSpPr>
              <p:cNvPr id="9" name="Rechthoek: afgeronde hoeken 54">
                <a:hlinkClick r:id="rId5" action="ppaction://hlinksldjump"/>
              </p:cNvPr>
              <p:cNvSpPr/>
              <p:nvPr/>
            </p:nvSpPr>
            <p:spPr>
              <a:xfrm>
                <a:off x="7092527" y="2011895"/>
                <a:ext cx="1655937" cy="769033"/>
              </a:xfrm>
              <a:prstGeom prst="roundRect">
                <a:avLst/>
              </a:prstGeom>
              <a:solidFill>
                <a:srgbClr val="00A2DB"/>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s-ES" sz="1600" dirty="0"/>
                  <a:t>Recuerdo libre</a:t>
                </a:r>
              </a:p>
            </p:txBody>
          </p:sp>
          <p:sp>
            <p:nvSpPr>
              <p:cNvPr id="11" name="Rechthoek: afgeronde hoeken 6">
                <a:hlinkClick r:id="rId6" action="ppaction://hlinksldjump"/>
              </p:cNvPr>
              <p:cNvSpPr/>
              <p:nvPr/>
            </p:nvSpPr>
            <p:spPr>
              <a:xfrm>
                <a:off x="323528" y="2709879"/>
                <a:ext cx="1223889" cy="647113"/>
              </a:xfrm>
              <a:prstGeom prst="roundRect">
                <a:avLst/>
              </a:prstGeom>
              <a:solidFill>
                <a:srgbClr val="00A2DB"/>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s-ES" sz="1600" dirty="0"/>
                  <a:t>Pruebas falsas</a:t>
                </a:r>
              </a:p>
            </p:txBody>
          </p:sp>
          <p:sp>
            <p:nvSpPr>
              <p:cNvPr id="12" name="Rechthoek: afgeronde hoeken 6">
                <a:hlinkClick r:id="rId7" action="ppaction://hlinksldjump"/>
              </p:cNvPr>
              <p:cNvSpPr/>
              <p:nvPr/>
            </p:nvSpPr>
            <p:spPr>
              <a:xfrm>
                <a:off x="547936" y="3573975"/>
                <a:ext cx="1503784" cy="647113"/>
              </a:xfrm>
              <a:prstGeom prst="roundRect">
                <a:avLst/>
              </a:prstGeom>
              <a:solidFill>
                <a:srgbClr val="00A2DB"/>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s-ES" sz="1600" dirty="0"/>
                  <a:t>Maximización</a:t>
                </a:r>
              </a:p>
            </p:txBody>
          </p:sp>
          <p:sp>
            <p:nvSpPr>
              <p:cNvPr id="13" name="Rechthoek: afgeronde hoeken 6">
                <a:hlinkClick r:id="rId8" action="ppaction://hlinksldjump"/>
              </p:cNvPr>
              <p:cNvSpPr/>
              <p:nvPr/>
            </p:nvSpPr>
            <p:spPr>
              <a:xfrm>
                <a:off x="700336" y="4437112"/>
                <a:ext cx="1927448" cy="647113"/>
              </a:xfrm>
              <a:prstGeom prst="roundRect">
                <a:avLst/>
              </a:prstGeom>
              <a:solidFill>
                <a:srgbClr val="00A2DB"/>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s-ES" sz="1600" dirty="0"/>
                  <a:t>Preguntas sugestivas</a:t>
                </a:r>
              </a:p>
            </p:txBody>
          </p:sp>
          <p:sp>
            <p:nvSpPr>
              <p:cNvPr id="14" name="Rechthoek: afgeronde hoeken 48">
                <a:hlinkClick r:id="rId9" action="ppaction://hlinksldjump"/>
              </p:cNvPr>
              <p:cNvSpPr/>
              <p:nvPr/>
            </p:nvSpPr>
            <p:spPr>
              <a:xfrm>
                <a:off x="2339752" y="2709879"/>
                <a:ext cx="1656184" cy="647113"/>
              </a:xfrm>
              <a:prstGeom prst="roundRect">
                <a:avLst/>
              </a:prstGeom>
              <a:solidFill>
                <a:srgbClr val="00A2DB"/>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s-ES" sz="1600" dirty="0"/>
                  <a:t>Falsas promesas</a:t>
                </a:r>
              </a:p>
            </p:txBody>
          </p:sp>
          <p:sp>
            <p:nvSpPr>
              <p:cNvPr id="15" name="Rechthoek: afgeronde hoeken 48">
                <a:hlinkClick r:id="rId10" action="ppaction://hlinksldjump"/>
              </p:cNvPr>
              <p:cNvSpPr/>
              <p:nvPr/>
            </p:nvSpPr>
            <p:spPr>
              <a:xfrm>
                <a:off x="2636168" y="3573975"/>
                <a:ext cx="1656184" cy="647113"/>
              </a:xfrm>
              <a:prstGeom prst="roundRect">
                <a:avLst/>
              </a:prstGeom>
              <a:solidFill>
                <a:srgbClr val="00A2DB"/>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s-ES" sz="1600" dirty="0"/>
                  <a:t>Preguntas hipotéticas</a:t>
                </a:r>
              </a:p>
            </p:txBody>
          </p:sp>
          <p:sp>
            <p:nvSpPr>
              <p:cNvPr id="16" name="Rechthoek: afgeronde hoeken 48">
                <a:hlinkClick r:id="rId11" action="ppaction://hlinksldjump"/>
              </p:cNvPr>
              <p:cNvSpPr/>
              <p:nvPr/>
            </p:nvSpPr>
            <p:spPr>
              <a:xfrm>
                <a:off x="2843808" y="4438071"/>
                <a:ext cx="1656184" cy="647113"/>
              </a:xfrm>
              <a:prstGeom prst="roundRect">
                <a:avLst/>
              </a:prstGeom>
              <a:solidFill>
                <a:srgbClr val="00A2DB"/>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s-ES" sz="1600" dirty="0"/>
                  <a:t>Persuasión</a:t>
                </a:r>
              </a:p>
            </p:txBody>
          </p:sp>
          <p:sp>
            <p:nvSpPr>
              <p:cNvPr id="17" name="Rechthoek: afgeronde hoeken 48">
                <a:hlinkClick r:id="rId12" action="ppaction://hlinksldjump"/>
              </p:cNvPr>
              <p:cNvSpPr/>
              <p:nvPr/>
            </p:nvSpPr>
            <p:spPr>
              <a:xfrm>
                <a:off x="3059832" y="5301208"/>
                <a:ext cx="1656184" cy="647113"/>
              </a:xfrm>
              <a:prstGeom prst="roundRect">
                <a:avLst/>
              </a:prstGeom>
              <a:solidFill>
                <a:srgbClr val="00A2DB"/>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s-ES" sz="1600" dirty="0"/>
                  <a:t>Preguntas repetitivas</a:t>
                </a:r>
              </a:p>
            </p:txBody>
          </p:sp>
          <p:sp>
            <p:nvSpPr>
              <p:cNvPr id="19" name="Rechthoek: afgeronde hoeken 49">
                <a:hlinkClick r:id="rId13" action="ppaction://hlinksldjump"/>
              </p:cNvPr>
              <p:cNvSpPr/>
              <p:nvPr/>
            </p:nvSpPr>
            <p:spPr>
              <a:xfrm>
                <a:off x="4716016" y="2709879"/>
                <a:ext cx="1937493" cy="647113"/>
              </a:xfrm>
              <a:prstGeom prst="roundRect">
                <a:avLst/>
              </a:prstGeom>
              <a:solidFill>
                <a:srgbClr val="00A2DB"/>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s-ES" sz="1600" dirty="0"/>
                  <a:t>Mostrar las pruebas existentes</a:t>
                </a:r>
              </a:p>
            </p:txBody>
          </p:sp>
          <p:sp>
            <p:nvSpPr>
              <p:cNvPr id="20" name="Rechthoek: afgeronde hoeken 49">
                <a:hlinkClick r:id="rId14" action="ppaction://hlinksldjump"/>
              </p:cNvPr>
              <p:cNvSpPr/>
              <p:nvPr/>
            </p:nvSpPr>
            <p:spPr>
              <a:xfrm>
                <a:off x="4716016" y="3573016"/>
                <a:ext cx="1937493" cy="647113"/>
              </a:xfrm>
              <a:prstGeom prst="roundRect">
                <a:avLst/>
              </a:prstGeom>
              <a:solidFill>
                <a:srgbClr val="00A2DB"/>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s-ES" sz="1600" dirty="0"/>
                  <a:t>Examinar incoherencias</a:t>
                </a:r>
              </a:p>
            </p:txBody>
          </p:sp>
          <p:sp>
            <p:nvSpPr>
              <p:cNvPr id="21" name="Rechthoek: afgeronde hoeken 49">
                <a:hlinkClick r:id="rId15" action="ppaction://hlinksldjump"/>
              </p:cNvPr>
              <p:cNvSpPr/>
              <p:nvPr/>
            </p:nvSpPr>
            <p:spPr>
              <a:xfrm>
                <a:off x="6084168" y="4437112"/>
                <a:ext cx="1937493" cy="647113"/>
              </a:xfrm>
              <a:prstGeom prst="roundRect">
                <a:avLst/>
              </a:prstGeom>
              <a:solidFill>
                <a:srgbClr val="00A2DB"/>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s-ES" sz="1600" dirty="0"/>
                  <a:t>Entablar una buena relación</a:t>
                </a:r>
              </a:p>
            </p:txBody>
          </p:sp>
        </p:grpSp>
        <p:sp>
          <p:nvSpPr>
            <p:cNvPr id="26" name="Tekstvak 25"/>
            <p:cNvSpPr txBox="1"/>
            <p:nvPr/>
          </p:nvSpPr>
          <p:spPr>
            <a:xfrm>
              <a:off x="323528" y="1196752"/>
              <a:ext cx="3024336" cy="369332"/>
            </a:xfrm>
            <a:prstGeom prst="rect">
              <a:avLst/>
            </a:prstGeom>
            <a:noFill/>
            <a:ln>
              <a:noFill/>
            </a:ln>
          </p:spPr>
          <p:txBody>
            <a:bodyPr wrap="square" rtlCol="0">
              <a:spAutoFit/>
            </a:bodyPr>
            <a:lstStyle/>
            <a:p>
              <a:r>
                <a:rPr lang="es-ES" dirty="0"/>
                <a:t>MODELO ACUSATORIO</a:t>
              </a:r>
            </a:p>
          </p:txBody>
        </p:sp>
        <p:sp>
          <p:nvSpPr>
            <p:cNvPr id="27" name="Tekstvak 26"/>
            <p:cNvSpPr txBox="1"/>
            <p:nvPr/>
          </p:nvSpPr>
          <p:spPr>
            <a:xfrm>
              <a:off x="4860032" y="1196752"/>
              <a:ext cx="4283968" cy="369332"/>
            </a:xfrm>
            <a:prstGeom prst="rect">
              <a:avLst/>
            </a:prstGeom>
            <a:noFill/>
            <a:ln>
              <a:noFill/>
            </a:ln>
          </p:spPr>
          <p:txBody>
            <a:bodyPr wrap="square" rtlCol="0">
              <a:spAutoFit/>
            </a:bodyPr>
            <a:lstStyle/>
            <a:p>
              <a:r>
                <a:rPr lang="es-ES" dirty="0"/>
                <a:t>MODELO DE RECOGIDA DE INFORMACIÓN</a:t>
              </a:r>
            </a:p>
          </p:txBody>
        </p:sp>
        <p:sp>
          <p:nvSpPr>
            <p:cNvPr id="28" name="Tekstvak 27"/>
            <p:cNvSpPr txBox="1"/>
            <p:nvPr/>
          </p:nvSpPr>
          <p:spPr>
            <a:xfrm>
              <a:off x="323528" y="5733256"/>
              <a:ext cx="3456384" cy="923330"/>
            </a:xfrm>
            <a:prstGeom prst="rect">
              <a:avLst/>
            </a:prstGeom>
            <a:noFill/>
            <a:ln>
              <a:noFill/>
            </a:ln>
          </p:spPr>
          <p:txBody>
            <a:bodyPr wrap="square" rtlCol="0">
              <a:spAutoFit/>
            </a:bodyPr>
            <a:lstStyle/>
            <a:p>
              <a:r>
                <a:rPr lang="es-ES" b="1" dirty="0"/>
                <a:t>INADECUADAS</a:t>
              </a:r>
            </a:p>
            <a:p>
              <a:endParaRPr lang="nl-NL" dirty="0"/>
            </a:p>
            <a:p>
              <a:r>
                <a:rPr lang="es-ES" dirty="0"/>
                <a:t>Riesgo alto de una confesión falsa</a:t>
              </a:r>
            </a:p>
          </p:txBody>
        </p:sp>
        <p:sp>
          <p:nvSpPr>
            <p:cNvPr id="29" name="Tekstvak 28"/>
            <p:cNvSpPr txBox="1"/>
            <p:nvPr/>
          </p:nvSpPr>
          <p:spPr>
            <a:xfrm>
              <a:off x="5364088" y="5733256"/>
              <a:ext cx="3456384" cy="923330"/>
            </a:xfrm>
            <a:prstGeom prst="rect">
              <a:avLst/>
            </a:prstGeom>
            <a:noFill/>
            <a:ln>
              <a:noFill/>
            </a:ln>
          </p:spPr>
          <p:txBody>
            <a:bodyPr wrap="square" rtlCol="0">
              <a:spAutoFit/>
            </a:bodyPr>
            <a:lstStyle/>
            <a:p>
              <a:pPr algn="r"/>
              <a:r>
                <a:rPr lang="es-ES" b="1" dirty="0"/>
                <a:t>ADECUADAS</a:t>
              </a:r>
            </a:p>
            <a:p>
              <a:endParaRPr lang="nl-NL" dirty="0"/>
            </a:p>
            <a:p>
              <a:pPr algn="r"/>
              <a:r>
                <a:rPr lang="es-ES" dirty="0"/>
                <a:t>Riesgo bajo de una confesión falsa</a:t>
              </a:r>
            </a:p>
          </p:txBody>
        </p:sp>
      </p:grpSp>
      <p:sp>
        <p:nvSpPr>
          <p:cNvPr id="34" name="Rechthoek 33"/>
          <p:cNvSpPr/>
          <p:nvPr/>
        </p:nvSpPr>
        <p:spPr>
          <a:xfrm>
            <a:off x="467544" y="1700808"/>
            <a:ext cx="1512168" cy="79208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6" name="Tekstvak 30">
            <a:hlinkClick r:id="rId16" action="ppaction://hlinksldjump"/>
          </p:cNvPr>
          <p:cNvSpPr txBox="1"/>
          <p:nvPr/>
        </p:nvSpPr>
        <p:spPr>
          <a:xfrm>
            <a:off x="1986953" y="2223937"/>
            <a:ext cx="5353680" cy="2862322"/>
          </a:xfrm>
          <a:prstGeom prst="rect">
            <a:avLst/>
          </a:prstGeom>
          <a:solidFill>
            <a:srgbClr val="002060"/>
          </a:solidFill>
          <a:ln>
            <a:solidFill>
              <a:schemeClr val="tx2"/>
            </a:solidFill>
          </a:ln>
        </p:spPr>
        <p:txBody>
          <a:bodyPr wrap="square" rtlCol="0">
            <a:spAutoFit/>
          </a:bodyPr>
          <a:lstStyle/>
          <a:p>
            <a:pPr algn="just"/>
            <a:r>
              <a:rPr lang="es-ES" b="1" dirty="0">
                <a:solidFill>
                  <a:schemeClr val="bg1"/>
                </a:solidFill>
              </a:rPr>
              <a:t>Preguntas hipotéticas</a:t>
            </a:r>
          </a:p>
          <a:p>
            <a:pPr algn="just"/>
            <a:endParaRPr lang="en-US" b="1" dirty="0">
              <a:solidFill>
                <a:schemeClr val="bg1"/>
              </a:solidFill>
            </a:endParaRPr>
          </a:p>
          <a:p>
            <a:pPr algn="just"/>
            <a:r>
              <a:rPr lang="es-ES" dirty="0">
                <a:solidFill>
                  <a:schemeClr val="bg1"/>
                </a:solidFill>
              </a:rPr>
              <a:t>Se trata de preguntas que comienzan con «imagine que...», «¿qué haría usted si?» o «¿cómo se sentiría usted si?». Estas preguntas invitan al sospechoso a especular, por ejemplo, sobre lo que haría si fuera el autor. Esta táctica también se utiliza para hacer creer al sospechoso que su relato no es creíble, preguntando, por ejemplo: «Imagine que usted fuera el juez. ¿Se creería su propio relato de los hechos?».</a:t>
            </a:r>
          </a:p>
        </p:txBody>
      </p:sp>
    </p:spTree>
    <p:extLst>
      <p:ext uri="{BB962C8B-B14F-4D97-AF65-F5344CB8AC3E}">
        <p14:creationId xmlns:p14="http://schemas.microsoft.com/office/powerpoint/2010/main" val="215830394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Vijfhoek 3"/>
          <p:cNvSpPr/>
          <p:nvPr/>
        </p:nvSpPr>
        <p:spPr>
          <a:xfrm>
            <a:off x="0" y="332656"/>
            <a:ext cx="6336704" cy="576064"/>
          </a:xfrm>
          <a:prstGeom prst="homePlate">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ES" sz="2400" b="1" dirty="0"/>
              <a:t>Técnicas</a:t>
            </a:r>
          </a:p>
        </p:txBody>
      </p:sp>
      <p:cxnSp>
        <p:nvCxnSpPr>
          <p:cNvPr id="24" name="Rechte verbindingslijn 23"/>
          <p:cNvCxnSpPr/>
          <p:nvPr/>
        </p:nvCxnSpPr>
        <p:spPr>
          <a:xfrm>
            <a:off x="323528" y="1340768"/>
            <a:ext cx="842493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 name="Rechte verbindingslijn 24"/>
          <p:cNvCxnSpPr/>
          <p:nvPr/>
        </p:nvCxnSpPr>
        <p:spPr>
          <a:xfrm>
            <a:off x="395536" y="5877272"/>
            <a:ext cx="842493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nvGrpSpPr>
          <p:cNvPr id="30" name="Groep 29"/>
          <p:cNvGrpSpPr/>
          <p:nvPr/>
        </p:nvGrpSpPr>
        <p:grpSpPr>
          <a:xfrm>
            <a:off x="323528" y="908720"/>
            <a:ext cx="8640960" cy="5459834"/>
            <a:chOff x="323528" y="1196752"/>
            <a:chExt cx="8640960" cy="5459834"/>
          </a:xfrm>
        </p:grpSpPr>
        <p:grpSp>
          <p:nvGrpSpPr>
            <p:cNvPr id="22" name="Groep 21"/>
            <p:cNvGrpSpPr/>
            <p:nvPr/>
          </p:nvGrpSpPr>
          <p:grpSpPr>
            <a:xfrm>
              <a:off x="323528" y="1772816"/>
              <a:ext cx="8424936" cy="4175505"/>
              <a:chOff x="323528" y="1772816"/>
              <a:chExt cx="8424936" cy="4175505"/>
            </a:xfrm>
          </p:grpSpPr>
          <p:sp>
            <p:nvSpPr>
              <p:cNvPr id="6" name="Rechthoek: afgeronde hoeken 6">
                <a:hlinkClick r:id="rId2" action="ppaction://hlinksldjump"/>
              </p:cNvPr>
              <p:cNvSpPr/>
              <p:nvPr/>
            </p:nvSpPr>
            <p:spPr>
              <a:xfrm>
                <a:off x="611807" y="1773775"/>
                <a:ext cx="1367905" cy="647113"/>
              </a:xfrm>
              <a:prstGeom prst="roundRect">
                <a:avLst/>
              </a:prstGeom>
              <a:solidFill>
                <a:srgbClr val="00A2DB"/>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s-ES" sz="1600" dirty="0"/>
                  <a:t>Minimización</a:t>
                </a:r>
              </a:p>
            </p:txBody>
          </p:sp>
          <p:sp>
            <p:nvSpPr>
              <p:cNvPr id="7" name="Rechthoek: afgeronde hoeken 48">
                <a:hlinkClick r:id="rId3" action="ppaction://hlinksldjump"/>
              </p:cNvPr>
              <p:cNvSpPr/>
              <p:nvPr/>
            </p:nvSpPr>
            <p:spPr>
              <a:xfrm>
                <a:off x="2483768" y="1773775"/>
                <a:ext cx="1656184" cy="647113"/>
              </a:xfrm>
              <a:prstGeom prst="roundRect">
                <a:avLst/>
              </a:prstGeom>
              <a:solidFill>
                <a:srgbClr val="00A2DB"/>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s-ES" sz="1600" dirty="0"/>
                  <a:t>Mostrar incredulidad</a:t>
                </a:r>
              </a:p>
            </p:txBody>
          </p:sp>
          <p:sp>
            <p:nvSpPr>
              <p:cNvPr id="8" name="Rechthoek: afgeronde hoeken 49">
                <a:hlinkClick r:id="rId4" action="ppaction://hlinksldjump"/>
              </p:cNvPr>
              <p:cNvSpPr/>
              <p:nvPr/>
            </p:nvSpPr>
            <p:spPr>
              <a:xfrm>
                <a:off x="4716016" y="1772816"/>
                <a:ext cx="1944216" cy="647113"/>
              </a:xfrm>
              <a:prstGeom prst="roundRect">
                <a:avLst/>
              </a:prstGeom>
              <a:solidFill>
                <a:srgbClr val="00A2DB"/>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s-ES" sz="1600" dirty="0"/>
                  <a:t>Preguntas relacionadas con el tiempo</a:t>
                </a:r>
              </a:p>
            </p:txBody>
          </p:sp>
          <p:sp>
            <p:nvSpPr>
              <p:cNvPr id="9" name="Rechthoek: afgeronde hoeken 54">
                <a:hlinkClick r:id="rId5" action="ppaction://hlinksldjump"/>
              </p:cNvPr>
              <p:cNvSpPr/>
              <p:nvPr/>
            </p:nvSpPr>
            <p:spPr>
              <a:xfrm>
                <a:off x="7092527" y="2011895"/>
                <a:ext cx="1655937" cy="769033"/>
              </a:xfrm>
              <a:prstGeom prst="roundRect">
                <a:avLst/>
              </a:prstGeom>
              <a:solidFill>
                <a:srgbClr val="00A2DB"/>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s-ES" sz="1600" dirty="0"/>
                  <a:t>Recuerdo libre</a:t>
                </a:r>
              </a:p>
            </p:txBody>
          </p:sp>
          <p:sp>
            <p:nvSpPr>
              <p:cNvPr id="11" name="Rechthoek: afgeronde hoeken 6">
                <a:hlinkClick r:id="rId6" action="ppaction://hlinksldjump"/>
              </p:cNvPr>
              <p:cNvSpPr/>
              <p:nvPr/>
            </p:nvSpPr>
            <p:spPr>
              <a:xfrm>
                <a:off x="323528" y="2709879"/>
                <a:ext cx="1223889" cy="647113"/>
              </a:xfrm>
              <a:prstGeom prst="roundRect">
                <a:avLst/>
              </a:prstGeom>
              <a:solidFill>
                <a:srgbClr val="00A2DB"/>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s-ES" sz="1600" dirty="0"/>
                  <a:t>Pruebas falsas</a:t>
                </a:r>
              </a:p>
            </p:txBody>
          </p:sp>
          <p:sp>
            <p:nvSpPr>
              <p:cNvPr id="12" name="Rechthoek: afgeronde hoeken 6">
                <a:hlinkClick r:id="rId7" action="ppaction://hlinksldjump"/>
              </p:cNvPr>
              <p:cNvSpPr/>
              <p:nvPr/>
            </p:nvSpPr>
            <p:spPr>
              <a:xfrm>
                <a:off x="547936" y="3573975"/>
                <a:ext cx="1503784" cy="647113"/>
              </a:xfrm>
              <a:prstGeom prst="roundRect">
                <a:avLst/>
              </a:prstGeom>
              <a:solidFill>
                <a:srgbClr val="00A2DB"/>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s-ES" sz="1600" dirty="0"/>
                  <a:t>Maximización</a:t>
                </a:r>
              </a:p>
            </p:txBody>
          </p:sp>
          <p:sp>
            <p:nvSpPr>
              <p:cNvPr id="13" name="Rechthoek: afgeronde hoeken 6">
                <a:hlinkClick r:id="rId8" action="ppaction://hlinksldjump"/>
              </p:cNvPr>
              <p:cNvSpPr/>
              <p:nvPr/>
            </p:nvSpPr>
            <p:spPr>
              <a:xfrm>
                <a:off x="700336" y="4437112"/>
                <a:ext cx="1927448" cy="647113"/>
              </a:xfrm>
              <a:prstGeom prst="roundRect">
                <a:avLst/>
              </a:prstGeom>
              <a:solidFill>
                <a:srgbClr val="00A2DB"/>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s-ES" sz="1600" dirty="0"/>
                  <a:t>Preguntas sugestivas</a:t>
                </a:r>
              </a:p>
            </p:txBody>
          </p:sp>
          <p:sp>
            <p:nvSpPr>
              <p:cNvPr id="14" name="Rechthoek: afgeronde hoeken 48">
                <a:hlinkClick r:id="rId9" action="ppaction://hlinksldjump"/>
              </p:cNvPr>
              <p:cNvSpPr/>
              <p:nvPr/>
            </p:nvSpPr>
            <p:spPr>
              <a:xfrm>
                <a:off x="2339752" y="2709879"/>
                <a:ext cx="1656184" cy="647113"/>
              </a:xfrm>
              <a:prstGeom prst="roundRect">
                <a:avLst/>
              </a:prstGeom>
              <a:solidFill>
                <a:srgbClr val="00A2DB"/>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s-ES" sz="1600" dirty="0"/>
                  <a:t>Falsas promesas</a:t>
                </a:r>
              </a:p>
            </p:txBody>
          </p:sp>
          <p:sp>
            <p:nvSpPr>
              <p:cNvPr id="15" name="Rechthoek: afgeronde hoeken 48">
                <a:hlinkClick r:id="rId10" action="ppaction://hlinksldjump"/>
              </p:cNvPr>
              <p:cNvSpPr/>
              <p:nvPr/>
            </p:nvSpPr>
            <p:spPr>
              <a:xfrm>
                <a:off x="2636168" y="3573975"/>
                <a:ext cx="1656184" cy="647113"/>
              </a:xfrm>
              <a:prstGeom prst="roundRect">
                <a:avLst/>
              </a:prstGeom>
              <a:solidFill>
                <a:srgbClr val="00A2DB"/>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s-ES" sz="1600" dirty="0"/>
                  <a:t>Preguntas hipotéticas</a:t>
                </a:r>
              </a:p>
            </p:txBody>
          </p:sp>
          <p:sp>
            <p:nvSpPr>
              <p:cNvPr id="16" name="Rechthoek: afgeronde hoeken 48">
                <a:hlinkClick r:id="rId11" action="ppaction://hlinksldjump"/>
              </p:cNvPr>
              <p:cNvSpPr/>
              <p:nvPr/>
            </p:nvSpPr>
            <p:spPr>
              <a:xfrm>
                <a:off x="2843808" y="4438071"/>
                <a:ext cx="1656184" cy="647113"/>
              </a:xfrm>
              <a:prstGeom prst="roundRect">
                <a:avLst/>
              </a:prstGeom>
              <a:solidFill>
                <a:srgbClr val="00A2DB"/>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s-ES" sz="1600" dirty="0"/>
                  <a:t>Persuasión</a:t>
                </a:r>
              </a:p>
            </p:txBody>
          </p:sp>
          <p:sp>
            <p:nvSpPr>
              <p:cNvPr id="17" name="Rechthoek: afgeronde hoeken 48">
                <a:hlinkClick r:id="rId12" action="ppaction://hlinksldjump"/>
              </p:cNvPr>
              <p:cNvSpPr/>
              <p:nvPr/>
            </p:nvSpPr>
            <p:spPr>
              <a:xfrm>
                <a:off x="3059832" y="5301208"/>
                <a:ext cx="1656184" cy="647113"/>
              </a:xfrm>
              <a:prstGeom prst="roundRect">
                <a:avLst/>
              </a:prstGeom>
              <a:solidFill>
                <a:srgbClr val="00A2DB"/>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s-ES" sz="1600" dirty="0"/>
                  <a:t>Preguntas repetitivas</a:t>
                </a:r>
              </a:p>
            </p:txBody>
          </p:sp>
          <p:sp>
            <p:nvSpPr>
              <p:cNvPr id="19" name="Rechthoek: afgeronde hoeken 49">
                <a:hlinkClick r:id="rId13" action="ppaction://hlinksldjump"/>
              </p:cNvPr>
              <p:cNvSpPr/>
              <p:nvPr/>
            </p:nvSpPr>
            <p:spPr>
              <a:xfrm>
                <a:off x="4716016" y="2709879"/>
                <a:ext cx="1937493" cy="647113"/>
              </a:xfrm>
              <a:prstGeom prst="roundRect">
                <a:avLst/>
              </a:prstGeom>
              <a:solidFill>
                <a:srgbClr val="00A2DB"/>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s-ES" sz="1600" dirty="0"/>
                  <a:t>Mostrar pruebas existentes</a:t>
                </a:r>
              </a:p>
            </p:txBody>
          </p:sp>
          <p:sp>
            <p:nvSpPr>
              <p:cNvPr id="20" name="Rechthoek: afgeronde hoeken 49">
                <a:hlinkClick r:id="rId14" action="ppaction://hlinksldjump"/>
              </p:cNvPr>
              <p:cNvSpPr/>
              <p:nvPr/>
            </p:nvSpPr>
            <p:spPr>
              <a:xfrm>
                <a:off x="4716016" y="3573016"/>
                <a:ext cx="1937493" cy="647113"/>
              </a:xfrm>
              <a:prstGeom prst="roundRect">
                <a:avLst/>
              </a:prstGeom>
              <a:solidFill>
                <a:srgbClr val="00A2DB"/>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s-ES" sz="1600" dirty="0"/>
                  <a:t>Examinar incoherencias</a:t>
                </a:r>
              </a:p>
            </p:txBody>
          </p:sp>
          <p:sp>
            <p:nvSpPr>
              <p:cNvPr id="21" name="Rechthoek: afgeronde hoeken 49">
                <a:hlinkClick r:id="rId15" action="ppaction://hlinksldjump"/>
              </p:cNvPr>
              <p:cNvSpPr/>
              <p:nvPr/>
            </p:nvSpPr>
            <p:spPr>
              <a:xfrm>
                <a:off x="6084168" y="4437112"/>
                <a:ext cx="1937493" cy="647113"/>
              </a:xfrm>
              <a:prstGeom prst="roundRect">
                <a:avLst/>
              </a:prstGeom>
              <a:solidFill>
                <a:srgbClr val="00A2DB"/>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s-ES" sz="1600" dirty="0"/>
                  <a:t>Entablar una buena relación</a:t>
                </a:r>
              </a:p>
            </p:txBody>
          </p:sp>
        </p:grpSp>
        <p:sp>
          <p:nvSpPr>
            <p:cNvPr id="26" name="Tekstvak 25"/>
            <p:cNvSpPr txBox="1"/>
            <p:nvPr/>
          </p:nvSpPr>
          <p:spPr>
            <a:xfrm>
              <a:off x="323528" y="1196752"/>
              <a:ext cx="3024336" cy="369332"/>
            </a:xfrm>
            <a:prstGeom prst="rect">
              <a:avLst/>
            </a:prstGeom>
            <a:noFill/>
            <a:ln>
              <a:noFill/>
            </a:ln>
          </p:spPr>
          <p:txBody>
            <a:bodyPr wrap="square" rtlCol="0">
              <a:spAutoFit/>
            </a:bodyPr>
            <a:lstStyle/>
            <a:p>
              <a:r>
                <a:rPr lang="es-ES" dirty="0"/>
                <a:t>MODELO ACUSATORIO</a:t>
              </a:r>
            </a:p>
          </p:txBody>
        </p:sp>
        <p:sp>
          <p:nvSpPr>
            <p:cNvPr id="27" name="Tekstvak 26"/>
            <p:cNvSpPr txBox="1"/>
            <p:nvPr/>
          </p:nvSpPr>
          <p:spPr>
            <a:xfrm>
              <a:off x="4788024" y="1196752"/>
              <a:ext cx="4176464" cy="369332"/>
            </a:xfrm>
            <a:prstGeom prst="rect">
              <a:avLst/>
            </a:prstGeom>
            <a:noFill/>
            <a:ln>
              <a:noFill/>
            </a:ln>
          </p:spPr>
          <p:txBody>
            <a:bodyPr wrap="square" rtlCol="0">
              <a:spAutoFit/>
            </a:bodyPr>
            <a:lstStyle/>
            <a:p>
              <a:r>
                <a:rPr lang="es-ES" dirty="0"/>
                <a:t>MODELO DE RECOGIDA DE INFORMACIÓN</a:t>
              </a:r>
            </a:p>
          </p:txBody>
        </p:sp>
        <p:sp>
          <p:nvSpPr>
            <p:cNvPr id="28" name="Tekstvak 27"/>
            <p:cNvSpPr txBox="1"/>
            <p:nvPr/>
          </p:nvSpPr>
          <p:spPr>
            <a:xfrm>
              <a:off x="323528" y="5733256"/>
              <a:ext cx="3384376" cy="923330"/>
            </a:xfrm>
            <a:prstGeom prst="rect">
              <a:avLst/>
            </a:prstGeom>
            <a:noFill/>
            <a:ln>
              <a:noFill/>
            </a:ln>
          </p:spPr>
          <p:txBody>
            <a:bodyPr wrap="square" rtlCol="0">
              <a:spAutoFit/>
            </a:bodyPr>
            <a:lstStyle/>
            <a:p>
              <a:r>
                <a:rPr lang="es-ES" b="1" dirty="0"/>
                <a:t>INADECUADAS</a:t>
              </a:r>
            </a:p>
            <a:p>
              <a:endParaRPr lang="nl-NL" dirty="0"/>
            </a:p>
            <a:p>
              <a:r>
                <a:rPr lang="es-ES" dirty="0"/>
                <a:t>Riesgo alto de una confesión falsa</a:t>
              </a:r>
            </a:p>
          </p:txBody>
        </p:sp>
        <p:sp>
          <p:nvSpPr>
            <p:cNvPr id="29" name="Tekstvak 28"/>
            <p:cNvSpPr txBox="1"/>
            <p:nvPr/>
          </p:nvSpPr>
          <p:spPr>
            <a:xfrm>
              <a:off x="5436096" y="5733256"/>
              <a:ext cx="3384376" cy="923330"/>
            </a:xfrm>
            <a:prstGeom prst="rect">
              <a:avLst/>
            </a:prstGeom>
            <a:noFill/>
            <a:ln>
              <a:noFill/>
            </a:ln>
          </p:spPr>
          <p:txBody>
            <a:bodyPr wrap="square" rtlCol="0">
              <a:spAutoFit/>
            </a:bodyPr>
            <a:lstStyle/>
            <a:p>
              <a:pPr algn="r"/>
              <a:r>
                <a:rPr lang="es-ES" b="1" dirty="0"/>
                <a:t>ADECUADAS</a:t>
              </a:r>
            </a:p>
            <a:p>
              <a:endParaRPr lang="nl-NL" dirty="0"/>
            </a:p>
            <a:p>
              <a:pPr algn="r"/>
              <a:r>
                <a:rPr lang="es-ES" dirty="0"/>
                <a:t>Riesgo bajo de una confesión falsa</a:t>
              </a:r>
            </a:p>
          </p:txBody>
        </p:sp>
      </p:grpSp>
      <p:sp>
        <p:nvSpPr>
          <p:cNvPr id="34" name="Rechthoek 33"/>
          <p:cNvSpPr/>
          <p:nvPr/>
        </p:nvSpPr>
        <p:spPr>
          <a:xfrm>
            <a:off x="467544" y="1700808"/>
            <a:ext cx="1512168" cy="79208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5" name="Tekstvak 30">
            <a:hlinkClick r:id="rId16" action="ppaction://hlinksldjump"/>
          </p:cNvPr>
          <p:cNvSpPr txBox="1"/>
          <p:nvPr/>
        </p:nvSpPr>
        <p:spPr>
          <a:xfrm>
            <a:off x="4716016" y="1628800"/>
            <a:ext cx="4320480" cy="2585323"/>
          </a:xfrm>
          <a:prstGeom prst="rect">
            <a:avLst/>
          </a:prstGeom>
          <a:solidFill>
            <a:srgbClr val="002060"/>
          </a:solidFill>
          <a:ln>
            <a:solidFill>
              <a:schemeClr val="tx2"/>
            </a:solidFill>
          </a:ln>
        </p:spPr>
        <p:txBody>
          <a:bodyPr wrap="square" rtlCol="0">
            <a:spAutoFit/>
          </a:bodyPr>
          <a:lstStyle/>
          <a:p>
            <a:pPr algn="just"/>
            <a:r>
              <a:rPr lang="es-ES" b="1" dirty="0">
                <a:solidFill>
                  <a:schemeClr val="bg1"/>
                </a:solidFill>
              </a:rPr>
              <a:t>Permitir el recuerdo libre</a:t>
            </a:r>
          </a:p>
          <a:p>
            <a:pPr algn="just"/>
            <a:endParaRPr lang="en-US" b="1" dirty="0">
              <a:solidFill>
                <a:schemeClr val="bg1"/>
              </a:solidFill>
            </a:endParaRPr>
          </a:p>
          <a:p>
            <a:pPr algn="just"/>
            <a:r>
              <a:rPr lang="es-ES" dirty="0">
                <a:solidFill>
                  <a:schemeClr val="bg1"/>
                </a:solidFill>
              </a:rPr>
              <a:t>Esta estrategia se utiliza normalmente al principio de la entrevista y su objetivo es animar al sospechoso para que narre el relato en sus propias palabras. Esto se hace, por ejemplo, utilizando preguntas abiertas y no dirigidas, con la escucha activa y evitando hacer comentarios negativos.</a:t>
            </a:r>
          </a:p>
        </p:txBody>
      </p:sp>
    </p:spTree>
    <p:extLst>
      <p:ext uri="{BB962C8B-B14F-4D97-AF65-F5344CB8AC3E}">
        <p14:creationId xmlns:p14="http://schemas.microsoft.com/office/powerpoint/2010/main" val="190730241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Vijfhoek 3"/>
          <p:cNvSpPr/>
          <p:nvPr/>
        </p:nvSpPr>
        <p:spPr>
          <a:xfrm>
            <a:off x="0" y="332656"/>
            <a:ext cx="6336704" cy="576064"/>
          </a:xfrm>
          <a:prstGeom prst="homePlate">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ES" sz="2400" b="1" dirty="0"/>
              <a:t>Técnicas</a:t>
            </a:r>
          </a:p>
        </p:txBody>
      </p:sp>
      <p:cxnSp>
        <p:nvCxnSpPr>
          <p:cNvPr id="24" name="Rechte verbindingslijn 23"/>
          <p:cNvCxnSpPr/>
          <p:nvPr/>
        </p:nvCxnSpPr>
        <p:spPr>
          <a:xfrm>
            <a:off x="323528" y="1340768"/>
            <a:ext cx="842493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 name="Rechte verbindingslijn 24"/>
          <p:cNvCxnSpPr/>
          <p:nvPr/>
        </p:nvCxnSpPr>
        <p:spPr>
          <a:xfrm>
            <a:off x="395536" y="5877272"/>
            <a:ext cx="842493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nvGrpSpPr>
          <p:cNvPr id="30" name="Groep 29"/>
          <p:cNvGrpSpPr/>
          <p:nvPr/>
        </p:nvGrpSpPr>
        <p:grpSpPr>
          <a:xfrm>
            <a:off x="323528" y="908720"/>
            <a:ext cx="8820472" cy="5459834"/>
            <a:chOff x="323528" y="1196752"/>
            <a:chExt cx="8820472" cy="5459834"/>
          </a:xfrm>
        </p:grpSpPr>
        <p:grpSp>
          <p:nvGrpSpPr>
            <p:cNvPr id="22" name="Groep 21"/>
            <p:cNvGrpSpPr/>
            <p:nvPr/>
          </p:nvGrpSpPr>
          <p:grpSpPr>
            <a:xfrm>
              <a:off x="323528" y="1772816"/>
              <a:ext cx="8424936" cy="4175505"/>
              <a:chOff x="323528" y="1772816"/>
              <a:chExt cx="8424936" cy="4175505"/>
            </a:xfrm>
          </p:grpSpPr>
          <p:sp>
            <p:nvSpPr>
              <p:cNvPr id="6" name="Rechthoek: afgeronde hoeken 6">
                <a:hlinkClick r:id="rId2" action="ppaction://hlinksldjump"/>
              </p:cNvPr>
              <p:cNvSpPr/>
              <p:nvPr/>
            </p:nvSpPr>
            <p:spPr>
              <a:xfrm>
                <a:off x="611807" y="1773775"/>
                <a:ext cx="1367905" cy="647113"/>
              </a:xfrm>
              <a:prstGeom prst="roundRect">
                <a:avLst/>
              </a:prstGeom>
              <a:solidFill>
                <a:srgbClr val="00A2DB"/>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s-ES" sz="1600" dirty="0"/>
                  <a:t>Minimización</a:t>
                </a:r>
              </a:p>
            </p:txBody>
          </p:sp>
          <p:sp>
            <p:nvSpPr>
              <p:cNvPr id="7" name="Rechthoek: afgeronde hoeken 48">
                <a:hlinkClick r:id="rId3" action="ppaction://hlinksldjump"/>
              </p:cNvPr>
              <p:cNvSpPr/>
              <p:nvPr/>
            </p:nvSpPr>
            <p:spPr>
              <a:xfrm>
                <a:off x="2483768" y="1773775"/>
                <a:ext cx="1656184" cy="647113"/>
              </a:xfrm>
              <a:prstGeom prst="roundRect">
                <a:avLst/>
              </a:prstGeom>
              <a:solidFill>
                <a:srgbClr val="00A2DB"/>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s-ES" sz="1600" dirty="0"/>
                  <a:t>Mostrar incredulidad</a:t>
                </a:r>
              </a:p>
            </p:txBody>
          </p:sp>
          <p:sp>
            <p:nvSpPr>
              <p:cNvPr id="8" name="Rechthoek: afgeronde hoeken 49">
                <a:hlinkClick r:id="rId4" action="ppaction://hlinksldjump"/>
              </p:cNvPr>
              <p:cNvSpPr/>
              <p:nvPr/>
            </p:nvSpPr>
            <p:spPr>
              <a:xfrm>
                <a:off x="4716016" y="1772816"/>
                <a:ext cx="1944216" cy="647113"/>
              </a:xfrm>
              <a:prstGeom prst="roundRect">
                <a:avLst/>
              </a:prstGeom>
              <a:solidFill>
                <a:srgbClr val="00A2DB"/>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s-ES" sz="1600" dirty="0"/>
                  <a:t>Preguntas relacionadas con el tiempo</a:t>
                </a:r>
              </a:p>
            </p:txBody>
          </p:sp>
          <p:sp>
            <p:nvSpPr>
              <p:cNvPr id="9" name="Rechthoek: afgeronde hoeken 54">
                <a:hlinkClick r:id="rId5" action="ppaction://hlinksldjump"/>
              </p:cNvPr>
              <p:cNvSpPr/>
              <p:nvPr/>
            </p:nvSpPr>
            <p:spPr>
              <a:xfrm>
                <a:off x="7092527" y="2011895"/>
                <a:ext cx="1655937" cy="769033"/>
              </a:xfrm>
              <a:prstGeom prst="roundRect">
                <a:avLst/>
              </a:prstGeom>
              <a:solidFill>
                <a:srgbClr val="00A2DB"/>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s-ES" sz="1600" dirty="0"/>
                  <a:t>Recuerdo libre</a:t>
                </a:r>
              </a:p>
            </p:txBody>
          </p:sp>
          <p:sp>
            <p:nvSpPr>
              <p:cNvPr id="11" name="Rechthoek: afgeronde hoeken 6">
                <a:hlinkClick r:id="rId6" action="ppaction://hlinksldjump"/>
              </p:cNvPr>
              <p:cNvSpPr/>
              <p:nvPr/>
            </p:nvSpPr>
            <p:spPr>
              <a:xfrm>
                <a:off x="323528" y="2709879"/>
                <a:ext cx="1223889" cy="647113"/>
              </a:xfrm>
              <a:prstGeom prst="roundRect">
                <a:avLst/>
              </a:prstGeom>
              <a:solidFill>
                <a:srgbClr val="00A2DB"/>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s-ES" sz="1600" dirty="0"/>
                  <a:t>Pruebas falsas</a:t>
                </a:r>
              </a:p>
            </p:txBody>
          </p:sp>
          <p:sp>
            <p:nvSpPr>
              <p:cNvPr id="12" name="Rechthoek: afgeronde hoeken 6">
                <a:hlinkClick r:id="rId7" action="ppaction://hlinksldjump"/>
              </p:cNvPr>
              <p:cNvSpPr/>
              <p:nvPr/>
            </p:nvSpPr>
            <p:spPr>
              <a:xfrm>
                <a:off x="547936" y="3573975"/>
                <a:ext cx="1503784" cy="647113"/>
              </a:xfrm>
              <a:prstGeom prst="roundRect">
                <a:avLst/>
              </a:prstGeom>
              <a:solidFill>
                <a:srgbClr val="00A2DB"/>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s-ES" sz="1600" dirty="0"/>
                  <a:t>Maximización</a:t>
                </a:r>
              </a:p>
            </p:txBody>
          </p:sp>
          <p:sp>
            <p:nvSpPr>
              <p:cNvPr id="13" name="Rechthoek: afgeronde hoeken 6">
                <a:hlinkClick r:id="rId8" action="ppaction://hlinksldjump"/>
              </p:cNvPr>
              <p:cNvSpPr/>
              <p:nvPr/>
            </p:nvSpPr>
            <p:spPr>
              <a:xfrm>
                <a:off x="700336" y="4437112"/>
                <a:ext cx="1927448" cy="647113"/>
              </a:xfrm>
              <a:prstGeom prst="roundRect">
                <a:avLst/>
              </a:prstGeom>
              <a:solidFill>
                <a:srgbClr val="00A2DB"/>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s-ES" sz="1600" dirty="0"/>
                  <a:t>Preguntas sugestivas</a:t>
                </a:r>
              </a:p>
            </p:txBody>
          </p:sp>
          <p:sp>
            <p:nvSpPr>
              <p:cNvPr id="14" name="Rechthoek: afgeronde hoeken 48">
                <a:hlinkClick r:id="rId9" action="ppaction://hlinksldjump"/>
              </p:cNvPr>
              <p:cNvSpPr/>
              <p:nvPr/>
            </p:nvSpPr>
            <p:spPr>
              <a:xfrm>
                <a:off x="2339752" y="2709879"/>
                <a:ext cx="1656184" cy="647113"/>
              </a:xfrm>
              <a:prstGeom prst="roundRect">
                <a:avLst/>
              </a:prstGeom>
              <a:solidFill>
                <a:srgbClr val="00A2DB"/>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s-ES" sz="1600" dirty="0"/>
                  <a:t>Falsas promesas</a:t>
                </a:r>
              </a:p>
            </p:txBody>
          </p:sp>
          <p:sp>
            <p:nvSpPr>
              <p:cNvPr id="15" name="Rechthoek: afgeronde hoeken 48">
                <a:hlinkClick r:id="rId10" action="ppaction://hlinksldjump"/>
              </p:cNvPr>
              <p:cNvSpPr/>
              <p:nvPr/>
            </p:nvSpPr>
            <p:spPr>
              <a:xfrm>
                <a:off x="2636168" y="3573975"/>
                <a:ext cx="1656184" cy="647113"/>
              </a:xfrm>
              <a:prstGeom prst="roundRect">
                <a:avLst/>
              </a:prstGeom>
              <a:solidFill>
                <a:srgbClr val="00A2DB"/>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s-ES" sz="1600" dirty="0"/>
                  <a:t>Preguntas hipotéticas</a:t>
                </a:r>
              </a:p>
            </p:txBody>
          </p:sp>
          <p:sp>
            <p:nvSpPr>
              <p:cNvPr id="16" name="Rechthoek: afgeronde hoeken 48">
                <a:hlinkClick r:id="rId11" action="ppaction://hlinksldjump"/>
              </p:cNvPr>
              <p:cNvSpPr/>
              <p:nvPr/>
            </p:nvSpPr>
            <p:spPr>
              <a:xfrm>
                <a:off x="2843808" y="4438071"/>
                <a:ext cx="1656184" cy="647113"/>
              </a:xfrm>
              <a:prstGeom prst="roundRect">
                <a:avLst/>
              </a:prstGeom>
              <a:solidFill>
                <a:srgbClr val="00A2DB"/>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s-ES" sz="1600" dirty="0"/>
                  <a:t>Persuasión</a:t>
                </a:r>
              </a:p>
            </p:txBody>
          </p:sp>
          <p:sp>
            <p:nvSpPr>
              <p:cNvPr id="17" name="Rechthoek: afgeronde hoeken 48">
                <a:hlinkClick r:id="rId12" action="ppaction://hlinksldjump"/>
              </p:cNvPr>
              <p:cNvSpPr/>
              <p:nvPr/>
            </p:nvSpPr>
            <p:spPr>
              <a:xfrm>
                <a:off x="3059832" y="5301208"/>
                <a:ext cx="1656184" cy="647113"/>
              </a:xfrm>
              <a:prstGeom prst="roundRect">
                <a:avLst/>
              </a:prstGeom>
              <a:solidFill>
                <a:srgbClr val="00A2DB"/>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s-ES" sz="1600" dirty="0"/>
                  <a:t>Preguntas repetitivas</a:t>
                </a:r>
              </a:p>
            </p:txBody>
          </p:sp>
          <p:sp>
            <p:nvSpPr>
              <p:cNvPr id="19" name="Rechthoek: afgeronde hoeken 49">
                <a:hlinkClick r:id="rId13" action="ppaction://hlinksldjump"/>
              </p:cNvPr>
              <p:cNvSpPr/>
              <p:nvPr/>
            </p:nvSpPr>
            <p:spPr>
              <a:xfrm>
                <a:off x="4716016" y="2709879"/>
                <a:ext cx="1937493" cy="647113"/>
              </a:xfrm>
              <a:prstGeom prst="roundRect">
                <a:avLst/>
              </a:prstGeom>
              <a:solidFill>
                <a:srgbClr val="00A2DB"/>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s-ES" sz="1600" dirty="0"/>
                  <a:t>Mostrar las pruebas existentes</a:t>
                </a:r>
              </a:p>
            </p:txBody>
          </p:sp>
          <p:sp>
            <p:nvSpPr>
              <p:cNvPr id="20" name="Rechthoek: afgeronde hoeken 49">
                <a:hlinkClick r:id="rId14" action="ppaction://hlinksldjump"/>
              </p:cNvPr>
              <p:cNvSpPr/>
              <p:nvPr/>
            </p:nvSpPr>
            <p:spPr>
              <a:xfrm>
                <a:off x="4716016" y="3573016"/>
                <a:ext cx="1937493" cy="647113"/>
              </a:xfrm>
              <a:prstGeom prst="roundRect">
                <a:avLst/>
              </a:prstGeom>
              <a:solidFill>
                <a:srgbClr val="00A2DB"/>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s-ES" sz="1600" dirty="0"/>
                  <a:t>Examinar incoherencias</a:t>
                </a:r>
              </a:p>
            </p:txBody>
          </p:sp>
          <p:sp>
            <p:nvSpPr>
              <p:cNvPr id="21" name="Rechthoek: afgeronde hoeken 49">
                <a:hlinkClick r:id="rId15" action="ppaction://hlinksldjump"/>
              </p:cNvPr>
              <p:cNvSpPr/>
              <p:nvPr/>
            </p:nvSpPr>
            <p:spPr>
              <a:xfrm>
                <a:off x="6084168" y="4437112"/>
                <a:ext cx="1937493" cy="647113"/>
              </a:xfrm>
              <a:prstGeom prst="roundRect">
                <a:avLst/>
              </a:prstGeom>
              <a:solidFill>
                <a:srgbClr val="00A2DB"/>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s-ES" sz="1600" dirty="0"/>
                  <a:t>Entablar una buena relación</a:t>
                </a:r>
              </a:p>
            </p:txBody>
          </p:sp>
        </p:grpSp>
        <p:sp>
          <p:nvSpPr>
            <p:cNvPr id="26" name="Tekstvak 25"/>
            <p:cNvSpPr txBox="1"/>
            <p:nvPr/>
          </p:nvSpPr>
          <p:spPr>
            <a:xfrm>
              <a:off x="323528" y="1196752"/>
              <a:ext cx="3024336" cy="369332"/>
            </a:xfrm>
            <a:prstGeom prst="rect">
              <a:avLst/>
            </a:prstGeom>
            <a:noFill/>
            <a:ln>
              <a:noFill/>
            </a:ln>
          </p:spPr>
          <p:txBody>
            <a:bodyPr wrap="square" rtlCol="0">
              <a:spAutoFit/>
            </a:bodyPr>
            <a:lstStyle/>
            <a:p>
              <a:r>
                <a:rPr lang="es-ES" dirty="0"/>
                <a:t>MODELO ACUSATORIO</a:t>
              </a:r>
            </a:p>
          </p:txBody>
        </p:sp>
        <p:sp>
          <p:nvSpPr>
            <p:cNvPr id="27" name="Tekstvak 26"/>
            <p:cNvSpPr txBox="1"/>
            <p:nvPr/>
          </p:nvSpPr>
          <p:spPr>
            <a:xfrm>
              <a:off x="4932040" y="1196752"/>
              <a:ext cx="4211960" cy="369332"/>
            </a:xfrm>
            <a:prstGeom prst="rect">
              <a:avLst/>
            </a:prstGeom>
            <a:noFill/>
            <a:ln>
              <a:noFill/>
            </a:ln>
          </p:spPr>
          <p:txBody>
            <a:bodyPr wrap="square" rtlCol="0">
              <a:spAutoFit/>
            </a:bodyPr>
            <a:lstStyle/>
            <a:p>
              <a:r>
                <a:rPr lang="es-ES" dirty="0"/>
                <a:t>MODELO DE RECOGIDA DE INFORMACIÓN</a:t>
              </a:r>
            </a:p>
          </p:txBody>
        </p:sp>
        <p:sp>
          <p:nvSpPr>
            <p:cNvPr id="28" name="Tekstvak 27"/>
            <p:cNvSpPr txBox="1"/>
            <p:nvPr/>
          </p:nvSpPr>
          <p:spPr>
            <a:xfrm>
              <a:off x="323528" y="5733256"/>
              <a:ext cx="3600400" cy="923330"/>
            </a:xfrm>
            <a:prstGeom prst="rect">
              <a:avLst/>
            </a:prstGeom>
            <a:noFill/>
            <a:ln>
              <a:noFill/>
            </a:ln>
          </p:spPr>
          <p:txBody>
            <a:bodyPr wrap="square" rtlCol="0">
              <a:spAutoFit/>
            </a:bodyPr>
            <a:lstStyle/>
            <a:p>
              <a:r>
                <a:rPr lang="es-ES" b="1" dirty="0"/>
                <a:t>INADECUADAS</a:t>
              </a:r>
            </a:p>
            <a:p>
              <a:endParaRPr lang="nl-NL" dirty="0"/>
            </a:p>
            <a:p>
              <a:r>
                <a:rPr lang="es-ES" dirty="0"/>
                <a:t>Riesgo alto de una confesión falsa</a:t>
              </a:r>
            </a:p>
          </p:txBody>
        </p:sp>
        <p:sp>
          <p:nvSpPr>
            <p:cNvPr id="29" name="Tekstvak 28"/>
            <p:cNvSpPr txBox="1"/>
            <p:nvPr/>
          </p:nvSpPr>
          <p:spPr>
            <a:xfrm>
              <a:off x="5436096" y="5733256"/>
              <a:ext cx="3384376" cy="923330"/>
            </a:xfrm>
            <a:prstGeom prst="rect">
              <a:avLst/>
            </a:prstGeom>
            <a:noFill/>
            <a:ln>
              <a:noFill/>
            </a:ln>
          </p:spPr>
          <p:txBody>
            <a:bodyPr wrap="square" rtlCol="0">
              <a:spAutoFit/>
            </a:bodyPr>
            <a:lstStyle/>
            <a:p>
              <a:pPr algn="r"/>
              <a:r>
                <a:rPr lang="es-ES" b="1" dirty="0"/>
                <a:t>ADECUADAS</a:t>
              </a:r>
            </a:p>
            <a:p>
              <a:endParaRPr lang="nl-NL" dirty="0"/>
            </a:p>
            <a:p>
              <a:pPr algn="r"/>
              <a:r>
                <a:rPr lang="es-ES" dirty="0"/>
                <a:t>Riesgo bajo de una confesión falsa</a:t>
              </a:r>
            </a:p>
          </p:txBody>
        </p:sp>
      </p:grpSp>
      <p:sp>
        <p:nvSpPr>
          <p:cNvPr id="34" name="Rechthoek 33"/>
          <p:cNvSpPr/>
          <p:nvPr/>
        </p:nvSpPr>
        <p:spPr>
          <a:xfrm>
            <a:off x="467544" y="1700808"/>
            <a:ext cx="1512168" cy="79208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6" name="Tekstvak 30">
            <a:hlinkClick r:id="rId16" action="ppaction://hlinksldjump"/>
          </p:cNvPr>
          <p:cNvSpPr txBox="1"/>
          <p:nvPr/>
        </p:nvSpPr>
        <p:spPr>
          <a:xfrm>
            <a:off x="1299829" y="2132856"/>
            <a:ext cx="5353680" cy="3693319"/>
          </a:xfrm>
          <a:prstGeom prst="rect">
            <a:avLst/>
          </a:prstGeom>
          <a:solidFill>
            <a:srgbClr val="002060"/>
          </a:solidFill>
          <a:ln>
            <a:solidFill>
              <a:schemeClr val="tx2"/>
            </a:solidFill>
          </a:ln>
        </p:spPr>
        <p:txBody>
          <a:bodyPr wrap="square" rtlCol="0">
            <a:spAutoFit/>
          </a:bodyPr>
          <a:lstStyle/>
          <a:p>
            <a:pPr algn="just"/>
            <a:r>
              <a:rPr lang="es-ES" b="1" dirty="0">
                <a:solidFill>
                  <a:schemeClr val="bg1"/>
                </a:solidFill>
              </a:rPr>
              <a:t>Mostrar pruebas (reales)</a:t>
            </a:r>
          </a:p>
          <a:p>
            <a:pPr algn="just"/>
            <a:endParaRPr lang="en-US" b="1" dirty="0">
              <a:solidFill>
                <a:schemeClr val="bg1"/>
              </a:solidFill>
            </a:endParaRPr>
          </a:p>
          <a:p>
            <a:pPr algn="just"/>
            <a:r>
              <a:rPr lang="es-ES" dirty="0">
                <a:solidFill>
                  <a:schemeClr val="bg1"/>
                </a:solidFill>
              </a:rPr>
              <a:t>Mostrar al sospechoso las pruebas reales es una de las tácticas de entrevista que más se utiliza. Se ha demostrado que esta táctica también es muy eficaz para conseguir información real y no suele conllevar una confesión falsa. Normalmente, la presentación de las pruebas se realiza en la segunda mitad de la entrevista, tras la fase de «recuerdo libre». No debe implicar ninguna decepción ni manipulación: debe informarse al sospechoso de las pruebas con detalle, y mostrar las pruebas si son relevantes, antes de pedirle que hable sobre ellas.</a:t>
            </a:r>
          </a:p>
        </p:txBody>
      </p:sp>
    </p:spTree>
    <p:extLst>
      <p:ext uri="{BB962C8B-B14F-4D97-AF65-F5344CB8AC3E}">
        <p14:creationId xmlns:p14="http://schemas.microsoft.com/office/powerpoint/2010/main" val="36391695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Vijfhoek 3"/>
          <p:cNvSpPr/>
          <p:nvPr/>
        </p:nvSpPr>
        <p:spPr>
          <a:xfrm>
            <a:off x="0" y="332656"/>
            <a:ext cx="6336704" cy="576064"/>
          </a:xfrm>
          <a:prstGeom prst="homePlate">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ES" sz="2400" b="1" dirty="0"/>
              <a:t>Técnicas</a:t>
            </a:r>
          </a:p>
        </p:txBody>
      </p:sp>
      <p:cxnSp>
        <p:nvCxnSpPr>
          <p:cNvPr id="24" name="Rechte verbindingslijn 23"/>
          <p:cNvCxnSpPr/>
          <p:nvPr/>
        </p:nvCxnSpPr>
        <p:spPr>
          <a:xfrm>
            <a:off x="323528" y="1340768"/>
            <a:ext cx="842493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 name="Rechte verbindingslijn 24"/>
          <p:cNvCxnSpPr/>
          <p:nvPr/>
        </p:nvCxnSpPr>
        <p:spPr>
          <a:xfrm>
            <a:off x="395536" y="5877272"/>
            <a:ext cx="842493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nvGrpSpPr>
          <p:cNvPr id="30" name="Groep 29"/>
          <p:cNvGrpSpPr/>
          <p:nvPr/>
        </p:nvGrpSpPr>
        <p:grpSpPr>
          <a:xfrm>
            <a:off x="323528" y="908720"/>
            <a:ext cx="8820472" cy="5736833"/>
            <a:chOff x="323528" y="1196752"/>
            <a:chExt cx="8820472" cy="5736833"/>
          </a:xfrm>
        </p:grpSpPr>
        <p:grpSp>
          <p:nvGrpSpPr>
            <p:cNvPr id="22" name="Groep 21"/>
            <p:cNvGrpSpPr/>
            <p:nvPr/>
          </p:nvGrpSpPr>
          <p:grpSpPr>
            <a:xfrm>
              <a:off x="323528" y="1772816"/>
              <a:ext cx="8424936" cy="4175505"/>
              <a:chOff x="323528" y="1772816"/>
              <a:chExt cx="8424936" cy="4175505"/>
            </a:xfrm>
          </p:grpSpPr>
          <p:sp>
            <p:nvSpPr>
              <p:cNvPr id="6" name="Rechthoek: afgeronde hoeken 6">
                <a:hlinkClick r:id="rId2" action="ppaction://hlinksldjump"/>
              </p:cNvPr>
              <p:cNvSpPr/>
              <p:nvPr/>
            </p:nvSpPr>
            <p:spPr>
              <a:xfrm>
                <a:off x="611807" y="1773775"/>
                <a:ext cx="1367905" cy="647113"/>
              </a:xfrm>
              <a:prstGeom prst="roundRect">
                <a:avLst/>
              </a:prstGeom>
              <a:solidFill>
                <a:srgbClr val="00A2DB"/>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s-ES" sz="1600" dirty="0"/>
                  <a:t>Minimización</a:t>
                </a:r>
              </a:p>
            </p:txBody>
          </p:sp>
          <p:sp>
            <p:nvSpPr>
              <p:cNvPr id="7" name="Rechthoek: afgeronde hoeken 48">
                <a:hlinkClick r:id="rId3" action="ppaction://hlinksldjump"/>
              </p:cNvPr>
              <p:cNvSpPr/>
              <p:nvPr/>
            </p:nvSpPr>
            <p:spPr>
              <a:xfrm>
                <a:off x="2483768" y="1773775"/>
                <a:ext cx="1656184" cy="647113"/>
              </a:xfrm>
              <a:prstGeom prst="roundRect">
                <a:avLst/>
              </a:prstGeom>
              <a:solidFill>
                <a:srgbClr val="00A2DB"/>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s-ES" sz="1600" dirty="0"/>
                  <a:t>Mostrar incredulidad</a:t>
                </a:r>
              </a:p>
            </p:txBody>
          </p:sp>
          <p:sp>
            <p:nvSpPr>
              <p:cNvPr id="8" name="Rechthoek: afgeronde hoeken 49">
                <a:hlinkClick r:id="rId4" action="ppaction://hlinksldjump"/>
              </p:cNvPr>
              <p:cNvSpPr/>
              <p:nvPr/>
            </p:nvSpPr>
            <p:spPr>
              <a:xfrm>
                <a:off x="4716016" y="1772816"/>
                <a:ext cx="1944216" cy="647113"/>
              </a:xfrm>
              <a:prstGeom prst="roundRect">
                <a:avLst/>
              </a:prstGeom>
              <a:solidFill>
                <a:srgbClr val="00A2DB"/>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s-ES" sz="1600" dirty="0"/>
                  <a:t>Preguntas relacionadas con el tiempo</a:t>
                </a:r>
              </a:p>
            </p:txBody>
          </p:sp>
          <p:sp>
            <p:nvSpPr>
              <p:cNvPr id="9" name="Rechthoek: afgeronde hoeken 54">
                <a:hlinkClick r:id="rId5" action="ppaction://hlinksldjump"/>
              </p:cNvPr>
              <p:cNvSpPr/>
              <p:nvPr/>
            </p:nvSpPr>
            <p:spPr>
              <a:xfrm>
                <a:off x="7092527" y="2011895"/>
                <a:ext cx="1655937" cy="769033"/>
              </a:xfrm>
              <a:prstGeom prst="roundRect">
                <a:avLst/>
              </a:prstGeom>
              <a:solidFill>
                <a:srgbClr val="00A2DB"/>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s-ES" sz="1600" dirty="0"/>
                  <a:t>Recuerdo libre</a:t>
                </a:r>
              </a:p>
            </p:txBody>
          </p:sp>
          <p:sp>
            <p:nvSpPr>
              <p:cNvPr id="11" name="Rechthoek: afgeronde hoeken 6">
                <a:hlinkClick r:id="rId6" action="ppaction://hlinksldjump"/>
              </p:cNvPr>
              <p:cNvSpPr/>
              <p:nvPr/>
            </p:nvSpPr>
            <p:spPr>
              <a:xfrm>
                <a:off x="323528" y="2709879"/>
                <a:ext cx="1223889" cy="647113"/>
              </a:xfrm>
              <a:prstGeom prst="roundRect">
                <a:avLst/>
              </a:prstGeom>
              <a:solidFill>
                <a:srgbClr val="00A2DB"/>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s-ES" sz="1600" dirty="0"/>
                  <a:t>Pruebas falsas</a:t>
                </a:r>
              </a:p>
            </p:txBody>
          </p:sp>
          <p:sp>
            <p:nvSpPr>
              <p:cNvPr id="12" name="Rechthoek: afgeronde hoeken 6">
                <a:hlinkClick r:id="rId7" action="ppaction://hlinksldjump"/>
              </p:cNvPr>
              <p:cNvSpPr/>
              <p:nvPr/>
            </p:nvSpPr>
            <p:spPr>
              <a:xfrm>
                <a:off x="547936" y="3573975"/>
                <a:ext cx="1503784" cy="647113"/>
              </a:xfrm>
              <a:prstGeom prst="roundRect">
                <a:avLst/>
              </a:prstGeom>
              <a:solidFill>
                <a:srgbClr val="00A2DB"/>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s-ES" sz="1600" dirty="0"/>
                  <a:t>Maximización</a:t>
                </a:r>
              </a:p>
            </p:txBody>
          </p:sp>
          <p:sp>
            <p:nvSpPr>
              <p:cNvPr id="13" name="Rechthoek: afgeronde hoeken 6">
                <a:hlinkClick r:id="rId8" action="ppaction://hlinksldjump"/>
              </p:cNvPr>
              <p:cNvSpPr/>
              <p:nvPr/>
            </p:nvSpPr>
            <p:spPr>
              <a:xfrm>
                <a:off x="700336" y="4437112"/>
                <a:ext cx="1927448" cy="647113"/>
              </a:xfrm>
              <a:prstGeom prst="roundRect">
                <a:avLst/>
              </a:prstGeom>
              <a:solidFill>
                <a:srgbClr val="00A2DB"/>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s-ES" sz="1600" dirty="0"/>
                  <a:t>Preguntas sugestivas</a:t>
                </a:r>
              </a:p>
            </p:txBody>
          </p:sp>
          <p:sp>
            <p:nvSpPr>
              <p:cNvPr id="14" name="Rechthoek: afgeronde hoeken 48">
                <a:hlinkClick r:id="rId9" action="ppaction://hlinksldjump"/>
              </p:cNvPr>
              <p:cNvSpPr/>
              <p:nvPr/>
            </p:nvSpPr>
            <p:spPr>
              <a:xfrm>
                <a:off x="2339752" y="2709879"/>
                <a:ext cx="1656184" cy="647113"/>
              </a:xfrm>
              <a:prstGeom prst="roundRect">
                <a:avLst/>
              </a:prstGeom>
              <a:solidFill>
                <a:srgbClr val="00A2DB"/>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s-ES" sz="1600" dirty="0"/>
                  <a:t>Falsas promesas</a:t>
                </a:r>
              </a:p>
            </p:txBody>
          </p:sp>
          <p:sp>
            <p:nvSpPr>
              <p:cNvPr id="15" name="Rechthoek: afgeronde hoeken 48">
                <a:hlinkClick r:id="rId10" action="ppaction://hlinksldjump"/>
              </p:cNvPr>
              <p:cNvSpPr/>
              <p:nvPr/>
            </p:nvSpPr>
            <p:spPr>
              <a:xfrm>
                <a:off x="2636168" y="3573975"/>
                <a:ext cx="1656184" cy="647113"/>
              </a:xfrm>
              <a:prstGeom prst="roundRect">
                <a:avLst/>
              </a:prstGeom>
              <a:solidFill>
                <a:srgbClr val="00A2DB"/>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s-ES" sz="1600" dirty="0"/>
                  <a:t>Preguntas hipotéticas</a:t>
                </a:r>
              </a:p>
            </p:txBody>
          </p:sp>
          <p:sp>
            <p:nvSpPr>
              <p:cNvPr id="16" name="Rechthoek: afgeronde hoeken 48">
                <a:hlinkClick r:id="rId11" action="ppaction://hlinksldjump"/>
              </p:cNvPr>
              <p:cNvSpPr/>
              <p:nvPr/>
            </p:nvSpPr>
            <p:spPr>
              <a:xfrm>
                <a:off x="2843808" y="4438071"/>
                <a:ext cx="1656184" cy="647113"/>
              </a:xfrm>
              <a:prstGeom prst="roundRect">
                <a:avLst/>
              </a:prstGeom>
              <a:solidFill>
                <a:srgbClr val="00A2DB"/>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s-ES" sz="1600" dirty="0"/>
                  <a:t>Persuasión</a:t>
                </a:r>
              </a:p>
            </p:txBody>
          </p:sp>
          <p:sp>
            <p:nvSpPr>
              <p:cNvPr id="17" name="Rechthoek: afgeronde hoeken 48">
                <a:hlinkClick r:id="rId12" action="ppaction://hlinksldjump"/>
              </p:cNvPr>
              <p:cNvSpPr/>
              <p:nvPr/>
            </p:nvSpPr>
            <p:spPr>
              <a:xfrm>
                <a:off x="3059832" y="5301208"/>
                <a:ext cx="1656184" cy="647113"/>
              </a:xfrm>
              <a:prstGeom prst="roundRect">
                <a:avLst/>
              </a:prstGeom>
              <a:solidFill>
                <a:srgbClr val="00A2DB"/>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s-ES" sz="1600" dirty="0"/>
                  <a:t>Preguntas repetitivas</a:t>
                </a:r>
              </a:p>
            </p:txBody>
          </p:sp>
          <p:sp>
            <p:nvSpPr>
              <p:cNvPr id="19" name="Rechthoek: afgeronde hoeken 49">
                <a:hlinkClick r:id="rId13" action="ppaction://hlinksldjump"/>
              </p:cNvPr>
              <p:cNvSpPr/>
              <p:nvPr/>
            </p:nvSpPr>
            <p:spPr>
              <a:xfrm>
                <a:off x="4716016" y="2709879"/>
                <a:ext cx="1937493" cy="647113"/>
              </a:xfrm>
              <a:prstGeom prst="roundRect">
                <a:avLst/>
              </a:prstGeom>
              <a:solidFill>
                <a:srgbClr val="00A2DB"/>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s-ES" sz="1600" dirty="0"/>
                  <a:t>Mostrar las pruebas existentes</a:t>
                </a:r>
              </a:p>
            </p:txBody>
          </p:sp>
          <p:sp>
            <p:nvSpPr>
              <p:cNvPr id="20" name="Rechthoek: afgeronde hoeken 49">
                <a:hlinkClick r:id="rId14" action="ppaction://hlinksldjump"/>
              </p:cNvPr>
              <p:cNvSpPr/>
              <p:nvPr/>
            </p:nvSpPr>
            <p:spPr>
              <a:xfrm>
                <a:off x="4716016" y="3573016"/>
                <a:ext cx="1937493" cy="647113"/>
              </a:xfrm>
              <a:prstGeom prst="roundRect">
                <a:avLst/>
              </a:prstGeom>
              <a:solidFill>
                <a:srgbClr val="00A2DB"/>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s-ES" sz="1600" dirty="0"/>
                  <a:t>Examinar incoherencias</a:t>
                </a:r>
              </a:p>
            </p:txBody>
          </p:sp>
          <p:sp>
            <p:nvSpPr>
              <p:cNvPr id="21" name="Rechthoek: afgeronde hoeken 49">
                <a:hlinkClick r:id="rId15" action="ppaction://hlinksldjump"/>
              </p:cNvPr>
              <p:cNvSpPr/>
              <p:nvPr/>
            </p:nvSpPr>
            <p:spPr>
              <a:xfrm>
                <a:off x="6084168" y="4437112"/>
                <a:ext cx="1937493" cy="647113"/>
              </a:xfrm>
              <a:prstGeom prst="roundRect">
                <a:avLst/>
              </a:prstGeom>
              <a:solidFill>
                <a:srgbClr val="00A2DB"/>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s-ES" sz="1600" dirty="0"/>
                  <a:t>Entablar una buena relación</a:t>
                </a:r>
              </a:p>
            </p:txBody>
          </p:sp>
        </p:grpSp>
        <p:sp>
          <p:nvSpPr>
            <p:cNvPr id="26" name="Tekstvak 25"/>
            <p:cNvSpPr txBox="1"/>
            <p:nvPr/>
          </p:nvSpPr>
          <p:spPr>
            <a:xfrm>
              <a:off x="323528" y="1196752"/>
              <a:ext cx="3024336" cy="369332"/>
            </a:xfrm>
            <a:prstGeom prst="rect">
              <a:avLst/>
            </a:prstGeom>
            <a:noFill/>
            <a:ln>
              <a:noFill/>
            </a:ln>
          </p:spPr>
          <p:txBody>
            <a:bodyPr wrap="square" rtlCol="0">
              <a:spAutoFit/>
            </a:bodyPr>
            <a:lstStyle/>
            <a:p>
              <a:r>
                <a:rPr lang="es-ES" dirty="0"/>
                <a:t>MODELO ACUSATORIO</a:t>
              </a:r>
            </a:p>
          </p:txBody>
        </p:sp>
        <p:sp>
          <p:nvSpPr>
            <p:cNvPr id="27" name="Tekstvak 26"/>
            <p:cNvSpPr txBox="1"/>
            <p:nvPr/>
          </p:nvSpPr>
          <p:spPr>
            <a:xfrm>
              <a:off x="4860032" y="1196752"/>
              <a:ext cx="4283968" cy="369332"/>
            </a:xfrm>
            <a:prstGeom prst="rect">
              <a:avLst/>
            </a:prstGeom>
            <a:noFill/>
            <a:ln>
              <a:noFill/>
            </a:ln>
          </p:spPr>
          <p:txBody>
            <a:bodyPr wrap="square" rtlCol="0">
              <a:spAutoFit/>
            </a:bodyPr>
            <a:lstStyle/>
            <a:p>
              <a:r>
                <a:rPr lang="es-ES" dirty="0"/>
                <a:t>MODELO DE RECOGIDA DE INFORMACIÓN</a:t>
              </a:r>
            </a:p>
          </p:txBody>
        </p:sp>
        <p:sp>
          <p:nvSpPr>
            <p:cNvPr id="28" name="Tekstvak 27"/>
            <p:cNvSpPr txBox="1"/>
            <p:nvPr/>
          </p:nvSpPr>
          <p:spPr>
            <a:xfrm>
              <a:off x="323528" y="5733256"/>
              <a:ext cx="3240360" cy="1200329"/>
            </a:xfrm>
            <a:prstGeom prst="rect">
              <a:avLst/>
            </a:prstGeom>
            <a:noFill/>
            <a:ln>
              <a:noFill/>
            </a:ln>
          </p:spPr>
          <p:txBody>
            <a:bodyPr wrap="square" rtlCol="0">
              <a:spAutoFit/>
            </a:bodyPr>
            <a:lstStyle/>
            <a:p>
              <a:r>
                <a:rPr lang="es-ES" b="1" dirty="0"/>
                <a:t>INADECUADAS</a:t>
              </a:r>
            </a:p>
            <a:p>
              <a:endParaRPr lang="nl-NL" dirty="0"/>
            </a:p>
            <a:p>
              <a:r>
                <a:rPr lang="es-ES" dirty="0"/>
                <a:t>Riesgo alto de una confesión falsa</a:t>
              </a:r>
            </a:p>
          </p:txBody>
        </p:sp>
        <p:sp>
          <p:nvSpPr>
            <p:cNvPr id="29" name="Tekstvak 28"/>
            <p:cNvSpPr txBox="1"/>
            <p:nvPr/>
          </p:nvSpPr>
          <p:spPr>
            <a:xfrm>
              <a:off x="5220072" y="5733256"/>
              <a:ext cx="3600400" cy="923330"/>
            </a:xfrm>
            <a:prstGeom prst="rect">
              <a:avLst/>
            </a:prstGeom>
            <a:noFill/>
            <a:ln>
              <a:noFill/>
            </a:ln>
          </p:spPr>
          <p:txBody>
            <a:bodyPr wrap="square" rtlCol="0">
              <a:spAutoFit/>
            </a:bodyPr>
            <a:lstStyle/>
            <a:p>
              <a:pPr algn="r"/>
              <a:r>
                <a:rPr lang="es-ES" b="1" dirty="0"/>
                <a:t>ADECUADAS</a:t>
              </a:r>
            </a:p>
            <a:p>
              <a:endParaRPr lang="nl-NL" dirty="0"/>
            </a:p>
            <a:p>
              <a:pPr algn="r"/>
              <a:r>
                <a:rPr lang="es-ES" dirty="0"/>
                <a:t>Riesgo bajo de una confesión falsa</a:t>
              </a:r>
            </a:p>
          </p:txBody>
        </p:sp>
      </p:grpSp>
      <p:sp>
        <p:nvSpPr>
          <p:cNvPr id="34" name="Rechthoek 33"/>
          <p:cNvSpPr/>
          <p:nvPr/>
        </p:nvSpPr>
        <p:spPr>
          <a:xfrm>
            <a:off x="467544" y="1700808"/>
            <a:ext cx="1512168" cy="79208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5" name="Tekstvak 30">
            <a:hlinkClick r:id="rId16" action="ppaction://hlinksldjump"/>
          </p:cNvPr>
          <p:cNvSpPr txBox="1"/>
          <p:nvPr/>
        </p:nvSpPr>
        <p:spPr>
          <a:xfrm>
            <a:off x="354553" y="3956152"/>
            <a:ext cx="4320480" cy="2031325"/>
          </a:xfrm>
          <a:prstGeom prst="rect">
            <a:avLst/>
          </a:prstGeom>
          <a:solidFill>
            <a:srgbClr val="002060"/>
          </a:solidFill>
          <a:ln>
            <a:solidFill>
              <a:schemeClr val="tx2"/>
            </a:solidFill>
          </a:ln>
        </p:spPr>
        <p:txBody>
          <a:bodyPr wrap="square" rtlCol="0">
            <a:spAutoFit/>
          </a:bodyPr>
          <a:lstStyle/>
          <a:p>
            <a:pPr algn="just"/>
            <a:r>
              <a:rPr lang="es-ES" b="1" dirty="0">
                <a:solidFill>
                  <a:schemeClr val="bg1"/>
                </a:solidFill>
              </a:rPr>
              <a:t>Preguntas hipotéticas</a:t>
            </a:r>
          </a:p>
          <a:p>
            <a:pPr algn="just"/>
            <a:endParaRPr lang="en-US" dirty="0">
              <a:solidFill>
                <a:schemeClr val="bg1"/>
              </a:solidFill>
            </a:endParaRPr>
          </a:p>
          <a:p>
            <a:pPr algn="just"/>
            <a:r>
              <a:rPr lang="es-ES" dirty="0">
                <a:solidFill>
                  <a:schemeClr val="bg1"/>
                </a:solidFill>
              </a:rPr>
              <a:t>Estas preguntas contienen una sugerencia sobre cuál debería ser la respuesta. Aunque existen diferentes tipos de preguntas sugestivas, todas tienen consecuencias negativas en la calidad de la entrevista.</a:t>
            </a:r>
          </a:p>
        </p:txBody>
      </p:sp>
    </p:spTree>
    <p:extLst>
      <p:ext uri="{BB962C8B-B14F-4D97-AF65-F5344CB8AC3E}">
        <p14:creationId xmlns:p14="http://schemas.microsoft.com/office/powerpoint/2010/main" val="425601476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755576" y="1484784"/>
            <a:ext cx="6840760" cy="432048"/>
          </a:xfrm>
        </p:spPr>
        <p:txBody>
          <a:bodyPr>
            <a:normAutofit fontScale="90000"/>
          </a:bodyPr>
          <a:lstStyle/>
          <a:p>
            <a:pPr algn="l"/>
            <a:r>
              <a:rPr lang="es-ES" b="1" dirty="0">
                <a:solidFill>
                  <a:schemeClr val="tx2"/>
                </a:solidFill>
              </a:rPr>
              <a:t>Objetivos y temas del módulo </a:t>
            </a:r>
          </a:p>
        </p:txBody>
      </p:sp>
      <p:sp>
        <p:nvSpPr>
          <p:cNvPr id="3" name="Tijdelijke aanduiding voor inhoud 2"/>
          <p:cNvSpPr>
            <a:spLocks noGrp="1"/>
          </p:cNvSpPr>
          <p:nvPr>
            <p:ph idx="1"/>
          </p:nvPr>
        </p:nvSpPr>
        <p:spPr>
          <a:xfrm>
            <a:off x="457200" y="2320280"/>
            <a:ext cx="8229600" cy="3845024"/>
          </a:xfrm>
        </p:spPr>
        <p:txBody>
          <a:bodyPr>
            <a:normAutofit fontScale="92500" lnSpcReduction="20000"/>
          </a:bodyPr>
          <a:lstStyle/>
          <a:p>
            <a:pPr algn="just"/>
            <a:r>
              <a:rPr lang="es-ES" sz="2000" dirty="0"/>
              <a:t>El módulo tendrá como objetivo fundamental los interrogatorios realizados ante la policía, el Ministerio Fiscal antes de la judicialización del caso. </a:t>
            </a:r>
          </a:p>
          <a:p>
            <a:pPr algn="just"/>
            <a:r>
              <a:rPr lang="es-ES" sz="2000" dirty="0"/>
              <a:t>Dadas las características de nuestro sistema legal, el contenido de dicho módulo será de menor aplicación a los interrogatorios ante el Juez de Instrucción.</a:t>
            </a:r>
          </a:p>
          <a:p>
            <a:pPr algn="just"/>
            <a:r>
              <a:rPr lang="es-ES" sz="2000" dirty="0"/>
              <a:t>Distinguiremos entre dos </a:t>
            </a:r>
            <a:r>
              <a:rPr lang="es-ES" sz="2000" b="1" dirty="0"/>
              <a:t>modelos principales de entrevista: de recogida de información </a:t>
            </a:r>
            <a:r>
              <a:rPr lang="es-ES" sz="2000" dirty="0"/>
              <a:t>y </a:t>
            </a:r>
            <a:r>
              <a:rPr lang="es-ES" sz="2000" b="1" dirty="0"/>
              <a:t>acusatorio</a:t>
            </a:r>
            <a:r>
              <a:rPr lang="es-ES" sz="2000" dirty="0"/>
              <a:t>. Estos dos modelos representan los lados opuestos del espectro de presión externa aplicada durante la entrevista a sospechosos.</a:t>
            </a:r>
          </a:p>
          <a:p>
            <a:pPr algn="just"/>
            <a:r>
              <a:rPr lang="es-ES" sz="2000" dirty="0"/>
              <a:t>Además, aprenderemos </a:t>
            </a:r>
            <a:r>
              <a:rPr lang="es-ES" sz="2000" b="1" dirty="0"/>
              <a:t>diferentes tácticas,</a:t>
            </a:r>
            <a:r>
              <a:rPr lang="es-ES" sz="2000" dirty="0"/>
              <a:t> incluida la presión, que se pueden utilizar durante un interrogatorio y las distinguiremos de aquellas que podrían ser inadecuadas.</a:t>
            </a:r>
          </a:p>
          <a:p>
            <a:pPr algn="just"/>
            <a:r>
              <a:rPr lang="es-ES" sz="2000" dirty="0"/>
              <a:t>Y, finalmente, hablaremos sobre </a:t>
            </a:r>
            <a:r>
              <a:rPr lang="es-ES" sz="2000" b="1" dirty="0"/>
              <a:t>cómo puede actuar un abogado/</a:t>
            </a:r>
            <a:r>
              <a:rPr lang="es-ES" sz="2000" b="1" dirty="0" err="1"/>
              <a:t>ada</a:t>
            </a:r>
            <a:r>
              <a:rPr lang="es-ES" sz="2000" b="1" dirty="0"/>
              <a:t> </a:t>
            </a:r>
            <a:r>
              <a:rPr lang="es-ES" sz="2000" dirty="0"/>
              <a:t>cuando se da cuenta de que hay un problema en cómo se está realizando el interrogatorio. </a:t>
            </a:r>
          </a:p>
          <a:p>
            <a:pPr marL="0" indent="0" algn="just">
              <a:buNone/>
            </a:pPr>
            <a:endParaRPr lang="nl-NL" dirty="0"/>
          </a:p>
          <a:p>
            <a:pPr algn="just">
              <a:buNone/>
            </a:pPr>
            <a:endParaRPr lang="nl-NL" dirty="0"/>
          </a:p>
          <a:p>
            <a:pPr algn="just"/>
            <a:endParaRPr lang="nl-NL" dirty="0"/>
          </a:p>
        </p:txBody>
      </p:sp>
      <p:sp>
        <p:nvSpPr>
          <p:cNvPr id="4" name="Vijfhoek 3"/>
          <p:cNvSpPr/>
          <p:nvPr/>
        </p:nvSpPr>
        <p:spPr>
          <a:xfrm>
            <a:off x="0" y="332656"/>
            <a:ext cx="6336704" cy="576064"/>
          </a:xfrm>
          <a:prstGeom prst="homePlate">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ES" sz="2400" b="1" dirty="0"/>
              <a:t>Introducción</a:t>
            </a:r>
          </a:p>
        </p:txBody>
      </p:sp>
    </p:spTree>
  </p:cSld>
  <p:clrMapOvr>
    <a:masterClrMapping/>
  </p:clrMapOvr>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Vijfhoek 3"/>
          <p:cNvSpPr/>
          <p:nvPr/>
        </p:nvSpPr>
        <p:spPr>
          <a:xfrm>
            <a:off x="0" y="332656"/>
            <a:ext cx="6336704" cy="576064"/>
          </a:xfrm>
          <a:prstGeom prst="homePlate">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ES" sz="2400" b="1" dirty="0"/>
              <a:t>Técnicas</a:t>
            </a:r>
          </a:p>
        </p:txBody>
      </p:sp>
      <p:cxnSp>
        <p:nvCxnSpPr>
          <p:cNvPr id="24" name="Rechte verbindingslijn 23"/>
          <p:cNvCxnSpPr/>
          <p:nvPr/>
        </p:nvCxnSpPr>
        <p:spPr>
          <a:xfrm>
            <a:off x="323528" y="1340768"/>
            <a:ext cx="842493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 name="Rechte verbindingslijn 24"/>
          <p:cNvCxnSpPr/>
          <p:nvPr/>
        </p:nvCxnSpPr>
        <p:spPr>
          <a:xfrm>
            <a:off x="395536" y="5877272"/>
            <a:ext cx="842493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nvGrpSpPr>
          <p:cNvPr id="30" name="Groep 29"/>
          <p:cNvGrpSpPr/>
          <p:nvPr/>
        </p:nvGrpSpPr>
        <p:grpSpPr>
          <a:xfrm>
            <a:off x="323528" y="908720"/>
            <a:ext cx="8640960" cy="5459834"/>
            <a:chOff x="323528" y="1196752"/>
            <a:chExt cx="8640960" cy="5459834"/>
          </a:xfrm>
        </p:grpSpPr>
        <p:grpSp>
          <p:nvGrpSpPr>
            <p:cNvPr id="22" name="Groep 21"/>
            <p:cNvGrpSpPr/>
            <p:nvPr/>
          </p:nvGrpSpPr>
          <p:grpSpPr>
            <a:xfrm>
              <a:off x="323528" y="1772816"/>
              <a:ext cx="8424936" cy="4175505"/>
              <a:chOff x="323528" y="1772816"/>
              <a:chExt cx="8424936" cy="4175505"/>
            </a:xfrm>
          </p:grpSpPr>
          <p:sp>
            <p:nvSpPr>
              <p:cNvPr id="6" name="Rechthoek: afgeronde hoeken 6">
                <a:hlinkClick r:id="rId2" action="ppaction://hlinksldjump"/>
              </p:cNvPr>
              <p:cNvSpPr/>
              <p:nvPr/>
            </p:nvSpPr>
            <p:spPr>
              <a:xfrm>
                <a:off x="611807" y="1773775"/>
                <a:ext cx="1367905" cy="647113"/>
              </a:xfrm>
              <a:prstGeom prst="roundRect">
                <a:avLst/>
              </a:prstGeom>
              <a:solidFill>
                <a:srgbClr val="00A2DB"/>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s-ES" sz="1600" dirty="0"/>
                  <a:t>Minimización</a:t>
                </a:r>
              </a:p>
            </p:txBody>
          </p:sp>
          <p:sp>
            <p:nvSpPr>
              <p:cNvPr id="7" name="Rechthoek: afgeronde hoeken 48">
                <a:hlinkClick r:id="rId3" action="ppaction://hlinksldjump"/>
              </p:cNvPr>
              <p:cNvSpPr/>
              <p:nvPr/>
            </p:nvSpPr>
            <p:spPr>
              <a:xfrm>
                <a:off x="2483768" y="1773775"/>
                <a:ext cx="1656184" cy="647113"/>
              </a:xfrm>
              <a:prstGeom prst="roundRect">
                <a:avLst/>
              </a:prstGeom>
              <a:solidFill>
                <a:srgbClr val="00A2DB"/>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s-ES" sz="1600" dirty="0"/>
                  <a:t>Mostrar incredulidad</a:t>
                </a:r>
              </a:p>
            </p:txBody>
          </p:sp>
          <p:sp>
            <p:nvSpPr>
              <p:cNvPr id="8" name="Rechthoek: afgeronde hoeken 49">
                <a:hlinkClick r:id="rId4" action="ppaction://hlinksldjump"/>
              </p:cNvPr>
              <p:cNvSpPr/>
              <p:nvPr/>
            </p:nvSpPr>
            <p:spPr>
              <a:xfrm>
                <a:off x="4716016" y="1772816"/>
                <a:ext cx="1944216" cy="647113"/>
              </a:xfrm>
              <a:prstGeom prst="roundRect">
                <a:avLst/>
              </a:prstGeom>
              <a:solidFill>
                <a:srgbClr val="00A2DB"/>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s-ES" sz="1600" dirty="0"/>
                  <a:t>Preguntas relacionadas con el tiempo</a:t>
                </a:r>
              </a:p>
            </p:txBody>
          </p:sp>
          <p:sp>
            <p:nvSpPr>
              <p:cNvPr id="9" name="Rechthoek: afgeronde hoeken 54">
                <a:hlinkClick r:id="rId5" action="ppaction://hlinksldjump"/>
              </p:cNvPr>
              <p:cNvSpPr/>
              <p:nvPr/>
            </p:nvSpPr>
            <p:spPr>
              <a:xfrm>
                <a:off x="7092527" y="2011895"/>
                <a:ext cx="1655937" cy="769033"/>
              </a:xfrm>
              <a:prstGeom prst="roundRect">
                <a:avLst/>
              </a:prstGeom>
              <a:solidFill>
                <a:srgbClr val="00A2DB"/>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s-ES" sz="1600" dirty="0"/>
                  <a:t>Recuerdo libre</a:t>
                </a:r>
              </a:p>
            </p:txBody>
          </p:sp>
          <p:sp>
            <p:nvSpPr>
              <p:cNvPr id="11" name="Rechthoek: afgeronde hoeken 6">
                <a:hlinkClick r:id="rId6" action="ppaction://hlinksldjump"/>
              </p:cNvPr>
              <p:cNvSpPr/>
              <p:nvPr/>
            </p:nvSpPr>
            <p:spPr>
              <a:xfrm>
                <a:off x="323528" y="2709879"/>
                <a:ext cx="1223889" cy="647113"/>
              </a:xfrm>
              <a:prstGeom prst="roundRect">
                <a:avLst/>
              </a:prstGeom>
              <a:solidFill>
                <a:srgbClr val="00A2DB"/>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s-ES" sz="1600" dirty="0"/>
                  <a:t>Pruebas falsas</a:t>
                </a:r>
              </a:p>
            </p:txBody>
          </p:sp>
          <p:sp>
            <p:nvSpPr>
              <p:cNvPr id="12" name="Rechthoek: afgeronde hoeken 6">
                <a:hlinkClick r:id="rId7" action="ppaction://hlinksldjump"/>
              </p:cNvPr>
              <p:cNvSpPr/>
              <p:nvPr/>
            </p:nvSpPr>
            <p:spPr>
              <a:xfrm>
                <a:off x="547936" y="3573975"/>
                <a:ext cx="1503784" cy="647113"/>
              </a:xfrm>
              <a:prstGeom prst="roundRect">
                <a:avLst/>
              </a:prstGeom>
              <a:solidFill>
                <a:srgbClr val="00A2DB"/>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s-ES" sz="1600" dirty="0"/>
                  <a:t>Maximización</a:t>
                </a:r>
              </a:p>
            </p:txBody>
          </p:sp>
          <p:sp>
            <p:nvSpPr>
              <p:cNvPr id="13" name="Rechthoek: afgeronde hoeken 6">
                <a:hlinkClick r:id="rId8" action="ppaction://hlinksldjump"/>
              </p:cNvPr>
              <p:cNvSpPr/>
              <p:nvPr/>
            </p:nvSpPr>
            <p:spPr>
              <a:xfrm>
                <a:off x="700336" y="4437112"/>
                <a:ext cx="1927448" cy="647113"/>
              </a:xfrm>
              <a:prstGeom prst="roundRect">
                <a:avLst/>
              </a:prstGeom>
              <a:solidFill>
                <a:srgbClr val="00A2DB"/>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s-ES" sz="1600" dirty="0"/>
                  <a:t>Preguntas sugestivas</a:t>
                </a:r>
              </a:p>
            </p:txBody>
          </p:sp>
          <p:sp>
            <p:nvSpPr>
              <p:cNvPr id="14" name="Rechthoek: afgeronde hoeken 48">
                <a:hlinkClick r:id="rId9" action="ppaction://hlinksldjump"/>
              </p:cNvPr>
              <p:cNvSpPr/>
              <p:nvPr/>
            </p:nvSpPr>
            <p:spPr>
              <a:xfrm>
                <a:off x="2339752" y="2709879"/>
                <a:ext cx="1656184" cy="647113"/>
              </a:xfrm>
              <a:prstGeom prst="roundRect">
                <a:avLst/>
              </a:prstGeom>
              <a:solidFill>
                <a:srgbClr val="00A2DB"/>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s-ES" sz="1600" dirty="0"/>
                  <a:t>Falsas promesas</a:t>
                </a:r>
              </a:p>
            </p:txBody>
          </p:sp>
          <p:sp>
            <p:nvSpPr>
              <p:cNvPr id="15" name="Rechthoek: afgeronde hoeken 48">
                <a:hlinkClick r:id="rId10" action="ppaction://hlinksldjump"/>
              </p:cNvPr>
              <p:cNvSpPr/>
              <p:nvPr/>
            </p:nvSpPr>
            <p:spPr>
              <a:xfrm>
                <a:off x="2636168" y="3573975"/>
                <a:ext cx="1656184" cy="647113"/>
              </a:xfrm>
              <a:prstGeom prst="roundRect">
                <a:avLst/>
              </a:prstGeom>
              <a:solidFill>
                <a:srgbClr val="00A2DB"/>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s-ES" sz="1600" dirty="0"/>
                  <a:t>Preguntas hipotéticas</a:t>
                </a:r>
              </a:p>
            </p:txBody>
          </p:sp>
          <p:sp>
            <p:nvSpPr>
              <p:cNvPr id="16" name="Rechthoek: afgeronde hoeken 48">
                <a:hlinkClick r:id="rId11" action="ppaction://hlinksldjump"/>
              </p:cNvPr>
              <p:cNvSpPr/>
              <p:nvPr/>
            </p:nvSpPr>
            <p:spPr>
              <a:xfrm>
                <a:off x="2843808" y="4438071"/>
                <a:ext cx="1656184" cy="647113"/>
              </a:xfrm>
              <a:prstGeom prst="roundRect">
                <a:avLst/>
              </a:prstGeom>
              <a:solidFill>
                <a:srgbClr val="00A2DB"/>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s-ES" sz="1600" dirty="0"/>
                  <a:t>Persuasión</a:t>
                </a:r>
              </a:p>
            </p:txBody>
          </p:sp>
          <p:sp>
            <p:nvSpPr>
              <p:cNvPr id="17" name="Rechthoek: afgeronde hoeken 48">
                <a:hlinkClick r:id="rId12" action="ppaction://hlinksldjump"/>
              </p:cNvPr>
              <p:cNvSpPr/>
              <p:nvPr/>
            </p:nvSpPr>
            <p:spPr>
              <a:xfrm>
                <a:off x="3059832" y="5301208"/>
                <a:ext cx="1656184" cy="647113"/>
              </a:xfrm>
              <a:prstGeom prst="roundRect">
                <a:avLst/>
              </a:prstGeom>
              <a:solidFill>
                <a:srgbClr val="00A2DB"/>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s-ES" sz="1600" dirty="0"/>
                  <a:t>Preguntas repetitivas</a:t>
                </a:r>
              </a:p>
            </p:txBody>
          </p:sp>
          <p:sp>
            <p:nvSpPr>
              <p:cNvPr id="19" name="Rechthoek: afgeronde hoeken 49">
                <a:hlinkClick r:id="rId13" action="ppaction://hlinksldjump"/>
              </p:cNvPr>
              <p:cNvSpPr/>
              <p:nvPr/>
            </p:nvSpPr>
            <p:spPr>
              <a:xfrm>
                <a:off x="4716016" y="2709879"/>
                <a:ext cx="1937493" cy="647113"/>
              </a:xfrm>
              <a:prstGeom prst="roundRect">
                <a:avLst/>
              </a:prstGeom>
              <a:solidFill>
                <a:srgbClr val="00A2DB"/>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s-ES" sz="1600" dirty="0"/>
                  <a:t>Mostrar las pruebas existentes</a:t>
                </a:r>
              </a:p>
            </p:txBody>
          </p:sp>
          <p:sp>
            <p:nvSpPr>
              <p:cNvPr id="20" name="Rechthoek: afgeronde hoeken 49">
                <a:hlinkClick r:id="rId14" action="ppaction://hlinksldjump"/>
              </p:cNvPr>
              <p:cNvSpPr/>
              <p:nvPr/>
            </p:nvSpPr>
            <p:spPr>
              <a:xfrm>
                <a:off x="4716016" y="3573016"/>
                <a:ext cx="1937493" cy="647113"/>
              </a:xfrm>
              <a:prstGeom prst="roundRect">
                <a:avLst/>
              </a:prstGeom>
              <a:solidFill>
                <a:srgbClr val="00A2DB"/>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s-ES" sz="1600" dirty="0"/>
                  <a:t>Examinar incoherencias</a:t>
                </a:r>
              </a:p>
            </p:txBody>
          </p:sp>
          <p:sp>
            <p:nvSpPr>
              <p:cNvPr id="21" name="Rechthoek: afgeronde hoeken 49">
                <a:hlinkClick r:id="rId15" action="ppaction://hlinksldjump"/>
              </p:cNvPr>
              <p:cNvSpPr/>
              <p:nvPr/>
            </p:nvSpPr>
            <p:spPr>
              <a:xfrm>
                <a:off x="6084168" y="4437112"/>
                <a:ext cx="1937493" cy="647113"/>
              </a:xfrm>
              <a:prstGeom prst="roundRect">
                <a:avLst/>
              </a:prstGeom>
              <a:solidFill>
                <a:srgbClr val="00A2DB"/>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s-ES" sz="1600" dirty="0"/>
                  <a:t>Entablar una buena relación</a:t>
                </a:r>
              </a:p>
            </p:txBody>
          </p:sp>
        </p:grpSp>
        <p:sp>
          <p:nvSpPr>
            <p:cNvPr id="26" name="Tekstvak 25"/>
            <p:cNvSpPr txBox="1"/>
            <p:nvPr/>
          </p:nvSpPr>
          <p:spPr>
            <a:xfrm>
              <a:off x="323528" y="1196752"/>
              <a:ext cx="3024336" cy="369332"/>
            </a:xfrm>
            <a:prstGeom prst="rect">
              <a:avLst/>
            </a:prstGeom>
            <a:noFill/>
            <a:ln>
              <a:noFill/>
            </a:ln>
          </p:spPr>
          <p:txBody>
            <a:bodyPr wrap="square" rtlCol="0">
              <a:spAutoFit/>
            </a:bodyPr>
            <a:lstStyle/>
            <a:p>
              <a:r>
                <a:rPr lang="es-ES" dirty="0"/>
                <a:t>MODELO ACUSATORIO</a:t>
              </a:r>
            </a:p>
          </p:txBody>
        </p:sp>
        <p:sp>
          <p:nvSpPr>
            <p:cNvPr id="27" name="Tekstvak 26"/>
            <p:cNvSpPr txBox="1"/>
            <p:nvPr/>
          </p:nvSpPr>
          <p:spPr>
            <a:xfrm>
              <a:off x="4788024" y="1196752"/>
              <a:ext cx="4176464" cy="369332"/>
            </a:xfrm>
            <a:prstGeom prst="rect">
              <a:avLst/>
            </a:prstGeom>
            <a:noFill/>
            <a:ln>
              <a:noFill/>
            </a:ln>
          </p:spPr>
          <p:txBody>
            <a:bodyPr wrap="square" rtlCol="0">
              <a:spAutoFit/>
            </a:bodyPr>
            <a:lstStyle/>
            <a:p>
              <a:r>
                <a:rPr lang="es-ES" dirty="0"/>
                <a:t>MODELO DE RECOGIDA DE INFORMACIÓN</a:t>
              </a:r>
            </a:p>
          </p:txBody>
        </p:sp>
        <p:sp>
          <p:nvSpPr>
            <p:cNvPr id="28" name="Tekstvak 27"/>
            <p:cNvSpPr txBox="1"/>
            <p:nvPr/>
          </p:nvSpPr>
          <p:spPr>
            <a:xfrm>
              <a:off x="323528" y="5733256"/>
              <a:ext cx="3384376" cy="923330"/>
            </a:xfrm>
            <a:prstGeom prst="rect">
              <a:avLst/>
            </a:prstGeom>
            <a:noFill/>
            <a:ln>
              <a:noFill/>
            </a:ln>
          </p:spPr>
          <p:txBody>
            <a:bodyPr wrap="square" rtlCol="0">
              <a:spAutoFit/>
            </a:bodyPr>
            <a:lstStyle/>
            <a:p>
              <a:r>
                <a:rPr lang="es-ES" b="1" dirty="0"/>
                <a:t>INADECUADAS</a:t>
              </a:r>
            </a:p>
            <a:p>
              <a:endParaRPr lang="nl-NL" dirty="0"/>
            </a:p>
            <a:p>
              <a:r>
                <a:rPr lang="es-ES" dirty="0"/>
                <a:t>Riesgo alto de una confesión falsa</a:t>
              </a:r>
            </a:p>
          </p:txBody>
        </p:sp>
        <p:sp>
          <p:nvSpPr>
            <p:cNvPr id="29" name="Tekstvak 28"/>
            <p:cNvSpPr txBox="1"/>
            <p:nvPr/>
          </p:nvSpPr>
          <p:spPr>
            <a:xfrm>
              <a:off x="5364088" y="5733256"/>
              <a:ext cx="3456384" cy="923330"/>
            </a:xfrm>
            <a:prstGeom prst="rect">
              <a:avLst/>
            </a:prstGeom>
            <a:noFill/>
            <a:ln>
              <a:noFill/>
            </a:ln>
          </p:spPr>
          <p:txBody>
            <a:bodyPr wrap="square" rtlCol="0">
              <a:spAutoFit/>
            </a:bodyPr>
            <a:lstStyle/>
            <a:p>
              <a:pPr algn="r"/>
              <a:r>
                <a:rPr lang="es-ES" b="1" dirty="0"/>
                <a:t>ADECUADAS</a:t>
              </a:r>
            </a:p>
            <a:p>
              <a:endParaRPr lang="nl-NL" dirty="0"/>
            </a:p>
            <a:p>
              <a:pPr algn="r"/>
              <a:r>
                <a:rPr lang="es-ES" dirty="0"/>
                <a:t>Riesgo bajo de una confesión falsa</a:t>
              </a:r>
            </a:p>
          </p:txBody>
        </p:sp>
      </p:grpSp>
      <p:sp>
        <p:nvSpPr>
          <p:cNvPr id="34" name="Rechthoek 33"/>
          <p:cNvSpPr/>
          <p:nvPr/>
        </p:nvSpPr>
        <p:spPr>
          <a:xfrm>
            <a:off x="467544" y="1700808"/>
            <a:ext cx="1512168" cy="79208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6" name="Tekstvak 30"/>
          <p:cNvSpPr txBox="1"/>
          <p:nvPr/>
        </p:nvSpPr>
        <p:spPr>
          <a:xfrm>
            <a:off x="1223628" y="1628801"/>
            <a:ext cx="5220580" cy="3416320"/>
          </a:xfrm>
          <a:prstGeom prst="rect">
            <a:avLst/>
          </a:prstGeom>
          <a:solidFill>
            <a:srgbClr val="002060"/>
          </a:solidFill>
          <a:ln>
            <a:solidFill>
              <a:schemeClr val="tx2"/>
            </a:solidFill>
          </a:ln>
        </p:spPr>
        <p:txBody>
          <a:bodyPr wrap="square" rtlCol="0">
            <a:spAutoFit/>
          </a:bodyPr>
          <a:lstStyle/>
          <a:p>
            <a:pPr algn="just"/>
            <a:r>
              <a:rPr lang="es-ES" b="1" dirty="0">
                <a:solidFill>
                  <a:schemeClr val="bg1"/>
                </a:solidFill>
              </a:rPr>
              <a:t>Hacer promesas (falsas) </a:t>
            </a:r>
          </a:p>
          <a:p>
            <a:pPr algn="just"/>
            <a:endParaRPr lang="en-US" b="1" dirty="0">
              <a:solidFill>
                <a:schemeClr val="bg1"/>
              </a:solidFill>
            </a:endParaRPr>
          </a:p>
          <a:p>
            <a:pPr algn="just"/>
            <a:r>
              <a:rPr lang="es-ES" dirty="0">
                <a:solidFill>
                  <a:schemeClr val="bg1"/>
                </a:solidFill>
              </a:rPr>
              <a:t>Aquí se incluyen tácticas implícitas y explícitas destinadas a hacer que los sospechosos crean que, si confiesan, obtendrán un determinado beneficio tangible: por ejemplo, se le dejará en libertad, conseguirá un acuerdo antes del juicio, o la impunidad. Estas promesas pueden ser poco realistas, pero también puede ser que el resultado que desea el sospechoso se consiga independientemente de que confiese, o incluso puede que escape al control del entrevistador garantizar este resultado.</a:t>
            </a:r>
          </a:p>
        </p:txBody>
      </p:sp>
    </p:spTree>
    <p:extLst>
      <p:ext uri="{BB962C8B-B14F-4D97-AF65-F5344CB8AC3E}">
        <p14:creationId xmlns:p14="http://schemas.microsoft.com/office/powerpoint/2010/main" val="310087286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Vijfhoek 3"/>
          <p:cNvSpPr/>
          <p:nvPr/>
        </p:nvSpPr>
        <p:spPr>
          <a:xfrm>
            <a:off x="0" y="332656"/>
            <a:ext cx="6336704" cy="576064"/>
          </a:xfrm>
          <a:prstGeom prst="homePlate">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ES" sz="2400" b="1" dirty="0"/>
              <a:t>Técnicas</a:t>
            </a:r>
          </a:p>
        </p:txBody>
      </p:sp>
      <p:cxnSp>
        <p:nvCxnSpPr>
          <p:cNvPr id="24" name="Rechte verbindingslijn 23"/>
          <p:cNvCxnSpPr/>
          <p:nvPr/>
        </p:nvCxnSpPr>
        <p:spPr>
          <a:xfrm>
            <a:off x="323528" y="1340768"/>
            <a:ext cx="842493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 name="Rechte verbindingslijn 24"/>
          <p:cNvCxnSpPr/>
          <p:nvPr/>
        </p:nvCxnSpPr>
        <p:spPr>
          <a:xfrm>
            <a:off x="395536" y="5877272"/>
            <a:ext cx="842493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nvGrpSpPr>
          <p:cNvPr id="30" name="Groep 29"/>
          <p:cNvGrpSpPr/>
          <p:nvPr/>
        </p:nvGrpSpPr>
        <p:grpSpPr>
          <a:xfrm>
            <a:off x="323528" y="908720"/>
            <a:ext cx="8496944" cy="5459834"/>
            <a:chOff x="323528" y="1196752"/>
            <a:chExt cx="8496944" cy="5459834"/>
          </a:xfrm>
        </p:grpSpPr>
        <p:grpSp>
          <p:nvGrpSpPr>
            <p:cNvPr id="22" name="Groep 21"/>
            <p:cNvGrpSpPr/>
            <p:nvPr/>
          </p:nvGrpSpPr>
          <p:grpSpPr>
            <a:xfrm>
              <a:off x="323528" y="1772816"/>
              <a:ext cx="8424936" cy="4175505"/>
              <a:chOff x="323528" y="1772816"/>
              <a:chExt cx="8424936" cy="4175505"/>
            </a:xfrm>
          </p:grpSpPr>
          <p:sp>
            <p:nvSpPr>
              <p:cNvPr id="6" name="Rechthoek: afgeronde hoeken 6">
                <a:hlinkClick r:id="rId2" action="ppaction://hlinksldjump"/>
              </p:cNvPr>
              <p:cNvSpPr/>
              <p:nvPr/>
            </p:nvSpPr>
            <p:spPr>
              <a:xfrm>
                <a:off x="611807" y="1773775"/>
                <a:ext cx="1367905" cy="647113"/>
              </a:xfrm>
              <a:prstGeom prst="roundRect">
                <a:avLst/>
              </a:prstGeom>
              <a:solidFill>
                <a:srgbClr val="00A2DB"/>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s-ES" sz="1600" dirty="0"/>
                  <a:t>Minimización</a:t>
                </a:r>
              </a:p>
            </p:txBody>
          </p:sp>
          <p:sp>
            <p:nvSpPr>
              <p:cNvPr id="7" name="Rechthoek: afgeronde hoeken 48">
                <a:hlinkClick r:id="rId3" action="ppaction://hlinksldjump"/>
              </p:cNvPr>
              <p:cNvSpPr/>
              <p:nvPr/>
            </p:nvSpPr>
            <p:spPr>
              <a:xfrm>
                <a:off x="2483768" y="1773775"/>
                <a:ext cx="1656184" cy="647113"/>
              </a:xfrm>
              <a:prstGeom prst="roundRect">
                <a:avLst/>
              </a:prstGeom>
              <a:solidFill>
                <a:srgbClr val="00A2DB"/>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s-ES" sz="1600" dirty="0"/>
                  <a:t>Mostrar incredulidad</a:t>
                </a:r>
              </a:p>
            </p:txBody>
          </p:sp>
          <p:sp>
            <p:nvSpPr>
              <p:cNvPr id="8" name="Rechthoek: afgeronde hoeken 49">
                <a:hlinkClick r:id="rId4" action="ppaction://hlinksldjump"/>
              </p:cNvPr>
              <p:cNvSpPr/>
              <p:nvPr/>
            </p:nvSpPr>
            <p:spPr>
              <a:xfrm>
                <a:off x="4716016" y="1772816"/>
                <a:ext cx="1944216" cy="647113"/>
              </a:xfrm>
              <a:prstGeom prst="roundRect">
                <a:avLst/>
              </a:prstGeom>
              <a:solidFill>
                <a:srgbClr val="00A2DB"/>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s-ES" sz="1600" dirty="0"/>
                  <a:t>Preguntas relacionadas con el tiempo</a:t>
                </a:r>
              </a:p>
            </p:txBody>
          </p:sp>
          <p:sp>
            <p:nvSpPr>
              <p:cNvPr id="9" name="Rechthoek: afgeronde hoeken 54">
                <a:hlinkClick r:id="rId5" action="ppaction://hlinksldjump"/>
              </p:cNvPr>
              <p:cNvSpPr/>
              <p:nvPr/>
            </p:nvSpPr>
            <p:spPr>
              <a:xfrm>
                <a:off x="7092527" y="2011895"/>
                <a:ext cx="1655937" cy="769033"/>
              </a:xfrm>
              <a:prstGeom prst="roundRect">
                <a:avLst/>
              </a:prstGeom>
              <a:solidFill>
                <a:srgbClr val="00A2DB"/>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s-ES" sz="1600" dirty="0"/>
                  <a:t>Recuerdo libre</a:t>
                </a:r>
              </a:p>
            </p:txBody>
          </p:sp>
          <p:sp>
            <p:nvSpPr>
              <p:cNvPr id="11" name="Rechthoek: afgeronde hoeken 6">
                <a:hlinkClick r:id="rId6" action="ppaction://hlinksldjump"/>
              </p:cNvPr>
              <p:cNvSpPr/>
              <p:nvPr/>
            </p:nvSpPr>
            <p:spPr>
              <a:xfrm>
                <a:off x="323528" y="2709879"/>
                <a:ext cx="1223889" cy="647113"/>
              </a:xfrm>
              <a:prstGeom prst="roundRect">
                <a:avLst/>
              </a:prstGeom>
              <a:solidFill>
                <a:srgbClr val="00A2DB"/>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s-ES" sz="1600" dirty="0"/>
                  <a:t>Pruebas falsas</a:t>
                </a:r>
              </a:p>
            </p:txBody>
          </p:sp>
          <p:sp>
            <p:nvSpPr>
              <p:cNvPr id="12" name="Rechthoek: afgeronde hoeken 6">
                <a:hlinkClick r:id="rId7" action="ppaction://hlinksldjump"/>
              </p:cNvPr>
              <p:cNvSpPr/>
              <p:nvPr/>
            </p:nvSpPr>
            <p:spPr>
              <a:xfrm>
                <a:off x="547936" y="3573975"/>
                <a:ext cx="1503784" cy="647113"/>
              </a:xfrm>
              <a:prstGeom prst="roundRect">
                <a:avLst/>
              </a:prstGeom>
              <a:solidFill>
                <a:srgbClr val="00A2DB"/>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s-ES" sz="1600" dirty="0"/>
                  <a:t>Maximización</a:t>
                </a:r>
              </a:p>
            </p:txBody>
          </p:sp>
          <p:sp>
            <p:nvSpPr>
              <p:cNvPr id="13" name="Rechthoek: afgeronde hoeken 6">
                <a:hlinkClick r:id="rId8" action="ppaction://hlinksldjump"/>
              </p:cNvPr>
              <p:cNvSpPr/>
              <p:nvPr/>
            </p:nvSpPr>
            <p:spPr>
              <a:xfrm>
                <a:off x="700336" y="4437112"/>
                <a:ext cx="1927448" cy="647113"/>
              </a:xfrm>
              <a:prstGeom prst="roundRect">
                <a:avLst/>
              </a:prstGeom>
              <a:solidFill>
                <a:srgbClr val="00A2DB"/>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s-ES" sz="1600" dirty="0"/>
                  <a:t>Preguntas sugestivas</a:t>
                </a:r>
              </a:p>
            </p:txBody>
          </p:sp>
          <p:sp>
            <p:nvSpPr>
              <p:cNvPr id="14" name="Rechthoek: afgeronde hoeken 48">
                <a:hlinkClick r:id="rId9" action="ppaction://hlinksldjump"/>
              </p:cNvPr>
              <p:cNvSpPr/>
              <p:nvPr/>
            </p:nvSpPr>
            <p:spPr>
              <a:xfrm>
                <a:off x="2339752" y="2709879"/>
                <a:ext cx="1656184" cy="647113"/>
              </a:xfrm>
              <a:prstGeom prst="roundRect">
                <a:avLst/>
              </a:prstGeom>
              <a:solidFill>
                <a:srgbClr val="00A2DB"/>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s-ES" sz="1600" dirty="0"/>
                  <a:t>Falsas promesas</a:t>
                </a:r>
              </a:p>
            </p:txBody>
          </p:sp>
          <p:sp>
            <p:nvSpPr>
              <p:cNvPr id="15" name="Rechthoek: afgeronde hoeken 48">
                <a:hlinkClick r:id="rId10" action="ppaction://hlinksldjump"/>
              </p:cNvPr>
              <p:cNvSpPr/>
              <p:nvPr/>
            </p:nvSpPr>
            <p:spPr>
              <a:xfrm>
                <a:off x="2636168" y="3573975"/>
                <a:ext cx="1656184" cy="647113"/>
              </a:xfrm>
              <a:prstGeom prst="roundRect">
                <a:avLst/>
              </a:prstGeom>
              <a:solidFill>
                <a:srgbClr val="00A2DB"/>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s-ES" sz="1600" dirty="0"/>
                  <a:t>Preguntas hipotéticas</a:t>
                </a:r>
              </a:p>
            </p:txBody>
          </p:sp>
          <p:sp>
            <p:nvSpPr>
              <p:cNvPr id="16" name="Rechthoek: afgeronde hoeken 48">
                <a:hlinkClick r:id="rId11" action="ppaction://hlinksldjump"/>
              </p:cNvPr>
              <p:cNvSpPr/>
              <p:nvPr/>
            </p:nvSpPr>
            <p:spPr>
              <a:xfrm>
                <a:off x="2843808" y="4438071"/>
                <a:ext cx="1656184" cy="647113"/>
              </a:xfrm>
              <a:prstGeom prst="roundRect">
                <a:avLst/>
              </a:prstGeom>
              <a:solidFill>
                <a:srgbClr val="00A2DB"/>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s-ES" sz="1600" dirty="0"/>
                  <a:t>Persuasión</a:t>
                </a:r>
              </a:p>
            </p:txBody>
          </p:sp>
          <p:sp>
            <p:nvSpPr>
              <p:cNvPr id="17" name="Rechthoek: afgeronde hoeken 48">
                <a:hlinkClick r:id="rId12" action="ppaction://hlinksldjump"/>
              </p:cNvPr>
              <p:cNvSpPr/>
              <p:nvPr/>
            </p:nvSpPr>
            <p:spPr>
              <a:xfrm>
                <a:off x="3059832" y="5301208"/>
                <a:ext cx="1656184" cy="647113"/>
              </a:xfrm>
              <a:prstGeom prst="roundRect">
                <a:avLst/>
              </a:prstGeom>
              <a:solidFill>
                <a:srgbClr val="00A2DB"/>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s-ES" sz="1600" dirty="0"/>
                  <a:t>Preguntas repetitivas</a:t>
                </a:r>
              </a:p>
            </p:txBody>
          </p:sp>
          <p:sp>
            <p:nvSpPr>
              <p:cNvPr id="19" name="Rechthoek: afgeronde hoeken 49">
                <a:hlinkClick r:id="rId13" action="ppaction://hlinksldjump"/>
              </p:cNvPr>
              <p:cNvSpPr/>
              <p:nvPr/>
            </p:nvSpPr>
            <p:spPr>
              <a:xfrm>
                <a:off x="4716016" y="2709879"/>
                <a:ext cx="1937493" cy="647113"/>
              </a:xfrm>
              <a:prstGeom prst="roundRect">
                <a:avLst/>
              </a:prstGeom>
              <a:solidFill>
                <a:srgbClr val="00A2DB"/>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s-ES" sz="1600" dirty="0"/>
                  <a:t>Mostrar las pruebas existentes</a:t>
                </a:r>
              </a:p>
            </p:txBody>
          </p:sp>
          <p:sp>
            <p:nvSpPr>
              <p:cNvPr id="20" name="Rechthoek: afgeronde hoeken 49">
                <a:hlinkClick r:id="rId14" action="ppaction://hlinksldjump"/>
              </p:cNvPr>
              <p:cNvSpPr/>
              <p:nvPr/>
            </p:nvSpPr>
            <p:spPr>
              <a:xfrm>
                <a:off x="4716016" y="3573016"/>
                <a:ext cx="1937493" cy="647113"/>
              </a:xfrm>
              <a:prstGeom prst="roundRect">
                <a:avLst/>
              </a:prstGeom>
              <a:solidFill>
                <a:srgbClr val="00A2DB"/>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s-ES" sz="1600" dirty="0"/>
                  <a:t>Examinar incoherencias</a:t>
                </a:r>
              </a:p>
            </p:txBody>
          </p:sp>
          <p:sp>
            <p:nvSpPr>
              <p:cNvPr id="21" name="Rechthoek: afgeronde hoeken 49">
                <a:hlinkClick r:id="rId15" action="ppaction://hlinksldjump"/>
              </p:cNvPr>
              <p:cNvSpPr/>
              <p:nvPr/>
            </p:nvSpPr>
            <p:spPr>
              <a:xfrm>
                <a:off x="6084168" y="4437112"/>
                <a:ext cx="1937493" cy="647113"/>
              </a:xfrm>
              <a:prstGeom prst="roundRect">
                <a:avLst/>
              </a:prstGeom>
              <a:solidFill>
                <a:srgbClr val="00A2DB"/>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s-ES" sz="1600" dirty="0"/>
                  <a:t>Entablar una buena relación</a:t>
                </a:r>
              </a:p>
            </p:txBody>
          </p:sp>
        </p:grpSp>
        <p:sp>
          <p:nvSpPr>
            <p:cNvPr id="26" name="Tekstvak 25"/>
            <p:cNvSpPr txBox="1"/>
            <p:nvPr/>
          </p:nvSpPr>
          <p:spPr>
            <a:xfrm>
              <a:off x="323528" y="1196752"/>
              <a:ext cx="3024336" cy="369332"/>
            </a:xfrm>
            <a:prstGeom prst="rect">
              <a:avLst/>
            </a:prstGeom>
            <a:noFill/>
            <a:ln>
              <a:noFill/>
            </a:ln>
          </p:spPr>
          <p:txBody>
            <a:bodyPr wrap="square" rtlCol="0">
              <a:spAutoFit/>
            </a:bodyPr>
            <a:lstStyle/>
            <a:p>
              <a:r>
                <a:rPr lang="es-ES" dirty="0"/>
                <a:t>MODELO ACUSATORIO</a:t>
              </a:r>
            </a:p>
          </p:txBody>
        </p:sp>
        <p:sp>
          <p:nvSpPr>
            <p:cNvPr id="27" name="Tekstvak 26"/>
            <p:cNvSpPr txBox="1"/>
            <p:nvPr/>
          </p:nvSpPr>
          <p:spPr>
            <a:xfrm>
              <a:off x="5148064" y="1196752"/>
              <a:ext cx="3600400" cy="369332"/>
            </a:xfrm>
            <a:prstGeom prst="rect">
              <a:avLst/>
            </a:prstGeom>
            <a:noFill/>
            <a:ln>
              <a:noFill/>
            </a:ln>
          </p:spPr>
          <p:txBody>
            <a:bodyPr wrap="square" rtlCol="0">
              <a:spAutoFit/>
            </a:bodyPr>
            <a:lstStyle/>
            <a:p>
              <a:r>
                <a:rPr lang="es-ES" dirty="0"/>
                <a:t>MODELO DE RECOGIDA DE INFORMACIÓN</a:t>
              </a:r>
            </a:p>
          </p:txBody>
        </p:sp>
        <p:sp>
          <p:nvSpPr>
            <p:cNvPr id="28" name="Tekstvak 27"/>
            <p:cNvSpPr txBox="1"/>
            <p:nvPr/>
          </p:nvSpPr>
          <p:spPr>
            <a:xfrm>
              <a:off x="323528" y="5733256"/>
              <a:ext cx="3384376" cy="923330"/>
            </a:xfrm>
            <a:prstGeom prst="rect">
              <a:avLst/>
            </a:prstGeom>
            <a:noFill/>
            <a:ln>
              <a:noFill/>
            </a:ln>
          </p:spPr>
          <p:txBody>
            <a:bodyPr wrap="square" rtlCol="0">
              <a:spAutoFit/>
            </a:bodyPr>
            <a:lstStyle/>
            <a:p>
              <a:r>
                <a:rPr lang="es-ES" b="1" dirty="0"/>
                <a:t>INADECUADAS</a:t>
              </a:r>
            </a:p>
            <a:p>
              <a:endParaRPr lang="nl-NL" dirty="0"/>
            </a:p>
            <a:p>
              <a:r>
                <a:rPr lang="es-ES" dirty="0"/>
                <a:t>Riesgo alto de una confesión falsa</a:t>
              </a:r>
            </a:p>
          </p:txBody>
        </p:sp>
        <p:sp>
          <p:nvSpPr>
            <p:cNvPr id="29" name="Tekstvak 28"/>
            <p:cNvSpPr txBox="1"/>
            <p:nvPr/>
          </p:nvSpPr>
          <p:spPr>
            <a:xfrm>
              <a:off x="5292080" y="5733256"/>
              <a:ext cx="3528392" cy="923330"/>
            </a:xfrm>
            <a:prstGeom prst="rect">
              <a:avLst/>
            </a:prstGeom>
            <a:noFill/>
            <a:ln>
              <a:noFill/>
            </a:ln>
          </p:spPr>
          <p:txBody>
            <a:bodyPr wrap="square" rtlCol="0">
              <a:spAutoFit/>
            </a:bodyPr>
            <a:lstStyle/>
            <a:p>
              <a:pPr algn="r"/>
              <a:r>
                <a:rPr lang="es-ES" b="1" dirty="0"/>
                <a:t>ADECUADAS</a:t>
              </a:r>
            </a:p>
            <a:p>
              <a:endParaRPr lang="nl-NL" dirty="0"/>
            </a:p>
            <a:p>
              <a:pPr algn="r"/>
              <a:r>
                <a:rPr lang="es-ES" dirty="0"/>
                <a:t>Riesgo bajo de una confesión falsa</a:t>
              </a:r>
            </a:p>
          </p:txBody>
        </p:sp>
      </p:grpSp>
      <p:sp>
        <p:nvSpPr>
          <p:cNvPr id="34" name="Rechthoek 33"/>
          <p:cNvSpPr/>
          <p:nvPr/>
        </p:nvSpPr>
        <p:spPr>
          <a:xfrm>
            <a:off x="467544" y="1700808"/>
            <a:ext cx="1512168" cy="79208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5" name="Tekstvak 30">
            <a:hlinkClick r:id="rId16" action="ppaction://hlinksldjump"/>
          </p:cNvPr>
          <p:cNvSpPr txBox="1"/>
          <p:nvPr/>
        </p:nvSpPr>
        <p:spPr>
          <a:xfrm>
            <a:off x="3347864" y="2924944"/>
            <a:ext cx="4968552" cy="2862322"/>
          </a:xfrm>
          <a:prstGeom prst="rect">
            <a:avLst/>
          </a:prstGeom>
          <a:solidFill>
            <a:srgbClr val="002060"/>
          </a:solidFill>
          <a:ln>
            <a:solidFill>
              <a:schemeClr val="tx2"/>
            </a:solidFill>
          </a:ln>
        </p:spPr>
        <p:txBody>
          <a:bodyPr wrap="square" rtlCol="0">
            <a:spAutoFit/>
          </a:bodyPr>
          <a:lstStyle/>
          <a:p>
            <a:pPr algn="just"/>
            <a:r>
              <a:rPr lang="es-ES" b="1" dirty="0">
                <a:solidFill>
                  <a:schemeClr val="bg1"/>
                </a:solidFill>
              </a:rPr>
              <a:t>Examinar incoherencias</a:t>
            </a:r>
          </a:p>
          <a:p>
            <a:pPr algn="just"/>
            <a:endParaRPr lang="en-US" dirty="0">
              <a:solidFill>
                <a:schemeClr val="bg1"/>
              </a:solidFill>
            </a:endParaRPr>
          </a:p>
          <a:p>
            <a:pPr algn="just"/>
            <a:r>
              <a:rPr lang="es-ES" dirty="0">
                <a:solidFill>
                  <a:schemeClr val="bg1"/>
                </a:solidFill>
              </a:rPr>
              <a:t>Examinar incoherencias con las pruebas existentes.</a:t>
            </a:r>
          </a:p>
          <a:p>
            <a:pPr algn="just"/>
            <a:r>
              <a:rPr lang="es-ES" dirty="0">
                <a:solidFill>
                  <a:schemeClr val="bg1"/>
                </a:solidFill>
              </a:rPr>
              <a:t>Esta técnica implica plantear preguntas de seguimiento, después de la llamada «fase de recuerdo libre» (véase «recuerdo libre») sobre las circunstancias narradas por el sospechoso que contradicen las pruebas materiales que tiene la policía. El sospechoso puede haber sido informado previamente de las pruebas o no.</a:t>
            </a:r>
          </a:p>
        </p:txBody>
      </p:sp>
    </p:spTree>
    <p:extLst>
      <p:ext uri="{BB962C8B-B14F-4D97-AF65-F5344CB8AC3E}">
        <p14:creationId xmlns:p14="http://schemas.microsoft.com/office/powerpoint/2010/main" val="421341763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Vijfhoek 3"/>
          <p:cNvSpPr/>
          <p:nvPr/>
        </p:nvSpPr>
        <p:spPr>
          <a:xfrm>
            <a:off x="0" y="332656"/>
            <a:ext cx="6336704" cy="576064"/>
          </a:xfrm>
          <a:prstGeom prst="homePlate">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ES" sz="2400" b="1" dirty="0"/>
              <a:t>Técnicas</a:t>
            </a:r>
          </a:p>
        </p:txBody>
      </p:sp>
      <p:cxnSp>
        <p:nvCxnSpPr>
          <p:cNvPr id="24" name="Rechte verbindingslijn 23"/>
          <p:cNvCxnSpPr/>
          <p:nvPr/>
        </p:nvCxnSpPr>
        <p:spPr>
          <a:xfrm>
            <a:off x="323528" y="1340768"/>
            <a:ext cx="842493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 name="Rechte verbindingslijn 24"/>
          <p:cNvCxnSpPr/>
          <p:nvPr/>
        </p:nvCxnSpPr>
        <p:spPr>
          <a:xfrm>
            <a:off x="395536" y="5877272"/>
            <a:ext cx="842493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nvGrpSpPr>
          <p:cNvPr id="30" name="Groep 29"/>
          <p:cNvGrpSpPr/>
          <p:nvPr/>
        </p:nvGrpSpPr>
        <p:grpSpPr>
          <a:xfrm>
            <a:off x="323528" y="908720"/>
            <a:ext cx="8496944" cy="5459834"/>
            <a:chOff x="323528" y="1196752"/>
            <a:chExt cx="8496944" cy="5459834"/>
          </a:xfrm>
        </p:grpSpPr>
        <p:grpSp>
          <p:nvGrpSpPr>
            <p:cNvPr id="22" name="Groep 21"/>
            <p:cNvGrpSpPr/>
            <p:nvPr/>
          </p:nvGrpSpPr>
          <p:grpSpPr>
            <a:xfrm>
              <a:off x="323528" y="1772816"/>
              <a:ext cx="8424936" cy="4175505"/>
              <a:chOff x="323528" y="1772816"/>
              <a:chExt cx="8424936" cy="4175505"/>
            </a:xfrm>
          </p:grpSpPr>
          <p:sp>
            <p:nvSpPr>
              <p:cNvPr id="6" name="Rechthoek: afgeronde hoeken 6">
                <a:hlinkClick r:id="rId2" action="ppaction://hlinksldjump"/>
              </p:cNvPr>
              <p:cNvSpPr/>
              <p:nvPr/>
            </p:nvSpPr>
            <p:spPr>
              <a:xfrm>
                <a:off x="611807" y="1773775"/>
                <a:ext cx="1367905" cy="647113"/>
              </a:xfrm>
              <a:prstGeom prst="roundRect">
                <a:avLst/>
              </a:prstGeom>
              <a:solidFill>
                <a:srgbClr val="00A2DB"/>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s-ES" sz="1600" dirty="0"/>
                  <a:t>Minimización</a:t>
                </a:r>
              </a:p>
            </p:txBody>
          </p:sp>
          <p:sp>
            <p:nvSpPr>
              <p:cNvPr id="7" name="Rechthoek: afgeronde hoeken 48">
                <a:hlinkClick r:id="rId3" action="ppaction://hlinksldjump"/>
              </p:cNvPr>
              <p:cNvSpPr/>
              <p:nvPr/>
            </p:nvSpPr>
            <p:spPr>
              <a:xfrm>
                <a:off x="2483768" y="1773775"/>
                <a:ext cx="1656184" cy="647113"/>
              </a:xfrm>
              <a:prstGeom prst="roundRect">
                <a:avLst/>
              </a:prstGeom>
              <a:solidFill>
                <a:srgbClr val="00A2DB"/>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s-ES" sz="1600" dirty="0"/>
                  <a:t>Mostrar incredulidad</a:t>
                </a:r>
              </a:p>
            </p:txBody>
          </p:sp>
          <p:sp>
            <p:nvSpPr>
              <p:cNvPr id="8" name="Rechthoek: afgeronde hoeken 49">
                <a:hlinkClick r:id="rId4" action="ppaction://hlinksldjump"/>
              </p:cNvPr>
              <p:cNvSpPr/>
              <p:nvPr/>
            </p:nvSpPr>
            <p:spPr>
              <a:xfrm>
                <a:off x="4716016" y="1772816"/>
                <a:ext cx="1944216" cy="647113"/>
              </a:xfrm>
              <a:prstGeom prst="roundRect">
                <a:avLst/>
              </a:prstGeom>
              <a:solidFill>
                <a:srgbClr val="00A2DB"/>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s-ES" sz="1600" dirty="0"/>
                  <a:t>Preguntas relacionadas con el tiempo</a:t>
                </a:r>
              </a:p>
            </p:txBody>
          </p:sp>
          <p:sp>
            <p:nvSpPr>
              <p:cNvPr id="9" name="Rechthoek: afgeronde hoeken 54">
                <a:hlinkClick r:id="rId5" action="ppaction://hlinksldjump"/>
              </p:cNvPr>
              <p:cNvSpPr/>
              <p:nvPr/>
            </p:nvSpPr>
            <p:spPr>
              <a:xfrm>
                <a:off x="7092527" y="2011895"/>
                <a:ext cx="1655937" cy="769033"/>
              </a:xfrm>
              <a:prstGeom prst="roundRect">
                <a:avLst/>
              </a:prstGeom>
              <a:solidFill>
                <a:srgbClr val="00A2DB"/>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s-ES" sz="1600" dirty="0"/>
                  <a:t>Recuerdo libre</a:t>
                </a:r>
              </a:p>
            </p:txBody>
          </p:sp>
          <p:sp>
            <p:nvSpPr>
              <p:cNvPr id="11" name="Rechthoek: afgeronde hoeken 6">
                <a:hlinkClick r:id="rId6" action="ppaction://hlinksldjump"/>
              </p:cNvPr>
              <p:cNvSpPr/>
              <p:nvPr/>
            </p:nvSpPr>
            <p:spPr>
              <a:xfrm>
                <a:off x="323528" y="2709879"/>
                <a:ext cx="1223889" cy="647113"/>
              </a:xfrm>
              <a:prstGeom prst="roundRect">
                <a:avLst/>
              </a:prstGeom>
              <a:solidFill>
                <a:srgbClr val="00A2DB"/>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s-ES" sz="1600" dirty="0"/>
                  <a:t>Pruebas falsas</a:t>
                </a:r>
              </a:p>
            </p:txBody>
          </p:sp>
          <p:sp>
            <p:nvSpPr>
              <p:cNvPr id="12" name="Rechthoek: afgeronde hoeken 6">
                <a:hlinkClick r:id="rId7" action="ppaction://hlinksldjump"/>
              </p:cNvPr>
              <p:cNvSpPr/>
              <p:nvPr/>
            </p:nvSpPr>
            <p:spPr>
              <a:xfrm>
                <a:off x="547936" y="3573975"/>
                <a:ext cx="1503784" cy="647113"/>
              </a:xfrm>
              <a:prstGeom prst="roundRect">
                <a:avLst/>
              </a:prstGeom>
              <a:solidFill>
                <a:srgbClr val="00A2DB"/>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s-ES" sz="1600" dirty="0"/>
                  <a:t>Maximización</a:t>
                </a:r>
              </a:p>
            </p:txBody>
          </p:sp>
          <p:sp>
            <p:nvSpPr>
              <p:cNvPr id="13" name="Rechthoek: afgeronde hoeken 6">
                <a:hlinkClick r:id="rId8" action="ppaction://hlinksldjump"/>
              </p:cNvPr>
              <p:cNvSpPr/>
              <p:nvPr/>
            </p:nvSpPr>
            <p:spPr>
              <a:xfrm>
                <a:off x="428210" y="4594862"/>
                <a:ext cx="1927448" cy="647113"/>
              </a:xfrm>
              <a:prstGeom prst="roundRect">
                <a:avLst/>
              </a:prstGeom>
              <a:solidFill>
                <a:srgbClr val="00A2DB"/>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s-ES" sz="1600" dirty="0"/>
                  <a:t>Preguntas sugestivas</a:t>
                </a:r>
              </a:p>
            </p:txBody>
          </p:sp>
          <p:sp>
            <p:nvSpPr>
              <p:cNvPr id="14" name="Rechthoek: afgeronde hoeken 48">
                <a:hlinkClick r:id="rId9" action="ppaction://hlinksldjump"/>
              </p:cNvPr>
              <p:cNvSpPr/>
              <p:nvPr/>
            </p:nvSpPr>
            <p:spPr>
              <a:xfrm>
                <a:off x="2339752" y="2709879"/>
                <a:ext cx="1656184" cy="647113"/>
              </a:xfrm>
              <a:prstGeom prst="roundRect">
                <a:avLst/>
              </a:prstGeom>
              <a:solidFill>
                <a:srgbClr val="00A2DB"/>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s-ES" sz="1600" dirty="0"/>
                  <a:t>Falsas promesas</a:t>
                </a:r>
              </a:p>
            </p:txBody>
          </p:sp>
          <p:sp>
            <p:nvSpPr>
              <p:cNvPr id="15" name="Rechthoek: afgeronde hoeken 48">
                <a:hlinkClick r:id="rId10" action="ppaction://hlinksldjump"/>
              </p:cNvPr>
              <p:cNvSpPr/>
              <p:nvPr/>
            </p:nvSpPr>
            <p:spPr>
              <a:xfrm>
                <a:off x="2636168" y="3573975"/>
                <a:ext cx="1656184" cy="647113"/>
              </a:xfrm>
              <a:prstGeom prst="roundRect">
                <a:avLst/>
              </a:prstGeom>
              <a:solidFill>
                <a:srgbClr val="00A2DB"/>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s-ES" sz="1600" dirty="0"/>
                  <a:t>Preguntas hipotéticas</a:t>
                </a:r>
              </a:p>
            </p:txBody>
          </p:sp>
          <p:sp>
            <p:nvSpPr>
              <p:cNvPr id="16" name="Rechthoek: afgeronde hoeken 48">
                <a:hlinkClick r:id="rId11" action="ppaction://hlinksldjump"/>
              </p:cNvPr>
              <p:cNvSpPr/>
              <p:nvPr/>
            </p:nvSpPr>
            <p:spPr>
              <a:xfrm>
                <a:off x="2843808" y="4438071"/>
                <a:ext cx="1656184" cy="647113"/>
              </a:xfrm>
              <a:prstGeom prst="roundRect">
                <a:avLst/>
              </a:prstGeom>
              <a:solidFill>
                <a:srgbClr val="00A2DB"/>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s-ES" sz="1600" dirty="0"/>
                  <a:t>Persuasión</a:t>
                </a:r>
              </a:p>
            </p:txBody>
          </p:sp>
          <p:sp>
            <p:nvSpPr>
              <p:cNvPr id="17" name="Rechthoek: afgeronde hoeken 48">
                <a:hlinkClick r:id="rId12" action="ppaction://hlinksldjump"/>
              </p:cNvPr>
              <p:cNvSpPr/>
              <p:nvPr/>
            </p:nvSpPr>
            <p:spPr>
              <a:xfrm>
                <a:off x="3059832" y="5301208"/>
                <a:ext cx="1656184" cy="647113"/>
              </a:xfrm>
              <a:prstGeom prst="roundRect">
                <a:avLst/>
              </a:prstGeom>
              <a:solidFill>
                <a:srgbClr val="00A2DB"/>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s-ES" sz="1600" dirty="0"/>
                  <a:t>Preguntas repetitivas</a:t>
                </a:r>
              </a:p>
            </p:txBody>
          </p:sp>
          <p:sp>
            <p:nvSpPr>
              <p:cNvPr id="19" name="Rechthoek: afgeronde hoeken 49">
                <a:hlinkClick r:id="rId13" action="ppaction://hlinksldjump"/>
              </p:cNvPr>
              <p:cNvSpPr/>
              <p:nvPr/>
            </p:nvSpPr>
            <p:spPr>
              <a:xfrm>
                <a:off x="4716016" y="2709879"/>
                <a:ext cx="1937493" cy="647113"/>
              </a:xfrm>
              <a:prstGeom prst="roundRect">
                <a:avLst/>
              </a:prstGeom>
              <a:solidFill>
                <a:srgbClr val="00A2DB"/>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s-ES" sz="1600" dirty="0"/>
                  <a:t>Mostrar las pruebas existentes</a:t>
                </a:r>
              </a:p>
            </p:txBody>
          </p:sp>
          <p:sp>
            <p:nvSpPr>
              <p:cNvPr id="20" name="Rechthoek: afgeronde hoeken 49">
                <a:hlinkClick r:id="rId14" action="ppaction://hlinksldjump"/>
              </p:cNvPr>
              <p:cNvSpPr/>
              <p:nvPr/>
            </p:nvSpPr>
            <p:spPr>
              <a:xfrm>
                <a:off x="4716016" y="3573016"/>
                <a:ext cx="1937493" cy="647113"/>
              </a:xfrm>
              <a:prstGeom prst="roundRect">
                <a:avLst/>
              </a:prstGeom>
              <a:solidFill>
                <a:srgbClr val="00A2DB"/>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s-ES" sz="1600" dirty="0"/>
                  <a:t>Examinar incoherencias</a:t>
                </a:r>
              </a:p>
            </p:txBody>
          </p:sp>
          <p:sp>
            <p:nvSpPr>
              <p:cNvPr id="21" name="Rechthoek: afgeronde hoeken 49">
                <a:hlinkClick r:id="rId15" action="ppaction://hlinksldjump"/>
              </p:cNvPr>
              <p:cNvSpPr/>
              <p:nvPr/>
            </p:nvSpPr>
            <p:spPr>
              <a:xfrm>
                <a:off x="6084168" y="4437112"/>
                <a:ext cx="1937493" cy="647113"/>
              </a:xfrm>
              <a:prstGeom prst="roundRect">
                <a:avLst/>
              </a:prstGeom>
              <a:solidFill>
                <a:srgbClr val="00A2DB"/>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s-ES" sz="1600" dirty="0"/>
                  <a:t>Entablar una buena relación</a:t>
                </a:r>
              </a:p>
            </p:txBody>
          </p:sp>
        </p:grpSp>
        <p:sp>
          <p:nvSpPr>
            <p:cNvPr id="26" name="Tekstvak 25"/>
            <p:cNvSpPr txBox="1"/>
            <p:nvPr/>
          </p:nvSpPr>
          <p:spPr>
            <a:xfrm>
              <a:off x="323528" y="1196752"/>
              <a:ext cx="3024336" cy="369332"/>
            </a:xfrm>
            <a:prstGeom prst="rect">
              <a:avLst/>
            </a:prstGeom>
            <a:noFill/>
            <a:ln>
              <a:noFill/>
            </a:ln>
          </p:spPr>
          <p:txBody>
            <a:bodyPr wrap="square" rtlCol="0">
              <a:spAutoFit/>
            </a:bodyPr>
            <a:lstStyle/>
            <a:p>
              <a:r>
                <a:rPr lang="es-ES" dirty="0"/>
                <a:t>MODELO ACUSATORIO</a:t>
              </a:r>
            </a:p>
          </p:txBody>
        </p:sp>
        <p:sp>
          <p:nvSpPr>
            <p:cNvPr id="27" name="Tekstvak 26"/>
            <p:cNvSpPr txBox="1"/>
            <p:nvPr/>
          </p:nvSpPr>
          <p:spPr>
            <a:xfrm>
              <a:off x="5148064" y="1196752"/>
              <a:ext cx="3600400" cy="369332"/>
            </a:xfrm>
            <a:prstGeom prst="rect">
              <a:avLst/>
            </a:prstGeom>
            <a:noFill/>
            <a:ln>
              <a:noFill/>
            </a:ln>
          </p:spPr>
          <p:txBody>
            <a:bodyPr wrap="square" rtlCol="0">
              <a:spAutoFit/>
            </a:bodyPr>
            <a:lstStyle/>
            <a:p>
              <a:r>
                <a:rPr lang="es-ES" dirty="0"/>
                <a:t>MODELO DE RECOGIDA DE INFORMACIÓN</a:t>
              </a:r>
            </a:p>
          </p:txBody>
        </p:sp>
        <p:sp>
          <p:nvSpPr>
            <p:cNvPr id="28" name="Tekstvak 27"/>
            <p:cNvSpPr txBox="1"/>
            <p:nvPr/>
          </p:nvSpPr>
          <p:spPr>
            <a:xfrm>
              <a:off x="323528" y="5733256"/>
              <a:ext cx="3600400" cy="923330"/>
            </a:xfrm>
            <a:prstGeom prst="rect">
              <a:avLst/>
            </a:prstGeom>
            <a:noFill/>
            <a:ln>
              <a:noFill/>
            </a:ln>
          </p:spPr>
          <p:txBody>
            <a:bodyPr wrap="square" rtlCol="0">
              <a:spAutoFit/>
            </a:bodyPr>
            <a:lstStyle/>
            <a:p>
              <a:r>
                <a:rPr lang="es-ES" b="1" dirty="0"/>
                <a:t>INADECUADAS</a:t>
              </a:r>
            </a:p>
            <a:p>
              <a:endParaRPr lang="nl-NL" dirty="0"/>
            </a:p>
            <a:p>
              <a:r>
                <a:rPr lang="es-ES" dirty="0"/>
                <a:t>Riesgo alto de una confesión falsa</a:t>
              </a:r>
            </a:p>
          </p:txBody>
        </p:sp>
        <p:sp>
          <p:nvSpPr>
            <p:cNvPr id="29" name="Tekstvak 28"/>
            <p:cNvSpPr txBox="1"/>
            <p:nvPr/>
          </p:nvSpPr>
          <p:spPr>
            <a:xfrm>
              <a:off x="5292080" y="5733256"/>
              <a:ext cx="3528392" cy="923330"/>
            </a:xfrm>
            <a:prstGeom prst="rect">
              <a:avLst/>
            </a:prstGeom>
            <a:noFill/>
            <a:ln>
              <a:noFill/>
            </a:ln>
          </p:spPr>
          <p:txBody>
            <a:bodyPr wrap="square" rtlCol="0">
              <a:spAutoFit/>
            </a:bodyPr>
            <a:lstStyle/>
            <a:p>
              <a:pPr algn="r"/>
              <a:r>
                <a:rPr lang="es-ES" b="1" dirty="0"/>
                <a:t>ADECUADAS</a:t>
              </a:r>
            </a:p>
            <a:p>
              <a:endParaRPr lang="nl-NL" dirty="0"/>
            </a:p>
            <a:p>
              <a:pPr algn="r"/>
              <a:r>
                <a:rPr lang="es-ES" dirty="0"/>
                <a:t>Riesgo bajo de una confesión falsa</a:t>
              </a:r>
            </a:p>
          </p:txBody>
        </p:sp>
      </p:grpSp>
      <p:sp>
        <p:nvSpPr>
          <p:cNvPr id="34" name="Rechthoek 33"/>
          <p:cNvSpPr/>
          <p:nvPr/>
        </p:nvSpPr>
        <p:spPr>
          <a:xfrm>
            <a:off x="467544" y="1700808"/>
            <a:ext cx="1512168" cy="79208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1" name="Tekstvak 7"/>
          <p:cNvSpPr txBox="1"/>
          <p:nvPr/>
        </p:nvSpPr>
        <p:spPr>
          <a:xfrm>
            <a:off x="1299828" y="885578"/>
            <a:ext cx="7322368" cy="5355312"/>
          </a:xfrm>
          <a:prstGeom prst="rect">
            <a:avLst/>
          </a:prstGeom>
          <a:ln/>
        </p:spPr>
        <p:style>
          <a:lnRef idx="2">
            <a:schemeClr val="accent4"/>
          </a:lnRef>
          <a:fillRef idx="1">
            <a:schemeClr val="lt1"/>
          </a:fillRef>
          <a:effectRef idx="0">
            <a:schemeClr val="accent4"/>
          </a:effectRef>
          <a:fontRef idx="minor">
            <a:schemeClr val="dk1"/>
          </a:fontRef>
        </p:style>
        <p:txBody>
          <a:bodyPr wrap="square" rtlCol="0">
            <a:spAutoFit/>
          </a:bodyPr>
          <a:lstStyle/>
          <a:p>
            <a:pPr algn="just"/>
            <a:r>
              <a:rPr lang="es-ES" dirty="0"/>
              <a:t>Como se ha mencionado antes, algunas tácticas de entrevista, no descritas aquí, se pueden utilizar para los dos modelos según el objetivo que persigan. Igualmente, emplear una sola vez una de las tácticas, por ejemplo, la minimización, no significa presión «excesiva» ni hace que la entrevista se convierta en «acusatoria», ni viceversa. Muchas entrevistas utilizan una mezcla de las tácticas mencionadas en la parte izquierda y en la parte derecha. </a:t>
            </a:r>
          </a:p>
          <a:p>
            <a:pPr algn="just"/>
            <a:r>
              <a:rPr lang="es-ES" dirty="0"/>
              <a:t> </a:t>
            </a:r>
          </a:p>
          <a:p>
            <a:pPr algn="just"/>
            <a:r>
              <a:rPr lang="es-ES" dirty="0"/>
              <a:t>Queda a su juicio reaccionar o no cuando considere que se está utilizando una táctica «cuestionable» o que el interrogatorio toma un giro acusatorio. </a:t>
            </a:r>
          </a:p>
          <a:p>
            <a:pPr algn="just"/>
            <a:r>
              <a:rPr lang="es-ES" dirty="0"/>
              <a:t> </a:t>
            </a:r>
          </a:p>
          <a:p>
            <a:pPr algn="just"/>
            <a:r>
              <a:rPr lang="es-ES" dirty="0"/>
              <a:t>Sin embargo, es necesario ser consciente de que se puede entrar en un «terreno resbaladizo» en el uso del tipo de tácticas descritas en la parte izquierda. Esto significa que cuanto más intenso sea el uso de estas técnicas y tácticas, y cuantas más de ellas se combinen en la misma entrevista, más posibilidades hay de que se traspase el límite de la presión «adecuada» a la «inadecuada». También hay estudios que vinculan el uso de estas tácticas y sus combinaciones con el riesgo de confesiones falsas (véase el apartado «Bibliografía»).</a:t>
            </a:r>
          </a:p>
        </p:txBody>
      </p:sp>
    </p:spTree>
    <p:extLst>
      <p:ext uri="{BB962C8B-B14F-4D97-AF65-F5344CB8AC3E}">
        <p14:creationId xmlns:p14="http://schemas.microsoft.com/office/powerpoint/2010/main" val="50828610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p:cNvSpPr>
            <a:spLocks noGrp="1"/>
          </p:cNvSpPr>
          <p:nvPr>
            <p:ph idx="1"/>
          </p:nvPr>
        </p:nvSpPr>
        <p:spPr>
          <a:xfrm>
            <a:off x="457200" y="1600201"/>
            <a:ext cx="8229600" cy="3124944"/>
          </a:xfrm>
        </p:spPr>
        <p:txBody>
          <a:bodyPr>
            <a:normAutofit/>
          </a:bodyPr>
          <a:lstStyle/>
          <a:p>
            <a:pPr marL="0" indent="0">
              <a:buNone/>
            </a:pPr>
            <a:r>
              <a:rPr lang="es-ES" sz="2400" b="1" dirty="0"/>
              <a:t>Algunas tácticas y técnicas de las entrevistas son inadecuadas o excesivas por definición.</a:t>
            </a:r>
          </a:p>
          <a:p>
            <a:pPr marL="0" indent="0">
              <a:buNone/>
            </a:pPr>
            <a:endParaRPr lang="nl-NL" sz="2400" dirty="0"/>
          </a:p>
          <a:p>
            <a:pPr marL="0" indent="0">
              <a:buNone/>
            </a:pPr>
            <a:r>
              <a:rPr lang="es-ES" sz="2400" b="1" dirty="0"/>
              <a:t>Probablemente, también son ilegales en la mayoría de jurisdicciones.</a:t>
            </a:r>
          </a:p>
          <a:p>
            <a:pPr marL="0" indent="0">
              <a:buNone/>
            </a:pPr>
            <a:r>
              <a:rPr lang="es-ES" sz="2400" b="1" dirty="0"/>
              <a:t> </a:t>
            </a:r>
          </a:p>
          <a:p>
            <a:pPr marL="0" indent="0">
              <a:buNone/>
            </a:pPr>
            <a:r>
              <a:rPr lang="es-ES" sz="2400" dirty="0"/>
              <a:t>Ejemplos:</a:t>
            </a:r>
          </a:p>
          <a:p>
            <a:endParaRPr lang="nl-NL" sz="2400" dirty="0"/>
          </a:p>
          <a:p>
            <a:endParaRPr lang="nl-NL" sz="2400" dirty="0"/>
          </a:p>
        </p:txBody>
      </p:sp>
      <p:sp>
        <p:nvSpPr>
          <p:cNvPr id="4" name="Vijfhoek 3"/>
          <p:cNvSpPr/>
          <p:nvPr/>
        </p:nvSpPr>
        <p:spPr>
          <a:xfrm>
            <a:off x="0" y="332656"/>
            <a:ext cx="6336704" cy="576064"/>
          </a:xfrm>
          <a:prstGeom prst="homePlate">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ES" sz="2400" b="1" dirty="0"/>
              <a:t>Tácticas y técnicas inadecuadas</a:t>
            </a:r>
          </a:p>
        </p:txBody>
      </p:sp>
      <p:sp>
        <p:nvSpPr>
          <p:cNvPr id="7" name="Tekstvak 6">
            <a:hlinkClick r:id="rId2" action="ppaction://hlinksldjump"/>
          </p:cNvPr>
          <p:cNvSpPr txBox="1"/>
          <p:nvPr/>
        </p:nvSpPr>
        <p:spPr>
          <a:xfrm>
            <a:off x="899592" y="5013176"/>
            <a:ext cx="2520280" cy="369332"/>
          </a:xfrm>
          <a:prstGeom prst="rect">
            <a:avLst/>
          </a:prstGeom>
          <a:solidFill>
            <a:srgbClr val="00A2DB">
              <a:alpha val="84000"/>
            </a:srgbClr>
          </a:solidFill>
        </p:spPr>
        <p:txBody>
          <a:bodyPr wrap="square" rtlCol="0">
            <a:spAutoFit/>
          </a:bodyPr>
          <a:lstStyle/>
          <a:p>
            <a:pPr algn="ctr"/>
            <a:r>
              <a:rPr lang="es-ES" b="1" dirty="0">
                <a:solidFill>
                  <a:schemeClr val="bg2"/>
                </a:solidFill>
              </a:rPr>
              <a:t>Ejemplo 1</a:t>
            </a:r>
          </a:p>
        </p:txBody>
      </p:sp>
      <p:sp>
        <p:nvSpPr>
          <p:cNvPr id="6" name="Tekstvak 7">
            <a:hlinkClick r:id="rId2" action="ppaction://hlinksldjump"/>
          </p:cNvPr>
          <p:cNvSpPr txBox="1"/>
          <p:nvPr/>
        </p:nvSpPr>
        <p:spPr>
          <a:xfrm>
            <a:off x="3995936" y="4581128"/>
            <a:ext cx="4032448" cy="923330"/>
          </a:xfrm>
          <a:prstGeom prst="rect">
            <a:avLst/>
          </a:prstGeom>
          <a:ln/>
        </p:spPr>
        <p:style>
          <a:lnRef idx="2">
            <a:schemeClr val="accent4"/>
          </a:lnRef>
          <a:fillRef idx="1">
            <a:schemeClr val="lt1"/>
          </a:fillRef>
          <a:effectRef idx="0">
            <a:schemeClr val="accent4"/>
          </a:effectRef>
          <a:fontRef idx="minor">
            <a:schemeClr val="dk1"/>
          </a:fontRef>
        </p:style>
        <p:txBody>
          <a:bodyPr wrap="square" rtlCol="0">
            <a:spAutoFit/>
          </a:bodyPr>
          <a:lstStyle/>
          <a:p>
            <a:pPr algn="just"/>
            <a:r>
              <a:rPr lang="es-ES" dirty="0"/>
              <a:t>Mentir al sospechoso o enseñarle pruebas falsas, incluidas pruebas tergiversadas.</a:t>
            </a:r>
          </a:p>
        </p:txBody>
      </p:sp>
    </p:spTree>
    <p:extLst>
      <p:ext uri="{BB962C8B-B14F-4D97-AF65-F5344CB8AC3E}">
        <p14:creationId xmlns:p14="http://schemas.microsoft.com/office/powerpoint/2010/main" val="3283005790"/>
      </p:ext>
    </p:extLst>
  </p:cSld>
  <p:clrMapOvr>
    <a:masterClrMapping/>
  </p:clrMapOvr>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p:cNvSpPr>
            <a:spLocks noGrp="1"/>
          </p:cNvSpPr>
          <p:nvPr>
            <p:ph idx="1"/>
          </p:nvPr>
        </p:nvSpPr>
        <p:spPr>
          <a:xfrm>
            <a:off x="457200" y="1600201"/>
            <a:ext cx="8229600" cy="3124944"/>
          </a:xfrm>
        </p:spPr>
        <p:txBody>
          <a:bodyPr>
            <a:normAutofit/>
          </a:bodyPr>
          <a:lstStyle/>
          <a:p>
            <a:pPr marL="0" indent="0">
              <a:buNone/>
            </a:pPr>
            <a:r>
              <a:rPr lang="es-ES" sz="2400" b="1" dirty="0"/>
              <a:t>Algunas tácticas y técnicas de las entrevistas son inadecuadas o excesivas por definición.</a:t>
            </a:r>
          </a:p>
          <a:p>
            <a:pPr marL="0" indent="0">
              <a:buNone/>
            </a:pPr>
            <a:endParaRPr lang="nl-NL" sz="2400" dirty="0"/>
          </a:p>
          <a:p>
            <a:pPr marL="0" indent="0">
              <a:buNone/>
            </a:pPr>
            <a:r>
              <a:rPr lang="es-ES" sz="2400" b="1" dirty="0"/>
              <a:t>Probablemente, también son ilegales en la mayoría de jurisdicciones.</a:t>
            </a:r>
          </a:p>
          <a:p>
            <a:pPr marL="0" indent="0">
              <a:buNone/>
            </a:pPr>
            <a:r>
              <a:rPr lang="es-ES" sz="2400" b="1" dirty="0"/>
              <a:t> </a:t>
            </a:r>
          </a:p>
          <a:p>
            <a:pPr marL="0" indent="0">
              <a:buNone/>
            </a:pPr>
            <a:r>
              <a:rPr lang="es-ES" sz="2400" dirty="0"/>
              <a:t>Ejemplos:</a:t>
            </a:r>
          </a:p>
          <a:p>
            <a:endParaRPr lang="nl-NL" sz="2400" dirty="0"/>
          </a:p>
          <a:p>
            <a:endParaRPr lang="nl-NL" sz="2400" dirty="0"/>
          </a:p>
        </p:txBody>
      </p:sp>
      <p:sp>
        <p:nvSpPr>
          <p:cNvPr id="4" name="Vijfhoek 3"/>
          <p:cNvSpPr/>
          <p:nvPr/>
        </p:nvSpPr>
        <p:spPr>
          <a:xfrm>
            <a:off x="0" y="332656"/>
            <a:ext cx="6336704" cy="576064"/>
          </a:xfrm>
          <a:prstGeom prst="homePlate">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ES" sz="2400" b="1" dirty="0"/>
              <a:t>Tácticas y técnicas inadecuadas</a:t>
            </a:r>
          </a:p>
        </p:txBody>
      </p:sp>
      <p:sp>
        <p:nvSpPr>
          <p:cNvPr id="7" name="Tekstvak 6">
            <a:hlinkClick r:id="rId2" action="ppaction://hlinksldjump"/>
          </p:cNvPr>
          <p:cNvSpPr txBox="1"/>
          <p:nvPr/>
        </p:nvSpPr>
        <p:spPr>
          <a:xfrm>
            <a:off x="899592" y="5013176"/>
            <a:ext cx="2520280" cy="369332"/>
          </a:xfrm>
          <a:prstGeom prst="rect">
            <a:avLst/>
          </a:prstGeom>
          <a:solidFill>
            <a:srgbClr val="00A2DB">
              <a:alpha val="84000"/>
            </a:srgbClr>
          </a:solidFill>
        </p:spPr>
        <p:txBody>
          <a:bodyPr wrap="square" rtlCol="0">
            <a:spAutoFit/>
          </a:bodyPr>
          <a:lstStyle/>
          <a:p>
            <a:pPr algn="ctr"/>
            <a:r>
              <a:rPr lang="es-ES" b="1" dirty="0">
                <a:solidFill>
                  <a:schemeClr val="bg2"/>
                </a:solidFill>
              </a:rPr>
              <a:t>Ejemplo 2</a:t>
            </a:r>
          </a:p>
        </p:txBody>
      </p:sp>
      <p:sp>
        <p:nvSpPr>
          <p:cNvPr id="8" name="Tekstvak 7">
            <a:hlinkClick r:id="rId2" action="ppaction://hlinksldjump"/>
          </p:cNvPr>
          <p:cNvSpPr txBox="1"/>
          <p:nvPr/>
        </p:nvSpPr>
        <p:spPr>
          <a:xfrm>
            <a:off x="3995936" y="4737918"/>
            <a:ext cx="4032448" cy="923330"/>
          </a:xfrm>
          <a:prstGeom prst="rect">
            <a:avLst/>
          </a:prstGeom>
          <a:ln/>
        </p:spPr>
        <p:style>
          <a:lnRef idx="2">
            <a:schemeClr val="accent4"/>
          </a:lnRef>
          <a:fillRef idx="1">
            <a:schemeClr val="lt1"/>
          </a:fillRef>
          <a:effectRef idx="0">
            <a:schemeClr val="accent4"/>
          </a:effectRef>
          <a:fontRef idx="minor">
            <a:schemeClr val="dk1"/>
          </a:fontRef>
        </p:style>
        <p:txBody>
          <a:bodyPr wrap="square" rtlCol="0">
            <a:spAutoFit/>
          </a:bodyPr>
          <a:lstStyle/>
          <a:p>
            <a:pPr algn="just"/>
            <a:r>
              <a:rPr lang="es-ES" dirty="0"/>
              <a:t>Intentos de minar el asesoramiento jurídico, por ejemplo, cuestionar la competencia del/la abogado/a</a:t>
            </a:r>
          </a:p>
        </p:txBody>
      </p:sp>
    </p:spTree>
    <p:extLst>
      <p:ext uri="{BB962C8B-B14F-4D97-AF65-F5344CB8AC3E}">
        <p14:creationId xmlns:p14="http://schemas.microsoft.com/office/powerpoint/2010/main" val="1810148786"/>
      </p:ext>
    </p:extLst>
  </p:cSld>
  <p:clrMapOvr>
    <a:masterClrMapping/>
  </p:clrMapOvr>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p:cNvSpPr>
            <a:spLocks noGrp="1"/>
          </p:cNvSpPr>
          <p:nvPr>
            <p:ph idx="1"/>
          </p:nvPr>
        </p:nvSpPr>
        <p:spPr>
          <a:xfrm>
            <a:off x="457200" y="1600201"/>
            <a:ext cx="8229600" cy="3124944"/>
          </a:xfrm>
        </p:spPr>
        <p:txBody>
          <a:bodyPr>
            <a:normAutofit/>
          </a:bodyPr>
          <a:lstStyle/>
          <a:p>
            <a:pPr marL="0" indent="0">
              <a:buNone/>
            </a:pPr>
            <a:r>
              <a:rPr lang="es-ES" sz="2400" b="1" dirty="0"/>
              <a:t>Algunas tácticas y técnicas de las entrevistas son inadecuadas o excesivas por definición.</a:t>
            </a:r>
          </a:p>
          <a:p>
            <a:pPr marL="0" indent="0">
              <a:buNone/>
            </a:pPr>
            <a:endParaRPr lang="nl-NL" sz="2400" dirty="0"/>
          </a:p>
          <a:p>
            <a:pPr marL="0" indent="0">
              <a:buNone/>
            </a:pPr>
            <a:r>
              <a:rPr lang="es-ES" sz="2400" b="1" dirty="0"/>
              <a:t>Probablemente, también son ilegales en la mayoría de jurisdicciones.</a:t>
            </a:r>
          </a:p>
          <a:p>
            <a:pPr marL="0" indent="0">
              <a:buNone/>
            </a:pPr>
            <a:r>
              <a:rPr lang="es-ES" sz="2400" b="1" dirty="0"/>
              <a:t> </a:t>
            </a:r>
          </a:p>
          <a:p>
            <a:pPr marL="0" indent="0">
              <a:buNone/>
            </a:pPr>
            <a:r>
              <a:rPr lang="es-ES" sz="2400" dirty="0"/>
              <a:t>Ejemplos:</a:t>
            </a:r>
          </a:p>
          <a:p>
            <a:endParaRPr lang="nl-NL" sz="2400" dirty="0"/>
          </a:p>
          <a:p>
            <a:endParaRPr lang="nl-NL" sz="2400" dirty="0"/>
          </a:p>
        </p:txBody>
      </p:sp>
      <p:sp>
        <p:nvSpPr>
          <p:cNvPr id="4" name="Vijfhoek 3"/>
          <p:cNvSpPr/>
          <p:nvPr/>
        </p:nvSpPr>
        <p:spPr>
          <a:xfrm>
            <a:off x="0" y="332656"/>
            <a:ext cx="6336704" cy="576064"/>
          </a:xfrm>
          <a:prstGeom prst="homePlate">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ES" sz="2400" b="1" dirty="0"/>
              <a:t>Tácticas y técnicas inadecuadas</a:t>
            </a:r>
          </a:p>
        </p:txBody>
      </p:sp>
      <p:sp>
        <p:nvSpPr>
          <p:cNvPr id="7" name="Tekstvak 6">
            <a:hlinkClick r:id="rId2" action="ppaction://hlinksldjump"/>
          </p:cNvPr>
          <p:cNvSpPr txBox="1"/>
          <p:nvPr/>
        </p:nvSpPr>
        <p:spPr>
          <a:xfrm>
            <a:off x="899592" y="5013176"/>
            <a:ext cx="2520280" cy="369332"/>
          </a:xfrm>
          <a:prstGeom prst="rect">
            <a:avLst/>
          </a:prstGeom>
          <a:solidFill>
            <a:srgbClr val="00A2DB">
              <a:alpha val="84000"/>
            </a:srgbClr>
          </a:solidFill>
        </p:spPr>
        <p:txBody>
          <a:bodyPr wrap="square" rtlCol="0">
            <a:spAutoFit/>
          </a:bodyPr>
          <a:lstStyle/>
          <a:p>
            <a:pPr algn="ctr"/>
            <a:r>
              <a:rPr lang="es-ES" b="1" dirty="0">
                <a:solidFill>
                  <a:schemeClr val="bg2"/>
                </a:solidFill>
              </a:rPr>
              <a:t>Ejemplo 3</a:t>
            </a:r>
          </a:p>
        </p:txBody>
      </p:sp>
      <p:sp>
        <p:nvSpPr>
          <p:cNvPr id="9" name="Tekstvak 7"/>
          <p:cNvSpPr txBox="1"/>
          <p:nvPr/>
        </p:nvSpPr>
        <p:spPr>
          <a:xfrm>
            <a:off x="3995936" y="4581128"/>
            <a:ext cx="4032448" cy="1200329"/>
          </a:xfrm>
          <a:prstGeom prst="rect">
            <a:avLst/>
          </a:prstGeom>
          <a:ln/>
        </p:spPr>
        <p:style>
          <a:lnRef idx="2">
            <a:schemeClr val="accent4"/>
          </a:lnRef>
          <a:fillRef idx="1">
            <a:schemeClr val="lt1"/>
          </a:fillRef>
          <a:effectRef idx="0">
            <a:schemeClr val="accent4"/>
          </a:effectRef>
          <a:fontRef idx="minor">
            <a:schemeClr val="dk1"/>
          </a:fontRef>
        </p:style>
        <p:txBody>
          <a:bodyPr wrap="square" rtlCol="0">
            <a:spAutoFit/>
          </a:bodyPr>
          <a:lstStyle/>
          <a:p>
            <a:pPr algn="just"/>
            <a:r>
              <a:rPr lang="es-ES" dirty="0"/>
              <a:t>Hacer falsas promesas al sospechoso, por ejemplo, decirle que se le liberará o que no se le condenará si confiesa.</a:t>
            </a:r>
          </a:p>
        </p:txBody>
      </p:sp>
    </p:spTree>
    <p:extLst>
      <p:ext uri="{BB962C8B-B14F-4D97-AF65-F5344CB8AC3E}">
        <p14:creationId xmlns:p14="http://schemas.microsoft.com/office/powerpoint/2010/main" val="2475659354"/>
      </p:ext>
    </p:extLst>
  </p:cSld>
  <p:clrMapOvr>
    <a:masterClrMapping/>
  </p:clrMapOvr>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p:cNvSpPr>
            <a:spLocks noGrp="1"/>
          </p:cNvSpPr>
          <p:nvPr>
            <p:ph idx="1"/>
          </p:nvPr>
        </p:nvSpPr>
        <p:spPr>
          <a:xfrm>
            <a:off x="457200" y="1600201"/>
            <a:ext cx="8229600" cy="3124944"/>
          </a:xfrm>
        </p:spPr>
        <p:txBody>
          <a:bodyPr>
            <a:normAutofit/>
          </a:bodyPr>
          <a:lstStyle/>
          <a:p>
            <a:pPr marL="0" indent="0">
              <a:buNone/>
            </a:pPr>
            <a:r>
              <a:rPr lang="es-ES" sz="2400" b="1" dirty="0"/>
              <a:t>Algunas tácticas y técnicas de las entrevistas son inadecuadas o excesivas por definición.</a:t>
            </a:r>
          </a:p>
          <a:p>
            <a:pPr marL="0" indent="0">
              <a:buNone/>
            </a:pPr>
            <a:endParaRPr lang="nl-NL" sz="2400" dirty="0"/>
          </a:p>
          <a:p>
            <a:pPr marL="0" indent="0">
              <a:buNone/>
            </a:pPr>
            <a:r>
              <a:rPr lang="es-ES" sz="2400" b="1" dirty="0"/>
              <a:t>Probablemente, también son ilegales en la mayoría de jurisdicciones.</a:t>
            </a:r>
          </a:p>
          <a:p>
            <a:pPr marL="0" indent="0">
              <a:buNone/>
            </a:pPr>
            <a:r>
              <a:rPr lang="es-ES" sz="2400" b="1" dirty="0"/>
              <a:t> </a:t>
            </a:r>
          </a:p>
          <a:p>
            <a:pPr marL="0" indent="0">
              <a:buNone/>
            </a:pPr>
            <a:r>
              <a:rPr lang="es-ES" sz="2400" dirty="0"/>
              <a:t>Ejemplos:</a:t>
            </a:r>
          </a:p>
          <a:p>
            <a:endParaRPr lang="nl-NL" sz="2400" dirty="0"/>
          </a:p>
          <a:p>
            <a:endParaRPr lang="nl-NL" sz="2400" dirty="0"/>
          </a:p>
        </p:txBody>
      </p:sp>
      <p:sp>
        <p:nvSpPr>
          <p:cNvPr id="4" name="Vijfhoek 3"/>
          <p:cNvSpPr/>
          <p:nvPr/>
        </p:nvSpPr>
        <p:spPr>
          <a:xfrm>
            <a:off x="0" y="332656"/>
            <a:ext cx="6336704" cy="576064"/>
          </a:xfrm>
          <a:prstGeom prst="homePlate">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ES" sz="2400" b="1" dirty="0"/>
              <a:t>Tácticas y técnicas inadecuadas</a:t>
            </a:r>
          </a:p>
        </p:txBody>
      </p:sp>
      <p:sp>
        <p:nvSpPr>
          <p:cNvPr id="7" name="Tekstvak 6">
            <a:hlinkClick r:id="rId2" action="ppaction://hlinksldjump"/>
          </p:cNvPr>
          <p:cNvSpPr txBox="1"/>
          <p:nvPr/>
        </p:nvSpPr>
        <p:spPr>
          <a:xfrm>
            <a:off x="899592" y="5013176"/>
            <a:ext cx="2520280" cy="369332"/>
          </a:xfrm>
          <a:prstGeom prst="rect">
            <a:avLst/>
          </a:prstGeom>
          <a:solidFill>
            <a:srgbClr val="00A2DB">
              <a:alpha val="84000"/>
            </a:srgbClr>
          </a:solidFill>
        </p:spPr>
        <p:txBody>
          <a:bodyPr wrap="square" rtlCol="0">
            <a:spAutoFit/>
          </a:bodyPr>
          <a:lstStyle/>
          <a:p>
            <a:pPr algn="ctr"/>
            <a:r>
              <a:rPr lang="es-ES" b="1" dirty="0">
                <a:solidFill>
                  <a:schemeClr val="bg2"/>
                </a:solidFill>
              </a:rPr>
              <a:t>Ejemplo 4</a:t>
            </a:r>
          </a:p>
        </p:txBody>
      </p:sp>
      <p:sp>
        <p:nvSpPr>
          <p:cNvPr id="8" name="Tekstvak 7"/>
          <p:cNvSpPr txBox="1"/>
          <p:nvPr/>
        </p:nvSpPr>
        <p:spPr>
          <a:xfrm>
            <a:off x="3995936" y="4869160"/>
            <a:ext cx="4032448" cy="923330"/>
          </a:xfrm>
          <a:prstGeom prst="rect">
            <a:avLst/>
          </a:prstGeom>
          <a:ln/>
        </p:spPr>
        <p:style>
          <a:lnRef idx="2">
            <a:schemeClr val="accent4"/>
          </a:lnRef>
          <a:fillRef idx="1">
            <a:schemeClr val="lt1"/>
          </a:fillRef>
          <a:effectRef idx="0">
            <a:schemeClr val="accent4"/>
          </a:effectRef>
          <a:fontRef idx="minor">
            <a:schemeClr val="dk1"/>
          </a:fontRef>
        </p:style>
        <p:txBody>
          <a:bodyPr wrap="square" rtlCol="0">
            <a:spAutoFit/>
          </a:bodyPr>
          <a:lstStyle/>
          <a:p>
            <a:pPr algn="just"/>
            <a:r>
              <a:rPr lang="es-ES" dirty="0"/>
              <a:t>Un interrogatorio muy largo sin hacer ningún descanso, especialmente si se realiza durante la noche.</a:t>
            </a:r>
          </a:p>
        </p:txBody>
      </p:sp>
    </p:spTree>
    <p:extLst>
      <p:ext uri="{BB962C8B-B14F-4D97-AF65-F5344CB8AC3E}">
        <p14:creationId xmlns:p14="http://schemas.microsoft.com/office/powerpoint/2010/main" val="2199407954"/>
      </p:ext>
    </p:extLst>
  </p:cSld>
  <p:clrMapOvr>
    <a:masterClrMapping/>
  </p:clrMapOvr>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p:cNvSpPr>
            <a:spLocks noGrp="1"/>
          </p:cNvSpPr>
          <p:nvPr>
            <p:ph idx="1"/>
          </p:nvPr>
        </p:nvSpPr>
        <p:spPr>
          <a:xfrm>
            <a:off x="457200" y="1600201"/>
            <a:ext cx="8229600" cy="3124944"/>
          </a:xfrm>
        </p:spPr>
        <p:txBody>
          <a:bodyPr>
            <a:normAutofit/>
          </a:bodyPr>
          <a:lstStyle/>
          <a:p>
            <a:pPr marL="0" indent="0">
              <a:buNone/>
            </a:pPr>
            <a:r>
              <a:rPr lang="es-ES" sz="2400" b="1" dirty="0"/>
              <a:t>Algunas tácticas y técnicas de las entrevistas son inadecuadas o excesivas por definición.</a:t>
            </a:r>
          </a:p>
          <a:p>
            <a:pPr marL="0" indent="0">
              <a:buNone/>
            </a:pPr>
            <a:endParaRPr lang="nl-NL" sz="2400" dirty="0"/>
          </a:p>
          <a:p>
            <a:pPr marL="0" indent="0">
              <a:buNone/>
            </a:pPr>
            <a:r>
              <a:rPr lang="es-ES" sz="2400" b="1" dirty="0"/>
              <a:t>Probablemente, también son ilegales en la mayoría de jurisdicciones.</a:t>
            </a:r>
          </a:p>
          <a:p>
            <a:pPr marL="0" indent="0">
              <a:buNone/>
            </a:pPr>
            <a:r>
              <a:rPr lang="es-ES" sz="2400" b="1" dirty="0"/>
              <a:t> </a:t>
            </a:r>
          </a:p>
          <a:p>
            <a:pPr marL="0" indent="0">
              <a:buNone/>
            </a:pPr>
            <a:r>
              <a:rPr lang="es-ES" sz="2400" dirty="0"/>
              <a:t>Ejemplos:</a:t>
            </a:r>
          </a:p>
          <a:p>
            <a:endParaRPr lang="nl-NL" sz="2400" dirty="0"/>
          </a:p>
          <a:p>
            <a:endParaRPr lang="nl-NL" sz="2400" dirty="0"/>
          </a:p>
        </p:txBody>
      </p:sp>
      <p:sp>
        <p:nvSpPr>
          <p:cNvPr id="4" name="Vijfhoek 3"/>
          <p:cNvSpPr/>
          <p:nvPr/>
        </p:nvSpPr>
        <p:spPr>
          <a:xfrm>
            <a:off x="0" y="332656"/>
            <a:ext cx="6336704" cy="576064"/>
          </a:xfrm>
          <a:prstGeom prst="homePlate">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ES" sz="2400" b="1" dirty="0"/>
              <a:t>Tácticas y técnicas inadecuadas</a:t>
            </a:r>
          </a:p>
        </p:txBody>
      </p:sp>
      <p:sp>
        <p:nvSpPr>
          <p:cNvPr id="7" name="Tekstvak 6">
            <a:hlinkClick r:id="rId2" action="ppaction://hlinksldjump"/>
          </p:cNvPr>
          <p:cNvSpPr txBox="1"/>
          <p:nvPr/>
        </p:nvSpPr>
        <p:spPr>
          <a:xfrm>
            <a:off x="899592" y="5013176"/>
            <a:ext cx="2520280" cy="369332"/>
          </a:xfrm>
          <a:prstGeom prst="rect">
            <a:avLst/>
          </a:prstGeom>
          <a:solidFill>
            <a:srgbClr val="00A2DB">
              <a:alpha val="84000"/>
            </a:srgbClr>
          </a:solidFill>
        </p:spPr>
        <p:txBody>
          <a:bodyPr wrap="square" rtlCol="0">
            <a:spAutoFit/>
          </a:bodyPr>
          <a:lstStyle/>
          <a:p>
            <a:pPr algn="ctr"/>
            <a:r>
              <a:rPr lang="es-ES" b="1" dirty="0">
                <a:solidFill>
                  <a:schemeClr val="bg2"/>
                </a:solidFill>
              </a:rPr>
              <a:t>Ejemplo 5</a:t>
            </a:r>
          </a:p>
        </p:txBody>
      </p:sp>
      <p:sp>
        <p:nvSpPr>
          <p:cNvPr id="9" name="Tekstvak 7"/>
          <p:cNvSpPr txBox="1"/>
          <p:nvPr/>
        </p:nvSpPr>
        <p:spPr>
          <a:xfrm>
            <a:off x="3995936" y="4870901"/>
            <a:ext cx="4032448" cy="923330"/>
          </a:xfrm>
          <a:prstGeom prst="rect">
            <a:avLst/>
          </a:prstGeom>
          <a:ln/>
        </p:spPr>
        <p:style>
          <a:lnRef idx="2">
            <a:schemeClr val="accent4"/>
          </a:lnRef>
          <a:fillRef idx="1">
            <a:schemeClr val="lt1"/>
          </a:fillRef>
          <a:effectRef idx="0">
            <a:schemeClr val="accent4"/>
          </a:effectRef>
          <a:fontRef idx="minor">
            <a:schemeClr val="dk1"/>
          </a:fontRef>
        </p:style>
        <p:txBody>
          <a:bodyPr wrap="square" rtlCol="0">
            <a:spAutoFit/>
          </a:bodyPr>
          <a:lstStyle/>
          <a:p>
            <a:pPr algn="just"/>
            <a:r>
              <a:rPr lang="es-ES" dirty="0"/>
              <a:t>No permitir dormir, impedir el consumo de comida o bebida, u otras necesidades como, por ejemplo, fumar</a:t>
            </a:r>
          </a:p>
        </p:txBody>
      </p:sp>
    </p:spTree>
    <p:extLst>
      <p:ext uri="{BB962C8B-B14F-4D97-AF65-F5344CB8AC3E}">
        <p14:creationId xmlns:p14="http://schemas.microsoft.com/office/powerpoint/2010/main" val="3550379651"/>
      </p:ext>
    </p:extLst>
  </p:cSld>
  <p:clrMapOvr>
    <a:masterClrMapping/>
  </p:clrMapOvr>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p:cNvSpPr>
            <a:spLocks noGrp="1"/>
          </p:cNvSpPr>
          <p:nvPr>
            <p:ph idx="1"/>
          </p:nvPr>
        </p:nvSpPr>
        <p:spPr>
          <a:xfrm>
            <a:off x="457200" y="1600201"/>
            <a:ext cx="8229600" cy="3124944"/>
          </a:xfrm>
        </p:spPr>
        <p:txBody>
          <a:bodyPr>
            <a:normAutofit/>
          </a:bodyPr>
          <a:lstStyle/>
          <a:p>
            <a:pPr marL="0" indent="0">
              <a:buNone/>
            </a:pPr>
            <a:r>
              <a:rPr lang="es-ES" sz="2400" b="1" dirty="0"/>
              <a:t>Algunas tácticas y técnicas de las entrevistas son inadecuadas o excesivas por definición.</a:t>
            </a:r>
          </a:p>
          <a:p>
            <a:pPr marL="0" indent="0">
              <a:buNone/>
            </a:pPr>
            <a:endParaRPr lang="nl-NL" sz="2400" dirty="0"/>
          </a:p>
          <a:p>
            <a:pPr marL="0" indent="0">
              <a:buNone/>
            </a:pPr>
            <a:r>
              <a:rPr lang="es-ES" sz="2400" b="1" dirty="0"/>
              <a:t>Probablemente, también son ilegales en la mayoría de jurisdicciones.</a:t>
            </a:r>
          </a:p>
          <a:p>
            <a:pPr marL="0" indent="0">
              <a:buNone/>
            </a:pPr>
            <a:r>
              <a:rPr lang="es-ES" sz="2400" b="1" dirty="0"/>
              <a:t> </a:t>
            </a:r>
          </a:p>
          <a:p>
            <a:pPr marL="0" indent="0">
              <a:buNone/>
            </a:pPr>
            <a:r>
              <a:rPr lang="es-ES" sz="2400" dirty="0"/>
              <a:t>Ejemplos:</a:t>
            </a:r>
          </a:p>
          <a:p>
            <a:endParaRPr lang="nl-NL" sz="2400" dirty="0"/>
          </a:p>
          <a:p>
            <a:endParaRPr lang="nl-NL" sz="2400" dirty="0"/>
          </a:p>
        </p:txBody>
      </p:sp>
      <p:sp>
        <p:nvSpPr>
          <p:cNvPr id="4" name="Vijfhoek 3"/>
          <p:cNvSpPr/>
          <p:nvPr/>
        </p:nvSpPr>
        <p:spPr>
          <a:xfrm>
            <a:off x="0" y="332656"/>
            <a:ext cx="6336704" cy="576064"/>
          </a:xfrm>
          <a:prstGeom prst="homePlate">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ES" sz="2400" b="1" dirty="0"/>
              <a:t>Tácticas y técnicas inadecuadas</a:t>
            </a:r>
          </a:p>
        </p:txBody>
      </p:sp>
      <p:sp>
        <p:nvSpPr>
          <p:cNvPr id="7" name="Tekstvak 6">
            <a:hlinkClick r:id="rId2" action="ppaction://hlinksldjump"/>
          </p:cNvPr>
          <p:cNvSpPr txBox="1"/>
          <p:nvPr/>
        </p:nvSpPr>
        <p:spPr>
          <a:xfrm>
            <a:off x="899592" y="5013176"/>
            <a:ext cx="2520280" cy="369332"/>
          </a:xfrm>
          <a:prstGeom prst="rect">
            <a:avLst/>
          </a:prstGeom>
          <a:solidFill>
            <a:srgbClr val="00A2DB">
              <a:alpha val="84000"/>
            </a:srgbClr>
          </a:solidFill>
        </p:spPr>
        <p:txBody>
          <a:bodyPr wrap="square" rtlCol="0">
            <a:spAutoFit/>
          </a:bodyPr>
          <a:lstStyle/>
          <a:p>
            <a:pPr algn="ctr"/>
            <a:r>
              <a:rPr lang="es-ES" b="1" dirty="0">
                <a:solidFill>
                  <a:schemeClr val="bg2"/>
                </a:solidFill>
              </a:rPr>
              <a:t>Ejemplo 6</a:t>
            </a:r>
          </a:p>
        </p:txBody>
      </p:sp>
      <p:sp>
        <p:nvSpPr>
          <p:cNvPr id="8" name="Tekstvak 7"/>
          <p:cNvSpPr txBox="1"/>
          <p:nvPr/>
        </p:nvSpPr>
        <p:spPr>
          <a:xfrm>
            <a:off x="3995936" y="4798893"/>
            <a:ext cx="4032448" cy="923330"/>
          </a:xfrm>
          <a:prstGeom prst="rect">
            <a:avLst/>
          </a:prstGeom>
          <a:ln/>
        </p:spPr>
        <p:style>
          <a:lnRef idx="2">
            <a:schemeClr val="accent4"/>
          </a:lnRef>
          <a:fillRef idx="1">
            <a:schemeClr val="lt1"/>
          </a:fillRef>
          <a:effectRef idx="0">
            <a:schemeClr val="accent4"/>
          </a:effectRef>
          <a:fontRef idx="minor">
            <a:schemeClr val="dk1"/>
          </a:fontRef>
        </p:style>
        <p:txBody>
          <a:bodyPr wrap="square" rtlCol="0">
            <a:spAutoFit/>
          </a:bodyPr>
          <a:lstStyle/>
          <a:p>
            <a:pPr algn="just"/>
            <a:r>
              <a:rPr lang="es-ES" dirty="0"/>
              <a:t>El uso de la violencia física o amenazar con utilizarla es una táctica de entrevista no permitida</a:t>
            </a:r>
          </a:p>
        </p:txBody>
      </p:sp>
    </p:spTree>
    <p:extLst>
      <p:ext uri="{BB962C8B-B14F-4D97-AF65-F5344CB8AC3E}">
        <p14:creationId xmlns:p14="http://schemas.microsoft.com/office/powerpoint/2010/main" val="4132265204"/>
      </p:ext>
    </p:extLst>
  </p:cSld>
  <p:clrMapOvr>
    <a:masterClrMapping/>
  </p:clrMapOvr>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p:cNvSpPr>
            <a:spLocks noGrp="1"/>
          </p:cNvSpPr>
          <p:nvPr>
            <p:ph idx="1"/>
          </p:nvPr>
        </p:nvSpPr>
        <p:spPr>
          <a:xfrm>
            <a:off x="457200" y="1600201"/>
            <a:ext cx="8229600" cy="3124944"/>
          </a:xfrm>
        </p:spPr>
        <p:txBody>
          <a:bodyPr>
            <a:normAutofit/>
          </a:bodyPr>
          <a:lstStyle/>
          <a:p>
            <a:pPr marL="0" indent="0">
              <a:buNone/>
            </a:pPr>
            <a:r>
              <a:rPr lang="es-ES" sz="2400" b="1" dirty="0"/>
              <a:t>Algunas tácticas y técnicas de las entrevistas son inadecuadas o excesivas por definición.</a:t>
            </a:r>
          </a:p>
          <a:p>
            <a:pPr marL="0" indent="0">
              <a:buNone/>
            </a:pPr>
            <a:endParaRPr lang="nl-NL" sz="2400" dirty="0"/>
          </a:p>
          <a:p>
            <a:pPr marL="0" indent="0">
              <a:buNone/>
            </a:pPr>
            <a:r>
              <a:rPr lang="es-ES" sz="2400" b="1" dirty="0"/>
              <a:t>Probablemente, también son ilegales en la mayoría de jurisdicciones.</a:t>
            </a:r>
          </a:p>
          <a:p>
            <a:pPr marL="0" indent="0">
              <a:buNone/>
            </a:pPr>
            <a:r>
              <a:rPr lang="es-ES" sz="2400" b="1" dirty="0"/>
              <a:t> </a:t>
            </a:r>
          </a:p>
          <a:p>
            <a:pPr marL="0" indent="0">
              <a:buNone/>
            </a:pPr>
            <a:r>
              <a:rPr lang="es-ES" sz="2400" dirty="0"/>
              <a:t>Ejemplos:</a:t>
            </a:r>
          </a:p>
          <a:p>
            <a:endParaRPr lang="nl-NL" sz="2400" dirty="0"/>
          </a:p>
          <a:p>
            <a:endParaRPr lang="nl-NL" sz="2400" dirty="0"/>
          </a:p>
        </p:txBody>
      </p:sp>
      <p:sp>
        <p:nvSpPr>
          <p:cNvPr id="4" name="Vijfhoek 3"/>
          <p:cNvSpPr/>
          <p:nvPr/>
        </p:nvSpPr>
        <p:spPr>
          <a:xfrm>
            <a:off x="0" y="332656"/>
            <a:ext cx="6336704" cy="576064"/>
          </a:xfrm>
          <a:prstGeom prst="homePlate">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ES" sz="2400" b="1" dirty="0"/>
              <a:t>Tácticas y técnicas inadecuadas</a:t>
            </a:r>
          </a:p>
        </p:txBody>
      </p:sp>
      <p:sp>
        <p:nvSpPr>
          <p:cNvPr id="7" name="Tekstvak 6">
            <a:hlinkClick r:id="rId2" action="ppaction://hlinksldjump"/>
          </p:cNvPr>
          <p:cNvSpPr txBox="1"/>
          <p:nvPr/>
        </p:nvSpPr>
        <p:spPr>
          <a:xfrm>
            <a:off x="899592" y="5013176"/>
            <a:ext cx="2520280" cy="369332"/>
          </a:xfrm>
          <a:prstGeom prst="rect">
            <a:avLst/>
          </a:prstGeom>
          <a:solidFill>
            <a:srgbClr val="00A2DB">
              <a:alpha val="84000"/>
            </a:srgbClr>
          </a:solidFill>
        </p:spPr>
        <p:txBody>
          <a:bodyPr wrap="square" rtlCol="0">
            <a:spAutoFit/>
          </a:bodyPr>
          <a:lstStyle/>
          <a:p>
            <a:pPr algn="ctr"/>
            <a:r>
              <a:rPr lang="es-ES" b="1" dirty="0">
                <a:solidFill>
                  <a:schemeClr val="bg2"/>
                </a:solidFill>
              </a:rPr>
              <a:t>Ejemplo 7</a:t>
            </a:r>
          </a:p>
        </p:txBody>
      </p:sp>
      <p:sp>
        <p:nvSpPr>
          <p:cNvPr id="9" name="Tekstvak 7"/>
          <p:cNvSpPr txBox="1"/>
          <p:nvPr/>
        </p:nvSpPr>
        <p:spPr>
          <a:xfrm>
            <a:off x="3995936" y="4798893"/>
            <a:ext cx="4032448" cy="1200329"/>
          </a:xfrm>
          <a:prstGeom prst="rect">
            <a:avLst/>
          </a:prstGeom>
          <a:ln/>
        </p:spPr>
        <p:style>
          <a:lnRef idx="2">
            <a:schemeClr val="accent4"/>
          </a:lnRef>
          <a:fillRef idx="1">
            <a:schemeClr val="lt1"/>
          </a:fillRef>
          <a:effectRef idx="0">
            <a:schemeClr val="accent4"/>
          </a:effectRef>
          <a:fontRef idx="minor">
            <a:schemeClr val="dk1"/>
          </a:fontRef>
        </p:style>
        <p:txBody>
          <a:bodyPr wrap="square" rtlCol="0">
            <a:spAutoFit/>
          </a:bodyPr>
          <a:lstStyle/>
          <a:p>
            <a:pPr algn="just"/>
            <a:r>
              <a:rPr lang="es-ES" dirty="0"/>
              <a:t>Otros tipos de amenazas directas, por ejemplo, decirle al sospechoso que si no confiesa, la policía hará «todo lo posible» para mantenerle detenido</a:t>
            </a:r>
          </a:p>
        </p:txBody>
      </p:sp>
    </p:spTree>
    <p:extLst>
      <p:ext uri="{BB962C8B-B14F-4D97-AF65-F5344CB8AC3E}">
        <p14:creationId xmlns:p14="http://schemas.microsoft.com/office/powerpoint/2010/main" val="519302689"/>
      </p:ext>
    </p:extLst>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Vijfhoek 3"/>
          <p:cNvSpPr/>
          <p:nvPr/>
        </p:nvSpPr>
        <p:spPr>
          <a:xfrm>
            <a:off x="0" y="332656"/>
            <a:ext cx="6336704" cy="576064"/>
          </a:xfrm>
          <a:prstGeom prst="homePlate">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ES" sz="2400" b="1" dirty="0"/>
              <a:t>Página de inicio</a:t>
            </a:r>
          </a:p>
        </p:txBody>
      </p:sp>
      <p:sp>
        <p:nvSpPr>
          <p:cNvPr id="7" name="Tekstvak 6">
            <a:hlinkClick r:id="" action="ppaction://hlinkshowjump?jump=nextslide"/>
          </p:cNvPr>
          <p:cNvSpPr txBox="1"/>
          <p:nvPr/>
        </p:nvSpPr>
        <p:spPr>
          <a:xfrm>
            <a:off x="755576" y="1702190"/>
            <a:ext cx="3456384" cy="1938992"/>
          </a:xfrm>
          <a:prstGeom prst="rect">
            <a:avLst/>
          </a:prstGeom>
          <a:solidFill>
            <a:srgbClr val="00A2DB">
              <a:alpha val="84000"/>
            </a:srgbClr>
          </a:solidFill>
        </p:spPr>
        <p:txBody>
          <a:bodyPr wrap="square" rtlCol="0">
            <a:spAutoFit/>
          </a:bodyPr>
          <a:lstStyle/>
          <a:p>
            <a:pPr algn="ctr"/>
            <a:endParaRPr lang="nl-NL" sz="2400" b="1" dirty="0">
              <a:solidFill>
                <a:schemeClr val="bg2"/>
              </a:solidFill>
            </a:endParaRPr>
          </a:p>
          <a:p>
            <a:pPr algn="ctr"/>
            <a:r>
              <a:rPr lang="es-ES" sz="2400" b="1" dirty="0">
                <a:solidFill>
                  <a:schemeClr val="bg2"/>
                </a:solidFill>
              </a:rPr>
              <a:t>Parte 1: </a:t>
            </a:r>
          </a:p>
          <a:p>
            <a:pPr algn="ctr"/>
            <a:r>
              <a:rPr lang="es-ES" sz="2400" b="1" dirty="0">
                <a:solidFill>
                  <a:schemeClr val="bg2"/>
                </a:solidFill>
              </a:rPr>
              <a:t>Modelos de entrevista/interrogatorio</a:t>
            </a:r>
          </a:p>
          <a:p>
            <a:pPr algn="ctr"/>
            <a:endParaRPr lang="nl-NL" sz="2400" b="1" dirty="0">
              <a:solidFill>
                <a:schemeClr val="bg2"/>
              </a:solidFill>
            </a:endParaRPr>
          </a:p>
        </p:txBody>
      </p:sp>
      <p:sp>
        <p:nvSpPr>
          <p:cNvPr id="8" name="Tekstvak 7">
            <a:hlinkClick r:id="rId3" action="ppaction://hlinksldjump"/>
          </p:cNvPr>
          <p:cNvSpPr txBox="1"/>
          <p:nvPr/>
        </p:nvSpPr>
        <p:spPr>
          <a:xfrm>
            <a:off x="5099537" y="1702189"/>
            <a:ext cx="2715064" cy="1569660"/>
          </a:xfrm>
          <a:prstGeom prst="rect">
            <a:avLst/>
          </a:prstGeom>
          <a:solidFill>
            <a:schemeClr val="tx2">
              <a:alpha val="84000"/>
            </a:schemeClr>
          </a:solidFill>
        </p:spPr>
        <p:txBody>
          <a:bodyPr wrap="square" rtlCol="0">
            <a:spAutoFit/>
          </a:bodyPr>
          <a:lstStyle/>
          <a:p>
            <a:pPr algn="ctr"/>
            <a:r>
              <a:rPr lang="es-ES" sz="2400" b="1" dirty="0">
                <a:solidFill>
                  <a:schemeClr val="bg2"/>
                </a:solidFill>
              </a:rPr>
              <a:t>Parte 2: </a:t>
            </a:r>
          </a:p>
          <a:p>
            <a:pPr algn="ctr"/>
            <a:r>
              <a:rPr lang="es-ES" sz="2400" b="1" dirty="0">
                <a:solidFill>
                  <a:schemeClr val="bg2"/>
                </a:solidFill>
              </a:rPr>
              <a:t>Presión y tácticas durante el interrogatorio</a:t>
            </a:r>
          </a:p>
        </p:txBody>
      </p:sp>
      <p:sp>
        <p:nvSpPr>
          <p:cNvPr id="9" name="Tekstvak 8">
            <a:hlinkClick r:id="rId4" action="ppaction://hlinksldjump"/>
          </p:cNvPr>
          <p:cNvSpPr txBox="1"/>
          <p:nvPr/>
        </p:nvSpPr>
        <p:spPr>
          <a:xfrm>
            <a:off x="1232196" y="3964445"/>
            <a:ext cx="2715064" cy="1569660"/>
          </a:xfrm>
          <a:prstGeom prst="rect">
            <a:avLst/>
          </a:prstGeom>
          <a:solidFill>
            <a:schemeClr val="tx2">
              <a:alpha val="84000"/>
            </a:schemeClr>
          </a:solidFill>
        </p:spPr>
        <p:txBody>
          <a:bodyPr wrap="square" rtlCol="0">
            <a:spAutoFit/>
          </a:bodyPr>
          <a:lstStyle/>
          <a:p>
            <a:pPr algn="ctr"/>
            <a:endParaRPr lang="nl-NL" sz="2400" b="1" dirty="0">
              <a:solidFill>
                <a:schemeClr val="bg2"/>
              </a:solidFill>
            </a:endParaRPr>
          </a:p>
          <a:p>
            <a:pPr algn="ctr"/>
            <a:r>
              <a:rPr lang="es-ES" sz="2400" b="1" dirty="0">
                <a:solidFill>
                  <a:schemeClr val="bg2"/>
                </a:solidFill>
              </a:rPr>
              <a:t>Parte 3: </a:t>
            </a:r>
          </a:p>
          <a:p>
            <a:pPr algn="ctr"/>
            <a:r>
              <a:rPr lang="es-ES" sz="2400" b="1" dirty="0">
                <a:solidFill>
                  <a:schemeClr val="bg2"/>
                </a:solidFill>
              </a:rPr>
              <a:t>Papel del abogado/</a:t>
            </a:r>
            <a:r>
              <a:rPr lang="es-ES" sz="2400" b="1" dirty="0" err="1">
                <a:solidFill>
                  <a:schemeClr val="bg2"/>
                </a:solidFill>
              </a:rPr>
              <a:t>ada</a:t>
            </a:r>
            <a:endParaRPr lang="es-ES" sz="2400" b="1" dirty="0">
              <a:solidFill>
                <a:schemeClr val="bg2"/>
              </a:solidFill>
            </a:endParaRPr>
          </a:p>
        </p:txBody>
      </p:sp>
      <p:sp>
        <p:nvSpPr>
          <p:cNvPr id="10" name="Tekstvak 9">
            <a:hlinkClick r:id="rId5" action="ppaction://hlinksldjump"/>
          </p:cNvPr>
          <p:cNvSpPr txBox="1"/>
          <p:nvPr/>
        </p:nvSpPr>
        <p:spPr>
          <a:xfrm>
            <a:off x="5099536" y="3964444"/>
            <a:ext cx="2812267" cy="1569660"/>
          </a:xfrm>
          <a:prstGeom prst="rect">
            <a:avLst/>
          </a:prstGeom>
          <a:solidFill>
            <a:srgbClr val="00A2DB">
              <a:alpha val="84000"/>
            </a:srgbClr>
          </a:solidFill>
        </p:spPr>
        <p:txBody>
          <a:bodyPr wrap="square" rtlCol="0">
            <a:spAutoFit/>
          </a:bodyPr>
          <a:lstStyle/>
          <a:p>
            <a:pPr algn="ctr"/>
            <a:endParaRPr lang="nl-NL" sz="2400" b="1" dirty="0">
              <a:solidFill>
                <a:schemeClr val="bg2"/>
              </a:solidFill>
            </a:endParaRPr>
          </a:p>
          <a:p>
            <a:pPr algn="ctr"/>
            <a:r>
              <a:rPr lang="es-ES" sz="2400" b="1" dirty="0">
                <a:solidFill>
                  <a:schemeClr val="bg2"/>
                </a:solidFill>
              </a:rPr>
              <a:t>Parte 4: </a:t>
            </a:r>
          </a:p>
          <a:p>
            <a:pPr algn="ctr"/>
            <a:r>
              <a:rPr lang="es-ES" sz="2400" b="1" dirty="0">
                <a:solidFill>
                  <a:schemeClr val="bg2"/>
                </a:solidFill>
              </a:rPr>
              <a:t>Resumen</a:t>
            </a:r>
          </a:p>
          <a:p>
            <a:pPr algn="ctr"/>
            <a:endParaRPr lang="nl-NL" sz="2400" b="1" dirty="0">
              <a:solidFill>
                <a:schemeClr val="bg2"/>
              </a:solidFill>
            </a:endParaRPr>
          </a:p>
        </p:txBody>
      </p:sp>
    </p:spTree>
  </p:cSld>
  <p:clrMapOvr>
    <a:masterClrMapping/>
  </p:clrMapOvr>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Vijfhoek 3"/>
          <p:cNvSpPr/>
          <p:nvPr/>
        </p:nvSpPr>
        <p:spPr>
          <a:xfrm>
            <a:off x="0" y="332656"/>
            <a:ext cx="6336704" cy="576064"/>
          </a:xfrm>
          <a:prstGeom prst="homePlate">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ES" sz="2400" b="1" dirty="0"/>
              <a:t>Página de inicio</a:t>
            </a:r>
          </a:p>
        </p:txBody>
      </p:sp>
      <p:sp>
        <p:nvSpPr>
          <p:cNvPr id="5" name="Tekstvak 4"/>
          <p:cNvSpPr txBox="1"/>
          <p:nvPr/>
        </p:nvSpPr>
        <p:spPr>
          <a:xfrm>
            <a:off x="2627784" y="467380"/>
            <a:ext cx="6444208" cy="400110"/>
          </a:xfrm>
          <a:prstGeom prst="rect">
            <a:avLst/>
          </a:prstGeom>
          <a:noFill/>
        </p:spPr>
        <p:txBody>
          <a:bodyPr wrap="square" rtlCol="0">
            <a:spAutoFit/>
          </a:bodyPr>
          <a:lstStyle/>
          <a:p>
            <a:r>
              <a:rPr lang="es-ES" sz="2000" dirty="0"/>
              <a:t>Haga clic en INICIO para volver</a:t>
            </a:r>
          </a:p>
        </p:txBody>
      </p:sp>
      <p:sp>
        <p:nvSpPr>
          <p:cNvPr id="7" name="Tekstvak 6">
            <a:hlinkClick r:id="" action="ppaction://hlinkshowjump?jump=nextslide"/>
          </p:cNvPr>
          <p:cNvSpPr txBox="1"/>
          <p:nvPr/>
        </p:nvSpPr>
        <p:spPr>
          <a:xfrm>
            <a:off x="1232196" y="1702190"/>
            <a:ext cx="2715064" cy="1200329"/>
          </a:xfrm>
          <a:prstGeom prst="rect">
            <a:avLst/>
          </a:prstGeom>
          <a:solidFill>
            <a:srgbClr val="00A2DB">
              <a:alpha val="15000"/>
            </a:srgbClr>
          </a:solidFill>
        </p:spPr>
        <p:txBody>
          <a:bodyPr wrap="square" rtlCol="0">
            <a:spAutoFit/>
          </a:bodyPr>
          <a:lstStyle/>
          <a:p>
            <a:pPr algn="ctr"/>
            <a:r>
              <a:rPr lang="es-ES" sz="2400" b="1" dirty="0">
                <a:solidFill>
                  <a:schemeClr val="bg2"/>
                </a:solidFill>
              </a:rPr>
              <a:t>Parte 1: </a:t>
            </a:r>
          </a:p>
          <a:p>
            <a:pPr algn="ctr"/>
            <a:r>
              <a:rPr lang="es-ES" sz="2400" b="1" dirty="0">
                <a:solidFill>
                  <a:schemeClr val="bg2"/>
                </a:solidFill>
              </a:rPr>
              <a:t>Modelos de entrevista</a:t>
            </a:r>
          </a:p>
          <a:p>
            <a:pPr algn="ctr"/>
            <a:endParaRPr lang="nl-NL" sz="2400" b="1" dirty="0">
              <a:solidFill>
                <a:schemeClr val="bg2"/>
              </a:solidFill>
            </a:endParaRPr>
          </a:p>
        </p:txBody>
      </p:sp>
      <p:sp>
        <p:nvSpPr>
          <p:cNvPr id="8" name="Tekstvak 7">
            <a:hlinkClick r:id="rId3" action="ppaction://hlinksldjump"/>
          </p:cNvPr>
          <p:cNvSpPr txBox="1"/>
          <p:nvPr/>
        </p:nvSpPr>
        <p:spPr>
          <a:xfrm>
            <a:off x="5099537" y="1702189"/>
            <a:ext cx="2715064" cy="1569660"/>
          </a:xfrm>
          <a:prstGeom prst="rect">
            <a:avLst/>
          </a:prstGeom>
          <a:solidFill>
            <a:schemeClr val="tx2">
              <a:alpha val="15000"/>
            </a:schemeClr>
          </a:solidFill>
        </p:spPr>
        <p:txBody>
          <a:bodyPr wrap="square" rtlCol="0">
            <a:spAutoFit/>
          </a:bodyPr>
          <a:lstStyle/>
          <a:p>
            <a:pPr algn="ctr"/>
            <a:r>
              <a:rPr lang="es-ES" sz="2400" b="1" dirty="0">
                <a:solidFill>
                  <a:schemeClr val="bg2"/>
                </a:solidFill>
              </a:rPr>
              <a:t>Parte 2: </a:t>
            </a:r>
          </a:p>
          <a:p>
            <a:pPr algn="ctr"/>
            <a:r>
              <a:rPr lang="es-ES" sz="2400" b="1" dirty="0">
                <a:solidFill>
                  <a:schemeClr val="bg2"/>
                </a:solidFill>
              </a:rPr>
              <a:t>Presión y tácticas durante el interrogatorio</a:t>
            </a:r>
          </a:p>
        </p:txBody>
      </p:sp>
      <p:sp>
        <p:nvSpPr>
          <p:cNvPr id="9" name="Tekstvak 8">
            <a:hlinkClick r:id="rId4" action="ppaction://hlinksldjump"/>
          </p:cNvPr>
          <p:cNvSpPr txBox="1"/>
          <p:nvPr/>
        </p:nvSpPr>
        <p:spPr>
          <a:xfrm>
            <a:off x="1232196" y="3964445"/>
            <a:ext cx="2715064" cy="1938992"/>
          </a:xfrm>
          <a:prstGeom prst="rect">
            <a:avLst/>
          </a:prstGeom>
          <a:solidFill>
            <a:schemeClr val="tx2">
              <a:alpha val="84000"/>
            </a:schemeClr>
          </a:solidFill>
        </p:spPr>
        <p:txBody>
          <a:bodyPr wrap="square" rtlCol="0">
            <a:spAutoFit/>
          </a:bodyPr>
          <a:lstStyle/>
          <a:p>
            <a:pPr algn="ctr"/>
            <a:endParaRPr lang="nl-NL" sz="2400" b="1" dirty="0">
              <a:solidFill>
                <a:schemeClr val="bg2"/>
              </a:solidFill>
            </a:endParaRPr>
          </a:p>
          <a:p>
            <a:pPr algn="ctr"/>
            <a:r>
              <a:rPr lang="es-ES" sz="2400" b="1" dirty="0">
                <a:solidFill>
                  <a:schemeClr val="bg2"/>
                </a:solidFill>
              </a:rPr>
              <a:t>Parte 3: </a:t>
            </a:r>
          </a:p>
          <a:p>
            <a:pPr algn="ctr"/>
            <a:r>
              <a:rPr lang="es-ES" sz="2400" b="1" dirty="0">
                <a:solidFill>
                  <a:schemeClr val="bg2"/>
                </a:solidFill>
              </a:rPr>
              <a:t>Papel del abogado/</a:t>
            </a:r>
            <a:r>
              <a:rPr lang="es-ES" sz="2400" b="1" dirty="0" err="1">
                <a:solidFill>
                  <a:schemeClr val="bg2"/>
                </a:solidFill>
              </a:rPr>
              <a:t>ada</a:t>
            </a:r>
            <a:endParaRPr lang="es-ES" sz="2400" b="1" dirty="0">
              <a:solidFill>
                <a:schemeClr val="bg2"/>
              </a:solidFill>
            </a:endParaRPr>
          </a:p>
          <a:p>
            <a:pPr algn="ctr"/>
            <a:endParaRPr lang="nl-NL" sz="2400" b="1" dirty="0">
              <a:solidFill>
                <a:schemeClr val="bg2"/>
              </a:solidFill>
            </a:endParaRPr>
          </a:p>
        </p:txBody>
      </p:sp>
      <p:sp>
        <p:nvSpPr>
          <p:cNvPr id="10" name="Tekstvak 9">
            <a:hlinkClick r:id="rId5" action="ppaction://hlinksldjump"/>
          </p:cNvPr>
          <p:cNvSpPr txBox="1"/>
          <p:nvPr/>
        </p:nvSpPr>
        <p:spPr>
          <a:xfrm>
            <a:off x="5099537" y="3964446"/>
            <a:ext cx="2715064" cy="1569660"/>
          </a:xfrm>
          <a:prstGeom prst="rect">
            <a:avLst/>
          </a:prstGeom>
          <a:solidFill>
            <a:srgbClr val="00A2DB">
              <a:alpha val="84000"/>
            </a:srgbClr>
          </a:solidFill>
        </p:spPr>
        <p:txBody>
          <a:bodyPr wrap="square" rtlCol="0">
            <a:spAutoFit/>
          </a:bodyPr>
          <a:lstStyle/>
          <a:p>
            <a:pPr algn="ctr"/>
            <a:endParaRPr lang="nl-NL" sz="2400" b="1" dirty="0">
              <a:solidFill>
                <a:schemeClr val="bg2"/>
              </a:solidFill>
            </a:endParaRPr>
          </a:p>
          <a:p>
            <a:pPr algn="ctr"/>
            <a:r>
              <a:rPr lang="es-ES" sz="2400" b="1" dirty="0">
                <a:solidFill>
                  <a:schemeClr val="bg2"/>
                </a:solidFill>
              </a:rPr>
              <a:t>Parte 4: </a:t>
            </a:r>
          </a:p>
          <a:p>
            <a:pPr algn="ctr"/>
            <a:r>
              <a:rPr lang="es-ES" sz="2400" b="1" dirty="0">
                <a:solidFill>
                  <a:schemeClr val="bg2"/>
                </a:solidFill>
              </a:rPr>
              <a:t>Resumen</a:t>
            </a:r>
          </a:p>
          <a:p>
            <a:pPr algn="ctr"/>
            <a:endParaRPr lang="nl-NL" sz="2400" b="1" dirty="0">
              <a:solidFill>
                <a:schemeClr val="bg2"/>
              </a:solidFill>
            </a:endParaRPr>
          </a:p>
        </p:txBody>
      </p:sp>
    </p:spTree>
  </p:cSld>
  <p:clrMapOvr>
    <a:masterClrMapping/>
  </p:clrMapOvr>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89" name="Picture 1" descr="C:\Users\Dunya\Documents\SUPRALAT\Politie en Recht 28.jpg"/>
          <p:cNvPicPr>
            <a:picLocks noChangeAspect="1" noChangeArrowheads="1"/>
          </p:cNvPicPr>
          <p:nvPr/>
        </p:nvPicPr>
        <p:blipFill>
          <a:blip r:embed="rId2" cstate="print"/>
          <a:srcRect t="11241" b="32681"/>
          <a:stretch>
            <a:fillRect/>
          </a:stretch>
        </p:blipFill>
        <p:spPr bwMode="auto">
          <a:xfrm>
            <a:off x="-36513" y="-27384"/>
            <a:ext cx="9180513" cy="3108708"/>
          </a:xfrm>
          <a:prstGeom prst="rect">
            <a:avLst/>
          </a:prstGeom>
          <a:noFill/>
        </p:spPr>
      </p:pic>
      <p:sp>
        <p:nvSpPr>
          <p:cNvPr id="7" name="Rechthoek 6"/>
          <p:cNvSpPr/>
          <p:nvPr/>
        </p:nvSpPr>
        <p:spPr>
          <a:xfrm>
            <a:off x="-36512" y="-27384"/>
            <a:ext cx="9180512" cy="3096344"/>
          </a:xfrm>
          <a:prstGeom prst="rect">
            <a:avLst/>
          </a:prstGeom>
          <a:solidFill>
            <a:srgbClr val="001C3D">
              <a:alpha val="4000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p>
        </p:txBody>
      </p:sp>
      <p:sp>
        <p:nvSpPr>
          <p:cNvPr id="4" name="Vijfhoek 3"/>
          <p:cNvSpPr/>
          <p:nvPr/>
        </p:nvSpPr>
        <p:spPr>
          <a:xfrm>
            <a:off x="0" y="332656"/>
            <a:ext cx="6336704" cy="576064"/>
          </a:xfrm>
          <a:prstGeom prst="homePlate">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ES" sz="2400" b="1" dirty="0"/>
              <a:t>Papel del abogado/</a:t>
            </a:r>
            <a:r>
              <a:rPr lang="es-ES" sz="2400" b="1" dirty="0" err="1"/>
              <a:t>ada</a:t>
            </a:r>
            <a:endParaRPr lang="es-ES" sz="2400" b="1" dirty="0"/>
          </a:p>
        </p:txBody>
      </p:sp>
      <p:sp>
        <p:nvSpPr>
          <p:cNvPr id="8" name="Tekstvak 7"/>
          <p:cNvSpPr txBox="1"/>
          <p:nvPr/>
        </p:nvSpPr>
        <p:spPr>
          <a:xfrm>
            <a:off x="504056" y="3068960"/>
            <a:ext cx="8639944" cy="830997"/>
          </a:xfrm>
          <a:prstGeom prst="rect">
            <a:avLst/>
          </a:prstGeom>
          <a:noFill/>
        </p:spPr>
        <p:txBody>
          <a:bodyPr wrap="square" rtlCol="0">
            <a:spAutoFit/>
          </a:bodyPr>
          <a:lstStyle/>
          <a:p>
            <a:r>
              <a:rPr lang="es-ES" sz="2400" b="1" dirty="0">
                <a:solidFill>
                  <a:schemeClr val="tx2"/>
                </a:solidFill>
              </a:rPr>
              <a:t>¿Cuál es el papel que desempeña el abogado/</a:t>
            </a:r>
            <a:r>
              <a:rPr lang="es-ES" sz="2400" b="1" dirty="0" err="1">
                <a:solidFill>
                  <a:schemeClr val="tx2"/>
                </a:solidFill>
              </a:rPr>
              <a:t>ada</a:t>
            </a:r>
            <a:r>
              <a:rPr lang="es-ES" sz="2400" b="1" dirty="0">
                <a:solidFill>
                  <a:schemeClr val="tx2"/>
                </a:solidFill>
              </a:rPr>
              <a:t> respecto al uso de las tácticas en una entrevista a un sospechoso?</a:t>
            </a:r>
          </a:p>
        </p:txBody>
      </p:sp>
      <p:sp>
        <p:nvSpPr>
          <p:cNvPr id="9" name="Tijdelijke aanduiding voor inhoud 2"/>
          <p:cNvSpPr txBox="1">
            <a:spLocks/>
          </p:cNvSpPr>
          <p:nvPr/>
        </p:nvSpPr>
        <p:spPr>
          <a:xfrm>
            <a:off x="179512" y="3861048"/>
            <a:ext cx="8784976" cy="2232248"/>
          </a:xfrm>
          <a:prstGeom prst="rect">
            <a:avLst/>
          </a:prstGeom>
        </p:spPr>
        <p:txBody>
          <a:bodyPr vert="horz" lIns="91440" tIns="45720" rIns="91440" bIns="45720" rtlCol="0">
            <a:noAutofit/>
          </a:bodyPr>
          <a:lstStyle/>
          <a:p>
            <a:pPr algn="just"/>
            <a:r>
              <a:rPr lang="es-ES" sz="2000" dirty="0"/>
              <a:t>En primer lugar, el papel del abogado/</a:t>
            </a:r>
            <a:r>
              <a:rPr lang="es-ES" sz="2000" dirty="0" err="1"/>
              <a:t>ada</a:t>
            </a:r>
            <a:r>
              <a:rPr lang="es-ES" sz="2000" dirty="0"/>
              <a:t> es crucial para evitar el uso «excesivo» de tácticas de presión. De hecho, en la situación del </a:t>
            </a:r>
            <a:r>
              <a:rPr lang="es-ES" dirty="0"/>
              <a:t>interrogatorio</a:t>
            </a:r>
            <a:r>
              <a:rPr lang="es-ES" sz="2000" dirty="0"/>
              <a:t>, el o la abogada puede ser la única persona capaz de reconocer y detener una presión creciente y las emociones que van surgiendo.</a:t>
            </a:r>
          </a:p>
          <a:p>
            <a:pPr algn="just"/>
            <a:r>
              <a:rPr lang="es-ES" sz="2000" dirty="0"/>
              <a:t>Si el abogado/</a:t>
            </a:r>
            <a:r>
              <a:rPr lang="es-ES" sz="2000" dirty="0" err="1"/>
              <a:t>ada</a:t>
            </a:r>
            <a:r>
              <a:rPr lang="es-ES" sz="2000" dirty="0"/>
              <a:t> </a:t>
            </a:r>
            <a:r>
              <a:rPr lang="es-ES" sz="2000" b="1" dirty="0"/>
              <a:t>no reacciona</a:t>
            </a:r>
            <a:r>
              <a:rPr lang="es-ES" sz="2000" dirty="0"/>
              <a:t>, estará de algún modo </a:t>
            </a:r>
            <a:r>
              <a:rPr lang="es-ES" sz="2000" b="1" dirty="0"/>
              <a:t>legitimando el uso de la presión</a:t>
            </a:r>
            <a:r>
              <a:rPr lang="es-ES" sz="2000" dirty="0"/>
              <a:t>, tanto en dicho interrogatorio cómo posteriormente ante el juez, si surgen problemas sobre la forma en la que se realizó el interrogatorio. </a:t>
            </a:r>
          </a:p>
          <a:p>
            <a:pPr algn="just"/>
            <a:endParaRPr lang="nl-NL" sz="2000" dirty="0"/>
          </a:p>
        </p:txBody>
      </p:sp>
    </p:spTree>
  </p:cSld>
  <p:clrMapOvr>
    <a:masterClrMapping/>
  </p:clrMapOvr>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89" name="Picture 1" descr="C:\Users\Dunya\Documents\SUPRALAT\Politie en Recht 28.jpg"/>
          <p:cNvPicPr>
            <a:picLocks noChangeAspect="1" noChangeArrowheads="1"/>
          </p:cNvPicPr>
          <p:nvPr/>
        </p:nvPicPr>
        <p:blipFill>
          <a:blip r:embed="rId2" cstate="print"/>
          <a:srcRect t="11241" b="32681"/>
          <a:stretch>
            <a:fillRect/>
          </a:stretch>
        </p:blipFill>
        <p:spPr bwMode="auto">
          <a:xfrm>
            <a:off x="-36513" y="-27384"/>
            <a:ext cx="9180513" cy="3108708"/>
          </a:xfrm>
          <a:prstGeom prst="rect">
            <a:avLst/>
          </a:prstGeom>
          <a:noFill/>
        </p:spPr>
      </p:pic>
      <p:sp>
        <p:nvSpPr>
          <p:cNvPr id="7" name="Rechthoek 6"/>
          <p:cNvSpPr/>
          <p:nvPr/>
        </p:nvSpPr>
        <p:spPr>
          <a:xfrm>
            <a:off x="-36512" y="-27384"/>
            <a:ext cx="9180512" cy="3096344"/>
          </a:xfrm>
          <a:prstGeom prst="rect">
            <a:avLst/>
          </a:prstGeom>
          <a:solidFill>
            <a:srgbClr val="001C3D">
              <a:alpha val="4000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p>
        </p:txBody>
      </p:sp>
      <p:sp>
        <p:nvSpPr>
          <p:cNvPr id="4" name="Vijfhoek 3"/>
          <p:cNvSpPr/>
          <p:nvPr/>
        </p:nvSpPr>
        <p:spPr>
          <a:xfrm>
            <a:off x="0" y="332656"/>
            <a:ext cx="6336704" cy="576064"/>
          </a:xfrm>
          <a:prstGeom prst="homePlate">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ES" sz="2400" b="1" dirty="0"/>
              <a:t>Papel del abogado/</a:t>
            </a:r>
            <a:r>
              <a:rPr lang="es-ES" sz="2400" b="1" dirty="0" err="1"/>
              <a:t>ada</a:t>
            </a:r>
            <a:endParaRPr lang="es-ES" sz="2400" b="1" dirty="0"/>
          </a:p>
        </p:txBody>
      </p:sp>
      <p:sp>
        <p:nvSpPr>
          <p:cNvPr id="8" name="Tekstvak 7"/>
          <p:cNvSpPr txBox="1"/>
          <p:nvPr/>
        </p:nvSpPr>
        <p:spPr>
          <a:xfrm>
            <a:off x="504056" y="3068960"/>
            <a:ext cx="8639944" cy="830997"/>
          </a:xfrm>
          <a:prstGeom prst="rect">
            <a:avLst/>
          </a:prstGeom>
          <a:noFill/>
        </p:spPr>
        <p:txBody>
          <a:bodyPr wrap="square" rtlCol="0">
            <a:spAutoFit/>
          </a:bodyPr>
          <a:lstStyle/>
          <a:p>
            <a:r>
              <a:rPr lang="es-ES" sz="2400" b="1" dirty="0">
                <a:solidFill>
                  <a:schemeClr val="tx2"/>
                </a:solidFill>
              </a:rPr>
              <a:t>¿Cuál es el papel que desempeña el abogado/</a:t>
            </a:r>
            <a:r>
              <a:rPr lang="es-ES" sz="2400" b="1" dirty="0" err="1">
                <a:solidFill>
                  <a:schemeClr val="tx2"/>
                </a:solidFill>
              </a:rPr>
              <a:t>ada</a:t>
            </a:r>
            <a:r>
              <a:rPr lang="es-ES" sz="2400" b="1" dirty="0">
                <a:solidFill>
                  <a:schemeClr val="tx2"/>
                </a:solidFill>
              </a:rPr>
              <a:t> respecto al uso de las tácticas en una entrevista a un sospechoso?</a:t>
            </a:r>
          </a:p>
        </p:txBody>
      </p:sp>
      <p:sp>
        <p:nvSpPr>
          <p:cNvPr id="9" name="Tijdelijke aanduiding voor inhoud 2"/>
          <p:cNvSpPr txBox="1">
            <a:spLocks/>
          </p:cNvSpPr>
          <p:nvPr/>
        </p:nvSpPr>
        <p:spPr>
          <a:xfrm>
            <a:off x="179512" y="4365104"/>
            <a:ext cx="8784976" cy="2232248"/>
          </a:xfrm>
          <a:prstGeom prst="rect">
            <a:avLst/>
          </a:prstGeom>
        </p:spPr>
        <p:txBody>
          <a:bodyPr vert="horz" lIns="91440" tIns="45720" rIns="91440" bIns="45720" rtlCol="0">
            <a:noAutofit/>
          </a:bodyPr>
          <a:lstStyle/>
          <a:p>
            <a:r>
              <a:rPr lang="es-ES" sz="2000" dirty="0"/>
              <a:t>Los abogados y abogadas pueden utilizar diferentes modos de ayudar </a:t>
            </a:r>
            <a:r>
              <a:rPr lang="es-ES" sz="2000" b="1" dirty="0"/>
              <a:t>para aliviar la presión de sus clientes</a:t>
            </a:r>
            <a:r>
              <a:rPr lang="es-ES" sz="2000" dirty="0"/>
              <a:t>, además de cuestionar al funcionario. Esto se puede hacer, por ejemplo, </a:t>
            </a:r>
            <a:r>
              <a:rPr lang="es-ES" sz="2000" b="1" dirty="0"/>
              <a:t>deteniendo el interrogatorio </a:t>
            </a:r>
            <a:r>
              <a:rPr lang="es-ES" sz="2000" dirty="0"/>
              <a:t>o </a:t>
            </a:r>
            <a:r>
              <a:rPr lang="es-ES" sz="2000" b="1" dirty="0"/>
              <a:t>pidiendo un descanso</a:t>
            </a:r>
            <a:r>
              <a:rPr lang="es-ES" sz="2000" dirty="0"/>
              <a:t>, u </a:t>
            </a:r>
            <a:r>
              <a:rPr lang="es-ES" sz="2000" b="1" dirty="0"/>
              <a:t>ofreciendo seguridad a su cliente </a:t>
            </a:r>
            <a:r>
              <a:rPr lang="es-ES" sz="2000" dirty="0"/>
              <a:t>durante la misma.</a:t>
            </a:r>
          </a:p>
          <a:p>
            <a:r>
              <a:rPr lang="es-ES" sz="2000" dirty="0"/>
              <a:t> </a:t>
            </a:r>
          </a:p>
          <a:p>
            <a:pPr algn="just"/>
            <a:endParaRPr lang="en-US" sz="2000" dirty="0"/>
          </a:p>
          <a:p>
            <a:pPr algn="just"/>
            <a:endParaRPr lang="nl-NL" sz="2000" dirty="0"/>
          </a:p>
        </p:txBody>
      </p:sp>
    </p:spTree>
    <p:extLst>
      <p:ext uri="{BB962C8B-B14F-4D97-AF65-F5344CB8AC3E}">
        <p14:creationId xmlns:p14="http://schemas.microsoft.com/office/powerpoint/2010/main" val="232088732"/>
      </p:ext>
    </p:extLst>
  </p:cSld>
  <p:clrMapOvr>
    <a:masterClrMapping/>
  </p:clrMapOvr>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89" name="Picture 1" descr="C:\Users\Dunya\Documents\SUPRALAT\Politie en Recht 28.jpg"/>
          <p:cNvPicPr>
            <a:picLocks noChangeAspect="1" noChangeArrowheads="1"/>
          </p:cNvPicPr>
          <p:nvPr/>
        </p:nvPicPr>
        <p:blipFill>
          <a:blip r:embed="rId2" cstate="print"/>
          <a:srcRect t="11241" b="32681"/>
          <a:stretch>
            <a:fillRect/>
          </a:stretch>
        </p:blipFill>
        <p:spPr bwMode="auto">
          <a:xfrm>
            <a:off x="-36513" y="-27384"/>
            <a:ext cx="9180513" cy="2880320"/>
          </a:xfrm>
          <a:prstGeom prst="rect">
            <a:avLst/>
          </a:prstGeom>
          <a:noFill/>
        </p:spPr>
      </p:pic>
      <p:sp>
        <p:nvSpPr>
          <p:cNvPr id="7" name="Rechthoek 6"/>
          <p:cNvSpPr/>
          <p:nvPr/>
        </p:nvSpPr>
        <p:spPr>
          <a:xfrm>
            <a:off x="-36512" y="-27384"/>
            <a:ext cx="9180512" cy="2880320"/>
          </a:xfrm>
          <a:prstGeom prst="rect">
            <a:avLst/>
          </a:prstGeom>
          <a:solidFill>
            <a:srgbClr val="001C3D">
              <a:alpha val="4000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p>
        </p:txBody>
      </p:sp>
      <p:sp>
        <p:nvSpPr>
          <p:cNvPr id="4" name="Vijfhoek 3"/>
          <p:cNvSpPr/>
          <p:nvPr/>
        </p:nvSpPr>
        <p:spPr>
          <a:xfrm>
            <a:off x="0" y="332656"/>
            <a:ext cx="6336704" cy="576064"/>
          </a:xfrm>
          <a:prstGeom prst="homePlate">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ES" sz="2400" b="1" dirty="0"/>
              <a:t>Papel del abogado/</a:t>
            </a:r>
            <a:r>
              <a:rPr lang="es-ES" sz="2400" b="1" dirty="0" err="1"/>
              <a:t>ada</a:t>
            </a:r>
            <a:endParaRPr lang="es-ES" sz="2400" b="1" dirty="0"/>
          </a:p>
        </p:txBody>
      </p:sp>
      <p:sp>
        <p:nvSpPr>
          <p:cNvPr id="9" name="Tijdelijke aanduiding voor inhoud 2"/>
          <p:cNvSpPr txBox="1">
            <a:spLocks/>
          </p:cNvSpPr>
          <p:nvPr/>
        </p:nvSpPr>
        <p:spPr>
          <a:xfrm>
            <a:off x="0" y="3530240"/>
            <a:ext cx="9144000" cy="2232248"/>
          </a:xfrm>
          <a:prstGeom prst="rect">
            <a:avLst/>
          </a:prstGeom>
        </p:spPr>
        <p:txBody>
          <a:bodyPr vert="horz" lIns="91440" tIns="45720" rIns="91440" bIns="45720" rtlCol="0">
            <a:noAutofit/>
          </a:bodyPr>
          <a:lstStyle/>
          <a:p>
            <a:pPr algn="just">
              <a:lnSpc>
                <a:spcPct val="107000"/>
              </a:lnSpc>
              <a:spcAft>
                <a:spcPts val="0"/>
              </a:spcAft>
            </a:pPr>
            <a:r>
              <a:rPr lang="es-ES" sz="1900" dirty="0">
                <a:ea typeface="Calibri"/>
                <a:cs typeface="Open Sans"/>
              </a:rPr>
              <a:t>Y finalmente, en el caso de que se grabaran audiovisualmente las entrevistas, </a:t>
            </a:r>
            <a:r>
              <a:rPr lang="es-ES" sz="1900" b="1" dirty="0">
                <a:ea typeface="Calibri"/>
                <a:cs typeface="Open Sans"/>
              </a:rPr>
              <a:t>los propios registros de los abogados/</a:t>
            </a:r>
            <a:r>
              <a:rPr lang="es-ES" sz="1900" b="1" dirty="0" err="1">
                <a:ea typeface="Calibri"/>
                <a:cs typeface="Open Sans"/>
              </a:rPr>
              <a:t>adas</a:t>
            </a:r>
            <a:r>
              <a:rPr lang="es-ES" sz="1900" b="1" dirty="0">
                <a:ea typeface="Calibri"/>
                <a:cs typeface="Open Sans"/>
              </a:rPr>
              <a:t> </a:t>
            </a:r>
            <a:r>
              <a:rPr lang="es-ES" sz="1900" dirty="0">
                <a:ea typeface="Calibri"/>
                <a:cs typeface="Open Sans"/>
              </a:rPr>
              <a:t>se podrían utilizar para demostrar lo que realmente ha ocurrido durante el interrogatorio. Por tanto, podría ser importante, especialmente en casos en los que el resultado del interrogatorio se vaya a utilizar o en los que el sospechoso es vulnerable, para documentar, no solo lo que se ha dicho, sino también el </a:t>
            </a:r>
            <a:r>
              <a:rPr lang="es-ES" sz="1900" b="1" dirty="0">
                <a:ea typeface="Calibri"/>
                <a:cs typeface="Open Sans"/>
              </a:rPr>
              <a:t>comportamiento no verbal </a:t>
            </a:r>
            <a:r>
              <a:rPr lang="es-ES" sz="1900" dirty="0">
                <a:ea typeface="Calibri"/>
                <a:cs typeface="Open Sans"/>
              </a:rPr>
              <a:t>de las dos partes en el interrogatorio. Por ejemplo, la entonación y el tono de voz, y la posición del funcionario frente al sospechoso son posibles herramientas para transmitir presión. </a:t>
            </a:r>
          </a:p>
          <a:p>
            <a:pPr algn="just"/>
            <a:r>
              <a:rPr lang="es-ES" sz="1900" dirty="0"/>
              <a:t> </a:t>
            </a:r>
          </a:p>
        </p:txBody>
      </p:sp>
      <p:sp>
        <p:nvSpPr>
          <p:cNvPr id="16" name="Tekstvak 7"/>
          <p:cNvSpPr txBox="1"/>
          <p:nvPr/>
        </p:nvSpPr>
        <p:spPr>
          <a:xfrm>
            <a:off x="504056" y="2797477"/>
            <a:ext cx="8639944" cy="830997"/>
          </a:xfrm>
          <a:prstGeom prst="rect">
            <a:avLst/>
          </a:prstGeom>
          <a:noFill/>
        </p:spPr>
        <p:txBody>
          <a:bodyPr wrap="square" rtlCol="0">
            <a:spAutoFit/>
          </a:bodyPr>
          <a:lstStyle/>
          <a:p>
            <a:r>
              <a:rPr lang="es-ES" sz="2400" b="1" dirty="0">
                <a:solidFill>
                  <a:schemeClr val="tx2"/>
                </a:solidFill>
              </a:rPr>
              <a:t>¿Cuál es el papel que desempeña el abogado/</a:t>
            </a:r>
            <a:r>
              <a:rPr lang="es-ES" sz="2400" b="1" dirty="0" err="1">
                <a:solidFill>
                  <a:schemeClr val="tx2"/>
                </a:solidFill>
              </a:rPr>
              <a:t>ada</a:t>
            </a:r>
            <a:r>
              <a:rPr lang="es-ES" sz="2400" b="1" dirty="0">
                <a:solidFill>
                  <a:schemeClr val="tx2"/>
                </a:solidFill>
              </a:rPr>
              <a:t> respecto al uso de las tácticas en una entrevista a un sospechoso?</a:t>
            </a:r>
          </a:p>
        </p:txBody>
      </p:sp>
    </p:spTree>
    <p:extLst>
      <p:ext uri="{BB962C8B-B14F-4D97-AF65-F5344CB8AC3E}">
        <p14:creationId xmlns:p14="http://schemas.microsoft.com/office/powerpoint/2010/main" val="232088732"/>
      </p:ext>
    </p:extLst>
  </p:cSld>
  <p:clrMapOvr>
    <a:masterClrMapping/>
  </p:clrMapOvr>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89" name="Picture 1" descr="C:\Users\Dunya\Documents\SUPRALAT\Politie en Recht 28.jpg"/>
          <p:cNvPicPr>
            <a:picLocks noChangeAspect="1" noChangeArrowheads="1"/>
          </p:cNvPicPr>
          <p:nvPr/>
        </p:nvPicPr>
        <p:blipFill>
          <a:blip r:embed="rId2" cstate="print"/>
          <a:srcRect t="11241" b="32681"/>
          <a:stretch>
            <a:fillRect/>
          </a:stretch>
        </p:blipFill>
        <p:spPr bwMode="auto">
          <a:xfrm>
            <a:off x="-36513" y="-27384"/>
            <a:ext cx="9180513" cy="3108708"/>
          </a:xfrm>
          <a:prstGeom prst="rect">
            <a:avLst/>
          </a:prstGeom>
          <a:noFill/>
        </p:spPr>
      </p:pic>
      <p:sp>
        <p:nvSpPr>
          <p:cNvPr id="7" name="Rechthoek 6"/>
          <p:cNvSpPr/>
          <p:nvPr/>
        </p:nvSpPr>
        <p:spPr>
          <a:xfrm>
            <a:off x="-36512" y="-27384"/>
            <a:ext cx="9180512" cy="3096344"/>
          </a:xfrm>
          <a:prstGeom prst="rect">
            <a:avLst/>
          </a:prstGeom>
          <a:solidFill>
            <a:srgbClr val="001C3D">
              <a:alpha val="4000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p>
        </p:txBody>
      </p:sp>
      <p:sp>
        <p:nvSpPr>
          <p:cNvPr id="4" name="Vijfhoek 3"/>
          <p:cNvSpPr/>
          <p:nvPr/>
        </p:nvSpPr>
        <p:spPr>
          <a:xfrm>
            <a:off x="0" y="332656"/>
            <a:ext cx="6336704" cy="576064"/>
          </a:xfrm>
          <a:prstGeom prst="homePlate">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ES" sz="2400" b="1" dirty="0"/>
              <a:t>Consejos para la comunicación</a:t>
            </a:r>
          </a:p>
        </p:txBody>
      </p:sp>
      <p:sp>
        <p:nvSpPr>
          <p:cNvPr id="9" name="Tijdelijke aanduiding voor inhoud 2"/>
          <p:cNvSpPr txBox="1">
            <a:spLocks/>
          </p:cNvSpPr>
          <p:nvPr/>
        </p:nvSpPr>
        <p:spPr>
          <a:xfrm>
            <a:off x="863991" y="3573016"/>
            <a:ext cx="8254752" cy="3312368"/>
          </a:xfrm>
          <a:prstGeom prst="rect">
            <a:avLst/>
          </a:prstGeom>
        </p:spPr>
        <p:txBody>
          <a:bodyPr vert="horz" lIns="91440" tIns="45720" rIns="91440" bIns="45720" rtlCol="0">
            <a:noAutofit/>
          </a:bodyPr>
          <a:lstStyle/>
          <a:p>
            <a:pPr algn="just"/>
            <a:endParaRPr lang="nl-NL" sz="2000" i="1" dirty="0"/>
          </a:p>
          <a:p>
            <a:pPr algn="just"/>
            <a:r>
              <a:rPr lang="es-ES" sz="2000" dirty="0"/>
              <a:t>En primer lugar, usted como abogado/</a:t>
            </a:r>
            <a:r>
              <a:rPr lang="es-ES" sz="2000" dirty="0" err="1"/>
              <a:t>ada</a:t>
            </a:r>
            <a:r>
              <a:rPr lang="es-ES" sz="2000" dirty="0"/>
              <a:t> debe </a:t>
            </a:r>
            <a:r>
              <a:rPr lang="es-ES" sz="2000" b="1" dirty="0"/>
              <a:t>ser consciente de sus objetivos profesionales </a:t>
            </a:r>
            <a:r>
              <a:rPr lang="es-ES" sz="2000" dirty="0"/>
              <a:t>durante la entrevista, y saber cuándo y por qué es necesario denunciar para cumplir dichos objetivos. Por ejemplo, si un funcionario/</a:t>
            </a:r>
            <a:r>
              <a:rPr lang="es-ES" sz="2000" dirty="0" err="1"/>
              <a:t>ria</a:t>
            </a:r>
            <a:r>
              <a:rPr lang="es-ES" sz="2000" dirty="0"/>
              <a:t> está realizando una serie de preguntas tendenciosas y su cliente tiene una discapacidad intelectual, puede que usted tenga que intervenir, porque los sospechosos con alguna discapacidad intelectual tienen más probabilidades de rendirse a las preguntas sugestivas y ofrecer una confesión falsa. </a:t>
            </a:r>
          </a:p>
          <a:p>
            <a:pPr algn="just"/>
            <a:endParaRPr lang="nl-NL" sz="2000" i="1" dirty="0"/>
          </a:p>
          <a:p>
            <a:pPr algn="just"/>
            <a:endParaRPr lang="nl-NL" sz="2000" dirty="0"/>
          </a:p>
        </p:txBody>
      </p:sp>
      <p:sp>
        <p:nvSpPr>
          <p:cNvPr id="10" name="Ovaal 9">
            <a:hlinkClick r:id="rId3" action="ppaction://hlinksldjump"/>
          </p:cNvPr>
          <p:cNvSpPr/>
          <p:nvPr/>
        </p:nvSpPr>
        <p:spPr>
          <a:xfrm>
            <a:off x="35496" y="3861048"/>
            <a:ext cx="792088" cy="504056"/>
          </a:xfrm>
          <a:prstGeom prst="ellipse">
            <a:avLst/>
          </a:prstGeom>
          <a:solidFill>
            <a:schemeClr val="accent4"/>
          </a:solidFill>
          <a:ln w="6350"/>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s-ES" sz="3200" dirty="0"/>
              <a:t>1</a:t>
            </a:r>
          </a:p>
        </p:txBody>
      </p:sp>
      <p:sp>
        <p:nvSpPr>
          <p:cNvPr id="11" name="Ovaal 10">
            <a:hlinkClick r:id="rId4" action="ppaction://hlinksldjump"/>
          </p:cNvPr>
          <p:cNvSpPr/>
          <p:nvPr/>
        </p:nvSpPr>
        <p:spPr>
          <a:xfrm>
            <a:off x="35496" y="4509120"/>
            <a:ext cx="792088" cy="504056"/>
          </a:xfrm>
          <a:prstGeom prst="ellipse">
            <a:avLst/>
          </a:prstGeom>
          <a:solidFill>
            <a:schemeClr val="accent4"/>
          </a:solidFill>
          <a:ln w="6350"/>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s-ES" sz="3200" dirty="0"/>
              <a:t>2</a:t>
            </a:r>
          </a:p>
        </p:txBody>
      </p:sp>
      <p:sp>
        <p:nvSpPr>
          <p:cNvPr id="12" name="Ovaal 11">
            <a:hlinkClick r:id="rId4" action="ppaction://hlinksldjump"/>
          </p:cNvPr>
          <p:cNvSpPr/>
          <p:nvPr/>
        </p:nvSpPr>
        <p:spPr>
          <a:xfrm>
            <a:off x="35496" y="5157192"/>
            <a:ext cx="792088" cy="504056"/>
          </a:xfrm>
          <a:prstGeom prst="ellipse">
            <a:avLst/>
          </a:prstGeom>
          <a:ln w="6350"/>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s-ES" sz="3200" dirty="0"/>
              <a:t>3</a:t>
            </a:r>
          </a:p>
        </p:txBody>
      </p:sp>
      <p:sp>
        <p:nvSpPr>
          <p:cNvPr id="14" name="Ovaal 13">
            <a:hlinkClick r:id="rId5" action="ppaction://hlinksldjump"/>
          </p:cNvPr>
          <p:cNvSpPr/>
          <p:nvPr/>
        </p:nvSpPr>
        <p:spPr>
          <a:xfrm>
            <a:off x="35496" y="5805264"/>
            <a:ext cx="792088" cy="504056"/>
          </a:xfrm>
          <a:prstGeom prst="ellipse">
            <a:avLst/>
          </a:prstGeom>
          <a:ln w="6350"/>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s-ES" sz="3200" dirty="0"/>
              <a:t>4</a:t>
            </a:r>
          </a:p>
        </p:txBody>
      </p:sp>
      <p:sp>
        <p:nvSpPr>
          <p:cNvPr id="17" name="Tekstvak 16"/>
          <p:cNvSpPr txBox="1"/>
          <p:nvPr/>
        </p:nvSpPr>
        <p:spPr>
          <a:xfrm>
            <a:off x="1835696" y="2422629"/>
            <a:ext cx="6454552" cy="646331"/>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pPr lvl="0" algn="ctr"/>
            <a:r>
              <a:rPr lang="es-ES" dirty="0"/>
              <a:t>En este apartado hablaremos sobre algunas estrategias para la comunicación durante la entrevista en la policía o Ministerio Fiscal.</a:t>
            </a:r>
          </a:p>
        </p:txBody>
      </p:sp>
    </p:spTree>
  </p:cSld>
  <p:clrMapOvr>
    <a:masterClrMapping/>
  </p:clrMapOvr>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89" name="Picture 1" descr="C:\Users\Dunya\Documents\SUPRALAT\Politie en Recht 28.jpg"/>
          <p:cNvPicPr>
            <a:picLocks noChangeAspect="1" noChangeArrowheads="1"/>
          </p:cNvPicPr>
          <p:nvPr/>
        </p:nvPicPr>
        <p:blipFill>
          <a:blip r:embed="rId2" cstate="print"/>
          <a:srcRect t="11241" b="32681"/>
          <a:stretch>
            <a:fillRect/>
          </a:stretch>
        </p:blipFill>
        <p:spPr bwMode="auto">
          <a:xfrm>
            <a:off x="-36513" y="-27384"/>
            <a:ext cx="9180513" cy="3108708"/>
          </a:xfrm>
          <a:prstGeom prst="rect">
            <a:avLst/>
          </a:prstGeom>
          <a:noFill/>
        </p:spPr>
      </p:pic>
      <p:sp>
        <p:nvSpPr>
          <p:cNvPr id="7" name="Rechthoek 6"/>
          <p:cNvSpPr/>
          <p:nvPr/>
        </p:nvSpPr>
        <p:spPr>
          <a:xfrm>
            <a:off x="-36512" y="-27384"/>
            <a:ext cx="9180512" cy="3096344"/>
          </a:xfrm>
          <a:prstGeom prst="rect">
            <a:avLst/>
          </a:prstGeom>
          <a:solidFill>
            <a:srgbClr val="001C3D">
              <a:alpha val="4000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p>
        </p:txBody>
      </p:sp>
      <p:sp>
        <p:nvSpPr>
          <p:cNvPr id="4" name="Vijfhoek 3"/>
          <p:cNvSpPr/>
          <p:nvPr/>
        </p:nvSpPr>
        <p:spPr>
          <a:xfrm>
            <a:off x="0" y="332656"/>
            <a:ext cx="6336704" cy="576064"/>
          </a:xfrm>
          <a:prstGeom prst="homePlate">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ES" sz="2400" b="1" dirty="0"/>
              <a:t>Consejos para la comunicación</a:t>
            </a:r>
          </a:p>
        </p:txBody>
      </p:sp>
      <p:sp>
        <p:nvSpPr>
          <p:cNvPr id="9" name="Tijdelijke aanduiding voor inhoud 2"/>
          <p:cNvSpPr txBox="1">
            <a:spLocks/>
          </p:cNvSpPr>
          <p:nvPr/>
        </p:nvSpPr>
        <p:spPr>
          <a:xfrm>
            <a:off x="853752" y="3212976"/>
            <a:ext cx="8254752" cy="3312368"/>
          </a:xfrm>
          <a:prstGeom prst="rect">
            <a:avLst/>
          </a:prstGeom>
        </p:spPr>
        <p:txBody>
          <a:bodyPr vert="horz" lIns="91440" tIns="45720" rIns="91440" bIns="45720" rtlCol="0">
            <a:noAutofit/>
          </a:bodyPr>
          <a:lstStyle/>
          <a:p>
            <a:pPr algn="just"/>
            <a:endParaRPr lang="nl-NL" sz="2000" i="1" dirty="0"/>
          </a:p>
          <a:p>
            <a:pPr algn="just"/>
            <a:endParaRPr lang="nl-NL" sz="2000" dirty="0"/>
          </a:p>
        </p:txBody>
      </p:sp>
      <p:sp>
        <p:nvSpPr>
          <p:cNvPr id="17" name="Tekstvak 16"/>
          <p:cNvSpPr txBox="1"/>
          <p:nvPr/>
        </p:nvSpPr>
        <p:spPr>
          <a:xfrm>
            <a:off x="1835696" y="2422629"/>
            <a:ext cx="6768752" cy="646331"/>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pPr lvl="0" algn="ctr"/>
            <a:r>
              <a:rPr lang="es-ES" dirty="0"/>
              <a:t>En este apartado hablaremos sobre algunas estrategias para la comunicación durante la entrevista en la policía o Ministerio Fiscal.</a:t>
            </a:r>
          </a:p>
        </p:txBody>
      </p:sp>
      <p:sp>
        <p:nvSpPr>
          <p:cNvPr id="18" name="Ovaal 9">
            <a:hlinkClick r:id="rId3" action="ppaction://hlinksldjump"/>
          </p:cNvPr>
          <p:cNvSpPr/>
          <p:nvPr/>
        </p:nvSpPr>
        <p:spPr>
          <a:xfrm>
            <a:off x="35496" y="3861048"/>
            <a:ext cx="792088" cy="504056"/>
          </a:xfrm>
          <a:prstGeom prst="ellipse">
            <a:avLst/>
          </a:prstGeom>
          <a:solidFill>
            <a:schemeClr val="accent4">
              <a:alpha val="66000"/>
            </a:schemeClr>
          </a:solidFill>
          <a:ln w="6350"/>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s-ES" sz="3200" dirty="0"/>
              <a:t>1</a:t>
            </a:r>
          </a:p>
        </p:txBody>
      </p:sp>
      <p:sp>
        <p:nvSpPr>
          <p:cNvPr id="19" name="Ovaal 10">
            <a:hlinkClick r:id="rId4" action="ppaction://hlinksldjump"/>
          </p:cNvPr>
          <p:cNvSpPr/>
          <p:nvPr/>
        </p:nvSpPr>
        <p:spPr>
          <a:xfrm>
            <a:off x="35496" y="4509120"/>
            <a:ext cx="792088" cy="504056"/>
          </a:xfrm>
          <a:prstGeom prst="ellipse">
            <a:avLst/>
          </a:prstGeom>
          <a:solidFill>
            <a:schemeClr val="accent4"/>
          </a:solidFill>
          <a:ln w="6350"/>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s-ES" sz="3200" dirty="0"/>
              <a:t>2</a:t>
            </a:r>
          </a:p>
        </p:txBody>
      </p:sp>
      <p:sp>
        <p:nvSpPr>
          <p:cNvPr id="20" name="Ovaal 11">
            <a:hlinkClick r:id="rId4" action="ppaction://hlinksldjump"/>
          </p:cNvPr>
          <p:cNvSpPr/>
          <p:nvPr/>
        </p:nvSpPr>
        <p:spPr>
          <a:xfrm>
            <a:off x="35496" y="5157192"/>
            <a:ext cx="792088" cy="504056"/>
          </a:xfrm>
          <a:prstGeom prst="ellipse">
            <a:avLst/>
          </a:prstGeom>
          <a:solidFill>
            <a:schemeClr val="accent4"/>
          </a:solidFill>
          <a:ln w="6350"/>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s-ES" sz="3200" dirty="0"/>
              <a:t>3</a:t>
            </a:r>
          </a:p>
        </p:txBody>
      </p:sp>
      <p:sp>
        <p:nvSpPr>
          <p:cNvPr id="21" name="Ovaal 13">
            <a:hlinkClick r:id="rId5" action="ppaction://hlinksldjump"/>
          </p:cNvPr>
          <p:cNvSpPr/>
          <p:nvPr/>
        </p:nvSpPr>
        <p:spPr>
          <a:xfrm>
            <a:off x="35496" y="5805264"/>
            <a:ext cx="792088" cy="504056"/>
          </a:xfrm>
          <a:prstGeom prst="ellipse">
            <a:avLst/>
          </a:prstGeom>
          <a:ln w="6350"/>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s-ES" sz="3200" dirty="0"/>
              <a:t>4</a:t>
            </a:r>
          </a:p>
        </p:txBody>
      </p:sp>
      <p:sp>
        <p:nvSpPr>
          <p:cNvPr id="2" name="Rectangle 1"/>
          <p:cNvSpPr/>
          <p:nvPr/>
        </p:nvSpPr>
        <p:spPr>
          <a:xfrm>
            <a:off x="1063841" y="3756312"/>
            <a:ext cx="7975140" cy="2246769"/>
          </a:xfrm>
          <a:prstGeom prst="rect">
            <a:avLst/>
          </a:prstGeom>
        </p:spPr>
        <p:txBody>
          <a:bodyPr wrap="square">
            <a:spAutoFit/>
          </a:bodyPr>
          <a:lstStyle/>
          <a:p>
            <a:pPr algn="just"/>
            <a:r>
              <a:rPr lang="es-ES" sz="2000" dirty="0"/>
              <a:t>En segundo lugar, </a:t>
            </a:r>
            <a:r>
              <a:rPr lang="es-ES" sz="2000" b="1" dirty="0"/>
              <a:t>gestionar sus propias emociones y las de la otra persona </a:t>
            </a:r>
            <a:r>
              <a:rPr lang="es-ES" sz="2000" dirty="0"/>
              <a:t>puede ser importante para una comunicación efectiva durante el interrogatorio. Una de las técnicas más efectivas para gestionar las emociones de otros es poniéndoles nombre. Por ejemplo, si un agente de policía se enfada con su cliente porque no está respondiendo a una determinada pregunta, puede </a:t>
            </a:r>
            <a:r>
              <a:rPr lang="es-ES" sz="2000" b="1" dirty="0"/>
              <a:t>detener </a:t>
            </a:r>
            <a:r>
              <a:rPr lang="es-ES" sz="2000" dirty="0"/>
              <a:t>este comportamiento preguntando al agente si está enfadado. </a:t>
            </a:r>
          </a:p>
        </p:txBody>
      </p:sp>
    </p:spTree>
    <p:extLst>
      <p:ext uri="{BB962C8B-B14F-4D97-AF65-F5344CB8AC3E}">
        <p14:creationId xmlns:p14="http://schemas.microsoft.com/office/powerpoint/2010/main" val="570032135"/>
      </p:ext>
    </p:extLst>
  </p:cSld>
  <p:clrMapOvr>
    <a:masterClrMapping/>
  </p:clrMapOvr>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89" name="Picture 1" descr="C:\Users\Dunya\Documents\SUPRALAT\Politie en Recht 28.jpg"/>
          <p:cNvPicPr>
            <a:picLocks noChangeAspect="1" noChangeArrowheads="1"/>
          </p:cNvPicPr>
          <p:nvPr/>
        </p:nvPicPr>
        <p:blipFill>
          <a:blip r:embed="rId3" cstate="print"/>
          <a:srcRect t="11241" b="32681"/>
          <a:stretch>
            <a:fillRect/>
          </a:stretch>
        </p:blipFill>
        <p:spPr bwMode="auto">
          <a:xfrm>
            <a:off x="-36513" y="-27384"/>
            <a:ext cx="9180513" cy="3108708"/>
          </a:xfrm>
          <a:prstGeom prst="rect">
            <a:avLst/>
          </a:prstGeom>
          <a:noFill/>
        </p:spPr>
      </p:pic>
      <p:sp>
        <p:nvSpPr>
          <p:cNvPr id="7" name="Rechthoek 6"/>
          <p:cNvSpPr/>
          <p:nvPr/>
        </p:nvSpPr>
        <p:spPr>
          <a:xfrm>
            <a:off x="-36512" y="-27384"/>
            <a:ext cx="9180512" cy="3096344"/>
          </a:xfrm>
          <a:prstGeom prst="rect">
            <a:avLst/>
          </a:prstGeom>
          <a:solidFill>
            <a:srgbClr val="001C3D">
              <a:alpha val="4000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p>
        </p:txBody>
      </p:sp>
      <p:sp>
        <p:nvSpPr>
          <p:cNvPr id="4" name="Vijfhoek 3"/>
          <p:cNvSpPr/>
          <p:nvPr/>
        </p:nvSpPr>
        <p:spPr>
          <a:xfrm>
            <a:off x="0" y="332656"/>
            <a:ext cx="6336704" cy="576064"/>
          </a:xfrm>
          <a:prstGeom prst="homePlate">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ES" sz="2400" b="1" dirty="0"/>
              <a:t>Consejos para la comunicación</a:t>
            </a:r>
          </a:p>
        </p:txBody>
      </p:sp>
      <p:sp>
        <p:nvSpPr>
          <p:cNvPr id="9" name="Tijdelijke aanduiding voor inhoud 2"/>
          <p:cNvSpPr txBox="1">
            <a:spLocks/>
          </p:cNvSpPr>
          <p:nvPr/>
        </p:nvSpPr>
        <p:spPr>
          <a:xfrm>
            <a:off x="1357808" y="3573016"/>
            <a:ext cx="7462664" cy="2880320"/>
          </a:xfrm>
          <a:prstGeom prst="rect">
            <a:avLst/>
          </a:prstGeom>
        </p:spPr>
        <p:txBody>
          <a:bodyPr vert="horz" lIns="91440" tIns="45720" rIns="91440" bIns="45720" rtlCol="0">
            <a:noAutofit/>
          </a:bodyPr>
          <a:lstStyle/>
          <a:p>
            <a:pPr algn="just"/>
            <a:r>
              <a:rPr lang="es-ES" sz="2000" dirty="0"/>
              <a:t>Naturalmente, usted debe </a:t>
            </a:r>
            <a:r>
              <a:rPr lang="es-ES" sz="2000" b="1" dirty="0"/>
              <a:t>actuar de manera respetuosa y educada </a:t>
            </a:r>
            <a:r>
              <a:rPr lang="es-ES" sz="2000" dirty="0"/>
              <a:t>en todo momento, incluso aunque su intervención pueda provocar una reacción emocional.</a:t>
            </a:r>
          </a:p>
          <a:p>
            <a:pPr algn="just"/>
            <a:r>
              <a:rPr lang="es-ES" sz="2000" dirty="0"/>
              <a:t> </a:t>
            </a:r>
          </a:p>
          <a:p>
            <a:pPr algn="just"/>
            <a:r>
              <a:rPr lang="es-ES" sz="2000" dirty="0"/>
              <a:t>Intervenir mientras que </a:t>
            </a:r>
            <a:r>
              <a:rPr lang="es-ES" sz="2000" b="1" dirty="0"/>
              <a:t>indica los motivos para dicha intervención </a:t>
            </a:r>
            <a:r>
              <a:rPr lang="es-ES" sz="2000" dirty="0"/>
              <a:t>ha demostrado ser más efectivo para obtener el resultado deseado, especialmente cuando se realiza para detener una determinada línea de preguntas, o para obtener la conformidad de su cliente. </a:t>
            </a:r>
          </a:p>
          <a:p>
            <a:pPr algn="just"/>
            <a:endParaRPr lang="nl-NL" sz="2000" dirty="0"/>
          </a:p>
        </p:txBody>
      </p:sp>
      <p:sp>
        <p:nvSpPr>
          <p:cNvPr id="10" name="Ovaal 9">
            <a:hlinkClick r:id="rId4" action="ppaction://hlinksldjump"/>
          </p:cNvPr>
          <p:cNvSpPr/>
          <p:nvPr/>
        </p:nvSpPr>
        <p:spPr>
          <a:xfrm>
            <a:off x="35496" y="3861048"/>
            <a:ext cx="792088" cy="504056"/>
          </a:xfrm>
          <a:prstGeom prst="ellipse">
            <a:avLst/>
          </a:prstGeom>
          <a:solidFill>
            <a:schemeClr val="accent4"/>
          </a:solidFill>
          <a:ln w="6350"/>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s-ES" sz="3200" dirty="0"/>
              <a:t>1</a:t>
            </a:r>
          </a:p>
        </p:txBody>
      </p:sp>
      <p:sp>
        <p:nvSpPr>
          <p:cNvPr id="11" name="Ovaal 10">
            <a:hlinkClick r:id="rId5" action="ppaction://hlinksldjump"/>
          </p:cNvPr>
          <p:cNvSpPr/>
          <p:nvPr/>
        </p:nvSpPr>
        <p:spPr>
          <a:xfrm>
            <a:off x="35496" y="4509120"/>
            <a:ext cx="792088" cy="504056"/>
          </a:xfrm>
          <a:prstGeom prst="ellipse">
            <a:avLst/>
          </a:prstGeom>
          <a:solidFill>
            <a:schemeClr val="accent4">
              <a:alpha val="66000"/>
            </a:schemeClr>
          </a:solidFill>
          <a:ln w="6350"/>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s-ES" sz="3200" dirty="0"/>
              <a:t>2</a:t>
            </a:r>
          </a:p>
        </p:txBody>
      </p:sp>
      <p:sp>
        <p:nvSpPr>
          <p:cNvPr id="12" name="Ovaal 11">
            <a:hlinkClick r:id="rId6" action="ppaction://hlinksldjump"/>
          </p:cNvPr>
          <p:cNvSpPr/>
          <p:nvPr/>
        </p:nvSpPr>
        <p:spPr>
          <a:xfrm>
            <a:off x="35496" y="5157192"/>
            <a:ext cx="792088" cy="504056"/>
          </a:xfrm>
          <a:prstGeom prst="ellipse">
            <a:avLst/>
          </a:prstGeom>
          <a:solidFill>
            <a:schemeClr val="accent4"/>
          </a:solidFill>
          <a:ln w="6350"/>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s-ES" sz="3200" dirty="0"/>
              <a:t>3</a:t>
            </a:r>
          </a:p>
        </p:txBody>
      </p:sp>
      <p:sp>
        <p:nvSpPr>
          <p:cNvPr id="14" name="Ovaal 13">
            <a:hlinkClick r:id="rId6" action="ppaction://hlinksldjump"/>
          </p:cNvPr>
          <p:cNvSpPr/>
          <p:nvPr/>
        </p:nvSpPr>
        <p:spPr>
          <a:xfrm>
            <a:off x="35496" y="5805264"/>
            <a:ext cx="792088" cy="504056"/>
          </a:xfrm>
          <a:prstGeom prst="ellipse">
            <a:avLst/>
          </a:prstGeom>
          <a:ln w="6350"/>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s-ES" sz="3200" dirty="0"/>
              <a:t>4</a:t>
            </a:r>
          </a:p>
        </p:txBody>
      </p:sp>
      <p:sp>
        <p:nvSpPr>
          <p:cNvPr id="13" name="Tekstvak 12"/>
          <p:cNvSpPr txBox="1"/>
          <p:nvPr/>
        </p:nvSpPr>
        <p:spPr>
          <a:xfrm>
            <a:off x="1835696" y="2422629"/>
            <a:ext cx="6696744" cy="646331"/>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pPr lvl="0" algn="ctr"/>
            <a:r>
              <a:rPr lang="es-ES" dirty="0"/>
              <a:t>En este apartado hablaremos sobre algunas estrategias para la comunicación durante la entrevista en la policía o Ministerio Fiscal.</a:t>
            </a:r>
          </a:p>
        </p:txBody>
      </p:sp>
    </p:spTree>
  </p:cSld>
  <p:clrMapOvr>
    <a:masterClrMapping/>
  </p:clrMapOvr>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89" name="Picture 1" descr="C:\Users\Dunya\Documents\SUPRALAT\Politie en Recht 28.jpg"/>
          <p:cNvPicPr>
            <a:picLocks noChangeAspect="1" noChangeArrowheads="1"/>
          </p:cNvPicPr>
          <p:nvPr/>
        </p:nvPicPr>
        <p:blipFill>
          <a:blip r:embed="rId3" cstate="print"/>
          <a:srcRect t="11241" b="32681"/>
          <a:stretch>
            <a:fillRect/>
          </a:stretch>
        </p:blipFill>
        <p:spPr bwMode="auto">
          <a:xfrm>
            <a:off x="-36513" y="-27384"/>
            <a:ext cx="9180513" cy="3108708"/>
          </a:xfrm>
          <a:prstGeom prst="rect">
            <a:avLst/>
          </a:prstGeom>
          <a:noFill/>
        </p:spPr>
      </p:pic>
      <p:sp>
        <p:nvSpPr>
          <p:cNvPr id="7" name="Rechthoek 6"/>
          <p:cNvSpPr/>
          <p:nvPr/>
        </p:nvSpPr>
        <p:spPr>
          <a:xfrm>
            <a:off x="-36512" y="-27384"/>
            <a:ext cx="9180512" cy="3096344"/>
          </a:xfrm>
          <a:prstGeom prst="rect">
            <a:avLst/>
          </a:prstGeom>
          <a:solidFill>
            <a:srgbClr val="001C3D">
              <a:alpha val="4000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p>
        </p:txBody>
      </p:sp>
      <p:sp>
        <p:nvSpPr>
          <p:cNvPr id="4" name="Vijfhoek 3"/>
          <p:cNvSpPr/>
          <p:nvPr/>
        </p:nvSpPr>
        <p:spPr>
          <a:xfrm>
            <a:off x="0" y="332656"/>
            <a:ext cx="6336704" cy="576064"/>
          </a:xfrm>
          <a:prstGeom prst="homePlate">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ES" sz="2400" b="1" dirty="0"/>
              <a:t>Consejos para la comunicación</a:t>
            </a:r>
          </a:p>
        </p:txBody>
      </p:sp>
      <p:sp>
        <p:nvSpPr>
          <p:cNvPr id="9" name="Tijdelijke aanduiding voor inhoud 2"/>
          <p:cNvSpPr txBox="1">
            <a:spLocks/>
          </p:cNvSpPr>
          <p:nvPr/>
        </p:nvSpPr>
        <p:spPr>
          <a:xfrm>
            <a:off x="1357808" y="3744701"/>
            <a:ext cx="7462664" cy="2880320"/>
          </a:xfrm>
          <a:prstGeom prst="rect">
            <a:avLst/>
          </a:prstGeom>
        </p:spPr>
        <p:txBody>
          <a:bodyPr vert="horz" lIns="91440" tIns="45720" rIns="91440" bIns="45720" rtlCol="0">
            <a:noAutofit/>
          </a:bodyPr>
          <a:lstStyle/>
          <a:p>
            <a:pPr algn="just"/>
            <a:r>
              <a:rPr lang="es-ES" sz="2000" dirty="0"/>
              <a:t>Al mismo tiempo, comentar las preguntas o el comportamiento de la policía durante la entrevista, puede </a:t>
            </a:r>
            <a:r>
              <a:rPr lang="es-ES" sz="2000" b="1" dirty="0"/>
              <a:t>motivar su intervención desde el punto de vista de su cliente </a:t>
            </a:r>
            <a:r>
              <a:rPr lang="es-ES" sz="2000" dirty="0"/>
              <a:t>para reducir la posible resistencia. Por ejemplo, cuando se realiza una pregunta que pueda confundir, usted debe indicarlo diciendo que parece que su cliente no ha entendido la pregunta, en lugar de desafiar al funcionario/a directamente. Haciendo esto, usted evita el enfrentamiento.</a:t>
            </a:r>
          </a:p>
        </p:txBody>
      </p:sp>
      <p:sp>
        <p:nvSpPr>
          <p:cNvPr id="13" name="Tekstvak 12"/>
          <p:cNvSpPr txBox="1"/>
          <p:nvPr/>
        </p:nvSpPr>
        <p:spPr>
          <a:xfrm>
            <a:off x="1835696" y="2422629"/>
            <a:ext cx="6408712" cy="646331"/>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pPr lvl="0" algn="ctr"/>
            <a:r>
              <a:rPr lang="es-ES" dirty="0"/>
              <a:t>En este apartado hablaremos sobre algunas estrategias para la comunicación durante la entrevista en la policía o Ministerio Fiscal.</a:t>
            </a:r>
          </a:p>
        </p:txBody>
      </p:sp>
      <p:sp>
        <p:nvSpPr>
          <p:cNvPr id="22" name="Ovaal 9">
            <a:hlinkClick r:id="rId4" action="ppaction://hlinksldjump"/>
          </p:cNvPr>
          <p:cNvSpPr/>
          <p:nvPr/>
        </p:nvSpPr>
        <p:spPr>
          <a:xfrm>
            <a:off x="35496" y="3861048"/>
            <a:ext cx="792088" cy="504056"/>
          </a:xfrm>
          <a:prstGeom prst="ellipse">
            <a:avLst/>
          </a:prstGeom>
          <a:solidFill>
            <a:schemeClr val="accent4"/>
          </a:solidFill>
          <a:ln w="6350"/>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s-ES" sz="3200" dirty="0"/>
              <a:t>1</a:t>
            </a:r>
          </a:p>
        </p:txBody>
      </p:sp>
      <p:sp>
        <p:nvSpPr>
          <p:cNvPr id="23" name="Ovaal 10">
            <a:hlinkClick r:id="rId5" action="ppaction://hlinksldjump"/>
          </p:cNvPr>
          <p:cNvSpPr/>
          <p:nvPr/>
        </p:nvSpPr>
        <p:spPr>
          <a:xfrm>
            <a:off x="35496" y="4509120"/>
            <a:ext cx="792088" cy="504056"/>
          </a:xfrm>
          <a:prstGeom prst="ellipse">
            <a:avLst/>
          </a:prstGeom>
          <a:solidFill>
            <a:schemeClr val="accent4"/>
          </a:solidFill>
          <a:ln w="6350"/>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s-ES" sz="3200" dirty="0"/>
              <a:t>2</a:t>
            </a:r>
          </a:p>
        </p:txBody>
      </p:sp>
      <p:sp>
        <p:nvSpPr>
          <p:cNvPr id="24" name="Ovaal 11"/>
          <p:cNvSpPr/>
          <p:nvPr/>
        </p:nvSpPr>
        <p:spPr>
          <a:xfrm>
            <a:off x="35496" y="5157192"/>
            <a:ext cx="792088" cy="504056"/>
          </a:xfrm>
          <a:prstGeom prst="ellipse">
            <a:avLst/>
          </a:prstGeom>
          <a:solidFill>
            <a:schemeClr val="accent4">
              <a:alpha val="66000"/>
            </a:schemeClr>
          </a:solidFill>
          <a:ln w="6350"/>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s-ES" sz="3200" dirty="0"/>
              <a:t>3</a:t>
            </a:r>
          </a:p>
        </p:txBody>
      </p:sp>
      <p:sp>
        <p:nvSpPr>
          <p:cNvPr id="25" name="Ovaal 13">
            <a:hlinkClick r:id="rId6" action="ppaction://hlinksldjump"/>
          </p:cNvPr>
          <p:cNvSpPr/>
          <p:nvPr/>
        </p:nvSpPr>
        <p:spPr>
          <a:xfrm>
            <a:off x="35496" y="5805264"/>
            <a:ext cx="792088" cy="504056"/>
          </a:xfrm>
          <a:prstGeom prst="ellipse">
            <a:avLst/>
          </a:prstGeom>
          <a:ln w="6350"/>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s-ES" sz="3200" dirty="0"/>
              <a:t>4</a:t>
            </a:r>
          </a:p>
        </p:txBody>
      </p:sp>
    </p:spTree>
    <p:extLst>
      <p:ext uri="{BB962C8B-B14F-4D97-AF65-F5344CB8AC3E}">
        <p14:creationId xmlns:p14="http://schemas.microsoft.com/office/powerpoint/2010/main" val="3764651053"/>
      </p:ext>
    </p:extLst>
  </p:cSld>
  <p:clrMapOvr>
    <a:masterClrMapping/>
  </p:clrMapOvr>
  <p:transition/>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89" name="Picture 1" descr="C:\Users\Dunya\Documents\SUPRALAT\Politie en Recht 28.jpg"/>
          <p:cNvPicPr>
            <a:picLocks noChangeAspect="1" noChangeArrowheads="1"/>
          </p:cNvPicPr>
          <p:nvPr/>
        </p:nvPicPr>
        <p:blipFill>
          <a:blip r:embed="rId3" cstate="print"/>
          <a:srcRect t="11241" b="32681"/>
          <a:stretch>
            <a:fillRect/>
          </a:stretch>
        </p:blipFill>
        <p:spPr bwMode="auto">
          <a:xfrm>
            <a:off x="-36513" y="-27384"/>
            <a:ext cx="9180513" cy="3108708"/>
          </a:xfrm>
          <a:prstGeom prst="rect">
            <a:avLst/>
          </a:prstGeom>
          <a:noFill/>
        </p:spPr>
      </p:pic>
      <p:sp>
        <p:nvSpPr>
          <p:cNvPr id="7" name="Rechthoek 6"/>
          <p:cNvSpPr/>
          <p:nvPr/>
        </p:nvSpPr>
        <p:spPr>
          <a:xfrm>
            <a:off x="-36512" y="-27384"/>
            <a:ext cx="9180512" cy="3096344"/>
          </a:xfrm>
          <a:prstGeom prst="rect">
            <a:avLst/>
          </a:prstGeom>
          <a:solidFill>
            <a:srgbClr val="001C3D">
              <a:alpha val="4000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p>
        </p:txBody>
      </p:sp>
      <p:sp>
        <p:nvSpPr>
          <p:cNvPr id="4" name="Vijfhoek 3"/>
          <p:cNvSpPr/>
          <p:nvPr/>
        </p:nvSpPr>
        <p:spPr>
          <a:xfrm>
            <a:off x="0" y="332656"/>
            <a:ext cx="6336704" cy="576064"/>
          </a:xfrm>
          <a:prstGeom prst="homePlate">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ES" sz="2400" b="1" dirty="0"/>
              <a:t>Consejos para la comunicación</a:t>
            </a:r>
          </a:p>
        </p:txBody>
      </p:sp>
      <p:sp>
        <p:nvSpPr>
          <p:cNvPr id="9" name="Tijdelijke aanduiding voor inhoud 2"/>
          <p:cNvSpPr txBox="1">
            <a:spLocks/>
          </p:cNvSpPr>
          <p:nvPr/>
        </p:nvSpPr>
        <p:spPr>
          <a:xfrm>
            <a:off x="1357808" y="3744701"/>
            <a:ext cx="7462664" cy="2880320"/>
          </a:xfrm>
          <a:prstGeom prst="rect">
            <a:avLst/>
          </a:prstGeom>
        </p:spPr>
        <p:txBody>
          <a:bodyPr vert="horz" lIns="91440" tIns="45720" rIns="91440" bIns="45720" rtlCol="0">
            <a:noAutofit/>
          </a:bodyPr>
          <a:lstStyle/>
          <a:p>
            <a:pPr algn="just"/>
            <a:r>
              <a:rPr lang="es-ES" sz="2000" dirty="0"/>
              <a:t>Y, finalmente, si usted no puede cambiar el comportamiento del funcionario/a o de su cliente para adaptarlo a sus objetivos profesionales utilizando las estrategias mencionadas anteriormente, puede considerar </a:t>
            </a:r>
            <a:r>
              <a:rPr lang="es-ES" sz="2000" b="1" dirty="0"/>
              <a:t>detener </a:t>
            </a:r>
            <a:r>
              <a:rPr lang="es-ES" sz="2000" dirty="0"/>
              <a:t>el interrogatorio. Además, </a:t>
            </a:r>
            <a:r>
              <a:rPr lang="es-ES" sz="2000" b="1" dirty="0"/>
              <a:t>solicitar un descanso </a:t>
            </a:r>
            <a:r>
              <a:rPr lang="es-ES" sz="2000" dirty="0"/>
              <a:t>durante el interrogatorio aparte de para aconsejar a su cliente, puede servir para otros fines, por ejemplo, para descansar si su cliente parece estar cansado por la entrevista. </a:t>
            </a:r>
          </a:p>
        </p:txBody>
      </p:sp>
      <p:sp>
        <p:nvSpPr>
          <p:cNvPr id="13" name="Tekstvak 12"/>
          <p:cNvSpPr txBox="1"/>
          <p:nvPr/>
        </p:nvSpPr>
        <p:spPr>
          <a:xfrm>
            <a:off x="1835696" y="2422629"/>
            <a:ext cx="6552728" cy="646331"/>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pPr lvl="0" algn="ctr"/>
            <a:r>
              <a:rPr lang="es-ES" dirty="0"/>
              <a:t>En este apartado hablaremos sobre algunas estrategias para la comunicación durante la entrevista en la policía o Ministerio Fiscal.</a:t>
            </a:r>
          </a:p>
        </p:txBody>
      </p:sp>
      <p:sp>
        <p:nvSpPr>
          <p:cNvPr id="14" name="Ovaal 9">
            <a:hlinkClick r:id="rId4" action="ppaction://hlinksldjump"/>
          </p:cNvPr>
          <p:cNvSpPr/>
          <p:nvPr/>
        </p:nvSpPr>
        <p:spPr>
          <a:xfrm>
            <a:off x="35496" y="3861048"/>
            <a:ext cx="792088" cy="504056"/>
          </a:xfrm>
          <a:prstGeom prst="ellipse">
            <a:avLst/>
          </a:prstGeom>
          <a:solidFill>
            <a:schemeClr val="accent4"/>
          </a:solidFill>
          <a:ln w="6350"/>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s-ES" sz="3200" dirty="0"/>
              <a:t>1</a:t>
            </a:r>
          </a:p>
        </p:txBody>
      </p:sp>
      <p:sp>
        <p:nvSpPr>
          <p:cNvPr id="18" name="Ovaal 10">
            <a:hlinkClick r:id="rId5" action="ppaction://hlinksldjump"/>
          </p:cNvPr>
          <p:cNvSpPr/>
          <p:nvPr/>
        </p:nvSpPr>
        <p:spPr>
          <a:xfrm>
            <a:off x="35496" y="4509120"/>
            <a:ext cx="792088" cy="504056"/>
          </a:xfrm>
          <a:prstGeom prst="ellipse">
            <a:avLst/>
          </a:prstGeom>
          <a:solidFill>
            <a:schemeClr val="accent4"/>
          </a:solidFill>
          <a:ln w="6350"/>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s-ES" sz="3200" dirty="0"/>
              <a:t>2</a:t>
            </a:r>
          </a:p>
        </p:txBody>
      </p:sp>
      <p:sp>
        <p:nvSpPr>
          <p:cNvPr id="19" name="Ovaal 11">
            <a:hlinkClick r:id="rId5" action="ppaction://hlinksldjump"/>
          </p:cNvPr>
          <p:cNvSpPr/>
          <p:nvPr/>
        </p:nvSpPr>
        <p:spPr>
          <a:xfrm>
            <a:off x="35496" y="5157192"/>
            <a:ext cx="792088" cy="504056"/>
          </a:xfrm>
          <a:prstGeom prst="ellipse">
            <a:avLst/>
          </a:prstGeom>
          <a:solidFill>
            <a:schemeClr val="accent4"/>
          </a:solidFill>
          <a:ln w="6350"/>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s-ES" sz="3200" dirty="0"/>
              <a:t>3</a:t>
            </a:r>
          </a:p>
        </p:txBody>
      </p:sp>
      <p:sp>
        <p:nvSpPr>
          <p:cNvPr id="20" name="Ovaal 13">
            <a:hlinkClick r:id="rId6" action="ppaction://hlinksldjump"/>
          </p:cNvPr>
          <p:cNvSpPr/>
          <p:nvPr/>
        </p:nvSpPr>
        <p:spPr>
          <a:xfrm>
            <a:off x="35496" y="5805264"/>
            <a:ext cx="792088" cy="504056"/>
          </a:xfrm>
          <a:prstGeom prst="ellipse">
            <a:avLst/>
          </a:prstGeom>
          <a:solidFill>
            <a:schemeClr val="accent4">
              <a:alpha val="66000"/>
            </a:schemeClr>
          </a:solidFill>
          <a:ln w="6350"/>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s-ES" sz="3200" dirty="0"/>
              <a:t>4</a:t>
            </a:r>
          </a:p>
        </p:txBody>
      </p:sp>
    </p:spTree>
    <p:extLst>
      <p:ext uri="{BB962C8B-B14F-4D97-AF65-F5344CB8AC3E}">
        <p14:creationId xmlns:p14="http://schemas.microsoft.com/office/powerpoint/2010/main" val="91602752"/>
      </p:ext>
    </p:extLst>
  </p:cSld>
  <p:clrMapOvr>
    <a:masterClrMapping/>
  </p:clrMapOvr>
  <p:transition/>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89" name="Picture 1" descr="C:\Users\Dunya\Documents\SUPRALAT\Politie en Recht 28.jpg"/>
          <p:cNvPicPr>
            <a:picLocks noChangeAspect="1" noChangeArrowheads="1"/>
          </p:cNvPicPr>
          <p:nvPr/>
        </p:nvPicPr>
        <p:blipFill>
          <a:blip r:embed="rId3" cstate="print"/>
          <a:srcRect t="11241" b="32681"/>
          <a:stretch>
            <a:fillRect/>
          </a:stretch>
        </p:blipFill>
        <p:spPr bwMode="auto">
          <a:xfrm>
            <a:off x="-36513" y="-27384"/>
            <a:ext cx="9180513" cy="3108708"/>
          </a:xfrm>
          <a:prstGeom prst="rect">
            <a:avLst/>
          </a:prstGeom>
          <a:noFill/>
        </p:spPr>
      </p:pic>
      <p:sp>
        <p:nvSpPr>
          <p:cNvPr id="7" name="Rechthoek 6"/>
          <p:cNvSpPr/>
          <p:nvPr/>
        </p:nvSpPr>
        <p:spPr>
          <a:xfrm>
            <a:off x="-36512" y="-27384"/>
            <a:ext cx="9180512" cy="3096344"/>
          </a:xfrm>
          <a:prstGeom prst="rect">
            <a:avLst/>
          </a:prstGeom>
          <a:solidFill>
            <a:srgbClr val="001C3D">
              <a:alpha val="4000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p>
        </p:txBody>
      </p:sp>
      <p:sp>
        <p:nvSpPr>
          <p:cNvPr id="4" name="Vijfhoek 3"/>
          <p:cNvSpPr/>
          <p:nvPr/>
        </p:nvSpPr>
        <p:spPr>
          <a:xfrm>
            <a:off x="0" y="332656"/>
            <a:ext cx="6336704" cy="720080"/>
          </a:xfrm>
          <a:prstGeom prst="homePlate">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ES" sz="2400" b="1" dirty="0"/>
              <a:t>Comportamiento negativo durante el interrogatorio a un sospechoso</a:t>
            </a:r>
          </a:p>
        </p:txBody>
      </p:sp>
      <p:sp>
        <p:nvSpPr>
          <p:cNvPr id="9" name="Tijdelijke aanduiding voor inhoud 2"/>
          <p:cNvSpPr txBox="1">
            <a:spLocks/>
          </p:cNvSpPr>
          <p:nvPr/>
        </p:nvSpPr>
        <p:spPr>
          <a:xfrm>
            <a:off x="827584" y="3933056"/>
            <a:ext cx="7462664" cy="1728192"/>
          </a:xfrm>
          <a:prstGeom prst="rect">
            <a:avLst/>
          </a:prstGeom>
        </p:spPr>
        <p:txBody>
          <a:bodyPr vert="horz" lIns="91440" tIns="45720" rIns="91440" bIns="45720" rtlCol="0">
            <a:noAutofit/>
          </a:bodyPr>
          <a:lstStyle/>
          <a:p>
            <a:pPr lvl="0" algn="just"/>
            <a:r>
              <a:rPr lang="es-ES" sz="2200" dirty="0"/>
              <a:t>A continuación se presentan algunos ejemplos de comportamiento negativo durante el interrogatorio. Incluso aunque usted considere que ha podido «ganar» puntos en un determinado momento utilizando estos comportamientos, son contraproducentes para establecer una relación de trabajo duradera. </a:t>
            </a:r>
          </a:p>
        </p:txBody>
      </p:sp>
    </p:spTree>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p:cNvSpPr>
            <a:spLocks noGrp="1"/>
          </p:cNvSpPr>
          <p:nvPr>
            <p:ph idx="1"/>
          </p:nvPr>
        </p:nvSpPr>
        <p:spPr>
          <a:xfrm>
            <a:off x="323528" y="1284784"/>
            <a:ext cx="4392488" cy="5291082"/>
          </a:xfrm>
        </p:spPr>
        <p:txBody>
          <a:bodyPr>
            <a:normAutofit fontScale="92500" lnSpcReduction="10000"/>
          </a:bodyPr>
          <a:lstStyle/>
          <a:p>
            <a:pPr marL="0" indent="0" algn="just">
              <a:buNone/>
            </a:pPr>
            <a:r>
              <a:rPr lang="es-ES" sz="2400" dirty="0"/>
              <a:t>En la literatura de la psicología jurídica se distinguen dos modelos de entrevista principales: el modelo llamado «de recogida de información» y el modelo acusatorio. </a:t>
            </a:r>
          </a:p>
          <a:p>
            <a:pPr marL="0" indent="0" algn="just">
              <a:buNone/>
            </a:pPr>
            <a:r>
              <a:rPr lang="es-ES" sz="2400" dirty="0"/>
              <a:t> </a:t>
            </a:r>
          </a:p>
          <a:p>
            <a:pPr marL="0" indent="0" algn="just">
              <a:buNone/>
            </a:pPr>
            <a:r>
              <a:rPr lang="es-ES" sz="2400" dirty="0"/>
              <a:t>La mayoría de interrogatorios a sospechosos de la vida real se encuentran entre esos dos extremos. Aun así, puede ser útil para los y las abogadas conocer las características de ambos modelos para poder juzgar el carácter coercitivo, además de la efectividad de los interrogatorios a los que asisten. </a:t>
            </a:r>
          </a:p>
          <a:p>
            <a:pPr marL="0" indent="0" algn="just">
              <a:lnSpc>
                <a:spcPct val="110000"/>
              </a:lnSpc>
              <a:buNone/>
            </a:pPr>
            <a:endParaRPr lang="nl-NL" sz="2200" dirty="0"/>
          </a:p>
          <a:p>
            <a:pPr algn="just">
              <a:lnSpc>
                <a:spcPct val="110000"/>
              </a:lnSpc>
            </a:pPr>
            <a:endParaRPr lang="nl-NL" sz="2000" b="1" dirty="0"/>
          </a:p>
        </p:txBody>
      </p:sp>
      <p:sp>
        <p:nvSpPr>
          <p:cNvPr id="4" name="Vijfhoek 3"/>
          <p:cNvSpPr/>
          <p:nvPr/>
        </p:nvSpPr>
        <p:spPr>
          <a:xfrm>
            <a:off x="0" y="332656"/>
            <a:ext cx="6336704" cy="576064"/>
          </a:xfrm>
          <a:prstGeom prst="homePlate">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ES" sz="2400" b="1" dirty="0"/>
              <a:t>Modelos de entrevista a sospechosos</a:t>
            </a:r>
          </a:p>
        </p:txBody>
      </p:sp>
      <p:sp>
        <p:nvSpPr>
          <p:cNvPr id="6" name="Tekstvak 5">
            <a:hlinkClick r:id="rId2" action="ppaction://hlinksldjump"/>
          </p:cNvPr>
          <p:cNvSpPr txBox="1"/>
          <p:nvPr/>
        </p:nvSpPr>
        <p:spPr>
          <a:xfrm>
            <a:off x="4853382" y="2433662"/>
            <a:ext cx="4039098" cy="923330"/>
          </a:xfrm>
          <a:prstGeom prst="rect">
            <a:avLst/>
          </a:prstGeom>
          <a:solidFill>
            <a:srgbClr val="00A2DB">
              <a:alpha val="84000"/>
            </a:srgbClr>
          </a:solidFill>
        </p:spPr>
        <p:txBody>
          <a:bodyPr wrap="square" rtlCol="0">
            <a:spAutoFit/>
          </a:bodyPr>
          <a:lstStyle/>
          <a:p>
            <a:pPr algn="ctr"/>
            <a:endParaRPr lang="nl-NL" b="1" dirty="0">
              <a:solidFill>
                <a:schemeClr val="bg2"/>
              </a:solidFill>
            </a:endParaRPr>
          </a:p>
          <a:p>
            <a:pPr algn="ctr"/>
            <a:r>
              <a:rPr lang="es-ES" b="1" dirty="0">
                <a:solidFill>
                  <a:schemeClr val="bg2"/>
                </a:solidFill>
              </a:rPr>
              <a:t>Modelo de recogida de información</a:t>
            </a:r>
          </a:p>
          <a:p>
            <a:pPr algn="ctr"/>
            <a:endParaRPr lang="nl-NL" b="1" dirty="0">
              <a:solidFill>
                <a:schemeClr val="bg2"/>
              </a:solidFill>
            </a:endParaRPr>
          </a:p>
        </p:txBody>
      </p:sp>
      <p:sp>
        <p:nvSpPr>
          <p:cNvPr id="7" name="Tekstvak 6">
            <a:hlinkClick r:id="rId3" action="ppaction://hlinksldjump"/>
          </p:cNvPr>
          <p:cNvSpPr txBox="1"/>
          <p:nvPr/>
        </p:nvSpPr>
        <p:spPr>
          <a:xfrm>
            <a:off x="4853382" y="3585790"/>
            <a:ext cx="4039098" cy="923330"/>
          </a:xfrm>
          <a:prstGeom prst="rect">
            <a:avLst/>
          </a:prstGeom>
          <a:solidFill>
            <a:srgbClr val="00A2DB">
              <a:alpha val="84000"/>
            </a:srgbClr>
          </a:solidFill>
        </p:spPr>
        <p:txBody>
          <a:bodyPr wrap="square" rtlCol="0">
            <a:spAutoFit/>
          </a:bodyPr>
          <a:lstStyle/>
          <a:p>
            <a:pPr algn="ctr"/>
            <a:endParaRPr lang="nl-NL" b="1" dirty="0">
              <a:solidFill>
                <a:schemeClr val="bg2"/>
              </a:solidFill>
            </a:endParaRPr>
          </a:p>
          <a:p>
            <a:pPr algn="ctr"/>
            <a:r>
              <a:rPr lang="es-ES" b="1" dirty="0">
                <a:solidFill>
                  <a:schemeClr val="bg2"/>
                </a:solidFill>
              </a:rPr>
              <a:t>Modelo acusatorio</a:t>
            </a:r>
          </a:p>
          <a:p>
            <a:pPr algn="ctr"/>
            <a:endParaRPr lang="nl-NL" b="1" dirty="0">
              <a:solidFill>
                <a:schemeClr val="bg2"/>
              </a:solidFill>
            </a:endParaRPr>
          </a:p>
        </p:txBody>
      </p:sp>
    </p:spTree>
  </p:cSld>
  <p:clrMapOvr>
    <a:masterClrMapping/>
  </p:clrMapOvr>
  <p:transition/>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89" name="Picture 1" descr="C:\Users\Dunya\Documents\SUPRALAT\Politie en Recht 28.jpg"/>
          <p:cNvPicPr>
            <a:picLocks noChangeAspect="1" noChangeArrowheads="1"/>
          </p:cNvPicPr>
          <p:nvPr/>
        </p:nvPicPr>
        <p:blipFill>
          <a:blip r:embed="rId3" cstate="print"/>
          <a:srcRect t="11241" b="32681"/>
          <a:stretch>
            <a:fillRect/>
          </a:stretch>
        </p:blipFill>
        <p:spPr bwMode="auto">
          <a:xfrm>
            <a:off x="-36513" y="-27384"/>
            <a:ext cx="9180513" cy="3108708"/>
          </a:xfrm>
          <a:prstGeom prst="rect">
            <a:avLst/>
          </a:prstGeom>
          <a:noFill/>
        </p:spPr>
      </p:pic>
      <p:sp>
        <p:nvSpPr>
          <p:cNvPr id="7" name="Rechthoek 6"/>
          <p:cNvSpPr/>
          <p:nvPr/>
        </p:nvSpPr>
        <p:spPr>
          <a:xfrm>
            <a:off x="-36512" y="-27384"/>
            <a:ext cx="9180512" cy="3096344"/>
          </a:xfrm>
          <a:prstGeom prst="rect">
            <a:avLst/>
          </a:prstGeom>
          <a:solidFill>
            <a:srgbClr val="001C3D">
              <a:alpha val="4000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p>
        </p:txBody>
      </p:sp>
      <p:sp>
        <p:nvSpPr>
          <p:cNvPr id="4" name="Vijfhoek 3"/>
          <p:cNvSpPr/>
          <p:nvPr/>
        </p:nvSpPr>
        <p:spPr>
          <a:xfrm>
            <a:off x="0" y="332656"/>
            <a:ext cx="6336704" cy="720080"/>
          </a:xfrm>
          <a:prstGeom prst="homePlate">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ES" sz="2400" b="1" dirty="0"/>
              <a:t>Comportamiento negativo durante el interrogatorio a un sospechoso</a:t>
            </a:r>
          </a:p>
        </p:txBody>
      </p:sp>
      <p:sp>
        <p:nvSpPr>
          <p:cNvPr id="9" name="Tijdelijke aanduiding voor inhoud 2"/>
          <p:cNvSpPr txBox="1">
            <a:spLocks/>
          </p:cNvSpPr>
          <p:nvPr/>
        </p:nvSpPr>
        <p:spPr>
          <a:xfrm>
            <a:off x="827584" y="3933056"/>
            <a:ext cx="7462664" cy="1728192"/>
          </a:xfrm>
          <a:prstGeom prst="rect">
            <a:avLst/>
          </a:prstGeom>
        </p:spPr>
        <p:txBody>
          <a:bodyPr vert="horz" lIns="91440" tIns="45720" rIns="91440" bIns="45720" rtlCol="0">
            <a:noAutofit/>
          </a:bodyPr>
          <a:lstStyle/>
          <a:p>
            <a:pPr algn="just"/>
            <a:r>
              <a:rPr lang="es-ES" sz="2200" dirty="0"/>
              <a:t>Por eso, </a:t>
            </a:r>
            <a:r>
              <a:rPr lang="es-ES" sz="2200" b="1" dirty="0"/>
              <a:t>intentar minar el poder </a:t>
            </a:r>
            <a:r>
              <a:rPr lang="es-ES" sz="2200" dirty="0"/>
              <a:t>de la otra persona, por ejemplo, interrumpiendo a propósito o hablar cuando la otra persona no ha terminado, o no respetar su espacio personal, perpetúa el conflicto y no consigue una comunicación efectiva.</a:t>
            </a:r>
          </a:p>
        </p:txBody>
      </p:sp>
    </p:spTree>
    <p:extLst>
      <p:ext uri="{BB962C8B-B14F-4D97-AF65-F5344CB8AC3E}">
        <p14:creationId xmlns:p14="http://schemas.microsoft.com/office/powerpoint/2010/main" val="2407228744"/>
      </p:ext>
    </p:extLst>
  </p:cSld>
  <p:clrMapOvr>
    <a:masterClrMapping/>
  </p:clrMapOvr>
  <p:transition/>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89" name="Picture 1" descr="C:\Users\Dunya\Documents\SUPRALAT\Politie en Recht 28.jpg"/>
          <p:cNvPicPr>
            <a:picLocks noChangeAspect="1" noChangeArrowheads="1"/>
          </p:cNvPicPr>
          <p:nvPr/>
        </p:nvPicPr>
        <p:blipFill>
          <a:blip r:embed="rId3" cstate="print"/>
          <a:srcRect t="11241" b="32681"/>
          <a:stretch>
            <a:fillRect/>
          </a:stretch>
        </p:blipFill>
        <p:spPr bwMode="auto">
          <a:xfrm>
            <a:off x="-36513" y="-27384"/>
            <a:ext cx="9180513" cy="3108708"/>
          </a:xfrm>
          <a:prstGeom prst="rect">
            <a:avLst/>
          </a:prstGeom>
          <a:noFill/>
        </p:spPr>
      </p:pic>
      <p:sp>
        <p:nvSpPr>
          <p:cNvPr id="7" name="Rechthoek 6"/>
          <p:cNvSpPr/>
          <p:nvPr/>
        </p:nvSpPr>
        <p:spPr>
          <a:xfrm>
            <a:off x="-36512" y="-27384"/>
            <a:ext cx="9180512" cy="3096344"/>
          </a:xfrm>
          <a:prstGeom prst="rect">
            <a:avLst/>
          </a:prstGeom>
          <a:solidFill>
            <a:srgbClr val="001C3D">
              <a:alpha val="4000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p>
        </p:txBody>
      </p:sp>
      <p:sp>
        <p:nvSpPr>
          <p:cNvPr id="4" name="Vijfhoek 3"/>
          <p:cNvSpPr/>
          <p:nvPr/>
        </p:nvSpPr>
        <p:spPr>
          <a:xfrm>
            <a:off x="0" y="332656"/>
            <a:ext cx="6336704" cy="720080"/>
          </a:xfrm>
          <a:prstGeom prst="homePlate">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ES" sz="2400" b="1" dirty="0"/>
              <a:t>Comportamiento negativo durante el interrogatorio a un sospechoso</a:t>
            </a:r>
          </a:p>
        </p:txBody>
      </p:sp>
      <p:sp>
        <p:nvSpPr>
          <p:cNvPr id="9" name="Tijdelijke aanduiding voor inhoud 2"/>
          <p:cNvSpPr txBox="1">
            <a:spLocks/>
          </p:cNvSpPr>
          <p:nvPr/>
        </p:nvSpPr>
        <p:spPr>
          <a:xfrm>
            <a:off x="827584" y="3933056"/>
            <a:ext cx="7462664" cy="1728192"/>
          </a:xfrm>
          <a:prstGeom prst="rect">
            <a:avLst/>
          </a:prstGeom>
        </p:spPr>
        <p:txBody>
          <a:bodyPr vert="horz" lIns="91440" tIns="45720" rIns="91440" bIns="45720" rtlCol="0">
            <a:noAutofit/>
          </a:bodyPr>
          <a:lstStyle/>
          <a:p>
            <a:pPr algn="just"/>
            <a:r>
              <a:rPr lang="es-ES" sz="2200" dirty="0"/>
              <a:t>Otro ejemplo son los comportamientos que pueden provocar, con frecuencia y sin que lo sepa quien los utiliza, una resistencia adicional en el destinatario. Entre otros, encontramos el </a:t>
            </a:r>
            <a:r>
              <a:rPr lang="es-ES" sz="2200" b="1" dirty="0"/>
              <a:t>lenguaje corporal negativo o incoherente</a:t>
            </a:r>
            <a:r>
              <a:rPr lang="es-ES" sz="2200" dirty="0"/>
              <a:t>, o el uso de la </a:t>
            </a:r>
            <a:r>
              <a:rPr lang="es-ES" sz="2200" b="1" dirty="0"/>
              <a:t>palabra «pero»</a:t>
            </a:r>
            <a:r>
              <a:rPr lang="es-ES" sz="2200" dirty="0"/>
              <a:t>, por ejemplo, en la oración «usted tiene razón pero...».</a:t>
            </a:r>
          </a:p>
        </p:txBody>
      </p:sp>
    </p:spTree>
    <p:extLst>
      <p:ext uri="{BB962C8B-B14F-4D97-AF65-F5344CB8AC3E}">
        <p14:creationId xmlns:p14="http://schemas.microsoft.com/office/powerpoint/2010/main" val="1205136807"/>
      </p:ext>
    </p:extLst>
  </p:cSld>
  <p:clrMapOvr>
    <a:masterClrMapping/>
  </p:clrMapOvr>
  <p:transition/>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89" name="Picture 1" descr="C:\Users\Dunya\Documents\SUPRALAT\Politie en Recht 28.jpg"/>
          <p:cNvPicPr>
            <a:picLocks noChangeAspect="1" noChangeArrowheads="1"/>
          </p:cNvPicPr>
          <p:nvPr/>
        </p:nvPicPr>
        <p:blipFill>
          <a:blip r:embed="rId3" cstate="print"/>
          <a:srcRect t="11241" b="32681"/>
          <a:stretch>
            <a:fillRect/>
          </a:stretch>
        </p:blipFill>
        <p:spPr bwMode="auto">
          <a:xfrm>
            <a:off x="-36513" y="-27384"/>
            <a:ext cx="9180513" cy="3108708"/>
          </a:xfrm>
          <a:prstGeom prst="rect">
            <a:avLst/>
          </a:prstGeom>
          <a:noFill/>
        </p:spPr>
      </p:pic>
      <p:sp>
        <p:nvSpPr>
          <p:cNvPr id="7" name="Rechthoek 6"/>
          <p:cNvSpPr/>
          <p:nvPr/>
        </p:nvSpPr>
        <p:spPr>
          <a:xfrm>
            <a:off x="-36512" y="-27384"/>
            <a:ext cx="9180512" cy="3096344"/>
          </a:xfrm>
          <a:prstGeom prst="rect">
            <a:avLst/>
          </a:prstGeom>
          <a:solidFill>
            <a:srgbClr val="001C3D">
              <a:alpha val="4000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p>
        </p:txBody>
      </p:sp>
      <p:sp>
        <p:nvSpPr>
          <p:cNvPr id="4" name="Vijfhoek 3"/>
          <p:cNvSpPr/>
          <p:nvPr/>
        </p:nvSpPr>
        <p:spPr>
          <a:xfrm>
            <a:off x="0" y="332656"/>
            <a:ext cx="6336704" cy="720080"/>
          </a:xfrm>
          <a:prstGeom prst="homePlate">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ES" sz="2400" b="1" dirty="0"/>
              <a:t>Comportamiento negativo durante el interrogatorio a un sospechoso</a:t>
            </a:r>
          </a:p>
        </p:txBody>
      </p:sp>
      <p:sp>
        <p:nvSpPr>
          <p:cNvPr id="9" name="Tijdelijke aanduiding voor inhoud 2"/>
          <p:cNvSpPr txBox="1">
            <a:spLocks/>
          </p:cNvSpPr>
          <p:nvPr/>
        </p:nvSpPr>
        <p:spPr>
          <a:xfrm>
            <a:off x="827584" y="3933056"/>
            <a:ext cx="7462664" cy="1728192"/>
          </a:xfrm>
          <a:prstGeom prst="rect">
            <a:avLst/>
          </a:prstGeom>
        </p:spPr>
        <p:txBody>
          <a:bodyPr vert="horz" lIns="91440" tIns="45720" rIns="91440" bIns="45720" rtlCol="0">
            <a:noAutofit/>
          </a:bodyPr>
          <a:lstStyle/>
          <a:p>
            <a:pPr algn="just"/>
            <a:r>
              <a:rPr lang="es-ES" sz="2200" dirty="0"/>
              <a:t>De igual modo, </a:t>
            </a:r>
            <a:r>
              <a:rPr lang="es-ES" sz="2200" b="1" dirty="0"/>
              <a:t>argumentar demasiado sus puntos de vista </a:t>
            </a:r>
            <a:r>
              <a:rPr lang="es-ES" sz="2200" dirty="0"/>
              <a:t>puede dar lugar a resistencia. Si siente la necesidad de seguir persuadiendo, probablemente esto indique que es el momento de utilizar otros métodos para conseguir sus objetivos profesionales, por ejemplo, examinar en profundidad la perspectiva de su interlocutor o detener la situación.</a:t>
            </a:r>
          </a:p>
        </p:txBody>
      </p:sp>
    </p:spTree>
    <p:extLst>
      <p:ext uri="{BB962C8B-B14F-4D97-AF65-F5344CB8AC3E}">
        <p14:creationId xmlns:p14="http://schemas.microsoft.com/office/powerpoint/2010/main" val="3520212879"/>
      </p:ext>
    </p:extLst>
  </p:cSld>
  <p:clrMapOvr>
    <a:masterClrMapping/>
  </p:clrMapOvr>
  <p:transition/>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89" name="Picture 1" descr="C:\Users\Dunya\Documents\SUPRALAT\Politie en Recht 28.jpg"/>
          <p:cNvPicPr>
            <a:picLocks noChangeAspect="1" noChangeArrowheads="1"/>
          </p:cNvPicPr>
          <p:nvPr/>
        </p:nvPicPr>
        <p:blipFill>
          <a:blip r:embed="rId3" cstate="print"/>
          <a:srcRect t="11241" b="32681"/>
          <a:stretch>
            <a:fillRect/>
          </a:stretch>
        </p:blipFill>
        <p:spPr bwMode="auto">
          <a:xfrm>
            <a:off x="-36513" y="-27384"/>
            <a:ext cx="9180513" cy="3108708"/>
          </a:xfrm>
          <a:prstGeom prst="rect">
            <a:avLst/>
          </a:prstGeom>
          <a:noFill/>
        </p:spPr>
      </p:pic>
      <p:sp>
        <p:nvSpPr>
          <p:cNvPr id="7" name="Rechthoek 6"/>
          <p:cNvSpPr/>
          <p:nvPr/>
        </p:nvSpPr>
        <p:spPr>
          <a:xfrm>
            <a:off x="-36512" y="-27384"/>
            <a:ext cx="9180512" cy="3096344"/>
          </a:xfrm>
          <a:prstGeom prst="rect">
            <a:avLst/>
          </a:prstGeom>
          <a:solidFill>
            <a:srgbClr val="001C3D">
              <a:alpha val="4000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p>
        </p:txBody>
      </p:sp>
      <p:sp>
        <p:nvSpPr>
          <p:cNvPr id="4" name="Vijfhoek 3"/>
          <p:cNvSpPr/>
          <p:nvPr/>
        </p:nvSpPr>
        <p:spPr>
          <a:xfrm>
            <a:off x="0" y="332656"/>
            <a:ext cx="6336704" cy="720080"/>
          </a:xfrm>
          <a:prstGeom prst="homePlate">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ES" sz="2400" b="1" dirty="0"/>
              <a:t>Comportamiento negativo durante el interrogatorio a un sospechoso</a:t>
            </a:r>
          </a:p>
        </p:txBody>
      </p:sp>
      <p:sp>
        <p:nvSpPr>
          <p:cNvPr id="9" name="Tijdelijke aanduiding voor inhoud 2"/>
          <p:cNvSpPr txBox="1">
            <a:spLocks/>
          </p:cNvSpPr>
          <p:nvPr/>
        </p:nvSpPr>
        <p:spPr>
          <a:xfrm>
            <a:off x="827584" y="3933056"/>
            <a:ext cx="7462664" cy="1728192"/>
          </a:xfrm>
          <a:prstGeom prst="rect">
            <a:avLst/>
          </a:prstGeom>
        </p:spPr>
        <p:txBody>
          <a:bodyPr vert="horz" lIns="91440" tIns="45720" rIns="91440" bIns="45720" rtlCol="0">
            <a:noAutofit/>
          </a:bodyPr>
          <a:lstStyle/>
          <a:p>
            <a:pPr algn="just"/>
            <a:r>
              <a:rPr lang="es-ES" sz="2200" dirty="0"/>
              <a:t>Y finalmente, </a:t>
            </a:r>
            <a:r>
              <a:rPr lang="es-ES" sz="2200" b="1" dirty="0"/>
              <a:t>exponer las vulnerabilidades de la otra persona</a:t>
            </a:r>
            <a:r>
              <a:rPr lang="es-ES" sz="2200" dirty="0"/>
              <a:t>, como su falta de experiencia o su desconocimiento de la ley, puede ayudarle a conseguir sus objetivos inmediatos durante el interrogatorio, pero probablemente dé lugar a resistencia, y por tanto no conducirá a una relación de trabajo efectiva. </a:t>
            </a:r>
          </a:p>
          <a:p>
            <a:r>
              <a:rPr lang="es-ES" sz="2400" dirty="0"/>
              <a:t> </a:t>
            </a:r>
          </a:p>
          <a:p>
            <a:r>
              <a:rPr lang="es-ES" sz="2400" dirty="0"/>
              <a:t> </a:t>
            </a:r>
          </a:p>
          <a:p>
            <a:pPr algn="just"/>
            <a:endParaRPr lang="nl-NL" sz="2200" dirty="0"/>
          </a:p>
        </p:txBody>
      </p:sp>
    </p:spTree>
    <p:extLst>
      <p:ext uri="{BB962C8B-B14F-4D97-AF65-F5344CB8AC3E}">
        <p14:creationId xmlns:p14="http://schemas.microsoft.com/office/powerpoint/2010/main" val="1035694840"/>
      </p:ext>
    </p:extLst>
  </p:cSld>
  <p:clrMapOvr>
    <a:masterClrMapping/>
  </p:clrMapOvr>
  <p:transition/>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Vijfhoek 3"/>
          <p:cNvSpPr/>
          <p:nvPr/>
        </p:nvSpPr>
        <p:spPr>
          <a:xfrm>
            <a:off x="0" y="332656"/>
            <a:ext cx="6336704" cy="576064"/>
          </a:xfrm>
          <a:prstGeom prst="homePlate">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ES" sz="2400" b="1" dirty="0"/>
              <a:t>Página de inicio</a:t>
            </a:r>
          </a:p>
        </p:txBody>
      </p:sp>
      <p:sp>
        <p:nvSpPr>
          <p:cNvPr id="7" name="Tekstvak 6">
            <a:hlinkClick r:id="" action="ppaction://hlinkshowjump?jump=nextslide"/>
          </p:cNvPr>
          <p:cNvSpPr txBox="1"/>
          <p:nvPr/>
        </p:nvSpPr>
        <p:spPr>
          <a:xfrm>
            <a:off x="1232196" y="1702190"/>
            <a:ext cx="2715064" cy="1569660"/>
          </a:xfrm>
          <a:prstGeom prst="rect">
            <a:avLst/>
          </a:prstGeom>
          <a:solidFill>
            <a:srgbClr val="00A2DB">
              <a:alpha val="15000"/>
            </a:srgbClr>
          </a:solidFill>
        </p:spPr>
        <p:txBody>
          <a:bodyPr wrap="square" rtlCol="0">
            <a:spAutoFit/>
          </a:bodyPr>
          <a:lstStyle/>
          <a:p>
            <a:pPr algn="ctr"/>
            <a:endParaRPr lang="nl-NL" sz="2400" b="1" dirty="0">
              <a:solidFill>
                <a:schemeClr val="bg2"/>
              </a:solidFill>
            </a:endParaRPr>
          </a:p>
          <a:p>
            <a:pPr algn="ctr"/>
            <a:r>
              <a:rPr lang="es-ES" sz="2400" b="1" dirty="0">
                <a:solidFill>
                  <a:schemeClr val="bg2"/>
                </a:solidFill>
              </a:rPr>
              <a:t>Parte 1: </a:t>
            </a:r>
          </a:p>
          <a:p>
            <a:pPr algn="ctr"/>
            <a:r>
              <a:rPr lang="es-ES" sz="2400" b="1" dirty="0">
                <a:solidFill>
                  <a:schemeClr val="bg2"/>
                </a:solidFill>
              </a:rPr>
              <a:t>Modelos de entrevista</a:t>
            </a:r>
          </a:p>
          <a:p>
            <a:pPr algn="ctr"/>
            <a:endParaRPr lang="nl-NL" sz="2400" b="1" dirty="0">
              <a:solidFill>
                <a:schemeClr val="bg2"/>
              </a:solidFill>
            </a:endParaRPr>
          </a:p>
        </p:txBody>
      </p:sp>
      <p:sp>
        <p:nvSpPr>
          <p:cNvPr id="8" name="Tekstvak 7">
            <a:hlinkClick r:id="rId3" action="ppaction://hlinksldjump"/>
          </p:cNvPr>
          <p:cNvSpPr txBox="1"/>
          <p:nvPr/>
        </p:nvSpPr>
        <p:spPr>
          <a:xfrm>
            <a:off x="5099537" y="1702189"/>
            <a:ext cx="2715064" cy="1569660"/>
          </a:xfrm>
          <a:prstGeom prst="rect">
            <a:avLst/>
          </a:prstGeom>
          <a:solidFill>
            <a:schemeClr val="tx2">
              <a:alpha val="15000"/>
            </a:schemeClr>
          </a:solidFill>
        </p:spPr>
        <p:txBody>
          <a:bodyPr wrap="square" rtlCol="0">
            <a:spAutoFit/>
          </a:bodyPr>
          <a:lstStyle/>
          <a:p>
            <a:pPr algn="ctr"/>
            <a:r>
              <a:rPr lang="es-ES" sz="2400" b="1" dirty="0">
                <a:solidFill>
                  <a:schemeClr val="bg2"/>
                </a:solidFill>
              </a:rPr>
              <a:t>Parte 2: </a:t>
            </a:r>
          </a:p>
          <a:p>
            <a:pPr algn="ctr"/>
            <a:r>
              <a:rPr lang="es-ES" sz="2400" b="1" dirty="0">
                <a:solidFill>
                  <a:schemeClr val="bg2"/>
                </a:solidFill>
              </a:rPr>
              <a:t>Presión y tácticas durante la entrevista al sospechoso</a:t>
            </a:r>
          </a:p>
        </p:txBody>
      </p:sp>
      <p:sp>
        <p:nvSpPr>
          <p:cNvPr id="9" name="Tekstvak 8">
            <a:hlinkClick r:id="rId4" action="ppaction://hlinksldjump"/>
          </p:cNvPr>
          <p:cNvSpPr txBox="1"/>
          <p:nvPr/>
        </p:nvSpPr>
        <p:spPr>
          <a:xfrm>
            <a:off x="1232196" y="3964445"/>
            <a:ext cx="2715064" cy="1938992"/>
          </a:xfrm>
          <a:prstGeom prst="rect">
            <a:avLst/>
          </a:prstGeom>
          <a:solidFill>
            <a:schemeClr val="tx2">
              <a:alpha val="15000"/>
            </a:schemeClr>
          </a:solidFill>
        </p:spPr>
        <p:txBody>
          <a:bodyPr wrap="square" rtlCol="0">
            <a:spAutoFit/>
          </a:bodyPr>
          <a:lstStyle/>
          <a:p>
            <a:pPr algn="ctr"/>
            <a:endParaRPr lang="nl-NL" sz="2400" b="1" dirty="0">
              <a:solidFill>
                <a:schemeClr val="bg2"/>
              </a:solidFill>
            </a:endParaRPr>
          </a:p>
          <a:p>
            <a:pPr algn="ctr"/>
            <a:r>
              <a:rPr lang="es-ES" sz="2400" b="1" dirty="0">
                <a:solidFill>
                  <a:schemeClr val="bg2"/>
                </a:solidFill>
              </a:rPr>
              <a:t>Parte 3: </a:t>
            </a:r>
          </a:p>
          <a:p>
            <a:pPr algn="ctr"/>
            <a:r>
              <a:rPr lang="es-ES" sz="2400" b="1" dirty="0">
                <a:solidFill>
                  <a:schemeClr val="bg2"/>
                </a:solidFill>
              </a:rPr>
              <a:t>Función del abogado/</a:t>
            </a:r>
            <a:r>
              <a:rPr lang="es-ES" sz="2400" b="1" dirty="0" err="1">
                <a:solidFill>
                  <a:schemeClr val="bg2"/>
                </a:solidFill>
              </a:rPr>
              <a:t>ada</a:t>
            </a:r>
            <a:endParaRPr lang="es-ES" sz="2400" b="1" dirty="0">
              <a:solidFill>
                <a:schemeClr val="bg2"/>
              </a:solidFill>
            </a:endParaRPr>
          </a:p>
          <a:p>
            <a:pPr algn="ctr"/>
            <a:endParaRPr lang="nl-NL" sz="2400" b="1" dirty="0">
              <a:solidFill>
                <a:schemeClr val="bg2"/>
              </a:solidFill>
            </a:endParaRPr>
          </a:p>
        </p:txBody>
      </p:sp>
      <p:sp>
        <p:nvSpPr>
          <p:cNvPr id="10" name="Tekstvak 9">
            <a:hlinkClick r:id="rId5" action="ppaction://hlinksldjump"/>
          </p:cNvPr>
          <p:cNvSpPr txBox="1"/>
          <p:nvPr/>
        </p:nvSpPr>
        <p:spPr>
          <a:xfrm>
            <a:off x="5099537" y="3964446"/>
            <a:ext cx="2715064" cy="1569660"/>
          </a:xfrm>
          <a:prstGeom prst="rect">
            <a:avLst/>
          </a:prstGeom>
          <a:solidFill>
            <a:srgbClr val="00A2DB">
              <a:alpha val="84000"/>
            </a:srgbClr>
          </a:solidFill>
        </p:spPr>
        <p:txBody>
          <a:bodyPr wrap="square" rtlCol="0">
            <a:spAutoFit/>
          </a:bodyPr>
          <a:lstStyle/>
          <a:p>
            <a:pPr algn="ctr"/>
            <a:endParaRPr lang="nl-NL" sz="2400" b="1" dirty="0">
              <a:solidFill>
                <a:schemeClr val="bg2"/>
              </a:solidFill>
            </a:endParaRPr>
          </a:p>
          <a:p>
            <a:pPr algn="ctr"/>
            <a:r>
              <a:rPr lang="es-ES" sz="2400" b="1" dirty="0">
                <a:solidFill>
                  <a:schemeClr val="bg2"/>
                </a:solidFill>
              </a:rPr>
              <a:t>Parte 4: </a:t>
            </a:r>
          </a:p>
          <a:p>
            <a:pPr algn="ctr"/>
            <a:r>
              <a:rPr lang="es-ES" sz="2400" b="1" dirty="0">
                <a:solidFill>
                  <a:schemeClr val="bg2"/>
                </a:solidFill>
              </a:rPr>
              <a:t>Resumen</a:t>
            </a:r>
          </a:p>
          <a:p>
            <a:pPr algn="ctr"/>
            <a:endParaRPr lang="nl-NL" sz="2400" b="1" dirty="0">
              <a:solidFill>
                <a:schemeClr val="bg2"/>
              </a:solidFill>
            </a:endParaRPr>
          </a:p>
        </p:txBody>
      </p:sp>
    </p:spTree>
  </p:cSld>
  <p:clrMapOvr>
    <a:masterClrMapping/>
  </p:clrMapOvr>
  <p:transition/>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p:cNvSpPr>
            <a:spLocks noGrp="1"/>
          </p:cNvSpPr>
          <p:nvPr>
            <p:ph idx="1"/>
          </p:nvPr>
        </p:nvSpPr>
        <p:spPr/>
        <p:txBody>
          <a:bodyPr>
            <a:noAutofit/>
          </a:bodyPr>
          <a:lstStyle/>
          <a:p>
            <a:pPr marL="0" indent="0" algn="just">
              <a:buNone/>
            </a:pPr>
            <a:r>
              <a:rPr lang="es-ES" sz="2400" dirty="0"/>
              <a:t>En primer lugar, hay </a:t>
            </a:r>
            <a:r>
              <a:rPr lang="es-ES" sz="2400" b="1" dirty="0"/>
              <a:t>dos</a:t>
            </a:r>
            <a:r>
              <a:rPr lang="es-ES" sz="2400" dirty="0"/>
              <a:t> </a:t>
            </a:r>
            <a:r>
              <a:rPr lang="es-ES" sz="2400" b="1" dirty="0"/>
              <a:t>modelos principales </a:t>
            </a:r>
            <a:r>
              <a:rPr lang="es-ES" sz="2400" dirty="0"/>
              <a:t>de interrogatorio a sospechosos, que dependen del objetivo de la persona que entrevista y de la cantidad y la naturaleza de tácticas que se utilicen. </a:t>
            </a:r>
          </a:p>
          <a:p>
            <a:pPr marL="0" indent="0" algn="just">
              <a:buNone/>
            </a:pPr>
            <a:r>
              <a:rPr lang="es-ES" sz="2400" dirty="0"/>
              <a:t>Un interrogatorio de </a:t>
            </a:r>
            <a:r>
              <a:rPr lang="es-ES" sz="2400" b="1" dirty="0"/>
              <a:t>recogida de información </a:t>
            </a:r>
            <a:r>
              <a:rPr lang="es-ES" sz="2400" dirty="0"/>
              <a:t>está destinada a obtener un relato del sospechoso y utiliza menos presión externa. </a:t>
            </a:r>
          </a:p>
          <a:p>
            <a:pPr marL="0" indent="0" algn="just">
              <a:buNone/>
            </a:pPr>
            <a:r>
              <a:rPr lang="es-ES" sz="2400" dirty="0"/>
              <a:t>El modelo opuesto es el interrogatorio</a:t>
            </a:r>
            <a:r>
              <a:rPr lang="es-ES" sz="2400" b="1" dirty="0"/>
              <a:t> acusatorio</a:t>
            </a:r>
            <a:r>
              <a:rPr lang="es-ES" sz="2400" dirty="0"/>
              <a:t>, destinado a obtener una confesión y utiliza la presión externa. </a:t>
            </a:r>
          </a:p>
          <a:p>
            <a:pPr marL="0" indent="0" algn="just">
              <a:buNone/>
            </a:pPr>
            <a:r>
              <a:rPr lang="es-ES" sz="2400" dirty="0"/>
              <a:t>La mayoría de entrevistas a sospechosos de la vida real se encuentran entre esos dos modelos.</a:t>
            </a:r>
          </a:p>
          <a:p>
            <a:pPr marL="0" indent="0">
              <a:buNone/>
            </a:pPr>
            <a:endParaRPr lang="nl-NL" sz="2800" dirty="0"/>
          </a:p>
          <a:p>
            <a:pPr marL="0" indent="0" algn="just">
              <a:buNone/>
            </a:pPr>
            <a:endParaRPr lang="nl-NL" sz="2600" dirty="0"/>
          </a:p>
          <a:p>
            <a:pPr marL="0" indent="0" algn="just">
              <a:buNone/>
            </a:pPr>
            <a:endParaRPr lang="nl-NL" sz="2600" dirty="0"/>
          </a:p>
        </p:txBody>
      </p:sp>
      <p:sp>
        <p:nvSpPr>
          <p:cNvPr id="4" name="Vijfhoek 3"/>
          <p:cNvSpPr/>
          <p:nvPr/>
        </p:nvSpPr>
        <p:spPr>
          <a:xfrm>
            <a:off x="0" y="332656"/>
            <a:ext cx="6336704" cy="576064"/>
          </a:xfrm>
          <a:prstGeom prst="homePlate">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ES" sz="2400" b="1" dirty="0"/>
              <a:t>Resumen</a:t>
            </a:r>
          </a:p>
        </p:txBody>
      </p:sp>
    </p:spTree>
  </p:cSld>
  <p:clrMapOvr>
    <a:masterClrMapping/>
  </p:clrMapOvr>
  <p:transition/>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p:cNvSpPr>
            <a:spLocks noGrp="1"/>
          </p:cNvSpPr>
          <p:nvPr>
            <p:ph idx="1"/>
          </p:nvPr>
        </p:nvSpPr>
        <p:spPr>
          <a:xfrm>
            <a:off x="457200" y="1166018"/>
            <a:ext cx="8229600" cy="4525963"/>
          </a:xfrm>
        </p:spPr>
        <p:txBody>
          <a:bodyPr>
            <a:normAutofit/>
          </a:bodyPr>
          <a:lstStyle/>
          <a:p>
            <a:pPr marL="0" indent="0" algn="just">
              <a:buNone/>
            </a:pPr>
            <a:r>
              <a:rPr lang="es-ES" sz="2400" dirty="0"/>
              <a:t>Hemos visto que </a:t>
            </a:r>
            <a:r>
              <a:rPr lang="es-ES" sz="2400" b="1" dirty="0"/>
              <a:t>reconocer las tácticas que se están utilizando</a:t>
            </a:r>
            <a:r>
              <a:rPr lang="es-ES" sz="2400" dirty="0"/>
              <a:t>, o cuando su uso se convierte en </a:t>
            </a:r>
            <a:r>
              <a:rPr lang="es-ES" sz="2400" b="1" dirty="0"/>
              <a:t>inadecuado</a:t>
            </a:r>
            <a:r>
              <a:rPr lang="es-ES" sz="2400" dirty="0"/>
              <a:t>, </a:t>
            </a:r>
            <a:r>
              <a:rPr lang="es-ES" sz="2400" b="1" dirty="0"/>
              <a:t>no es una tarea fácil.</a:t>
            </a:r>
            <a:r>
              <a:rPr lang="es-ES" sz="2400" dirty="0"/>
              <a:t> Por ejemplo, no se puede limitar a observar la presión que se utiliza. </a:t>
            </a:r>
          </a:p>
          <a:p>
            <a:pPr marL="0" indent="0" algn="just">
              <a:buNone/>
            </a:pPr>
            <a:endParaRPr lang="en-GB" sz="2400" dirty="0"/>
          </a:p>
          <a:p>
            <a:pPr marL="0" indent="0" algn="just">
              <a:buNone/>
            </a:pPr>
            <a:r>
              <a:rPr lang="es-ES" sz="2400" dirty="0"/>
              <a:t>Al contrario, puede ser útil </a:t>
            </a:r>
            <a:r>
              <a:rPr lang="es-ES" sz="2400" b="1" dirty="0"/>
              <a:t>sentir cuál es la naturaleza general </a:t>
            </a:r>
            <a:r>
              <a:rPr lang="es-ES" sz="2400" dirty="0"/>
              <a:t>del interrogatorio: ¿comienza el interrogatorio con la presunción de la culpabilidad de su cliente?, ¿cuál es el objetivo de utilizar determinadas tácticas y técnicas? </a:t>
            </a:r>
          </a:p>
          <a:p>
            <a:pPr marL="0" indent="0" algn="just">
              <a:buNone/>
            </a:pPr>
            <a:endParaRPr lang="es-ES" sz="2400" dirty="0"/>
          </a:p>
          <a:p>
            <a:pPr marL="0" indent="0">
              <a:buNone/>
            </a:pPr>
            <a:endParaRPr lang="nl-NL" sz="2800" dirty="0"/>
          </a:p>
          <a:p>
            <a:pPr marL="0" indent="0" algn="just">
              <a:buNone/>
            </a:pPr>
            <a:endParaRPr lang="nl-NL" sz="2600" dirty="0"/>
          </a:p>
        </p:txBody>
      </p:sp>
      <p:sp>
        <p:nvSpPr>
          <p:cNvPr id="4" name="Vijfhoek 3"/>
          <p:cNvSpPr/>
          <p:nvPr/>
        </p:nvSpPr>
        <p:spPr>
          <a:xfrm>
            <a:off x="0" y="332656"/>
            <a:ext cx="6336704" cy="576064"/>
          </a:xfrm>
          <a:prstGeom prst="homePlate">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ES" sz="2400" b="1" dirty="0"/>
              <a:t>Resumen</a:t>
            </a:r>
          </a:p>
        </p:txBody>
      </p:sp>
    </p:spTree>
  </p:cSld>
  <p:clrMapOvr>
    <a:masterClrMapping/>
  </p:clrMapOvr>
  <p:transition/>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p:cNvSpPr>
            <a:spLocks noGrp="1"/>
          </p:cNvSpPr>
          <p:nvPr>
            <p:ph idx="1"/>
          </p:nvPr>
        </p:nvSpPr>
        <p:spPr>
          <a:xfrm>
            <a:off x="457200" y="1124744"/>
            <a:ext cx="8229600" cy="4525963"/>
          </a:xfrm>
        </p:spPr>
        <p:txBody>
          <a:bodyPr>
            <a:noAutofit/>
          </a:bodyPr>
          <a:lstStyle/>
          <a:p>
            <a:pPr marL="0" indent="0" algn="just">
              <a:buNone/>
            </a:pPr>
            <a:r>
              <a:rPr lang="es-ES" sz="2400" b="1" dirty="0"/>
              <a:t>Algunas tácticas </a:t>
            </a:r>
            <a:r>
              <a:rPr lang="es-ES" sz="2400" dirty="0"/>
              <a:t>descritas en este módulo son </a:t>
            </a:r>
            <a:r>
              <a:rPr lang="es-ES" sz="2400" b="1" dirty="0"/>
              <a:t>«inadecuadas» </a:t>
            </a:r>
            <a:r>
              <a:rPr lang="es-ES" sz="2400" dirty="0"/>
              <a:t>sin ninguna duda y posiblemente prohibidas por ley.</a:t>
            </a:r>
          </a:p>
          <a:p>
            <a:pPr marL="0" indent="0" algn="just">
              <a:buNone/>
            </a:pPr>
            <a:r>
              <a:rPr lang="es-ES" sz="2400" dirty="0"/>
              <a:t> </a:t>
            </a:r>
          </a:p>
          <a:p>
            <a:pPr marL="0" indent="0" algn="just">
              <a:buNone/>
            </a:pPr>
            <a:r>
              <a:rPr lang="es-ES" sz="2400" dirty="0"/>
              <a:t>Finalmente, hemos hablado del papel del abogado/</a:t>
            </a:r>
            <a:r>
              <a:rPr lang="es-ES" sz="2400" dirty="0" err="1"/>
              <a:t>ada</a:t>
            </a:r>
            <a:r>
              <a:rPr lang="es-ES" sz="2400" dirty="0"/>
              <a:t> en relación con la presión en el interrogatorio. Hemos destacado que puede ser posible que el o la abogada tenga una </a:t>
            </a:r>
            <a:r>
              <a:rPr lang="es-ES" sz="2400" b="1" dirty="0"/>
              <a:t>actitud activa </a:t>
            </a:r>
            <a:r>
              <a:rPr lang="es-ES" sz="2400" dirty="0"/>
              <a:t>para evitar de manera efectiva o reaccionar a la posible presión excesiva sobre su cliente, sospechoso de un delito. </a:t>
            </a:r>
          </a:p>
          <a:p>
            <a:pPr marL="0" indent="0" algn="just">
              <a:buNone/>
            </a:pPr>
            <a:endParaRPr lang="nl-NL" sz="2400" dirty="0"/>
          </a:p>
          <a:p>
            <a:pPr marL="0" indent="0" algn="just">
              <a:buNone/>
            </a:pPr>
            <a:r>
              <a:rPr lang="es-ES" sz="2400" dirty="0"/>
              <a:t>Finalmente, hemos revisado algunas </a:t>
            </a:r>
            <a:r>
              <a:rPr lang="es-ES" sz="2400" b="1" dirty="0"/>
              <a:t>recomendaciones para la comunicación durante una entrevista</a:t>
            </a:r>
            <a:r>
              <a:rPr lang="es-ES" sz="2400" dirty="0"/>
              <a:t> y ejemplos de comportamientos negativos.</a:t>
            </a:r>
          </a:p>
        </p:txBody>
      </p:sp>
      <p:sp>
        <p:nvSpPr>
          <p:cNvPr id="4" name="Vijfhoek 3"/>
          <p:cNvSpPr/>
          <p:nvPr/>
        </p:nvSpPr>
        <p:spPr>
          <a:xfrm>
            <a:off x="0" y="332656"/>
            <a:ext cx="6336704" cy="576064"/>
          </a:xfrm>
          <a:prstGeom prst="homePlate">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ES" sz="2400" b="1" dirty="0"/>
              <a:t>Resumen</a:t>
            </a:r>
          </a:p>
        </p:txBody>
      </p:sp>
    </p:spTree>
  </p:cSld>
  <p:clrMapOvr>
    <a:masterClrMapping/>
  </p:clrMapOvr>
  <p:transition/>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 y="908720"/>
            <a:ext cx="9143999" cy="5878532"/>
          </a:xfrm>
          <a:prstGeom prst="rect">
            <a:avLst/>
          </a:prstGeom>
        </p:spPr>
        <p:txBody>
          <a:bodyPr wrap="square">
            <a:spAutoFit/>
          </a:bodyPr>
          <a:lstStyle/>
          <a:p>
            <a:r>
              <a:rPr lang="es-ES" sz="1500" b="1" dirty="0">
                <a:latin typeface="Times New Roman" panose="02020603050405020304" pitchFamily="18" charset="0"/>
                <a:cs typeface="Times New Roman" panose="02020603050405020304" pitchFamily="18" charset="0"/>
              </a:rPr>
              <a:t>MODELOS DE ENTREVISTA:</a:t>
            </a:r>
          </a:p>
          <a:p>
            <a:endParaRPr lang="nl-NL" sz="1500" dirty="0">
              <a:latin typeface="Times New Roman" panose="02020603050405020304" pitchFamily="18" charset="0"/>
              <a:cs typeface="Times New Roman" panose="02020603050405020304" pitchFamily="18" charset="0"/>
            </a:endParaRPr>
          </a:p>
          <a:p>
            <a:r>
              <a:rPr lang="es-ES" sz="1500" dirty="0">
                <a:latin typeface="Times New Roman" panose="02020603050405020304" pitchFamily="18" charset="0"/>
                <a:cs typeface="Times New Roman" panose="02020603050405020304" pitchFamily="18" charset="0"/>
              </a:rPr>
              <a:t>C.E. Kelly, J.C. Miller, A.D. Redlich, </a:t>
            </a:r>
            <a:r>
              <a:rPr lang="es-ES" sz="1500" u="sng" dirty="0">
                <a:latin typeface="Times New Roman" panose="02020603050405020304" pitchFamily="18" charset="0"/>
                <a:cs typeface="Times New Roman" panose="02020603050405020304" pitchFamily="18" charset="0"/>
                <a:hlinkClick r:id="rId2"/>
              </a:rPr>
              <a:t>A taxonomy of interrogation methods</a:t>
            </a:r>
            <a:r>
              <a:rPr lang="es-ES" sz="1500" dirty="0">
                <a:latin typeface="Times New Roman" panose="02020603050405020304" pitchFamily="18" charset="0"/>
                <a:cs typeface="Times New Roman" panose="02020603050405020304" pitchFamily="18" charset="0"/>
              </a:rPr>
              <a:t>, Psychology, Public Policy, and Law, 19/2, 2013, págs. 165-178.</a:t>
            </a:r>
          </a:p>
          <a:p>
            <a:endParaRPr lang="nl-NL" sz="1500" dirty="0">
              <a:latin typeface="Times New Roman" panose="02020603050405020304" pitchFamily="18" charset="0"/>
              <a:cs typeface="Times New Roman" panose="02020603050405020304" pitchFamily="18" charset="0"/>
            </a:endParaRPr>
          </a:p>
          <a:p>
            <a:r>
              <a:rPr lang="es-ES" sz="1500" dirty="0">
                <a:latin typeface="Times New Roman" panose="02020603050405020304" pitchFamily="18" charset="0"/>
                <a:cs typeface="Times New Roman" panose="02020603050405020304" pitchFamily="18" charset="0"/>
              </a:rPr>
              <a:t>C. Meissner, A. Redlich, S. </a:t>
            </a:r>
            <a:r>
              <a:rPr lang="es-ES" sz="1500" dirty="0" err="1">
                <a:latin typeface="Times New Roman" panose="02020603050405020304" pitchFamily="18" charset="0"/>
                <a:cs typeface="Times New Roman" panose="02020603050405020304" pitchFamily="18" charset="0"/>
              </a:rPr>
              <a:t>Bhatt</a:t>
            </a:r>
            <a:r>
              <a:rPr lang="es-ES" sz="1500" dirty="0">
                <a:latin typeface="Times New Roman" panose="02020603050405020304" pitchFamily="18" charset="0"/>
                <a:cs typeface="Times New Roman" panose="02020603050405020304" pitchFamily="18" charset="0"/>
              </a:rPr>
              <a:t>, S. Brandon, </a:t>
            </a:r>
            <a:r>
              <a:rPr lang="es-ES" sz="1500" u="sng" dirty="0">
                <a:latin typeface="Times New Roman" panose="02020603050405020304" pitchFamily="18" charset="0"/>
                <a:cs typeface="Times New Roman" panose="02020603050405020304" pitchFamily="18" charset="0"/>
                <a:hlinkClick r:id="rId3"/>
              </a:rPr>
              <a:t>Interview and interrogation methods and </a:t>
            </a:r>
            <a:r>
              <a:rPr lang="es-ES" sz="1500" u="sng" dirty="0" err="1">
                <a:latin typeface="Times New Roman" panose="02020603050405020304" pitchFamily="18" charset="0"/>
                <a:cs typeface="Times New Roman" panose="02020603050405020304" pitchFamily="18" charset="0"/>
                <a:hlinkClick r:id="rId3"/>
              </a:rPr>
              <a:t>their</a:t>
            </a:r>
            <a:r>
              <a:rPr lang="es-ES" sz="1500" u="sng" dirty="0">
                <a:latin typeface="Times New Roman" panose="02020603050405020304" pitchFamily="18" charset="0"/>
                <a:cs typeface="Times New Roman" panose="02020603050405020304" pitchFamily="18" charset="0"/>
                <a:hlinkClick r:id="rId3"/>
              </a:rPr>
              <a:t> </a:t>
            </a:r>
            <a:r>
              <a:rPr lang="es-ES" sz="1500" u="sng" dirty="0" err="1">
                <a:latin typeface="Times New Roman" panose="02020603050405020304" pitchFamily="18" charset="0"/>
                <a:cs typeface="Times New Roman" panose="02020603050405020304" pitchFamily="18" charset="0"/>
                <a:hlinkClick r:id="rId3"/>
              </a:rPr>
              <a:t>effects</a:t>
            </a:r>
            <a:r>
              <a:rPr lang="es-ES" sz="1500" u="sng" dirty="0">
                <a:latin typeface="Times New Roman" panose="02020603050405020304" pitchFamily="18" charset="0"/>
                <a:cs typeface="Times New Roman" panose="02020603050405020304" pitchFamily="18" charset="0"/>
                <a:hlinkClick r:id="rId3"/>
              </a:rPr>
              <a:t> </a:t>
            </a:r>
            <a:r>
              <a:rPr lang="es-ES" sz="1500" u="sng" dirty="0" err="1">
                <a:latin typeface="Times New Roman" panose="02020603050405020304" pitchFamily="18" charset="0"/>
                <a:cs typeface="Times New Roman" panose="02020603050405020304" pitchFamily="18" charset="0"/>
                <a:hlinkClick r:id="rId3"/>
              </a:rPr>
              <a:t>on</a:t>
            </a:r>
            <a:r>
              <a:rPr lang="es-ES" sz="1500" u="sng" dirty="0">
                <a:latin typeface="Times New Roman" panose="02020603050405020304" pitchFamily="18" charset="0"/>
                <a:cs typeface="Times New Roman" panose="02020603050405020304" pitchFamily="18" charset="0"/>
                <a:hlinkClick r:id="rId3"/>
              </a:rPr>
              <a:t> </a:t>
            </a:r>
            <a:r>
              <a:rPr lang="es-ES" sz="1500" u="sng" dirty="0" err="1">
                <a:latin typeface="Times New Roman" panose="02020603050405020304" pitchFamily="18" charset="0"/>
                <a:cs typeface="Times New Roman" panose="02020603050405020304" pitchFamily="18" charset="0"/>
                <a:hlinkClick r:id="rId3"/>
              </a:rPr>
              <a:t>investigative</a:t>
            </a:r>
            <a:r>
              <a:rPr lang="es-ES" sz="1500" u="sng" dirty="0">
                <a:latin typeface="Times New Roman" panose="02020603050405020304" pitchFamily="18" charset="0"/>
                <a:cs typeface="Times New Roman" panose="02020603050405020304" pitchFamily="18" charset="0"/>
                <a:hlinkClick r:id="rId3"/>
              </a:rPr>
              <a:t> </a:t>
            </a:r>
            <a:r>
              <a:rPr lang="es-ES" sz="1500" u="sng" dirty="0" err="1">
                <a:latin typeface="Times New Roman" panose="02020603050405020304" pitchFamily="18" charset="0"/>
                <a:cs typeface="Times New Roman" panose="02020603050405020304" pitchFamily="18" charset="0"/>
                <a:hlinkClick r:id="rId3"/>
              </a:rPr>
              <a:t>outcomes</a:t>
            </a:r>
            <a:r>
              <a:rPr lang="es-ES" sz="1500" dirty="0">
                <a:latin typeface="Times New Roman" panose="02020603050405020304" pitchFamily="18" charset="0"/>
                <a:cs typeface="Times New Roman" panose="02020603050405020304" pitchFamily="18" charset="0"/>
              </a:rPr>
              <a:t>, Campbell </a:t>
            </a:r>
            <a:r>
              <a:rPr lang="es-ES" sz="1500" dirty="0" err="1">
                <a:latin typeface="Times New Roman" panose="02020603050405020304" pitchFamily="18" charset="0"/>
                <a:cs typeface="Times New Roman" panose="02020603050405020304" pitchFamily="18" charset="0"/>
              </a:rPr>
              <a:t>Systematic</a:t>
            </a:r>
            <a:r>
              <a:rPr lang="es-ES" sz="1500" dirty="0">
                <a:latin typeface="Times New Roman" panose="02020603050405020304" pitchFamily="18" charset="0"/>
                <a:cs typeface="Times New Roman" panose="02020603050405020304" pitchFamily="18" charset="0"/>
              </a:rPr>
              <a:t> </a:t>
            </a:r>
            <a:r>
              <a:rPr lang="es-ES" sz="1500" dirty="0" err="1">
                <a:latin typeface="Times New Roman" panose="02020603050405020304" pitchFamily="18" charset="0"/>
                <a:cs typeface="Times New Roman" panose="02020603050405020304" pitchFamily="18" charset="0"/>
              </a:rPr>
              <a:t>Review</a:t>
            </a:r>
            <a:r>
              <a:rPr lang="es-ES" sz="1500" dirty="0">
                <a:latin typeface="Times New Roman" panose="02020603050405020304" pitchFamily="18" charset="0"/>
                <a:cs typeface="Times New Roman" panose="02020603050405020304" pitchFamily="18" charset="0"/>
              </a:rPr>
              <a:t>, nº 23, 2012.</a:t>
            </a:r>
          </a:p>
          <a:p>
            <a:endParaRPr lang="nl-NL" sz="1500" dirty="0">
              <a:latin typeface="Times New Roman" panose="02020603050405020304" pitchFamily="18" charset="0"/>
              <a:cs typeface="Times New Roman" panose="02020603050405020304" pitchFamily="18" charset="0"/>
            </a:endParaRPr>
          </a:p>
          <a:p>
            <a:r>
              <a:rPr lang="es-ES" sz="1500" b="1" dirty="0">
                <a:latin typeface="Times New Roman" panose="02020603050405020304" pitchFamily="18" charset="0"/>
                <a:cs typeface="Times New Roman" panose="02020603050405020304" pitchFamily="18" charset="0"/>
              </a:rPr>
              <a:t>TÁCTICAS Y TÉCNICAS EN LA ENTREVISTA:</a:t>
            </a:r>
          </a:p>
          <a:p>
            <a:endParaRPr lang="nl-NL" sz="1500" dirty="0">
              <a:latin typeface="Times New Roman" panose="02020603050405020304" pitchFamily="18" charset="0"/>
              <a:cs typeface="Times New Roman" panose="02020603050405020304" pitchFamily="18" charset="0"/>
            </a:endParaRPr>
          </a:p>
          <a:p>
            <a:r>
              <a:rPr lang="es-ES" sz="1500" dirty="0">
                <a:latin typeface="Times New Roman" panose="02020603050405020304" pitchFamily="18" charset="0"/>
                <a:cs typeface="Times New Roman" panose="02020603050405020304" pitchFamily="18" charset="0"/>
              </a:rPr>
              <a:t>Interrogation </a:t>
            </a:r>
            <a:r>
              <a:rPr lang="es-ES" sz="1500" dirty="0" err="1">
                <a:latin typeface="Times New Roman" panose="02020603050405020304" pitchFamily="18" charset="0"/>
                <a:cs typeface="Times New Roman" panose="02020603050405020304" pitchFamily="18" charset="0"/>
              </a:rPr>
              <a:t>Tactics</a:t>
            </a:r>
            <a:r>
              <a:rPr lang="es-ES" sz="1500" dirty="0">
                <a:latin typeface="Times New Roman" panose="02020603050405020304" pitchFamily="18" charset="0"/>
                <a:cs typeface="Times New Roman" panose="02020603050405020304" pitchFamily="18" charset="0"/>
              </a:rPr>
              <a:t> and </a:t>
            </a:r>
            <a:r>
              <a:rPr lang="es-ES" sz="1500" dirty="0" err="1">
                <a:latin typeface="Times New Roman" panose="02020603050405020304" pitchFamily="18" charset="0"/>
                <a:cs typeface="Times New Roman" panose="02020603050405020304" pitchFamily="18" charset="0"/>
              </a:rPr>
              <a:t>Techniques</a:t>
            </a:r>
            <a:r>
              <a:rPr lang="es-ES" sz="1500" dirty="0">
                <a:latin typeface="Times New Roman" panose="02020603050405020304" pitchFamily="18" charset="0"/>
                <a:cs typeface="Times New Roman" panose="02020603050405020304" pitchFamily="18" charset="0"/>
              </a:rPr>
              <a:t>, G.H. </a:t>
            </a:r>
            <a:r>
              <a:rPr lang="es-ES" sz="1500" dirty="0" err="1">
                <a:latin typeface="Times New Roman" panose="02020603050405020304" pitchFamily="18" charset="0"/>
                <a:cs typeface="Times New Roman" panose="02020603050405020304" pitchFamily="18" charset="0"/>
              </a:rPr>
              <a:t>Gudjonsson</a:t>
            </a:r>
            <a:r>
              <a:rPr lang="es-ES" sz="1500" dirty="0">
                <a:latin typeface="Times New Roman" panose="02020603050405020304" pitchFamily="18" charset="0"/>
                <a:cs typeface="Times New Roman" panose="02020603050405020304" pitchFamily="18" charset="0"/>
              </a:rPr>
              <a:t>, </a:t>
            </a:r>
            <a:r>
              <a:rPr lang="es-ES" sz="1500" u="sng" dirty="0" err="1">
                <a:latin typeface="Times New Roman" panose="02020603050405020304" pitchFamily="18" charset="0"/>
                <a:cs typeface="Times New Roman" panose="02020603050405020304" pitchFamily="18" charset="0"/>
                <a:hlinkClick r:id="rId4"/>
              </a:rPr>
              <a:t>The</a:t>
            </a:r>
            <a:r>
              <a:rPr lang="es-ES" sz="1500" u="sng" dirty="0">
                <a:latin typeface="Times New Roman" panose="02020603050405020304" pitchFamily="18" charset="0"/>
                <a:cs typeface="Times New Roman" panose="02020603050405020304" pitchFamily="18" charset="0"/>
                <a:hlinkClick r:id="rId4"/>
              </a:rPr>
              <a:t> </a:t>
            </a:r>
            <a:r>
              <a:rPr lang="es-ES" sz="1500" u="sng" dirty="0" err="1">
                <a:latin typeface="Times New Roman" panose="02020603050405020304" pitchFamily="18" charset="0"/>
                <a:cs typeface="Times New Roman" panose="02020603050405020304" pitchFamily="18" charset="0"/>
                <a:hlinkClick r:id="rId4"/>
              </a:rPr>
              <a:t>psychology</a:t>
            </a:r>
            <a:r>
              <a:rPr lang="es-ES" sz="1500" u="sng" dirty="0">
                <a:latin typeface="Times New Roman" panose="02020603050405020304" pitchFamily="18" charset="0"/>
                <a:cs typeface="Times New Roman" panose="02020603050405020304" pitchFamily="18" charset="0"/>
                <a:hlinkClick r:id="rId4"/>
              </a:rPr>
              <a:t> of </a:t>
            </a:r>
            <a:r>
              <a:rPr lang="es-ES" sz="1500" u="sng" dirty="0" err="1">
                <a:latin typeface="Times New Roman" panose="02020603050405020304" pitchFamily="18" charset="0"/>
                <a:cs typeface="Times New Roman" panose="02020603050405020304" pitchFamily="18" charset="0"/>
                <a:hlinkClick r:id="rId4"/>
              </a:rPr>
              <a:t>interrogations</a:t>
            </a:r>
            <a:r>
              <a:rPr lang="es-ES" sz="1500" u="sng" dirty="0">
                <a:latin typeface="Times New Roman" panose="02020603050405020304" pitchFamily="18" charset="0"/>
                <a:cs typeface="Times New Roman" panose="02020603050405020304" pitchFamily="18" charset="0"/>
                <a:hlinkClick r:id="rId4"/>
              </a:rPr>
              <a:t> and </a:t>
            </a:r>
            <a:r>
              <a:rPr lang="es-ES" sz="1500" u="sng" dirty="0" err="1">
                <a:latin typeface="Times New Roman" panose="02020603050405020304" pitchFamily="18" charset="0"/>
                <a:cs typeface="Times New Roman" panose="02020603050405020304" pitchFamily="18" charset="0"/>
                <a:hlinkClick r:id="rId4"/>
              </a:rPr>
              <a:t>confessions</a:t>
            </a:r>
            <a:r>
              <a:rPr lang="es-ES" sz="1500" u="sng" dirty="0">
                <a:latin typeface="Times New Roman" panose="02020603050405020304" pitchFamily="18" charset="0"/>
                <a:cs typeface="Times New Roman" panose="02020603050405020304" pitchFamily="18" charset="0"/>
                <a:hlinkClick r:id="rId4"/>
              </a:rPr>
              <a:t>: A </a:t>
            </a:r>
            <a:r>
              <a:rPr lang="es-ES" sz="1500" u="sng" dirty="0" err="1">
                <a:latin typeface="Times New Roman" panose="02020603050405020304" pitchFamily="18" charset="0"/>
                <a:cs typeface="Times New Roman" panose="02020603050405020304" pitchFamily="18" charset="0"/>
                <a:hlinkClick r:id="rId4"/>
              </a:rPr>
              <a:t>handbook</a:t>
            </a:r>
            <a:r>
              <a:rPr lang="es-ES" sz="1500" dirty="0">
                <a:latin typeface="Times New Roman" panose="02020603050405020304" pitchFamily="18" charset="0"/>
                <a:cs typeface="Times New Roman" panose="02020603050405020304" pitchFamily="18" charset="0"/>
              </a:rPr>
              <a:t>, </a:t>
            </a:r>
            <a:r>
              <a:rPr lang="es-ES" sz="1500" dirty="0" err="1">
                <a:latin typeface="Times New Roman" panose="02020603050405020304" pitchFamily="18" charset="0"/>
                <a:cs typeface="Times New Roman" panose="02020603050405020304" pitchFamily="18" charset="0"/>
              </a:rPr>
              <a:t>Chichester</a:t>
            </a:r>
            <a:r>
              <a:rPr lang="es-ES" sz="1500" dirty="0">
                <a:latin typeface="Times New Roman" panose="02020603050405020304" pitchFamily="18" charset="0"/>
                <a:cs typeface="Times New Roman" panose="02020603050405020304" pitchFamily="18" charset="0"/>
              </a:rPr>
              <a:t>, Inglaterra: </a:t>
            </a:r>
            <a:r>
              <a:rPr lang="es-ES" sz="1500" dirty="0" err="1">
                <a:latin typeface="Times New Roman" panose="02020603050405020304" pitchFamily="18" charset="0"/>
                <a:cs typeface="Times New Roman" panose="02020603050405020304" pitchFamily="18" charset="0"/>
              </a:rPr>
              <a:t>Wiley</a:t>
            </a:r>
            <a:r>
              <a:rPr lang="es-ES" sz="1500" dirty="0">
                <a:latin typeface="Times New Roman" panose="02020603050405020304" pitchFamily="18" charset="0"/>
                <a:cs typeface="Times New Roman" panose="02020603050405020304" pitchFamily="18" charset="0"/>
              </a:rPr>
              <a:t> (2003), págs. 1-38.</a:t>
            </a:r>
          </a:p>
          <a:p>
            <a:endParaRPr lang="nl-NL" sz="1500" dirty="0">
              <a:latin typeface="Times New Roman" panose="02020603050405020304" pitchFamily="18" charset="0"/>
              <a:cs typeface="Times New Roman" panose="02020603050405020304" pitchFamily="18" charset="0"/>
            </a:endParaRPr>
          </a:p>
          <a:p>
            <a:r>
              <a:rPr lang="es-ES" sz="1500" dirty="0">
                <a:latin typeface="Times New Roman" panose="02020603050405020304" pitchFamily="18" charset="0"/>
                <a:cs typeface="Times New Roman" panose="02020603050405020304" pitchFamily="18" charset="0"/>
              </a:rPr>
              <a:t>R. A. Leo, B. Lui, </a:t>
            </a:r>
            <a:r>
              <a:rPr lang="es-ES" sz="1500" u="sng" dirty="0" err="1">
                <a:latin typeface="Times New Roman" panose="02020603050405020304" pitchFamily="18" charset="0"/>
                <a:cs typeface="Times New Roman" panose="02020603050405020304" pitchFamily="18" charset="0"/>
                <a:hlinkClick r:id="rId5"/>
              </a:rPr>
              <a:t>What</a:t>
            </a:r>
            <a:r>
              <a:rPr lang="es-ES" sz="1500" u="sng" dirty="0">
                <a:latin typeface="Times New Roman" panose="02020603050405020304" pitchFamily="18" charset="0"/>
                <a:cs typeface="Times New Roman" panose="02020603050405020304" pitchFamily="18" charset="0"/>
                <a:hlinkClick r:id="rId5"/>
              </a:rPr>
              <a:t> do </a:t>
            </a:r>
            <a:r>
              <a:rPr lang="es-ES" sz="1500" u="sng" dirty="0" err="1">
                <a:latin typeface="Times New Roman" panose="02020603050405020304" pitchFamily="18" charset="0"/>
                <a:cs typeface="Times New Roman" panose="02020603050405020304" pitchFamily="18" charset="0"/>
                <a:hlinkClick r:id="rId5"/>
              </a:rPr>
              <a:t>potential</a:t>
            </a:r>
            <a:r>
              <a:rPr lang="es-ES" sz="1500" u="sng" dirty="0">
                <a:latin typeface="Times New Roman" panose="02020603050405020304" pitchFamily="18" charset="0"/>
                <a:cs typeface="Times New Roman" panose="02020603050405020304" pitchFamily="18" charset="0"/>
                <a:hlinkClick r:id="rId5"/>
              </a:rPr>
              <a:t> </a:t>
            </a:r>
            <a:r>
              <a:rPr lang="es-ES" sz="1500" u="sng" dirty="0" err="1">
                <a:latin typeface="Times New Roman" panose="02020603050405020304" pitchFamily="18" charset="0"/>
                <a:cs typeface="Times New Roman" panose="02020603050405020304" pitchFamily="18" charset="0"/>
                <a:hlinkClick r:id="rId5"/>
              </a:rPr>
              <a:t>jurors</a:t>
            </a:r>
            <a:r>
              <a:rPr lang="es-ES" sz="1500" u="sng" dirty="0">
                <a:latin typeface="Times New Roman" panose="02020603050405020304" pitchFamily="18" charset="0"/>
                <a:cs typeface="Times New Roman" panose="02020603050405020304" pitchFamily="18" charset="0"/>
                <a:hlinkClick r:id="rId5"/>
              </a:rPr>
              <a:t> </a:t>
            </a:r>
            <a:r>
              <a:rPr lang="es-ES" sz="1500" u="sng" dirty="0" err="1">
                <a:latin typeface="Times New Roman" panose="02020603050405020304" pitchFamily="18" charset="0"/>
                <a:cs typeface="Times New Roman" panose="02020603050405020304" pitchFamily="18" charset="0"/>
                <a:hlinkClick r:id="rId5"/>
              </a:rPr>
              <a:t>know</a:t>
            </a:r>
            <a:r>
              <a:rPr lang="es-ES" sz="1500" u="sng" dirty="0">
                <a:latin typeface="Times New Roman" panose="02020603050405020304" pitchFamily="18" charset="0"/>
                <a:cs typeface="Times New Roman" panose="02020603050405020304" pitchFamily="18" charset="0"/>
                <a:hlinkClick r:id="rId5"/>
              </a:rPr>
              <a:t> </a:t>
            </a:r>
            <a:r>
              <a:rPr lang="es-ES" sz="1500" u="sng" dirty="0" err="1">
                <a:latin typeface="Times New Roman" panose="02020603050405020304" pitchFamily="18" charset="0"/>
                <a:cs typeface="Times New Roman" panose="02020603050405020304" pitchFamily="18" charset="0"/>
                <a:hlinkClick r:id="rId5"/>
              </a:rPr>
              <a:t>about</a:t>
            </a:r>
            <a:r>
              <a:rPr lang="es-ES" sz="1500" u="sng" dirty="0">
                <a:latin typeface="Times New Roman" panose="02020603050405020304" pitchFamily="18" charset="0"/>
                <a:cs typeface="Times New Roman" panose="02020603050405020304" pitchFamily="18" charset="0"/>
                <a:hlinkClick r:id="rId5"/>
              </a:rPr>
              <a:t> </a:t>
            </a:r>
            <a:r>
              <a:rPr lang="es-ES" sz="1500" u="sng" dirty="0" err="1">
                <a:latin typeface="Times New Roman" panose="02020603050405020304" pitchFamily="18" charset="0"/>
                <a:cs typeface="Times New Roman" panose="02020603050405020304" pitchFamily="18" charset="0"/>
                <a:hlinkClick r:id="rId5"/>
              </a:rPr>
              <a:t>police</a:t>
            </a:r>
            <a:r>
              <a:rPr lang="es-ES" sz="1500" u="sng" dirty="0">
                <a:latin typeface="Times New Roman" panose="02020603050405020304" pitchFamily="18" charset="0"/>
                <a:cs typeface="Times New Roman" panose="02020603050405020304" pitchFamily="18" charset="0"/>
                <a:hlinkClick r:id="rId5"/>
              </a:rPr>
              <a:t> interrogation </a:t>
            </a:r>
            <a:r>
              <a:rPr lang="es-ES" sz="1500" u="sng" dirty="0" err="1">
                <a:latin typeface="Times New Roman" panose="02020603050405020304" pitchFamily="18" charset="0"/>
                <a:cs typeface="Times New Roman" panose="02020603050405020304" pitchFamily="18" charset="0"/>
                <a:hlinkClick r:id="rId5"/>
              </a:rPr>
              <a:t>techniques</a:t>
            </a:r>
            <a:r>
              <a:rPr lang="es-ES" sz="1500" u="sng" dirty="0">
                <a:latin typeface="Times New Roman" panose="02020603050405020304" pitchFamily="18" charset="0"/>
                <a:cs typeface="Times New Roman" panose="02020603050405020304" pitchFamily="18" charset="0"/>
                <a:hlinkClick r:id="rId5"/>
              </a:rPr>
              <a:t> and false </a:t>
            </a:r>
            <a:r>
              <a:rPr lang="es-ES" sz="1500" u="sng" dirty="0" err="1">
                <a:latin typeface="Times New Roman" panose="02020603050405020304" pitchFamily="18" charset="0"/>
                <a:cs typeface="Times New Roman" panose="02020603050405020304" pitchFamily="18" charset="0"/>
                <a:hlinkClick r:id="rId5"/>
              </a:rPr>
              <a:t>confessions</a:t>
            </a:r>
            <a:r>
              <a:rPr lang="es-ES" sz="1500" u="sng" dirty="0">
                <a:latin typeface="Times New Roman" panose="02020603050405020304" pitchFamily="18" charset="0"/>
                <a:cs typeface="Times New Roman" panose="02020603050405020304" pitchFamily="18" charset="0"/>
                <a:hlinkClick r:id="rId5"/>
              </a:rPr>
              <a:t>?</a:t>
            </a:r>
            <a:r>
              <a:rPr lang="es-ES" sz="1500" dirty="0">
                <a:latin typeface="Times New Roman" panose="02020603050405020304" pitchFamily="18" charset="0"/>
                <a:cs typeface="Times New Roman" panose="02020603050405020304" pitchFamily="18" charset="0"/>
              </a:rPr>
              <a:t>, </a:t>
            </a:r>
            <a:r>
              <a:rPr lang="es-ES" sz="1500" dirty="0" err="1">
                <a:latin typeface="Times New Roman" panose="02020603050405020304" pitchFamily="18" charset="0"/>
                <a:cs typeface="Times New Roman" panose="02020603050405020304" pitchFamily="18" charset="0"/>
              </a:rPr>
              <a:t>Behavioral</a:t>
            </a:r>
            <a:r>
              <a:rPr lang="es-ES" sz="1500" dirty="0">
                <a:latin typeface="Times New Roman" panose="02020603050405020304" pitchFamily="18" charset="0"/>
                <a:cs typeface="Times New Roman" panose="02020603050405020304" pitchFamily="18" charset="0"/>
              </a:rPr>
              <a:t> </a:t>
            </a:r>
            <a:r>
              <a:rPr lang="es-ES" sz="1500" dirty="0" err="1">
                <a:latin typeface="Times New Roman" panose="02020603050405020304" pitchFamily="18" charset="0"/>
                <a:cs typeface="Times New Roman" panose="02020603050405020304" pitchFamily="18" charset="0"/>
              </a:rPr>
              <a:t>Sciences</a:t>
            </a:r>
            <a:r>
              <a:rPr lang="es-ES" sz="1500" dirty="0">
                <a:latin typeface="Times New Roman" panose="02020603050405020304" pitchFamily="18" charset="0"/>
                <a:cs typeface="Times New Roman" panose="02020603050405020304" pitchFamily="18" charset="0"/>
              </a:rPr>
              <a:t> and Law, 27/3, 2009, págs. 381-99.</a:t>
            </a:r>
          </a:p>
          <a:p>
            <a:endParaRPr lang="nl-NL" sz="1500" dirty="0">
              <a:latin typeface="Times New Roman" panose="02020603050405020304" pitchFamily="18" charset="0"/>
              <a:cs typeface="Times New Roman" panose="02020603050405020304" pitchFamily="18" charset="0"/>
            </a:endParaRPr>
          </a:p>
          <a:p>
            <a:r>
              <a:rPr lang="es-ES" sz="1500" dirty="0">
                <a:latin typeface="Times New Roman" panose="02020603050405020304" pitchFamily="18" charset="0"/>
                <a:cs typeface="Times New Roman" panose="02020603050405020304" pitchFamily="18" charset="0"/>
              </a:rPr>
              <a:t>S. </a:t>
            </a:r>
            <a:r>
              <a:rPr lang="es-ES" sz="1500" dirty="0" err="1">
                <a:latin typeface="Times New Roman" panose="02020603050405020304" pitchFamily="18" charset="0"/>
                <a:cs typeface="Times New Roman" panose="02020603050405020304" pitchFamily="18" charset="0"/>
              </a:rPr>
              <a:t>Soukara</a:t>
            </a:r>
            <a:r>
              <a:rPr lang="es-ES" sz="1500" dirty="0">
                <a:latin typeface="Times New Roman" panose="02020603050405020304" pitchFamily="18" charset="0"/>
                <a:cs typeface="Times New Roman" panose="02020603050405020304" pitchFamily="18" charset="0"/>
              </a:rPr>
              <a:t>, R. Bull, A. </a:t>
            </a:r>
            <a:r>
              <a:rPr lang="es-ES" sz="1500" dirty="0" err="1">
                <a:latin typeface="Times New Roman" panose="02020603050405020304" pitchFamily="18" charset="0"/>
                <a:cs typeface="Times New Roman" panose="02020603050405020304" pitchFamily="18" charset="0"/>
              </a:rPr>
              <a:t>Vrij</a:t>
            </a:r>
            <a:r>
              <a:rPr lang="es-ES" sz="1500" dirty="0">
                <a:latin typeface="Times New Roman" panose="02020603050405020304" pitchFamily="18" charset="0"/>
                <a:cs typeface="Times New Roman" panose="02020603050405020304" pitchFamily="18" charset="0"/>
              </a:rPr>
              <a:t>, M. Turner, J. </a:t>
            </a:r>
            <a:r>
              <a:rPr lang="es-ES" sz="1500" dirty="0" err="1">
                <a:latin typeface="Times New Roman" panose="02020603050405020304" pitchFamily="18" charset="0"/>
                <a:cs typeface="Times New Roman" panose="02020603050405020304" pitchFamily="18" charset="0"/>
              </a:rPr>
              <a:t>Cherryman</a:t>
            </a:r>
            <a:r>
              <a:rPr lang="es-ES" sz="1500" dirty="0">
                <a:latin typeface="Times New Roman" panose="02020603050405020304" pitchFamily="18" charset="0"/>
                <a:cs typeface="Times New Roman" panose="02020603050405020304" pitchFamily="18" charset="0"/>
              </a:rPr>
              <a:t>, </a:t>
            </a:r>
            <a:r>
              <a:rPr lang="es-ES" sz="1500" u="sng" dirty="0" err="1">
                <a:latin typeface="Times New Roman" panose="02020603050405020304" pitchFamily="18" charset="0"/>
                <a:cs typeface="Times New Roman" panose="02020603050405020304" pitchFamily="18" charset="0"/>
                <a:hlinkClick r:id="rId6"/>
              </a:rPr>
              <a:t>What</a:t>
            </a:r>
            <a:r>
              <a:rPr lang="es-ES" sz="1500" u="sng" dirty="0">
                <a:latin typeface="Times New Roman" panose="02020603050405020304" pitchFamily="18" charset="0"/>
                <a:cs typeface="Times New Roman" panose="02020603050405020304" pitchFamily="18" charset="0"/>
                <a:hlinkClick r:id="rId6"/>
              </a:rPr>
              <a:t> </a:t>
            </a:r>
            <a:r>
              <a:rPr lang="es-ES" sz="1500" u="sng" dirty="0" err="1">
                <a:latin typeface="Times New Roman" panose="02020603050405020304" pitchFamily="18" charset="0"/>
                <a:cs typeface="Times New Roman" panose="02020603050405020304" pitchFamily="18" charset="0"/>
                <a:hlinkClick r:id="rId6"/>
              </a:rPr>
              <a:t>really</a:t>
            </a:r>
            <a:r>
              <a:rPr lang="es-ES" sz="1500" u="sng" dirty="0">
                <a:latin typeface="Times New Roman" panose="02020603050405020304" pitchFamily="18" charset="0"/>
                <a:cs typeface="Times New Roman" panose="02020603050405020304" pitchFamily="18" charset="0"/>
                <a:hlinkClick r:id="rId6"/>
              </a:rPr>
              <a:t> </a:t>
            </a:r>
            <a:r>
              <a:rPr lang="es-ES" sz="1500" u="sng" dirty="0" err="1">
                <a:latin typeface="Times New Roman" panose="02020603050405020304" pitchFamily="18" charset="0"/>
                <a:cs typeface="Times New Roman" panose="02020603050405020304" pitchFamily="18" charset="0"/>
                <a:hlinkClick r:id="rId6"/>
              </a:rPr>
              <a:t>happens</a:t>
            </a:r>
            <a:r>
              <a:rPr lang="es-ES" sz="1500" u="sng" dirty="0">
                <a:latin typeface="Times New Roman" panose="02020603050405020304" pitchFamily="18" charset="0"/>
                <a:cs typeface="Times New Roman" panose="02020603050405020304" pitchFamily="18" charset="0"/>
                <a:hlinkClick r:id="rId6"/>
              </a:rPr>
              <a:t> in </a:t>
            </a:r>
            <a:r>
              <a:rPr lang="es-ES" sz="1500" u="sng" dirty="0" err="1">
                <a:latin typeface="Times New Roman" panose="02020603050405020304" pitchFamily="18" charset="0"/>
                <a:cs typeface="Times New Roman" panose="02020603050405020304" pitchFamily="18" charset="0"/>
                <a:hlinkClick r:id="rId6"/>
              </a:rPr>
              <a:t>police</a:t>
            </a:r>
            <a:r>
              <a:rPr lang="es-ES" sz="1500" u="sng" dirty="0">
                <a:latin typeface="Times New Roman" panose="02020603050405020304" pitchFamily="18" charset="0"/>
                <a:cs typeface="Times New Roman" panose="02020603050405020304" pitchFamily="18" charset="0"/>
                <a:hlinkClick r:id="rId6"/>
              </a:rPr>
              <a:t> interviews </a:t>
            </a:r>
            <a:r>
              <a:rPr lang="es-ES" sz="1500" u="sng" dirty="0" err="1">
                <a:latin typeface="Times New Roman" panose="02020603050405020304" pitchFamily="18" charset="0"/>
                <a:cs typeface="Times New Roman" panose="02020603050405020304" pitchFamily="18" charset="0"/>
                <a:hlinkClick r:id="rId6"/>
              </a:rPr>
              <a:t>with</a:t>
            </a:r>
            <a:r>
              <a:rPr lang="es-ES" sz="1500" u="sng" dirty="0">
                <a:latin typeface="Times New Roman" panose="02020603050405020304" pitchFamily="18" charset="0"/>
                <a:cs typeface="Times New Roman" panose="02020603050405020304" pitchFamily="18" charset="0"/>
                <a:hlinkClick r:id="rId6"/>
              </a:rPr>
              <a:t> </a:t>
            </a:r>
            <a:r>
              <a:rPr lang="es-ES" sz="1500" u="sng" dirty="0" err="1">
                <a:latin typeface="Times New Roman" panose="02020603050405020304" pitchFamily="18" charset="0"/>
                <a:cs typeface="Times New Roman" panose="02020603050405020304" pitchFamily="18" charset="0"/>
                <a:hlinkClick r:id="rId6"/>
              </a:rPr>
              <a:t>suspects</a:t>
            </a:r>
            <a:r>
              <a:rPr lang="es-ES" sz="1500" u="sng" dirty="0">
                <a:latin typeface="Times New Roman" panose="02020603050405020304" pitchFamily="18" charset="0"/>
                <a:cs typeface="Times New Roman" panose="02020603050405020304" pitchFamily="18" charset="0"/>
                <a:hlinkClick r:id="rId6"/>
              </a:rPr>
              <a:t>: </a:t>
            </a:r>
            <a:r>
              <a:rPr lang="es-ES" sz="1500" u="sng" dirty="0" err="1">
                <a:latin typeface="Times New Roman" panose="02020603050405020304" pitchFamily="18" charset="0"/>
                <a:cs typeface="Times New Roman" panose="02020603050405020304" pitchFamily="18" charset="0"/>
                <a:hlinkClick r:id="rId6"/>
              </a:rPr>
              <a:t>tactics</a:t>
            </a:r>
            <a:r>
              <a:rPr lang="es-ES" sz="1500" u="sng" dirty="0">
                <a:latin typeface="Times New Roman" panose="02020603050405020304" pitchFamily="18" charset="0"/>
                <a:cs typeface="Times New Roman" panose="02020603050405020304" pitchFamily="18" charset="0"/>
                <a:hlinkClick r:id="rId6"/>
              </a:rPr>
              <a:t> and </a:t>
            </a:r>
            <a:r>
              <a:rPr lang="es-ES" sz="1500" u="sng" dirty="0" err="1">
                <a:latin typeface="Times New Roman" panose="02020603050405020304" pitchFamily="18" charset="0"/>
                <a:cs typeface="Times New Roman" panose="02020603050405020304" pitchFamily="18" charset="0"/>
                <a:hlinkClick r:id="rId6"/>
              </a:rPr>
              <a:t>confessions</a:t>
            </a:r>
            <a:r>
              <a:rPr lang="es-ES" sz="1500" dirty="0">
                <a:latin typeface="Times New Roman" panose="02020603050405020304" pitchFamily="18" charset="0"/>
                <a:cs typeface="Times New Roman" panose="02020603050405020304" pitchFamily="18" charset="0"/>
              </a:rPr>
              <a:t>, Psychology, </a:t>
            </a:r>
            <a:r>
              <a:rPr lang="es-ES" sz="1500" dirty="0" err="1">
                <a:latin typeface="Times New Roman" panose="02020603050405020304" pitchFamily="18" charset="0"/>
                <a:cs typeface="Times New Roman" panose="02020603050405020304" pitchFamily="18" charset="0"/>
              </a:rPr>
              <a:t>Crime</a:t>
            </a:r>
            <a:r>
              <a:rPr lang="es-ES" sz="1500" dirty="0">
                <a:latin typeface="Times New Roman" panose="02020603050405020304" pitchFamily="18" charset="0"/>
                <a:cs typeface="Times New Roman" panose="02020603050405020304" pitchFamily="18" charset="0"/>
              </a:rPr>
              <a:t> &amp; Law, 15/6, 2009, págs. 493-506.</a:t>
            </a:r>
          </a:p>
          <a:p>
            <a:endParaRPr lang="nl-NL" sz="1500" dirty="0">
              <a:latin typeface="Times New Roman" panose="02020603050405020304" pitchFamily="18" charset="0"/>
              <a:cs typeface="Times New Roman" panose="02020603050405020304" pitchFamily="18" charset="0"/>
            </a:endParaRPr>
          </a:p>
          <a:p>
            <a:r>
              <a:rPr lang="es-ES" sz="1500" dirty="0">
                <a:latin typeface="Times New Roman" panose="02020603050405020304" pitchFamily="18" charset="0"/>
                <a:cs typeface="Times New Roman" panose="02020603050405020304" pitchFamily="18" charset="0"/>
              </a:rPr>
              <a:t>B. </a:t>
            </a:r>
            <a:r>
              <a:rPr lang="es-ES" sz="1500" dirty="0" err="1">
                <a:latin typeface="Times New Roman" panose="02020603050405020304" pitchFamily="18" charset="0"/>
                <a:cs typeface="Times New Roman" panose="02020603050405020304" pitchFamily="18" charset="0"/>
              </a:rPr>
              <a:t>Snook</a:t>
            </a:r>
            <a:r>
              <a:rPr lang="es-ES" sz="1500" dirty="0">
                <a:latin typeface="Times New Roman" panose="02020603050405020304" pitchFamily="18" charset="0"/>
                <a:cs typeface="Times New Roman" panose="02020603050405020304" pitchFamily="18" charset="0"/>
              </a:rPr>
              <a:t>, K. Luther, H. </a:t>
            </a:r>
            <a:r>
              <a:rPr lang="es-ES" sz="1500" dirty="0" err="1">
                <a:latin typeface="Times New Roman" panose="02020603050405020304" pitchFamily="18" charset="0"/>
                <a:cs typeface="Times New Roman" panose="02020603050405020304" pitchFamily="18" charset="0"/>
              </a:rPr>
              <a:t>Quinlan</a:t>
            </a:r>
            <a:r>
              <a:rPr lang="es-ES" sz="1500" dirty="0">
                <a:latin typeface="Times New Roman" panose="02020603050405020304" pitchFamily="18" charset="0"/>
                <a:cs typeface="Times New Roman" panose="02020603050405020304" pitchFamily="18" charset="0"/>
              </a:rPr>
              <a:t>, R. </a:t>
            </a:r>
            <a:r>
              <a:rPr lang="es-ES" sz="1500" dirty="0" err="1">
                <a:latin typeface="Times New Roman" panose="02020603050405020304" pitchFamily="18" charset="0"/>
                <a:cs typeface="Times New Roman" panose="02020603050405020304" pitchFamily="18" charset="0"/>
              </a:rPr>
              <a:t>Milne</a:t>
            </a:r>
            <a:r>
              <a:rPr lang="es-ES" sz="1500" dirty="0">
                <a:latin typeface="Times New Roman" panose="02020603050405020304" pitchFamily="18" charset="0"/>
                <a:cs typeface="Times New Roman" panose="02020603050405020304" pitchFamily="18" charset="0"/>
              </a:rPr>
              <a:t>, </a:t>
            </a:r>
            <a:r>
              <a:rPr lang="es-ES" sz="1500" u="sng" dirty="0">
                <a:latin typeface="Times New Roman" panose="02020603050405020304" pitchFamily="18" charset="0"/>
                <a:cs typeface="Times New Roman" panose="02020603050405020304" pitchFamily="18" charset="0"/>
                <a:hlinkClick r:id="rId7"/>
              </a:rPr>
              <a:t>LET ’EM TALK! A Field </a:t>
            </a:r>
            <a:r>
              <a:rPr lang="es-ES" sz="1500" u="sng" dirty="0" err="1">
                <a:latin typeface="Times New Roman" panose="02020603050405020304" pitchFamily="18" charset="0"/>
                <a:cs typeface="Times New Roman" panose="02020603050405020304" pitchFamily="18" charset="0"/>
                <a:hlinkClick r:id="rId7"/>
              </a:rPr>
              <a:t>Study</a:t>
            </a:r>
            <a:r>
              <a:rPr lang="es-ES" sz="1500" u="sng" dirty="0">
                <a:latin typeface="Times New Roman" panose="02020603050405020304" pitchFamily="18" charset="0"/>
                <a:cs typeface="Times New Roman" panose="02020603050405020304" pitchFamily="18" charset="0"/>
                <a:hlinkClick r:id="rId7"/>
              </a:rPr>
              <a:t> of </a:t>
            </a:r>
            <a:r>
              <a:rPr lang="es-ES" sz="1500" u="sng" dirty="0" err="1">
                <a:latin typeface="Times New Roman" panose="02020603050405020304" pitchFamily="18" charset="0"/>
                <a:cs typeface="Times New Roman" panose="02020603050405020304" pitchFamily="18" charset="0"/>
                <a:hlinkClick r:id="rId7"/>
              </a:rPr>
              <a:t>Police</a:t>
            </a:r>
            <a:r>
              <a:rPr lang="es-ES" sz="1500" u="sng" dirty="0">
                <a:latin typeface="Times New Roman" panose="02020603050405020304" pitchFamily="18" charset="0"/>
                <a:cs typeface="Times New Roman" panose="02020603050405020304" pitchFamily="18" charset="0"/>
                <a:hlinkClick r:id="rId7"/>
              </a:rPr>
              <a:t> </a:t>
            </a:r>
            <a:r>
              <a:rPr lang="es-ES" sz="1500" u="sng" dirty="0" err="1">
                <a:latin typeface="Times New Roman" panose="02020603050405020304" pitchFamily="18" charset="0"/>
                <a:cs typeface="Times New Roman" panose="02020603050405020304" pitchFamily="18" charset="0"/>
                <a:hlinkClick r:id="rId7"/>
              </a:rPr>
              <a:t>Questioning</a:t>
            </a:r>
            <a:r>
              <a:rPr lang="es-ES" sz="1500" u="sng" dirty="0">
                <a:latin typeface="Times New Roman" panose="02020603050405020304" pitchFamily="18" charset="0"/>
                <a:cs typeface="Times New Roman" panose="02020603050405020304" pitchFamily="18" charset="0"/>
                <a:hlinkClick r:id="rId7"/>
              </a:rPr>
              <a:t> </a:t>
            </a:r>
            <a:r>
              <a:rPr lang="es-ES" sz="1500" u="sng" dirty="0" err="1">
                <a:latin typeface="Times New Roman" panose="02020603050405020304" pitchFamily="18" charset="0"/>
                <a:cs typeface="Times New Roman" panose="02020603050405020304" pitchFamily="18" charset="0"/>
                <a:hlinkClick r:id="rId7"/>
              </a:rPr>
              <a:t>Practices</a:t>
            </a:r>
            <a:r>
              <a:rPr lang="es-ES" sz="1500" u="sng" dirty="0">
                <a:latin typeface="Times New Roman" panose="02020603050405020304" pitchFamily="18" charset="0"/>
                <a:cs typeface="Times New Roman" panose="02020603050405020304" pitchFamily="18" charset="0"/>
                <a:hlinkClick r:id="rId7"/>
              </a:rPr>
              <a:t> of </a:t>
            </a:r>
            <a:r>
              <a:rPr lang="es-ES" sz="1500" u="sng" dirty="0" err="1">
                <a:latin typeface="Times New Roman" panose="02020603050405020304" pitchFamily="18" charset="0"/>
                <a:cs typeface="Times New Roman" panose="02020603050405020304" pitchFamily="18" charset="0"/>
                <a:hlinkClick r:id="rId7"/>
              </a:rPr>
              <a:t>Suspects</a:t>
            </a:r>
            <a:r>
              <a:rPr lang="es-ES" sz="1500" u="sng" dirty="0">
                <a:latin typeface="Times New Roman" panose="02020603050405020304" pitchFamily="18" charset="0"/>
                <a:cs typeface="Times New Roman" panose="02020603050405020304" pitchFamily="18" charset="0"/>
                <a:hlinkClick r:id="rId7"/>
              </a:rPr>
              <a:t> and </a:t>
            </a:r>
            <a:r>
              <a:rPr lang="es-ES" sz="1500" u="sng" dirty="0" err="1">
                <a:latin typeface="Times New Roman" panose="02020603050405020304" pitchFamily="18" charset="0"/>
                <a:cs typeface="Times New Roman" panose="02020603050405020304" pitchFamily="18" charset="0"/>
                <a:hlinkClick r:id="rId7"/>
              </a:rPr>
              <a:t>Accused</a:t>
            </a:r>
            <a:r>
              <a:rPr lang="es-ES" sz="1500" u="sng" dirty="0">
                <a:latin typeface="Times New Roman" panose="02020603050405020304" pitchFamily="18" charset="0"/>
                <a:cs typeface="Times New Roman" panose="02020603050405020304" pitchFamily="18" charset="0"/>
                <a:hlinkClick r:id="rId7"/>
              </a:rPr>
              <a:t> </a:t>
            </a:r>
            <a:r>
              <a:rPr lang="es-ES" sz="1500" u="sng" dirty="0" err="1">
                <a:latin typeface="Times New Roman" panose="02020603050405020304" pitchFamily="18" charset="0"/>
                <a:cs typeface="Times New Roman" panose="02020603050405020304" pitchFamily="18" charset="0"/>
                <a:hlinkClick r:id="rId7"/>
              </a:rPr>
              <a:t>Persons</a:t>
            </a:r>
            <a:r>
              <a:rPr lang="es-ES" sz="1500" dirty="0">
                <a:latin typeface="Times New Roman" panose="02020603050405020304" pitchFamily="18" charset="0"/>
                <a:cs typeface="Times New Roman" panose="02020603050405020304" pitchFamily="18" charset="0"/>
              </a:rPr>
              <a:t>, Criminal </a:t>
            </a:r>
            <a:r>
              <a:rPr lang="es-ES" sz="1500" dirty="0" err="1">
                <a:latin typeface="Times New Roman" panose="02020603050405020304" pitchFamily="18" charset="0"/>
                <a:cs typeface="Times New Roman" panose="02020603050405020304" pitchFamily="18" charset="0"/>
              </a:rPr>
              <a:t>Justice</a:t>
            </a:r>
            <a:r>
              <a:rPr lang="es-ES" sz="1500" dirty="0">
                <a:latin typeface="Times New Roman" panose="02020603050405020304" pitchFamily="18" charset="0"/>
                <a:cs typeface="Times New Roman" panose="02020603050405020304" pitchFamily="18" charset="0"/>
              </a:rPr>
              <a:t> and </a:t>
            </a:r>
            <a:r>
              <a:rPr lang="es-ES" sz="1500" dirty="0" err="1">
                <a:latin typeface="Times New Roman" panose="02020603050405020304" pitchFamily="18" charset="0"/>
                <a:cs typeface="Times New Roman" panose="02020603050405020304" pitchFamily="18" charset="0"/>
              </a:rPr>
              <a:t>Behavior</a:t>
            </a:r>
            <a:r>
              <a:rPr lang="es-ES" sz="1500" dirty="0">
                <a:latin typeface="Times New Roman" panose="02020603050405020304" pitchFamily="18" charset="0"/>
                <a:cs typeface="Times New Roman" panose="02020603050405020304" pitchFamily="18" charset="0"/>
              </a:rPr>
              <a:t>, 39/10, 2009, págs. 1328-1339.</a:t>
            </a:r>
          </a:p>
          <a:p>
            <a:endParaRPr lang="en-US" sz="1500" dirty="0">
              <a:latin typeface="Times New Roman" panose="02020603050405020304" pitchFamily="18" charset="0"/>
              <a:cs typeface="Times New Roman" panose="02020603050405020304" pitchFamily="18" charset="0"/>
            </a:endParaRPr>
          </a:p>
          <a:p>
            <a:r>
              <a:rPr lang="es-ES" sz="1500" dirty="0">
                <a:latin typeface="Times New Roman" panose="02020603050405020304" pitchFamily="18" charset="0"/>
                <a:cs typeface="Times New Roman" panose="02020603050405020304" pitchFamily="18" charset="0"/>
              </a:rPr>
              <a:t>M. </a:t>
            </a:r>
            <a:r>
              <a:rPr lang="es-ES" sz="1500" dirty="0" err="1">
                <a:latin typeface="Times New Roman" panose="02020603050405020304" pitchFamily="18" charset="0"/>
                <a:cs typeface="Times New Roman" panose="02020603050405020304" pitchFamily="18" charset="0"/>
              </a:rPr>
              <a:t>Vanderhallen</a:t>
            </a:r>
            <a:r>
              <a:rPr lang="es-ES" sz="1500" dirty="0">
                <a:latin typeface="Times New Roman" panose="02020603050405020304" pitchFamily="18" charset="0"/>
                <a:cs typeface="Times New Roman" panose="02020603050405020304" pitchFamily="18" charset="0"/>
              </a:rPr>
              <a:t> et al, </a:t>
            </a:r>
            <a:r>
              <a:rPr lang="es-ES" sz="1500" dirty="0" err="1">
                <a:latin typeface="Times New Roman" panose="02020603050405020304" pitchFamily="18" charset="0"/>
                <a:cs typeface="Times New Roman" panose="02020603050405020304" pitchFamily="18" charset="0"/>
              </a:rPr>
              <a:t>Between</a:t>
            </a:r>
            <a:r>
              <a:rPr lang="es-ES" sz="1500" dirty="0">
                <a:latin typeface="Times New Roman" panose="02020603050405020304" pitchFamily="18" charset="0"/>
                <a:cs typeface="Times New Roman" panose="02020603050405020304" pitchFamily="18" charset="0"/>
              </a:rPr>
              <a:t> </a:t>
            </a:r>
            <a:r>
              <a:rPr lang="es-ES" sz="1500" dirty="0" err="1">
                <a:latin typeface="Times New Roman" panose="02020603050405020304" pitchFamily="18" charset="0"/>
                <a:cs typeface="Times New Roman" panose="02020603050405020304" pitchFamily="18" charset="0"/>
              </a:rPr>
              <a:t>Investigator</a:t>
            </a:r>
            <a:r>
              <a:rPr lang="es-ES" sz="1500" dirty="0">
                <a:latin typeface="Times New Roman" panose="02020603050405020304" pitchFamily="18" charset="0"/>
                <a:cs typeface="Times New Roman" panose="02020603050405020304" pitchFamily="18" charset="0"/>
              </a:rPr>
              <a:t> and </a:t>
            </a:r>
            <a:r>
              <a:rPr lang="es-ES" sz="1500" dirty="0" err="1">
                <a:latin typeface="Times New Roman" panose="02020603050405020304" pitchFamily="18" charset="0"/>
                <a:cs typeface="Times New Roman" panose="02020603050405020304" pitchFamily="18" charset="0"/>
              </a:rPr>
              <a:t>Suspect</a:t>
            </a:r>
            <a:r>
              <a:rPr lang="es-ES" sz="1500" dirty="0">
                <a:latin typeface="Times New Roman" panose="02020603050405020304" pitchFamily="18" charset="0"/>
                <a:cs typeface="Times New Roman" panose="02020603050405020304" pitchFamily="18" charset="0"/>
              </a:rPr>
              <a:t>: </a:t>
            </a:r>
            <a:r>
              <a:rPr lang="es-ES" sz="1500" dirty="0" err="1">
                <a:latin typeface="Times New Roman" panose="02020603050405020304" pitchFamily="18" charset="0"/>
                <a:cs typeface="Times New Roman" panose="02020603050405020304" pitchFamily="18" charset="0"/>
              </a:rPr>
              <a:t>The</a:t>
            </a:r>
            <a:r>
              <a:rPr lang="es-ES" sz="1500" dirty="0">
                <a:latin typeface="Times New Roman" panose="02020603050405020304" pitchFamily="18" charset="0"/>
                <a:cs typeface="Times New Roman" panose="02020603050405020304" pitchFamily="18" charset="0"/>
              </a:rPr>
              <a:t> Role of </a:t>
            </a:r>
            <a:r>
              <a:rPr lang="es-ES" sz="1500" dirty="0" err="1">
                <a:latin typeface="Times New Roman" panose="02020603050405020304" pitchFamily="18" charset="0"/>
                <a:cs typeface="Times New Roman" panose="02020603050405020304" pitchFamily="18" charset="0"/>
              </a:rPr>
              <a:t>the</a:t>
            </a:r>
            <a:r>
              <a:rPr lang="es-ES" sz="1500" dirty="0">
                <a:latin typeface="Times New Roman" panose="02020603050405020304" pitchFamily="18" charset="0"/>
                <a:cs typeface="Times New Roman" panose="02020603050405020304" pitchFamily="18" charset="0"/>
              </a:rPr>
              <a:t> </a:t>
            </a:r>
            <a:r>
              <a:rPr lang="es-ES" sz="1500" dirty="0" err="1">
                <a:latin typeface="Times New Roman" panose="02020603050405020304" pitchFamily="18" charset="0"/>
                <a:cs typeface="Times New Roman" panose="02020603050405020304" pitchFamily="18" charset="0"/>
              </a:rPr>
              <a:t>Working</a:t>
            </a:r>
            <a:r>
              <a:rPr lang="es-ES" sz="1500" dirty="0">
                <a:latin typeface="Times New Roman" panose="02020603050405020304" pitchFamily="18" charset="0"/>
                <a:cs typeface="Times New Roman" panose="02020603050405020304" pitchFamily="18" charset="0"/>
              </a:rPr>
              <a:t> Alliance in </a:t>
            </a:r>
            <a:r>
              <a:rPr lang="es-ES" sz="1500" dirty="0" err="1">
                <a:latin typeface="Times New Roman" panose="02020603050405020304" pitchFamily="18" charset="0"/>
                <a:cs typeface="Times New Roman" panose="02020603050405020304" pitchFamily="18" charset="0"/>
              </a:rPr>
              <a:t>Investigative</a:t>
            </a:r>
            <a:r>
              <a:rPr lang="es-ES" sz="1500" dirty="0">
                <a:latin typeface="Times New Roman" panose="02020603050405020304" pitchFamily="18" charset="0"/>
                <a:cs typeface="Times New Roman" panose="02020603050405020304" pitchFamily="18" charset="0"/>
              </a:rPr>
              <a:t> </a:t>
            </a:r>
            <a:r>
              <a:rPr lang="es-ES" sz="1500" dirty="0" err="1">
                <a:latin typeface="Times New Roman" panose="02020603050405020304" pitchFamily="18" charset="0"/>
                <a:cs typeface="Times New Roman" panose="02020603050405020304" pitchFamily="18" charset="0"/>
              </a:rPr>
              <a:t>Interviewing</a:t>
            </a:r>
            <a:r>
              <a:rPr lang="es-ES" sz="1500" dirty="0">
                <a:latin typeface="Times New Roman" panose="02020603050405020304" pitchFamily="18" charset="0"/>
                <a:cs typeface="Times New Roman" panose="02020603050405020304" pitchFamily="18" charset="0"/>
              </a:rPr>
              <a:t>, in: R. Bull (ed.), </a:t>
            </a:r>
            <a:r>
              <a:rPr lang="es-ES" sz="1500" u="sng" dirty="0" err="1">
                <a:latin typeface="Times New Roman" panose="02020603050405020304" pitchFamily="18" charset="0"/>
                <a:cs typeface="Times New Roman" panose="02020603050405020304" pitchFamily="18" charset="0"/>
                <a:hlinkClick r:id="rId8"/>
              </a:rPr>
              <a:t>Investigative</a:t>
            </a:r>
            <a:r>
              <a:rPr lang="es-ES" sz="1500" u="sng" dirty="0">
                <a:latin typeface="Times New Roman" panose="02020603050405020304" pitchFamily="18" charset="0"/>
                <a:cs typeface="Times New Roman" panose="02020603050405020304" pitchFamily="18" charset="0"/>
                <a:hlinkClick r:id="rId8"/>
              </a:rPr>
              <a:t> </a:t>
            </a:r>
            <a:r>
              <a:rPr lang="es-ES" sz="1500" u="sng" dirty="0" err="1">
                <a:latin typeface="Times New Roman" panose="02020603050405020304" pitchFamily="18" charset="0"/>
                <a:cs typeface="Times New Roman" panose="02020603050405020304" pitchFamily="18" charset="0"/>
                <a:hlinkClick r:id="rId8"/>
              </a:rPr>
              <a:t>Interviewing</a:t>
            </a:r>
            <a:r>
              <a:rPr lang="es-ES" sz="1500" dirty="0">
                <a:latin typeface="Times New Roman" panose="02020603050405020304" pitchFamily="18" charset="0"/>
                <a:cs typeface="Times New Roman" panose="02020603050405020304" pitchFamily="18" charset="0"/>
              </a:rPr>
              <a:t>, </a:t>
            </a:r>
            <a:r>
              <a:rPr lang="es-ES" sz="1500" dirty="0" err="1">
                <a:latin typeface="Times New Roman" panose="02020603050405020304" pitchFamily="18" charset="0"/>
                <a:cs typeface="Times New Roman" panose="02020603050405020304" pitchFamily="18" charset="0"/>
              </a:rPr>
              <a:t>Springer</a:t>
            </a:r>
            <a:r>
              <a:rPr lang="es-ES" sz="1500" dirty="0">
                <a:latin typeface="Times New Roman" panose="02020603050405020304" pitchFamily="18" charset="0"/>
                <a:cs typeface="Times New Roman" panose="02020603050405020304" pitchFamily="18" charset="0"/>
              </a:rPr>
              <a:t> (2004), págs. 63-90.</a:t>
            </a:r>
          </a:p>
          <a:p>
            <a:endParaRPr lang="nl-NL" sz="1600" dirty="0">
              <a:latin typeface="Times New Roman" panose="02020603050405020304" pitchFamily="18" charset="0"/>
              <a:cs typeface="Times New Roman" panose="02020603050405020304" pitchFamily="18" charset="0"/>
            </a:endParaRPr>
          </a:p>
        </p:txBody>
      </p:sp>
      <p:sp>
        <p:nvSpPr>
          <p:cNvPr id="4" name="Stroomdiagram: Ponsband 6">
            <a:hlinkClick r:id="rId9" action="ppaction://hlinksldjump"/>
            <a:extLst>
              <a:ext uri="{FF2B5EF4-FFF2-40B4-BE49-F238E27FC236}">
                <a16:creationId xmlns:a16="http://schemas.microsoft.com/office/drawing/2014/main" id="{08E159F1-52BF-4644-A316-5E2D846FF2D0}"/>
              </a:ext>
            </a:extLst>
          </p:cNvPr>
          <p:cNvSpPr/>
          <p:nvPr/>
        </p:nvSpPr>
        <p:spPr>
          <a:xfrm>
            <a:off x="1907704" y="0"/>
            <a:ext cx="1944216" cy="792088"/>
          </a:xfrm>
          <a:prstGeom prst="flowChartPunchedTape">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s-ES" sz="2000" b="1" dirty="0"/>
              <a:t>BIBLIOGRAFÍA</a:t>
            </a:r>
          </a:p>
        </p:txBody>
      </p:sp>
    </p:spTree>
    <p:extLst>
      <p:ext uri="{BB962C8B-B14F-4D97-AF65-F5344CB8AC3E}">
        <p14:creationId xmlns:p14="http://schemas.microsoft.com/office/powerpoint/2010/main" val="2090001851"/>
      </p:ext>
    </p:extLst>
  </p:cSld>
  <p:clrMapOvr>
    <a:masterClrMapping/>
  </p:clrMapOvr>
  <p:transition/>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71527"/>
            <a:ext cx="9144000" cy="5832366"/>
          </a:xfrm>
          <a:prstGeom prst="rect">
            <a:avLst/>
          </a:prstGeom>
        </p:spPr>
        <p:txBody>
          <a:bodyPr wrap="square">
            <a:spAutoFit/>
          </a:bodyPr>
          <a:lstStyle/>
          <a:p>
            <a:endParaRPr lang="nl-NL" sz="1400" dirty="0">
              <a:latin typeface="Times New Roman" panose="02020603050405020304" pitchFamily="18" charset="0"/>
              <a:cs typeface="Times New Roman" panose="02020603050405020304" pitchFamily="18" charset="0"/>
            </a:endParaRPr>
          </a:p>
          <a:p>
            <a:endParaRPr lang="nl-NL" sz="1400" dirty="0">
              <a:latin typeface="Times New Roman" panose="02020603050405020304" pitchFamily="18" charset="0"/>
              <a:cs typeface="Times New Roman" panose="02020603050405020304" pitchFamily="18" charset="0"/>
            </a:endParaRPr>
          </a:p>
          <a:p>
            <a:r>
              <a:rPr lang="es-ES" sz="1500" dirty="0">
                <a:latin typeface="Times New Roman" panose="02020603050405020304" pitchFamily="18" charset="0"/>
                <a:cs typeface="Times New Roman" panose="02020603050405020304" pitchFamily="18" charset="0"/>
              </a:rPr>
              <a:t>A. </a:t>
            </a:r>
            <a:r>
              <a:rPr lang="es-ES" sz="1500" dirty="0" err="1">
                <a:latin typeface="Times New Roman" panose="02020603050405020304" pitchFamily="18" charset="0"/>
                <a:cs typeface="Times New Roman" panose="02020603050405020304" pitchFamily="18" charset="0"/>
              </a:rPr>
              <a:t>McGroarty</a:t>
            </a:r>
            <a:r>
              <a:rPr lang="es-ES" sz="1500" dirty="0">
                <a:latin typeface="Times New Roman" panose="02020603050405020304" pitchFamily="18" charset="0"/>
                <a:cs typeface="Times New Roman" panose="02020603050405020304" pitchFamily="18" charset="0"/>
              </a:rPr>
              <a:t>, J. S. Baxter, </a:t>
            </a:r>
            <a:r>
              <a:rPr lang="es-ES" sz="1500" u="sng" dirty="0" err="1">
                <a:latin typeface="Times New Roman" panose="02020603050405020304" pitchFamily="18" charset="0"/>
                <a:cs typeface="Times New Roman" panose="02020603050405020304" pitchFamily="18" charset="0"/>
                <a:hlinkClick r:id="rId2"/>
              </a:rPr>
              <a:t>Interrogative</a:t>
            </a:r>
            <a:r>
              <a:rPr lang="es-ES" sz="1500" u="sng" dirty="0">
                <a:latin typeface="Times New Roman" panose="02020603050405020304" pitchFamily="18" charset="0"/>
                <a:cs typeface="Times New Roman" panose="02020603050405020304" pitchFamily="18" charset="0"/>
                <a:hlinkClick r:id="rId2"/>
              </a:rPr>
              <a:t> </a:t>
            </a:r>
            <a:r>
              <a:rPr lang="es-ES" sz="1500" u="sng" dirty="0" err="1">
                <a:latin typeface="Times New Roman" panose="02020603050405020304" pitchFamily="18" charset="0"/>
                <a:cs typeface="Times New Roman" panose="02020603050405020304" pitchFamily="18" charset="0"/>
                <a:hlinkClick r:id="rId2"/>
              </a:rPr>
              <a:t>pressure</a:t>
            </a:r>
            <a:r>
              <a:rPr lang="es-ES" sz="1500" u="sng" dirty="0">
                <a:latin typeface="Times New Roman" panose="02020603050405020304" pitchFamily="18" charset="0"/>
                <a:cs typeface="Times New Roman" panose="02020603050405020304" pitchFamily="18" charset="0"/>
                <a:hlinkClick r:id="rId2"/>
              </a:rPr>
              <a:t> in </a:t>
            </a:r>
            <a:r>
              <a:rPr lang="es-ES" sz="1500" u="sng" dirty="0" err="1">
                <a:latin typeface="Times New Roman" panose="02020603050405020304" pitchFamily="18" charset="0"/>
                <a:cs typeface="Times New Roman" panose="02020603050405020304" pitchFamily="18" charset="0"/>
                <a:hlinkClick r:id="rId2"/>
              </a:rPr>
              <a:t>simulated</a:t>
            </a:r>
            <a:r>
              <a:rPr lang="es-ES" sz="1500" u="sng" dirty="0">
                <a:latin typeface="Times New Roman" panose="02020603050405020304" pitchFamily="18" charset="0"/>
                <a:cs typeface="Times New Roman" panose="02020603050405020304" pitchFamily="18" charset="0"/>
                <a:hlinkClick r:id="rId2"/>
              </a:rPr>
              <a:t> </a:t>
            </a:r>
            <a:r>
              <a:rPr lang="es-ES" sz="1500" u="sng" dirty="0" err="1">
                <a:latin typeface="Times New Roman" panose="02020603050405020304" pitchFamily="18" charset="0"/>
                <a:cs typeface="Times New Roman" panose="02020603050405020304" pitchFamily="18" charset="0"/>
                <a:hlinkClick r:id="rId2"/>
              </a:rPr>
              <a:t>forensic</a:t>
            </a:r>
            <a:r>
              <a:rPr lang="es-ES" sz="1500" u="sng" dirty="0">
                <a:latin typeface="Times New Roman" panose="02020603050405020304" pitchFamily="18" charset="0"/>
                <a:cs typeface="Times New Roman" panose="02020603050405020304" pitchFamily="18" charset="0"/>
                <a:hlinkClick r:id="rId2"/>
              </a:rPr>
              <a:t> interviews: </a:t>
            </a:r>
            <a:r>
              <a:rPr lang="es-ES" sz="1500" u="sng" dirty="0" err="1">
                <a:latin typeface="Times New Roman" panose="02020603050405020304" pitchFamily="18" charset="0"/>
                <a:cs typeface="Times New Roman" panose="02020603050405020304" pitchFamily="18" charset="0"/>
                <a:hlinkClick r:id="rId2"/>
              </a:rPr>
              <a:t>The</a:t>
            </a:r>
            <a:r>
              <a:rPr lang="es-ES" sz="1500" u="sng" dirty="0">
                <a:latin typeface="Times New Roman" panose="02020603050405020304" pitchFamily="18" charset="0"/>
                <a:cs typeface="Times New Roman" panose="02020603050405020304" pitchFamily="18" charset="0"/>
                <a:hlinkClick r:id="rId2"/>
              </a:rPr>
              <a:t> </a:t>
            </a:r>
            <a:r>
              <a:rPr lang="es-ES" sz="1500" u="sng" dirty="0" err="1">
                <a:latin typeface="Times New Roman" panose="02020603050405020304" pitchFamily="18" charset="0"/>
                <a:cs typeface="Times New Roman" panose="02020603050405020304" pitchFamily="18" charset="0"/>
                <a:hlinkClick r:id="rId2"/>
              </a:rPr>
              <a:t>effects</a:t>
            </a:r>
            <a:r>
              <a:rPr lang="es-ES" sz="1500" u="sng" dirty="0">
                <a:latin typeface="Times New Roman" panose="02020603050405020304" pitchFamily="18" charset="0"/>
                <a:cs typeface="Times New Roman" panose="02020603050405020304" pitchFamily="18" charset="0"/>
                <a:hlinkClick r:id="rId2"/>
              </a:rPr>
              <a:t> of </a:t>
            </a:r>
            <a:r>
              <a:rPr lang="es-ES" sz="1500" u="sng" dirty="0" err="1">
                <a:latin typeface="Times New Roman" panose="02020603050405020304" pitchFamily="18" charset="0"/>
                <a:cs typeface="Times New Roman" panose="02020603050405020304" pitchFamily="18" charset="0"/>
                <a:hlinkClick r:id="rId2"/>
              </a:rPr>
              <a:t>negative</a:t>
            </a:r>
            <a:r>
              <a:rPr lang="es-ES" sz="1500" u="sng" dirty="0">
                <a:latin typeface="Times New Roman" panose="02020603050405020304" pitchFamily="18" charset="0"/>
                <a:cs typeface="Times New Roman" panose="02020603050405020304" pitchFamily="18" charset="0"/>
                <a:hlinkClick r:id="rId2"/>
              </a:rPr>
              <a:t> </a:t>
            </a:r>
            <a:r>
              <a:rPr lang="es-ES" sz="1500" u="sng" dirty="0" err="1">
                <a:latin typeface="Times New Roman" panose="02020603050405020304" pitchFamily="18" charset="0"/>
                <a:cs typeface="Times New Roman" panose="02020603050405020304" pitchFamily="18" charset="0"/>
                <a:hlinkClick r:id="rId2"/>
              </a:rPr>
              <a:t>feedback</a:t>
            </a:r>
            <a:r>
              <a:rPr lang="es-ES" sz="1500" dirty="0">
                <a:latin typeface="Times New Roman" panose="02020603050405020304" pitchFamily="18" charset="0"/>
                <a:cs typeface="Times New Roman" panose="02020603050405020304" pitchFamily="18" charset="0"/>
              </a:rPr>
              <a:t>, British </a:t>
            </a:r>
            <a:r>
              <a:rPr lang="es-ES" sz="1500" dirty="0" err="1">
                <a:latin typeface="Times New Roman" panose="02020603050405020304" pitchFamily="18" charset="0"/>
                <a:cs typeface="Times New Roman" panose="02020603050405020304" pitchFamily="18" charset="0"/>
              </a:rPr>
              <a:t>Journal</a:t>
            </a:r>
            <a:r>
              <a:rPr lang="es-ES" sz="1500" dirty="0">
                <a:latin typeface="Times New Roman" panose="02020603050405020304" pitchFamily="18" charset="0"/>
                <a:cs typeface="Times New Roman" panose="02020603050405020304" pitchFamily="18" charset="0"/>
              </a:rPr>
              <a:t> of Psychology 98, 2008, págs. 455–465.</a:t>
            </a:r>
          </a:p>
          <a:p>
            <a:endParaRPr lang="nl-NL" sz="1500" dirty="0">
              <a:latin typeface="Times New Roman" panose="02020603050405020304" pitchFamily="18" charset="0"/>
              <a:cs typeface="Times New Roman" panose="02020603050405020304" pitchFamily="18" charset="0"/>
            </a:endParaRPr>
          </a:p>
          <a:p>
            <a:r>
              <a:rPr lang="es-ES" sz="1500" dirty="0">
                <a:latin typeface="Times New Roman" panose="02020603050405020304" pitchFamily="18" charset="0"/>
                <a:cs typeface="Times New Roman" panose="02020603050405020304" pitchFamily="18" charset="0"/>
              </a:rPr>
              <a:t>J.S. Baxter, J.C.W. </a:t>
            </a:r>
            <a:r>
              <a:rPr lang="es-ES" sz="1500" dirty="0" err="1">
                <a:latin typeface="Times New Roman" panose="02020603050405020304" pitchFamily="18" charset="0"/>
                <a:cs typeface="Times New Roman" panose="02020603050405020304" pitchFamily="18" charset="0"/>
              </a:rPr>
              <a:t>Boon</a:t>
            </a:r>
            <a:r>
              <a:rPr lang="es-ES" sz="1500" dirty="0">
                <a:latin typeface="Times New Roman" panose="02020603050405020304" pitchFamily="18" charset="0"/>
                <a:cs typeface="Times New Roman" panose="02020603050405020304" pitchFamily="18" charset="0"/>
              </a:rPr>
              <a:t>, </a:t>
            </a:r>
            <a:r>
              <a:rPr lang="es-ES" sz="1500" dirty="0" err="1">
                <a:latin typeface="Times New Roman" panose="02020603050405020304" pitchFamily="18" charset="0"/>
                <a:cs typeface="Times New Roman" panose="02020603050405020304" pitchFamily="18" charset="0"/>
              </a:rPr>
              <a:t>C.Marley</a:t>
            </a:r>
            <a:r>
              <a:rPr lang="es-ES" sz="1500" dirty="0">
                <a:latin typeface="Times New Roman" panose="02020603050405020304" pitchFamily="18" charset="0"/>
                <a:cs typeface="Times New Roman" panose="02020603050405020304" pitchFamily="18" charset="0"/>
              </a:rPr>
              <a:t>, </a:t>
            </a:r>
            <a:r>
              <a:rPr lang="es-ES" sz="1500" u="sng" dirty="0" err="1">
                <a:latin typeface="Times New Roman" panose="02020603050405020304" pitchFamily="18" charset="0"/>
                <a:cs typeface="Times New Roman" panose="02020603050405020304" pitchFamily="18" charset="0"/>
                <a:hlinkClick r:id="rId3"/>
              </a:rPr>
              <a:t>Interrogative</a:t>
            </a:r>
            <a:r>
              <a:rPr lang="es-ES" sz="1500" u="sng" dirty="0">
                <a:latin typeface="Times New Roman" panose="02020603050405020304" pitchFamily="18" charset="0"/>
                <a:cs typeface="Times New Roman" panose="02020603050405020304" pitchFamily="18" charset="0"/>
                <a:hlinkClick r:id="rId3"/>
              </a:rPr>
              <a:t> </a:t>
            </a:r>
            <a:r>
              <a:rPr lang="es-ES" sz="1500" u="sng" dirty="0" err="1">
                <a:latin typeface="Times New Roman" panose="02020603050405020304" pitchFamily="18" charset="0"/>
                <a:cs typeface="Times New Roman" panose="02020603050405020304" pitchFamily="18" charset="0"/>
                <a:hlinkClick r:id="rId3"/>
              </a:rPr>
              <a:t>pressure</a:t>
            </a:r>
            <a:r>
              <a:rPr lang="es-ES" sz="1500" u="sng" dirty="0">
                <a:latin typeface="Times New Roman" panose="02020603050405020304" pitchFamily="18" charset="0"/>
                <a:cs typeface="Times New Roman" panose="02020603050405020304" pitchFamily="18" charset="0"/>
                <a:hlinkClick r:id="rId3"/>
              </a:rPr>
              <a:t> and responses to </a:t>
            </a:r>
            <a:r>
              <a:rPr lang="es-ES" sz="1500" u="sng" dirty="0" err="1">
                <a:latin typeface="Times New Roman" panose="02020603050405020304" pitchFamily="18" charset="0"/>
                <a:cs typeface="Times New Roman" panose="02020603050405020304" pitchFamily="18" charset="0"/>
                <a:hlinkClick r:id="rId3"/>
              </a:rPr>
              <a:t>minimally</a:t>
            </a:r>
            <a:r>
              <a:rPr lang="es-ES" sz="1500" u="sng" dirty="0">
                <a:latin typeface="Times New Roman" panose="02020603050405020304" pitchFamily="18" charset="0"/>
                <a:cs typeface="Times New Roman" panose="02020603050405020304" pitchFamily="18" charset="0"/>
                <a:hlinkClick r:id="rId3"/>
              </a:rPr>
              <a:t> </a:t>
            </a:r>
            <a:r>
              <a:rPr lang="es-ES" sz="1500" u="sng" dirty="0" err="1">
                <a:latin typeface="Times New Roman" panose="02020603050405020304" pitchFamily="18" charset="0"/>
                <a:cs typeface="Times New Roman" panose="02020603050405020304" pitchFamily="18" charset="0"/>
                <a:hlinkClick r:id="rId3"/>
              </a:rPr>
              <a:t>leading</a:t>
            </a:r>
            <a:r>
              <a:rPr lang="es-ES" sz="1500" u="sng" dirty="0">
                <a:latin typeface="Times New Roman" panose="02020603050405020304" pitchFamily="18" charset="0"/>
                <a:cs typeface="Times New Roman" panose="02020603050405020304" pitchFamily="18" charset="0"/>
                <a:hlinkClick r:id="rId3"/>
              </a:rPr>
              <a:t> </a:t>
            </a:r>
            <a:r>
              <a:rPr lang="es-ES" sz="1500" u="sng" dirty="0" err="1">
                <a:latin typeface="Times New Roman" panose="02020603050405020304" pitchFamily="18" charset="0"/>
                <a:cs typeface="Times New Roman" panose="02020603050405020304" pitchFamily="18" charset="0"/>
                <a:hlinkClick r:id="rId3"/>
              </a:rPr>
              <a:t>questions</a:t>
            </a:r>
            <a:r>
              <a:rPr lang="es-ES" sz="1500" dirty="0">
                <a:latin typeface="Times New Roman" panose="02020603050405020304" pitchFamily="18" charset="0"/>
                <a:cs typeface="Times New Roman" panose="02020603050405020304" pitchFamily="18" charset="0"/>
              </a:rPr>
              <a:t>, </a:t>
            </a:r>
            <a:r>
              <a:rPr lang="es-ES" sz="1500" dirty="0" err="1">
                <a:latin typeface="Times New Roman" panose="02020603050405020304" pitchFamily="18" charset="0"/>
                <a:cs typeface="Times New Roman" panose="02020603050405020304" pitchFamily="18" charset="0"/>
              </a:rPr>
              <a:t>Personality</a:t>
            </a:r>
            <a:r>
              <a:rPr lang="es-ES" sz="1500" dirty="0">
                <a:latin typeface="Times New Roman" panose="02020603050405020304" pitchFamily="18" charset="0"/>
                <a:cs typeface="Times New Roman" panose="02020603050405020304" pitchFamily="18" charset="0"/>
              </a:rPr>
              <a:t> and Individual </a:t>
            </a:r>
            <a:r>
              <a:rPr lang="es-ES" sz="1500" dirty="0" err="1">
                <a:latin typeface="Times New Roman" panose="02020603050405020304" pitchFamily="18" charset="0"/>
                <a:cs typeface="Times New Roman" panose="02020603050405020304" pitchFamily="18" charset="0"/>
              </a:rPr>
              <a:t>Differences</a:t>
            </a:r>
            <a:r>
              <a:rPr lang="es-ES" sz="1500" dirty="0">
                <a:latin typeface="Times New Roman" panose="02020603050405020304" pitchFamily="18" charset="0"/>
                <a:cs typeface="Times New Roman" panose="02020603050405020304" pitchFamily="18" charset="0"/>
              </a:rPr>
              <a:t>, 40, 2006, págs. 87–98.</a:t>
            </a:r>
          </a:p>
          <a:p>
            <a:endParaRPr lang="nl-NL" sz="1500" dirty="0">
              <a:latin typeface="Times New Roman" panose="02020603050405020304" pitchFamily="18" charset="0"/>
              <a:cs typeface="Times New Roman" panose="02020603050405020304" pitchFamily="18" charset="0"/>
            </a:endParaRPr>
          </a:p>
          <a:p>
            <a:r>
              <a:rPr lang="es-ES" sz="1500" dirty="0">
                <a:latin typeface="Times New Roman" panose="02020603050405020304" pitchFamily="18" charset="0"/>
                <a:cs typeface="Times New Roman" panose="02020603050405020304" pitchFamily="18" charset="0"/>
              </a:rPr>
              <a:t>J.T. Perillo, S. M. </a:t>
            </a:r>
            <a:r>
              <a:rPr lang="es-ES" sz="1500" dirty="0" err="1">
                <a:latin typeface="Times New Roman" panose="02020603050405020304" pitchFamily="18" charset="0"/>
                <a:cs typeface="Times New Roman" panose="02020603050405020304" pitchFamily="18" charset="0"/>
              </a:rPr>
              <a:t>Kassin</a:t>
            </a:r>
            <a:r>
              <a:rPr lang="es-ES" sz="1500" dirty="0">
                <a:latin typeface="Times New Roman" panose="02020603050405020304" pitchFamily="18" charset="0"/>
                <a:cs typeface="Times New Roman" panose="02020603050405020304" pitchFamily="18" charset="0"/>
              </a:rPr>
              <a:t>, </a:t>
            </a:r>
            <a:r>
              <a:rPr lang="es-ES" sz="1500" u="sng" dirty="0" err="1">
                <a:latin typeface="Times New Roman" panose="02020603050405020304" pitchFamily="18" charset="0"/>
                <a:cs typeface="Times New Roman" panose="02020603050405020304" pitchFamily="18" charset="0"/>
                <a:hlinkClick r:id="rId4"/>
              </a:rPr>
              <a:t>Inside</a:t>
            </a:r>
            <a:r>
              <a:rPr lang="es-ES" sz="1500" u="sng" dirty="0">
                <a:latin typeface="Times New Roman" panose="02020603050405020304" pitchFamily="18" charset="0"/>
                <a:cs typeface="Times New Roman" panose="02020603050405020304" pitchFamily="18" charset="0"/>
                <a:hlinkClick r:id="rId4"/>
              </a:rPr>
              <a:t> Interrogation: </a:t>
            </a:r>
            <a:r>
              <a:rPr lang="es-ES" sz="1500" u="sng" dirty="0" err="1">
                <a:latin typeface="Times New Roman" panose="02020603050405020304" pitchFamily="18" charset="0"/>
                <a:cs typeface="Times New Roman" panose="02020603050405020304" pitchFamily="18" charset="0"/>
                <a:hlinkClick r:id="rId4"/>
              </a:rPr>
              <a:t>The</a:t>
            </a:r>
            <a:r>
              <a:rPr lang="es-ES" sz="1500" u="sng" dirty="0">
                <a:latin typeface="Times New Roman" panose="02020603050405020304" pitchFamily="18" charset="0"/>
                <a:cs typeface="Times New Roman" panose="02020603050405020304" pitchFamily="18" charset="0"/>
                <a:hlinkClick r:id="rId4"/>
              </a:rPr>
              <a:t> Lie, </a:t>
            </a:r>
            <a:r>
              <a:rPr lang="es-ES" sz="1500" u="sng" dirty="0" err="1">
                <a:latin typeface="Times New Roman" panose="02020603050405020304" pitchFamily="18" charset="0"/>
                <a:cs typeface="Times New Roman" panose="02020603050405020304" pitchFamily="18" charset="0"/>
                <a:hlinkClick r:id="rId4"/>
              </a:rPr>
              <a:t>The</a:t>
            </a:r>
            <a:r>
              <a:rPr lang="es-ES" sz="1500" u="sng" dirty="0">
                <a:latin typeface="Times New Roman" panose="02020603050405020304" pitchFamily="18" charset="0"/>
                <a:cs typeface="Times New Roman" panose="02020603050405020304" pitchFamily="18" charset="0"/>
                <a:hlinkClick r:id="rId4"/>
              </a:rPr>
              <a:t> Bluff, and False </a:t>
            </a:r>
            <a:r>
              <a:rPr lang="es-ES" sz="1500" u="sng" dirty="0" err="1">
                <a:latin typeface="Times New Roman" panose="02020603050405020304" pitchFamily="18" charset="0"/>
                <a:cs typeface="Times New Roman" panose="02020603050405020304" pitchFamily="18" charset="0"/>
                <a:hlinkClick r:id="rId4"/>
              </a:rPr>
              <a:t>Confessions</a:t>
            </a:r>
            <a:r>
              <a:rPr lang="es-ES" sz="1500" u="sng" dirty="0">
                <a:latin typeface="Times New Roman" panose="02020603050405020304" pitchFamily="18" charset="0"/>
                <a:cs typeface="Times New Roman" panose="02020603050405020304" pitchFamily="18" charset="0"/>
                <a:hlinkClick r:id="rId4"/>
              </a:rPr>
              <a:t>, Law and Human </a:t>
            </a:r>
            <a:r>
              <a:rPr lang="es-ES" sz="1500" u="sng" dirty="0" err="1">
                <a:latin typeface="Times New Roman" panose="02020603050405020304" pitchFamily="18" charset="0"/>
                <a:cs typeface="Times New Roman" panose="02020603050405020304" pitchFamily="18" charset="0"/>
                <a:hlinkClick r:id="rId4"/>
              </a:rPr>
              <a:t>Behavior</a:t>
            </a:r>
            <a:r>
              <a:rPr lang="es-ES" sz="1500" dirty="0">
                <a:latin typeface="Times New Roman" panose="02020603050405020304" pitchFamily="18" charset="0"/>
                <a:cs typeface="Times New Roman" panose="02020603050405020304" pitchFamily="18" charset="0"/>
              </a:rPr>
              <a:t>, 35/4, 2011, págs. 327-337.</a:t>
            </a:r>
          </a:p>
          <a:p>
            <a:endParaRPr lang="nl-NL" sz="1500" dirty="0">
              <a:latin typeface="Times New Roman" panose="02020603050405020304" pitchFamily="18" charset="0"/>
              <a:cs typeface="Times New Roman" panose="02020603050405020304" pitchFamily="18" charset="0"/>
            </a:endParaRPr>
          </a:p>
          <a:p>
            <a:r>
              <a:rPr lang="es-ES" sz="1500" dirty="0">
                <a:latin typeface="Times New Roman" panose="02020603050405020304" pitchFamily="18" charset="0"/>
                <a:cs typeface="Times New Roman" panose="02020603050405020304" pitchFamily="18" charset="0"/>
              </a:rPr>
              <a:t>A. J. </a:t>
            </a:r>
            <a:r>
              <a:rPr lang="es-ES" sz="1500" dirty="0" err="1">
                <a:latin typeface="Times New Roman" panose="02020603050405020304" pitchFamily="18" charset="0"/>
                <a:cs typeface="Times New Roman" panose="02020603050405020304" pitchFamily="18" charset="0"/>
              </a:rPr>
              <a:t>Horgan</a:t>
            </a:r>
            <a:r>
              <a:rPr lang="es-ES" sz="1500" dirty="0">
                <a:latin typeface="Times New Roman" panose="02020603050405020304" pitchFamily="18" charset="0"/>
                <a:cs typeface="Times New Roman" panose="02020603050405020304" pitchFamily="18" charset="0"/>
              </a:rPr>
              <a:t>, M.B. </a:t>
            </a:r>
            <a:r>
              <a:rPr lang="es-ES" sz="1500" dirty="0" err="1">
                <a:latin typeface="Times New Roman" panose="02020603050405020304" pitchFamily="18" charset="0"/>
                <a:cs typeface="Times New Roman" panose="02020603050405020304" pitchFamily="18" charset="0"/>
              </a:rPr>
              <a:t>Russano</a:t>
            </a:r>
            <a:r>
              <a:rPr lang="es-ES" sz="1500" dirty="0">
                <a:latin typeface="Times New Roman" panose="02020603050405020304" pitchFamily="18" charset="0"/>
                <a:cs typeface="Times New Roman" panose="02020603050405020304" pitchFamily="18" charset="0"/>
              </a:rPr>
              <a:t>, C. A. Meissner, J. R. Evans, </a:t>
            </a:r>
            <a:r>
              <a:rPr lang="es-ES" sz="1500" u="sng" dirty="0" err="1">
                <a:latin typeface="Times New Roman" panose="02020603050405020304" pitchFamily="18" charset="0"/>
                <a:cs typeface="Times New Roman" panose="02020603050405020304" pitchFamily="18" charset="0"/>
                <a:hlinkClick r:id="rId5"/>
              </a:rPr>
              <a:t>Minimization</a:t>
            </a:r>
            <a:r>
              <a:rPr lang="es-ES" sz="1500" u="sng" dirty="0">
                <a:latin typeface="Times New Roman" panose="02020603050405020304" pitchFamily="18" charset="0"/>
                <a:cs typeface="Times New Roman" panose="02020603050405020304" pitchFamily="18" charset="0"/>
                <a:hlinkClick r:id="rId5"/>
              </a:rPr>
              <a:t> and </a:t>
            </a:r>
            <a:r>
              <a:rPr lang="es-ES" sz="1500" u="sng" dirty="0" err="1">
                <a:latin typeface="Times New Roman" panose="02020603050405020304" pitchFamily="18" charset="0"/>
                <a:cs typeface="Times New Roman" panose="02020603050405020304" pitchFamily="18" charset="0"/>
                <a:hlinkClick r:id="rId5"/>
              </a:rPr>
              <a:t>maximization</a:t>
            </a:r>
            <a:r>
              <a:rPr lang="es-ES" sz="1500" u="sng" dirty="0">
                <a:latin typeface="Times New Roman" panose="02020603050405020304" pitchFamily="18" charset="0"/>
                <a:cs typeface="Times New Roman" panose="02020603050405020304" pitchFamily="18" charset="0"/>
                <a:hlinkClick r:id="rId5"/>
              </a:rPr>
              <a:t> </a:t>
            </a:r>
            <a:r>
              <a:rPr lang="es-ES" sz="1500" u="sng" dirty="0" err="1">
                <a:latin typeface="Times New Roman" panose="02020603050405020304" pitchFamily="18" charset="0"/>
                <a:cs typeface="Times New Roman" panose="02020603050405020304" pitchFamily="18" charset="0"/>
                <a:hlinkClick r:id="rId5"/>
              </a:rPr>
              <a:t>techniques</a:t>
            </a:r>
            <a:r>
              <a:rPr lang="es-ES" sz="1500" u="sng" dirty="0">
                <a:latin typeface="Times New Roman" panose="02020603050405020304" pitchFamily="18" charset="0"/>
                <a:cs typeface="Times New Roman" panose="02020603050405020304" pitchFamily="18" charset="0"/>
                <a:hlinkClick r:id="rId5"/>
              </a:rPr>
              <a:t>: </a:t>
            </a:r>
            <a:r>
              <a:rPr lang="es-ES" sz="1500" u="sng" dirty="0" err="1">
                <a:latin typeface="Times New Roman" panose="02020603050405020304" pitchFamily="18" charset="0"/>
                <a:cs typeface="Times New Roman" panose="02020603050405020304" pitchFamily="18" charset="0"/>
                <a:hlinkClick r:id="rId5"/>
              </a:rPr>
              <a:t>Assessing</a:t>
            </a:r>
            <a:r>
              <a:rPr lang="es-ES" sz="1500" u="sng" dirty="0">
                <a:latin typeface="Times New Roman" panose="02020603050405020304" pitchFamily="18" charset="0"/>
                <a:cs typeface="Times New Roman" panose="02020603050405020304" pitchFamily="18" charset="0"/>
                <a:hlinkClick r:id="rId5"/>
              </a:rPr>
              <a:t> </a:t>
            </a:r>
            <a:r>
              <a:rPr lang="es-ES" sz="1500" u="sng" dirty="0" err="1">
                <a:latin typeface="Times New Roman" panose="02020603050405020304" pitchFamily="18" charset="0"/>
                <a:cs typeface="Times New Roman" panose="02020603050405020304" pitchFamily="18" charset="0"/>
                <a:hlinkClick r:id="rId5"/>
              </a:rPr>
              <a:t>the</a:t>
            </a:r>
            <a:r>
              <a:rPr lang="es-ES" sz="1500" u="sng" dirty="0">
                <a:latin typeface="Times New Roman" panose="02020603050405020304" pitchFamily="18" charset="0"/>
                <a:cs typeface="Times New Roman" panose="02020603050405020304" pitchFamily="18" charset="0"/>
                <a:hlinkClick r:id="rId5"/>
              </a:rPr>
              <a:t> </a:t>
            </a:r>
            <a:r>
              <a:rPr lang="es-ES" sz="1500" u="sng" dirty="0" err="1">
                <a:latin typeface="Times New Roman" panose="02020603050405020304" pitchFamily="18" charset="0"/>
                <a:cs typeface="Times New Roman" panose="02020603050405020304" pitchFamily="18" charset="0"/>
                <a:hlinkClick r:id="rId5"/>
              </a:rPr>
              <a:t>perceived</a:t>
            </a:r>
            <a:r>
              <a:rPr lang="es-ES" sz="1500" u="sng" dirty="0">
                <a:latin typeface="Times New Roman" panose="02020603050405020304" pitchFamily="18" charset="0"/>
                <a:cs typeface="Times New Roman" panose="02020603050405020304" pitchFamily="18" charset="0"/>
                <a:hlinkClick r:id="rId5"/>
              </a:rPr>
              <a:t> </a:t>
            </a:r>
            <a:r>
              <a:rPr lang="es-ES" sz="1500" u="sng" dirty="0" err="1">
                <a:latin typeface="Times New Roman" panose="02020603050405020304" pitchFamily="18" charset="0"/>
                <a:cs typeface="Times New Roman" panose="02020603050405020304" pitchFamily="18" charset="0"/>
                <a:hlinkClick r:id="rId5"/>
              </a:rPr>
              <a:t>consequences</a:t>
            </a:r>
            <a:r>
              <a:rPr lang="es-ES" sz="1500" u="sng" dirty="0">
                <a:latin typeface="Times New Roman" panose="02020603050405020304" pitchFamily="18" charset="0"/>
                <a:cs typeface="Times New Roman" panose="02020603050405020304" pitchFamily="18" charset="0"/>
                <a:hlinkClick r:id="rId5"/>
              </a:rPr>
              <a:t> of </a:t>
            </a:r>
            <a:r>
              <a:rPr lang="es-ES" sz="1500" u="sng" dirty="0" err="1">
                <a:latin typeface="Times New Roman" panose="02020603050405020304" pitchFamily="18" charset="0"/>
                <a:cs typeface="Times New Roman" panose="02020603050405020304" pitchFamily="18" charset="0"/>
                <a:hlinkClick r:id="rId5"/>
              </a:rPr>
              <a:t>confessing</a:t>
            </a:r>
            <a:r>
              <a:rPr lang="es-ES" sz="1500" u="sng" dirty="0">
                <a:latin typeface="Times New Roman" panose="02020603050405020304" pitchFamily="18" charset="0"/>
                <a:cs typeface="Times New Roman" panose="02020603050405020304" pitchFamily="18" charset="0"/>
                <a:hlinkClick r:id="rId5"/>
              </a:rPr>
              <a:t> and </a:t>
            </a:r>
            <a:r>
              <a:rPr lang="es-ES" sz="1500" u="sng" dirty="0" err="1">
                <a:latin typeface="Times New Roman" panose="02020603050405020304" pitchFamily="18" charset="0"/>
                <a:cs typeface="Times New Roman" panose="02020603050405020304" pitchFamily="18" charset="0"/>
                <a:hlinkClick r:id="rId5"/>
              </a:rPr>
              <a:t>confession</a:t>
            </a:r>
            <a:r>
              <a:rPr lang="es-ES" sz="1500" u="sng" dirty="0">
                <a:latin typeface="Times New Roman" panose="02020603050405020304" pitchFamily="18" charset="0"/>
                <a:cs typeface="Times New Roman" panose="02020603050405020304" pitchFamily="18" charset="0"/>
                <a:hlinkClick r:id="rId5"/>
              </a:rPr>
              <a:t> </a:t>
            </a:r>
            <a:r>
              <a:rPr lang="es-ES" sz="1500" u="sng" dirty="0" err="1">
                <a:latin typeface="Times New Roman" panose="02020603050405020304" pitchFamily="18" charset="0"/>
                <a:cs typeface="Times New Roman" panose="02020603050405020304" pitchFamily="18" charset="0"/>
                <a:hlinkClick r:id="rId5"/>
              </a:rPr>
              <a:t>diagnosticity</a:t>
            </a:r>
            <a:r>
              <a:rPr lang="es-ES" sz="1500" dirty="0">
                <a:latin typeface="Times New Roman" panose="02020603050405020304" pitchFamily="18" charset="0"/>
                <a:cs typeface="Times New Roman" panose="02020603050405020304" pitchFamily="18" charset="0"/>
              </a:rPr>
              <a:t>, Psychology, </a:t>
            </a:r>
            <a:r>
              <a:rPr lang="es-ES" sz="1500" dirty="0" err="1">
                <a:latin typeface="Times New Roman" panose="02020603050405020304" pitchFamily="18" charset="0"/>
                <a:cs typeface="Times New Roman" panose="02020603050405020304" pitchFamily="18" charset="0"/>
              </a:rPr>
              <a:t>Crime</a:t>
            </a:r>
            <a:r>
              <a:rPr lang="es-ES" sz="1500" dirty="0">
                <a:latin typeface="Times New Roman" panose="02020603050405020304" pitchFamily="18" charset="0"/>
                <a:cs typeface="Times New Roman" panose="02020603050405020304" pitchFamily="18" charset="0"/>
              </a:rPr>
              <a:t> and Law, 18/1, 2012, págs. 65-78.</a:t>
            </a:r>
          </a:p>
          <a:p>
            <a:pPr marL="342900" indent="-342900">
              <a:buAutoNum type="alphaUcPeriod"/>
            </a:pPr>
            <a:endParaRPr lang="nl-NL" sz="1500" dirty="0">
              <a:latin typeface="Times New Roman" panose="02020603050405020304" pitchFamily="18" charset="0"/>
              <a:cs typeface="Times New Roman" panose="02020603050405020304" pitchFamily="18" charset="0"/>
            </a:endParaRPr>
          </a:p>
          <a:p>
            <a:r>
              <a:rPr lang="es-ES" sz="1500" dirty="0">
                <a:latin typeface="Times New Roman" panose="02020603050405020304" pitchFamily="18" charset="0"/>
                <a:cs typeface="Times New Roman" panose="02020603050405020304" pitchFamily="18" charset="0"/>
              </a:rPr>
              <a:t>M. </a:t>
            </a:r>
            <a:r>
              <a:rPr lang="es-ES" sz="1500" dirty="0" err="1">
                <a:latin typeface="Times New Roman" panose="02020603050405020304" pitchFamily="18" charset="0"/>
                <a:cs typeface="Times New Roman" panose="02020603050405020304" pitchFamily="18" charset="0"/>
              </a:rPr>
              <a:t>Blagrove</a:t>
            </a:r>
            <a:r>
              <a:rPr lang="es-ES" sz="1500" dirty="0">
                <a:latin typeface="Times New Roman" panose="02020603050405020304" pitchFamily="18" charset="0"/>
                <a:cs typeface="Times New Roman" panose="02020603050405020304" pitchFamily="18" charset="0"/>
              </a:rPr>
              <a:t>, </a:t>
            </a:r>
            <a:r>
              <a:rPr lang="es-ES" sz="1500" u="sng" dirty="0" err="1">
                <a:latin typeface="Times New Roman" panose="02020603050405020304" pitchFamily="18" charset="0"/>
                <a:cs typeface="Times New Roman" panose="02020603050405020304" pitchFamily="18" charset="0"/>
                <a:hlinkClick r:id="rId6"/>
              </a:rPr>
              <a:t>Effects</a:t>
            </a:r>
            <a:r>
              <a:rPr lang="es-ES" sz="1500" u="sng" dirty="0">
                <a:latin typeface="Times New Roman" panose="02020603050405020304" pitchFamily="18" charset="0"/>
                <a:cs typeface="Times New Roman" panose="02020603050405020304" pitchFamily="18" charset="0"/>
                <a:hlinkClick r:id="rId6"/>
              </a:rPr>
              <a:t> of </a:t>
            </a:r>
            <a:r>
              <a:rPr lang="es-ES" sz="1500" u="sng" dirty="0" err="1">
                <a:latin typeface="Times New Roman" panose="02020603050405020304" pitchFamily="18" charset="0"/>
                <a:cs typeface="Times New Roman" panose="02020603050405020304" pitchFamily="18" charset="0"/>
                <a:hlinkClick r:id="rId6"/>
              </a:rPr>
              <a:t>length</a:t>
            </a:r>
            <a:r>
              <a:rPr lang="es-ES" sz="1500" u="sng" dirty="0">
                <a:latin typeface="Times New Roman" panose="02020603050405020304" pitchFamily="18" charset="0"/>
                <a:cs typeface="Times New Roman" panose="02020603050405020304" pitchFamily="18" charset="0"/>
                <a:hlinkClick r:id="rId6"/>
              </a:rPr>
              <a:t> of </a:t>
            </a:r>
            <a:r>
              <a:rPr lang="es-ES" sz="1500" u="sng" dirty="0" err="1">
                <a:latin typeface="Times New Roman" panose="02020603050405020304" pitchFamily="18" charset="0"/>
                <a:cs typeface="Times New Roman" panose="02020603050405020304" pitchFamily="18" charset="0"/>
                <a:hlinkClick r:id="rId6"/>
              </a:rPr>
              <a:t>sleep</a:t>
            </a:r>
            <a:r>
              <a:rPr lang="es-ES" sz="1500" u="sng" dirty="0">
                <a:latin typeface="Times New Roman" panose="02020603050405020304" pitchFamily="18" charset="0"/>
                <a:cs typeface="Times New Roman" panose="02020603050405020304" pitchFamily="18" charset="0"/>
                <a:hlinkClick r:id="rId6"/>
              </a:rPr>
              <a:t> </a:t>
            </a:r>
            <a:r>
              <a:rPr lang="es-ES" sz="1500" u="sng" dirty="0" err="1">
                <a:latin typeface="Times New Roman" panose="02020603050405020304" pitchFamily="18" charset="0"/>
                <a:cs typeface="Times New Roman" panose="02020603050405020304" pitchFamily="18" charset="0"/>
                <a:hlinkClick r:id="rId6"/>
              </a:rPr>
              <a:t>deprivation</a:t>
            </a:r>
            <a:r>
              <a:rPr lang="es-ES" sz="1500" u="sng" dirty="0">
                <a:latin typeface="Times New Roman" panose="02020603050405020304" pitchFamily="18" charset="0"/>
                <a:cs typeface="Times New Roman" panose="02020603050405020304" pitchFamily="18" charset="0"/>
                <a:hlinkClick r:id="rId6"/>
              </a:rPr>
              <a:t> </a:t>
            </a:r>
            <a:r>
              <a:rPr lang="es-ES" sz="1500" u="sng" dirty="0" err="1">
                <a:latin typeface="Times New Roman" panose="02020603050405020304" pitchFamily="18" charset="0"/>
                <a:cs typeface="Times New Roman" panose="02020603050405020304" pitchFamily="18" charset="0"/>
                <a:hlinkClick r:id="rId6"/>
              </a:rPr>
              <a:t>on</a:t>
            </a:r>
            <a:r>
              <a:rPr lang="es-ES" sz="1500" u="sng" dirty="0">
                <a:latin typeface="Times New Roman" panose="02020603050405020304" pitchFamily="18" charset="0"/>
                <a:cs typeface="Times New Roman" panose="02020603050405020304" pitchFamily="18" charset="0"/>
                <a:hlinkClick r:id="rId6"/>
              </a:rPr>
              <a:t> </a:t>
            </a:r>
            <a:r>
              <a:rPr lang="es-ES" sz="1500" u="sng" dirty="0" err="1">
                <a:latin typeface="Times New Roman" panose="02020603050405020304" pitchFamily="18" charset="0"/>
                <a:cs typeface="Times New Roman" panose="02020603050405020304" pitchFamily="18" charset="0"/>
                <a:hlinkClick r:id="rId6"/>
              </a:rPr>
              <a:t>interrogative</a:t>
            </a:r>
            <a:r>
              <a:rPr lang="es-ES" sz="1500" u="sng" dirty="0">
                <a:latin typeface="Times New Roman" panose="02020603050405020304" pitchFamily="18" charset="0"/>
                <a:cs typeface="Times New Roman" panose="02020603050405020304" pitchFamily="18" charset="0"/>
                <a:hlinkClick r:id="rId6"/>
              </a:rPr>
              <a:t> </a:t>
            </a:r>
            <a:r>
              <a:rPr lang="es-ES" sz="1500" u="sng" dirty="0" err="1">
                <a:latin typeface="Times New Roman" panose="02020603050405020304" pitchFamily="18" charset="0"/>
                <a:cs typeface="Times New Roman" panose="02020603050405020304" pitchFamily="18" charset="0"/>
                <a:hlinkClick r:id="rId6"/>
              </a:rPr>
              <a:t>suggestibility</a:t>
            </a:r>
            <a:r>
              <a:rPr lang="es-ES" sz="1500" dirty="0">
                <a:latin typeface="Times New Roman" panose="02020603050405020304" pitchFamily="18" charset="0"/>
                <a:cs typeface="Times New Roman" panose="02020603050405020304" pitchFamily="18" charset="0"/>
              </a:rPr>
              <a:t>, </a:t>
            </a:r>
            <a:r>
              <a:rPr lang="es-ES" sz="1500" dirty="0" err="1">
                <a:latin typeface="Times New Roman" panose="02020603050405020304" pitchFamily="18" charset="0"/>
                <a:cs typeface="Times New Roman" panose="02020603050405020304" pitchFamily="18" charset="0"/>
              </a:rPr>
              <a:t>Applied</a:t>
            </a:r>
            <a:r>
              <a:rPr lang="es-ES" sz="1500" dirty="0">
                <a:latin typeface="Times New Roman" panose="02020603050405020304" pitchFamily="18" charset="0"/>
                <a:cs typeface="Times New Roman" panose="02020603050405020304" pitchFamily="18" charset="0"/>
              </a:rPr>
              <a:t> </a:t>
            </a:r>
            <a:r>
              <a:rPr lang="es-ES" sz="1500" dirty="0" err="1">
                <a:latin typeface="Times New Roman" panose="02020603050405020304" pitchFamily="18" charset="0"/>
                <a:cs typeface="Times New Roman" panose="02020603050405020304" pitchFamily="18" charset="0"/>
              </a:rPr>
              <a:t>Cognitive</a:t>
            </a:r>
            <a:r>
              <a:rPr lang="es-ES" sz="1500" dirty="0">
                <a:latin typeface="Times New Roman" panose="02020603050405020304" pitchFamily="18" charset="0"/>
                <a:cs typeface="Times New Roman" panose="02020603050405020304" pitchFamily="18" charset="0"/>
              </a:rPr>
              <a:t> Psychology, 8/2, 2004, págs. 169-179.</a:t>
            </a:r>
          </a:p>
          <a:p>
            <a:endParaRPr lang="nl-NL" sz="1500" dirty="0">
              <a:latin typeface="Times New Roman" panose="02020603050405020304" pitchFamily="18" charset="0"/>
              <a:cs typeface="Times New Roman" panose="02020603050405020304" pitchFamily="18" charset="0"/>
            </a:endParaRPr>
          </a:p>
          <a:p>
            <a:r>
              <a:rPr lang="es-ES" sz="1500" b="1" dirty="0">
                <a:latin typeface="Times New Roman" panose="02020603050405020304" pitchFamily="18" charset="0"/>
                <a:cs typeface="Times New Roman" panose="02020603050405020304" pitchFamily="18" charset="0"/>
              </a:rPr>
              <a:t>PAPEL DEL ABOGADO:</a:t>
            </a:r>
          </a:p>
          <a:p>
            <a:endParaRPr lang="nl-NL" sz="1500" dirty="0">
              <a:latin typeface="Times New Roman" panose="02020603050405020304" pitchFamily="18" charset="0"/>
              <a:cs typeface="Times New Roman" panose="02020603050405020304" pitchFamily="18" charset="0"/>
            </a:endParaRPr>
          </a:p>
          <a:p>
            <a:r>
              <a:rPr lang="es-ES" sz="1500" dirty="0">
                <a:latin typeface="Times New Roman" panose="02020603050405020304" pitchFamily="18" charset="0"/>
                <a:cs typeface="Times New Roman" panose="02020603050405020304" pitchFamily="18" charset="0"/>
              </a:rPr>
              <a:t>D. Edwards, E. </a:t>
            </a:r>
            <a:r>
              <a:rPr lang="es-ES" sz="1500" dirty="0" err="1">
                <a:latin typeface="Times New Roman" panose="02020603050405020304" pitchFamily="18" charset="0"/>
                <a:cs typeface="Times New Roman" panose="02020603050405020304" pitchFamily="18" charset="0"/>
              </a:rPr>
              <a:t>Stokoe</a:t>
            </a:r>
            <a:r>
              <a:rPr lang="es-ES" sz="1500" dirty="0">
                <a:latin typeface="Times New Roman" panose="02020603050405020304" pitchFamily="18" charset="0"/>
                <a:cs typeface="Times New Roman" panose="02020603050405020304" pitchFamily="18" charset="0"/>
              </a:rPr>
              <a:t>, «</a:t>
            </a:r>
            <a:r>
              <a:rPr lang="es-ES" sz="1500" u="sng" dirty="0" err="1">
                <a:latin typeface="Times New Roman" panose="02020603050405020304" pitchFamily="18" charset="0"/>
                <a:cs typeface="Times New Roman" panose="02020603050405020304" pitchFamily="18" charset="0"/>
                <a:hlinkClick r:id="rId7"/>
              </a:rPr>
              <a:t>You</a:t>
            </a:r>
            <a:r>
              <a:rPr lang="es-ES" sz="1500" u="sng" dirty="0">
                <a:latin typeface="Times New Roman" panose="02020603050405020304" pitchFamily="18" charset="0"/>
                <a:cs typeface="Times New Roman" panose="02020603050405020304" pitchFamily="18" charset="0"/>
                <a:hlinkClick r:id="rId7"/>
              </a:rPr>
              <a:t> </a:t>
            </a:r>
            <a:r>
              <a:rPr lang="es-ES" sz="1500" u="sng" dirty="0" err="1">
                <a:latin typeface="Times New Roman" panose="02020603050405020304" pitchFamily="18" charset="0"/>
                <a:cs typeface="Times New Roman" panose="02020603050405020304" pitchFamily="18" charset="0"/>
                <a:hlinkClick r:id="rId7"/>
              </a:rPr>
              <a:t>Don't</a:t>
            </a:r>
            <a:r>
              <a:rPr lang="es-ES" sz="1500" u="sng" dirty="0">
                <a:latin typeface="Times New Roman" panose="02020603050405020304" pitchFamily="18" charset="0"/>
                <a:cs typeface="Times New Roman" panose="02020603050405020304" pitchFamily="18" charset="0"/>
                <a:hlinkClick r:id="rId7"/>
              </a:rPr>
              <a:t> </a:t>
            </a:r>
            <a:r>
              <a:rPr lang="es-ES" sz="1500" u="sng" dirty="0" err="1">
                <a:latin typeface="Times New Roman" panose="02020603050405020304" pitchFamily="18" charset="0"/>
                <a:cs typeface="Times New Roman" panose="02020603050405020304" pitchFamily="18" charset="0"/>
                <a:hlinkClick r:id="rId7"/>
              </a:rPr>
              <a:t>Have</a:t>
            </a:r>
            <a:r>
              <a:rPr lang="es-ES" sz="1500" u="sng" dirty="0">
                <a:latin typeface="Times New Roman" panose="02020603050405020304" pitchFamily="18" charset="0"/>
                <a:cs typeface="Times New Roman" panose="02020603050405020304" pitchFamily="18" charset="0"/>
                <a:hlinkClick r:id="rId7"/>
              </a:rPr>
              <a:t> to </a:t>
            </a:r>
            <a:r>
              <a:rPr lang="es-ES" sz="1500" u="sng" dirty="0" err="1">
                <a:latin typeface="Times New Roman" panose="02020603050405020304" pitchFamily="18" charset="0"/>
                <a:cs typeface="Times New Roman" panose="02020603050405020304" pitchFamily="18" charset="0"/>
                <a:hlinkClick r:id="rId7"/>
              </a:rPr>
              <a:t>Answer</a:t>
            </a:r>
            <a:r>
              <a:rPr lang="es-ES" sz="1500" u="sng" dirty="0">
                <a:latin typeface="Times New Roman" panose="02020603050405020304" pitchFamily="18" charset="0"/>
                <a:cs typeface="Times New Roman" panose="02020603050405020304" pitchFamily="18" charset="0"/>
                <a:hlinkClick r:id="rId7"/>
              </a:rPr>
              <a:t>»: </a:t>
            </a:r>
            <a:r>
              <a:rPr lang="es-ES" sz="1500" u="sng" dirty="0" err="1">
                <a:latin typeface="Times New Roman" panose="02020603050405020304" pitchFamily="18" charset="0"/>
                <a:cs typeface="Times New Roman" panose="02020603050405020304" pitchFamily="18" charset="0"/>
                <a:hlinkClick r:id="rId7"/>
              </a:rPr>
              <a:t>Lawyers</a:t>
            </a:r>
            <a:r>
              <a:rPr lang="es-ES" sz="1500" u="sng" dirty="0">
                <a:latin typeface="Times New Roman" panose="02020603050405020304" pitchFamily="18" charset="0"/>
                <a:cs typeface="Times New Roman" panose="02020603050405020304" pitchFamily="18" charset="0"/>
                <a:hlinkClick r:id="rId7"/>
              </a:rPr>
              <a:t>’, </a:t>
            </a:r>
            <a:r>
              <a:rPr lang="es-ES" sz="1500" u="sng" dirty="0" err="1">
                <a:latin typeface="Times New Roman" panose="02020603050405020304" pitchFamily="18" charset="0"/>
                <a:cs typeface="Times New Roman" panose="02020603050405020304" pitchFamily="18" charset="0"/>
                <a:hlinkClick r:id="rId7"/>
              </a:rPr>
              <a:t>Contributions</a:t>
            </a:r>
            <a:r>
              <a:rPr lang="es-ES" sz="1500" u="sng" dirty="0">
                <a:latin typeface="Times New Roman" panose="02020603050405020304" pitchFamily="18" charset="0"/>
                <a:cs typeface="Times New Roman" panose="02020603050405020304" pitchFamily="18" charset="0"/>
                <a:hlinkClick r:id="rId7"/>
              </a:rPr>
              <a:t> in </a:t>
            </a:r>
            <a:r>
              <a:rPr lang="es-ES" sz="1500" u="sng" dirty="0" err="1">
                <a:latin typeface="Times New Roman" panose="02020603050405020304" pitchFamily="18" charset="0"/>
                <a:cs typeface="Times New Roman" panose="02020603050405020304" pitchFamily="18" charset="0"/>
                <a:hlinkClick r:id="rId7"/>
              </a:rPr>
              <a:t>Police</a:t>
            </a:r>
            <a:r>
              <a:rPr lang="es-ES" sz="1500" u="sng" dirty="0">
                <a:latin typeface="Times New Roman" panose="02020603050405020304" pitchFamily="18" charset="0"/>
                <a:cs typeface="Times New Roman" panose="02020603050405020304" pitchFamily="18" charset="0"/>
                <a:hlinkClick r:id="rId7"/>
              </a:rPr>
              <a:t> </a:t>
            </a:r>
            <a:r>
              <a:rPr lang="es-ES" sz="1500" u="sng" dirty="0" err="1">
                <a:latin typeface="Times New Roman" panose="02020603050405020304" pitchFamily="18" charset="0"/>
                <a:cs typeface="Times New Roman" panose="02020603050405020304" pitchFamily="18" charset="0"/>
                <a:hlinkClick r:id="rId7"/>
              </a:rPr>
              <a:t>Interrogations</a:t>
            </a:r>
            <a:r>
              <a:rPr lang="es-ES" sz="1500" u="sng" dirty="0">
                <a:latin typeface="Times New Roman" panose="02020603050405020304" pitchFamily="18" charset="0"/>
                <a:cs typeface="Times New Roman" panose="02020603050405020304" pitchFamily="18" charset="0"/>
                <a:hlinkClick r:id="rId7"/>
              </a:rPr>
              <a:t> of </a:t>
            </a:r>
            <a:r>
              <a:rPr lang="es-ES" sz="1500" u="sng" dirty="0" err="1">
                <a:latin typeface="Times New Roman" panose="02020603050405020304" pitchFamily="18" charset="0"/>
                <a:cs typeface="Times New Roman" panose="02020603050405020304" pitchFamily="18" charset="0"/>
                <a:hlinkClick r:id="rId7"/>
              </a:rPr>
              <a:t>Suspects</a:t>
            </a:r>
            <a:r>
              <a:rPr lang="es-ES" sz="1500" dirty="0">
                <a:latin typeface="Times New Roman" panose="02020603050405020304" pitchFamily="18" charset="0"/>
                <a:cs typeface="Times New Roman" panose="02020603050405020304" pitchFamily="18" charset="0"/>
              </a:rPr>
              <a:t>, </a:t>
            </a:r>
            <a:r>
              <a:rPr lang="es-ES" sz="1500" dirty="0" err="1">
                <a:latin typeface="Times New Roman" panose="02020603050405020304" pitchFamily="18" charset="0"/>
                <a:cs typeface="Times New Roman" panose="02020603050405020304" pitchFamily="18" charset="0"/>
              </a:rPr>
              <a:t>Research</a:t>
            </a:r>
            <a:r>
              <a:rPr lang="es-ES" sz="1500" dirty="0">
                <a:latin typeface="Times New Roman" panose="02020603050405020304" pitchFamily="18" charset="0"/>
                <a:cs typeface="Times New Roman" panose="02020603050405020304" pitchFamily="18" charset="0"/>
              </a:rPr>
              <a:t> </a:t>
            </a:r>
            <a:r>
              <a:rPr lang="es-ES" sz="1500" dirty="0" err="1">
                <a:latin typeface="Times New Roman" panose="02020603050405020304" pitchFamily="18" charset="0"/>
                <a:cs typeface="Times New Roman" panose="02020603050405020304" pitchFamily="18" charset="0"/>
              </a:rPr>
              <a:t>on</a:t>
            </a:r>
            <a:r>
              <a:rPr lang="es-ES" sz="1500" dirty="0">
                <a:latin typeface="Times New Roman" panose="02020603050405020304" pitchFamily="18" charset="0"/>
                <a:cs typeface="Times New Roman" panose="02020603050405020304" pitchFamily="18" charset="0"/>
              </a:rPr>
              <a:t> </a:t>
            </a:r>
            <a:r>
              <a:rPr lang="es-ES" sz="1500" dirty="0" err="1">
                <a:latin typeface="Times New Roman" panose="02020603050405020304" pitchFamily="18" charset="0"/>
                <a:cs typeface="Times New Roman" panose="02020603050405020304" pitchFamily="18" charset="0"/>
              </a:rPr>
              <a:t>Language</a:t>
            </a:r>
            <a:r>
              <a:rPr lang="es-ES" sz="1500" dirty="0">
                <a:latin typeface="Times New Roman" panose="02020603050405020304" pitchFamily="18" charset="0"/>
                <a:cs typeface="Times New Roman" panose="02020603050405020304" pitchFamily="18" charset="0"/>
              </a:rPr>
              <a:t> and Social </a:t>
            </a:r>
            <a:r>
              <a:rPr lang="es-ES" sz="1500" dirty="0" err="1">
                <a:latin typeface="Times New Roman" panose="02020603050405020304" pitchFamily="18" charset="0"/>
                <a:cs typeface="Times New Roman" panose="02020603050405020304" pitchFamily="18" charset="0"/>
              </a:rPr>
              <a:t>Interaction</a:t>
            </a:r>
            <a:r>
              <a:rPr lang="es-ES" sz="1500" dirty="0">
                <a:latin typeface="Times New Roman" panose="02020603050405020304" pitchFamily="18" charset="0"/>
                <a:cs typeface="Times New Roman" panose="02020603050405020304" pitchFamily="18" charset="0"/>
              </a:rPr>
              <a:t>, 44/1, págs. 21-43.</a:t>
            </a:r>
          </a:p>
          <a:p>
            <a:endParaRPr lang="nl-NL" sz="1500" dirty="0">
              <a:latin typeface="Times New Roman" panose="02020603050405020304" pitchFamily="18" charset="0"/>
              <a:cs typeface="Times New Roman" panose="02020603050405020304" pitchFamily="18" charset="0"/>
            </a:endParaRPr>
          </a:p>
          <a:p>
            <a:r>
              <a:rPr lang="es-ES" sz="1500" dirty="0">
                <a:latin typeface="Times New Roman" panose="02020603050405020304" pitchFamily="18" charset="0"/>
                <a:cs typeface="Times New Roman" panose="02020603050405020304" pitchFamily="18" charset="0"/>
              </a:rPr>
              <a:t>W.-J. </a:t>
            </a:r>
            <a:r>
              <a:rPr lang="es-ES" sz="1500" dirty="0" err="1">
                <a:latin typeface="Times New Roman" panose="02020603050405020304" pitchFamily="18" charset="0"/>
                <a:cs typeface="Times New Roman" panose="02020603050405020304" pitchFamily="18" charset="0"/>
              </a:rPr>
              <a:t>Verhoeven</a:t>
            </a:r>
            <a:r>
              <a:rPr lang="es-ES" sz="1500" dirty="0">
                <a:latin typeface="Times New Roman" panose="02020603050405020304" pitchFamily="18" charset="0"/>
                <a:cs typeface="Times New Roman" panose="02020603050405020304" pitchFamily="18" charset="0"/>
              </a:rPr>
              <a:t>, L. Stevens, </a:t>
            </a:r>
            <a:r>
              <a:rPr lang="es-ES" sz="1500" u="sng" dirty="0" err="1">
                <a:latin typeface="Times New Roman" panose="02020603050405020304" pitchFamily="18" charset="0"/>
                <a:cs typeface="Times New Roman" panose="02020603050405020304" pitchFamily="18" charset="0"/>
                <a:hlinkClick r:id="rId8"/>
              </a:rPr>
              <a:t>The</a:t>
            </a:r>
            <a:r>
              <a:rPr lang="es-ES" sz="1500" u="sng" dirty="0">
                <a:latin typeface="Times New Roman" panose="02020603050405020304" pitchFamily="18" charset="0"/>
                <a:cs typeface="Times New Roman" panose="02020603050405020304" pitchFamily="18" charset="0"/>
                <a:hlinkClick r:id="rId8"/>
              </a:rPr>
              <a:t> </a:t>
            </a:r>
            <a:r>
              <a:rPr lang="es-ES" sz="1500" u="sng" dirty="0" err="1">
                <a:latin typeface="Times New Roman" panose="02020603050405020304" pitchFamily="18" charset="0"/>
                <a:cs typeface="Times New Roman" panose="02020603050405020304" pitchFamily="18" charset="0"/>
                <a:hlinkClick r:id="rId8"/>
              </a:rPr>
              <a:t>Lawyer</a:t>
            </a:r>
            <a:r>
              <a:rPr lang="es-ES" sz="1500" u="sng" dirty="0">
                <a:latin typeface="Times New Roman" panose="02020603050405020304" pitchFamily="18" charset="0"/>
                <a:cs typeface="Times New Roman" panose="02020603050405020304" pitchFamily="18" charset="0"/>
                <a:hlinkClick r:id="rId8"/>
              </a:rPr>
              <a:t> in </a:t>
            </a:r>
            <a:r>
              <a:rPr lang="es-ES" sz="1500" u="sng" dirty="0" err="1">
                <a:latin typeface="Times New Roman" panose="02020603050405020304" pitchFamily="18" charset="0"/>
                <a:cs typeface="Times New Roman" panose="02020603050405020304" pitchFamily="18" charset="0"/>
                <a:hlinkClick r:id="rId8"/>
              </a:rPr>
              <a:t>the</a:t>
            </a:r>
            <a:r>
              <a:rPr lang="es-ES" sz="1500" u="sng" dirty="0">
                <a:latin typeface="Times New Roman" panose="02020603050405020304" pitchFamily="18" charset="0"/>
                <a:cs typeface="Times New Roman" panose="02020603050405020304" pitchFamily="18" charset="0"/>
                <a:hlinkClick r:id="rId8"/>
              </a:rPr>
              <a:t> Dutch Interrogation </a:t>
            </a:r>
            <a:r>
              <a:rPr lang="es-ES" sz="1500" u="sng" dirty="0" err="1">
                <a:latin typeface="Times New Roman" panose="02020603050405020304" pitchFamily="18" charset="0"/>
                <a:cs typeface="Times New Roman" panose="02020603050405020304" pitchFamily="18" charset="0"/>
                <a:hlinkClick r:id="rId8"/>
              </a:rPr>
              <a:t>Room</a:t>
            </a:r>
            <a:r>
              <a:rPr lang="es-ES" sz="1500" u="sng" dirty="0">
                <a:latin typeface="Times New Roman" panose="02020603050405020304" pitchFamily="18" charset="0"/>
                <a:cs typeface="Times New Roman" panose="02020603050405020304" pitchFamily="18" charset="0"/>
                <a:hlinkClick r:id="rId8"/>
              </a:rPr>
              <a:t>: </a:t>
            </a:r>
            <a:r>
              <a:rPr lang="es-ES" sz="1500" u="sng" dirty="0" err="1">
                <a:latin typeface="Times New Roman" panose="02020603050405020304" pitchFamily="18" charset="0"/>
                <a:cs typeface="Times New Roman" panose="02020603050405020304" pitchFamily="18" charset="0"/>
                <a:hlinkClick r:id="rId8"/>
              </a:rPr>
              <a:t>Influence</a:t>
            </a:r>
            <a:r>
              <a:rPr lang="es-ES" sz="1500" u="sng" dirty="0">
                <a:latin typeface="Times New Roman" panose="02020603050405020304" pitchFamily="18" charset="0"/>
                <a:cs typeface="Times New Roman" panose="02020603050405020304" pitchFamily="18" charset="0"/>
                <a:hlinkClick r:id="rId8"/>
              </a:rPr>
              <a:t> </a:t>
            </a:r>
            <a:r>
              <a:rPr lang="es-ES" sz="1500" u="sng" dirty="0" err="1">
                <a:latin typeface="Times New Roman" panose="02020603050405020304" pitchFamily="18" charset="0"/>
                <a:cs typeface="Times New Roman" panose="02020603050405020304" pitchFamily="18" charset="0"/>
                <a:hlinkClick r:id="rId8"/>
              </a:rPr>
              <a:t>on</a:t>
            </a:r>
            <a:r>
              <a:rPr lang="es-ES" sz="1500" u="sng" dirty="0">
                <a:latin typeface="Times New Roman" panose="02020603050405020304" pitchFamily="18" charset="0"/>
                <a:cs typeface="Times New Roman" panose="02020603050405020304" pitchFamily="18" charset="0"/>
                <a:hlinkClick r:id="rId8"/>
              </a:rPr>
              <a:t> </a:t>
            </a:r>
            <a:r>
              <a:rPr lang="es-ES" sz="1500" u="sng" dirty="0" err="1">
                <a:latin typeface="Times New Roman" panose="02020603050405020304" pitchFamily="18" charset="0"/>
                <a:cs typeface="Times New Roman" panose="02020603050405020304" pitchFamily="18" charset="0"/>
                <a:hlinkClick r:id="rId8"/>
              </a:rPr>
              <a:t>Police</a:t>
            </a:r>
            <a:r>
              <a:rPr lang="es-ES" sz="1500" u="sng" dirty="0">
                <a:latin typeface="Times New Roman" panose="02020603050405020304" pitchFamily="18" charset="0"/>
                <a:cs typeface="Times New Roman" panose="02020603050405020304" pitchFamily="18" charset="0"/>
                <a:hlinkClick r:id="rId8"/>
              </a:rPr>
              <a:t> and </a:t>
            </a:r>
            <a:r>
              <a:rPr lang="es-ES" sz="1500" u="sng" dirty="0" err="1">
                <a:latin typeface="Times New Roman" panose="02020603050405020304" pitchFamily="18" charset="0"/>
                <a:cs typeface="Times New Roman" panose="02020603050405020304" pitchFamily="18" charset="0"/>
                <a:hlinkClick r:id="rId8"/>
              </a:rPr>
              <a:t>Suspect</a:t>
            </a:r>
            <a:r>
              <a:rPr lang="es-ES" sz="1500" dirty="0">
                <a:latin typeface="Times New Roman" panose="02020603050405020304" pitchFamily="18" charset="0"/>
                <a:cs typeface="Times New Roman" panose="02020603050405020304" pitchFamily="18" charset="0"/>
              </a:rPr>
              <a:t>, </a:t>
            </a:r>
            <a:r>
              <a:rPr lang="es-ES" sz="1500" dirty="0" err="1">
                <a:latin typeface="Times New Roman" panose="02020603050405020304" pitchFamily="18" charset="0"/>
                <a:cs typeface="Times New Roman" panose="02020603050405020304" pitchFamily="18" charset="0"/>
              </a:rPr>
              <a:t>Journal</a:t>
            </a:r>
            <a:r>
              <a:rPr lang="es-ES" sz="1500" dirty="0">
                <a:latin typeface="Times New Roman" panose="02020603050405020304" pitchFamily="18" charset="0"/>
                <a:cs typeface="Times New Roman" panose="02020603050405020304" pitchFamily="18" charset="0"/>
              </a:rPr>
              <a:t> of </a:t>
            </a:r>
            <a:r>
              <a:rPr lang="es-ES" sz="1500" dirty="0" err="1">
                <a:latin typeface="Times New Roman" panose="02020603050405020304" pitchFamily="18" charset="0"/>
                <a:cs typeface="Times New Roman" panose="02020603050405020304" pitchFamily="18" charset="0"/>
              </a:rPr>
              <a:t>Investigative</a:t>
            </a:r>
            <a:r>
              <a:rPr lang="es-ES" sz="1500" dirty="0">
                <a:latin typeface="Times New Roman" panose="02020603050405020304" pitchFamily="18" charset="0"/>
                <a:cs typeface="Times New Roman" panose="02020603050405020304" pitchFamily="18" charset="0"/>
              </a:rPr>
              <a:t> Psychology and </a:t>
            </a:r>
            <a:r>
              <a:rPr lang="es-ES" sz="1500" dirty="0" err="1">
                <a:latin typeface="Times New Roman" panose="02020603050405020304" pitchFamily="18" charset="0"/>
                <a:cs typeface="Times New Roman" panose="02020603050405020304" pitchFamily="18" charset="0"/>
              </a:rPr>
              <a:t>Offender</a:t>
            </a:r>
            <a:r>
              <a:rPr lang="es-ES" sz="1500" dirty="0">
                <a:latin typeface="Times New Roman" panose="02020603050405020304" pitchFamily="18" charset="0"/>
                <a:cs typeface="Times New Roman" panose="02020603050405020304" pitchFamily="18" charset="0"/>
              </a:rPr>
              <a:t> </a:t>
            </a:r>
            <a:r>
              <a:rPr lang="es-ES" sz="1500" dirty="0" err="1">
                <a:latin typeface="Times New Roman" panose="02020603050405020304" pitchFamily="18" charset="0"/>
                <a:cs typeface="Times New Roman" panose="02020603050405020304" pitchFamily="18" charset="0"/>
              </a:rPr>
              <a:t>Profiling</a:t>
            </a:r>
            <a:r>
              <a:rPr lang="es-ES" sz="1500" dirty="0">
                <a:latin typeface="Times New Roman" panose="02020603050405020304" pitchFamily="18" charset="0"/>
                <a:cs typeface="Times New Roman" panose="02020603050405020304" pitchFamily="18" charset="0"/>
              </a:rPr>
              <a:t>, 9/1, 2012, págs. 69-92.</a:t>
            </a:r>
          </a:p>
        </p:txBody>
      </p:sp>
    </p:spTree>
    <p:extLst>
      <p:ext uri="{BB962C8B-B14F-4D97-AF65-F5344CB8AC3E}">
        <p14:creationId xmlns:p14="http://schemas.microsoft.com/office/powerpoint/2010/main" val="4166514036"/>
      </p:ext>
    </p:extLst>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descr="C:\Users\Dunya\Documents\SUPRALAT\Politie en Recht 35.jpg"/>
          <p:cNvPicPr>
            <a:picLocks noChangeAspect="1" noChangeArrowheads="1"/>
          </p:cNvPicPr>
          <p:nvPr/>
        </p:nvPicPr>
        <p:blipFill>
          <a:blip r:embed="rId2" cstate="print"/>
          <a:srcRect t="17699" b="20216"/>
          <a:stretch>
            <a:fillRect/>
          </a:stretch>
        </p:blipFill>
        <p:spPr bwMode="auto">
          <a:xfrm>
            <a:off x="0" y="-27384"/>
            <a:ext cx="9144000" cy="3789040"/>
          </a:xfrm>
          <a:prstGeom prst="rect">
            <a:avLst/>
          </a:prstGeom>
          <a:noFill/>
        </p:spPr>
      </p:pic>
      <p:sp>
        <p:nvSpPr>
          <p:cNvPr id="5" name="Tekstvak 4"/>
          <p:cNvSpPr txBox="1"/>
          <p:nvPr/>
        </p:nvSpPr>
        <p:spPr>
          <a:xfrm>
            <a:off x="467544" y="3861048"/>
            <a:ext cx="8639944" cy="430887"/>
          </a:xfrm>
          <a:prstGeom prst="rect">
            <a:avLst/>
          </a:prstGeom>
          <a:noFill/>
        </p:spPr>
        <p:txBody>
          <a:bodyPr wrap="square" rtlCol="0">
            <a:spAutoFit/>
          </a:bodyPr>
          <a:lstStyle/>
          <a:p>
            <a:r>
              <a:rPr lang="es-ES" sz="2200" b="1" dirty="0">
                <a:solidFill>
                  <a:schemeClr val="tx2"/>
                </a:solidFill>
              </a:rPr>
              <a:t>¿Cuáles son las características del modelo de recogida de información?</a:t>
            </a:r>
          </a:p>
        </p:txBody>
      </p:sp>
      <p:sp>
        <p:nvSpPr>
          <p:cNvPr id="6" name="Rechthoek 5"/>
          <p:cNvSpPr/>
          <p:nvPr/>
        </p:nvSpPr>
        <p:spPr>
          <a:xfrm>
            <a:off x="0" y="-27384"/>
            <a:ext cx="9144000" cy="3789040"/>
          </a:xfrm>
          <a:prstGeom prst="rect">
            <a:avLst/>
          </a:prstGeom>
          <a:solidFill>
            <a:srgbClr val="001C3D">
              <a:alpha val="4000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p>
        </p:txBody>
      </p:sp>
      <p:sp>
        <p:nvSpPr>
          <p:cNvPr id="7" name="Vijfhoek 6"/>
          <p:cNvSpPr/>
          <p:nvPr/>
        </p:nvSpPr>
        <p:spPr>
          <a:xfrm>
            <a:off x="0" y="332656"/>
            <a:ext cx="6336704" cy="576064"/>
          </a:xfrm>
          <a:prstGeom prst="homePlate">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ES" sz="2400" b="1" dirty="0"/>
              <a:t>Modelo de recogida de información</a:t>
            </a:r>
          </a:p>
        </p:txBody>
      </p:sp>
      <p:sp>
        <p:nvSpPr>
          <p:cNvPr id="9" name="Tijdelijke aanduiding voor inhoud 2"/>
          <p:cNvSpPr txBox="1">
            <a:spLocks/>
          </p:cNvSpPr>
          <p:nvPr/>
        </p:nvSpPr>
        <p:spPr>
          <a:xfrm>
            <a:off x="467544" y="4653136"/>
            <a:ext cx="8424936" cy="1224136"/>
          </a:xfrm>
          <a:prstGeom prst="rect">
            <a:avLst/>
          </a:prstGeom>
        </p:spPr>
        <p:txBody>
          <a:bodyPr vert="horz" lIns="91440" tIns="45720" rIns="91440" bIns="45720" rtlCol="0">
            <a:noAutofit/>
          </a:bodyPr>
          <a:lstStyle/>
          <a:p>
            <a:pPr algn="just"/>
            <a:r>
              <a:rPr lang="es-ES" sz="2000" dirty="0"/>
              <a:t>El "modelo de recogida de información" es el modelo preferido de interrogatorio a sospechosos. Esta entrevista no busca el enfrentamiento, es respetuosa y el objetivo es </a:t>
            </a:r>
            <a:r>
              <a:rPr lang="es-ES" sz="2000" b="1" dirty="0"/>
              <a:t>entablar una buena relación con el sospechoso</a:t>
            </a:r>
            <a:r>
              <a:rPr lang="es-ES" sz="2000" dirty="0"/>
              <a:t>. </a:t>
            </a:r>
          </a:p>
        </p:txBody>
      </p:sp>
    </p:spTree>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descr="C:\Users\Dunya\Documents\SUPRALAT\Politie en Recht 35.jpg"/>
          <p:cNvPicPr>
            <a:picLocks noChangeAspect="1" noChangeArrowheads="1"/>
          </p:cNvPicPr>
          <p:nvPr/>
        </p:nvPicPr>
        <p:blipFill>
          <a:blip r:embed="rId2" cstate="print"/>
          <a:srcRect t="17699" b="20216"/>
          <a:stretch>
            <a:fillRect/>
          </a:stretch>
        </p:blipFill>
        <p:spPr bwMode="auto">
          <a:xfrm>
            <a:off x="0" y="-27384"/>
            <a:ext cx="9144000" cy="3789040"/>
          </a:xfrm>
          <a:prstGeom prst="rect">
            <a:avLst/>
          </a:prstGeom>
          <a:noFill/>
        </p:spPr>
      </p:pic>
      <p:sp>
        <p:nvSpPr>
          <p:cNvPr id="5" name="Tekstvak 4"/>
          <p:cNvSpPr txBox="1"/>
          <p:nvPr/>
        </p:nvSpPr>
        <p:spPr>
          <a:xfrm>
            <a:off x="467544" y="3861048"/>
            <a:ext cx="8639944" cy="430887"/>
          </a:xfrm>
          <a:prstGeom prst="rect">
            <a:avLst/>
          </a:prstGeom>
          <a:noFill/>
        </p:spPr>
        <p:txBody>
          <a:bodyPr wrap="square" rtlCol="0">
            <a:spAutoFit/>
          </a:bodyPr>
          <a:lstStyle/>
          <a:p>
            <a:r>
              <a:rPr lang="es-ES" sz="2200" b="1" dirty="0">
                <a:solidFill>
                  <a:schemeClr val="tx2"/>
                </a:solidFill>
              </a:rPr>
              <a:t>¿Cuáles son las características del modelo de recogida de información?</a:t>
            </a:r>
          </a:p>
        </p:txBody>
      </p:sp>
      <p:sp>
        <p:nvSpPr>
          <p:cNvPr id="6" name="Rechthoek 5"/>
          <p:cNvSpPr/>
          <p:nvPr/>
        </p:nvSpPr>
        <p:spPr>
          <a:xfrm>
            <a:off x="0" y="-27384"/>
            <a:ext cx="9144000" cy="3789040"/>
          </a:xfrm>
          <a:prstGeom prst="rect">
            <a:avLst/>
          </a:prstGeom>
          <a:solidFill>
            <a:srgbClr val="001C3D">
              <a:alpha val="4000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p>
        </p:txBody>
      </p:sp>
      <p:sp>
        <p:nvSpPr>
          <p:cNvPr id="7" name="Vijfhoek 6"/>
          <p:cNvSpPr/>
          <p:nvPr/>
        </p:nvSpPr>
        <p:spPr>
          <a:xfrm>
            <a:off x="0" y="332656"/>
            <a:ext cx="6336704" cy="576064"/>
          </a:xfrm>
          <a:prstGeom prst="homePlate">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ES" sz="2400" b="1" dirty="0"/>
              <a:t>Modelo de recogida de información</a:t>
            </a:r>
          </a:p>
        </p:txBody>
      </p:sp>
      <p:sp>
        <p:nvSpPr>
          <p:cNvPr id="9" name="Tijdelijke aanduiding voor inhoud 2"/>
          <p:cNvSpPr txBox="1">
            <a:spLocks/>
          </p:cNvSpPr>
          <p:nvPr/>
        </p:nvSpPr>
        <p:spPr>
          <a:xfrm>
            <a:off x="467544" y="4365104"/>
            <a:ext cx="8424936" cy="1224136"/>
          </a:xfrm>
          <a:prstGeom prst="rect">
            <a:avLst/>
          </a:prstGeom>
        </p:spPr>
        <p:txBody>
          <a:bodyPr vert="horz" lIns="91440" tIns="45720" rIns="91440" bIns="45720" rtlCol="0">
            <a:noAutofit/>
          </a:bodyPr>
          <a:lstStyle/>
          <a:p>
            <a:pPr algn="just"/>
            <a:r>
              <a:rPr lang="es-ES" sz="2000" dirty="0"/>
              <a:t>El objetivo del entrevistador es conseguir que el sospechoso le dé </a:t>
            </a:r>
            <a:r>
              <a:rPr lang="es-ES" sz="2000" b="1" i="1" dirty="0"/>
              <a:t>información</a:t>
            </a:r>
            <a:r>
              <a:rPr lang="es-ES" sz="2000" dirty="0"/>
              <a:t>, y no necesariamente obtener una confesión. Para ello, el entrevistador en este modelo, al menos al principio del interrogatorio, utiliza </a:t>
            </a:r>
            <a:r>
              <a:rPr lang="es-ES" sz="2000" b="1" dirty="0"/>
              <a:t>principalmente preguntas abiertas y exploratorias.</a:t>
            </a:r>
            <a:r>
              <a:rPr lang="es-ES" sz="2000" dirty="0"/>
              <a:t> </a:t>
            </a:r>
          </a:p>
        </p:txBody>
      </p:sp>
    </p:spTree>
    <p:extLst>
      <p:ext uri="{BB962C8B-B14F-4D97-AF65-F5344CB8AC3E}">
        <p14:creationId xmlns:p14="http://schemas.microsoft.com/office/powerpoint/2010/main" val="2601977071"/>
      </p:ext>
    </p:extLst>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descr="C:\Users\Dunya\Documents\SUPRALAT\Politie en Recht 35.jpg"/>
          <p:cNvPicPr>
            <a:picLocks noChangeAspect="1" noChangeArrowheads="1"/>
          </p:cNvPicPr>
          <p:nvPr/>
        </p:nvPicPr>
        <p:blipFill>
          <a:blip r:embed="rId2" cstate="print"/>
          <a:srcRect t="17699" b="20216"/>
          <a:stretch>
            <a:fillRect/>
          </a:stretch>
        </p:blipFill>
        <p:spPr bwMode="auto">
          <a:xfrm>
            <a:off x="0" y="-27384"/>
            <a:ext cx="9144000" cy="3789040"/>
          </a:xfrm>
          <a:prstGeom prst="rect">
            <a:avLst/>
          </a:prstGeom>
          <a:noFill/>
        </p:spPr>
      </p:pic>
      <p:sp>
        <p:nvSpPr>
          <p:cNvPr id="5" name="Tekstvak 4"/>
          <p:cNvSpPr txBox="1"/>
          <p:nvPr/>
        </p:nvSpPr>
        <p:spPr>
          <a:xfrm>
            <a:off x="467544" y="3800212"/>
            <a:ext cx="8639944" cy="430887"/>
          </a:xfrm>
          <a:prstGeom prst="rect">
            <a:avLst/>
          </a:prstGeom>
          <a:noFill/>
        </p:spPr>
        <p:txBody>
          <a:bodyPr wrap="square" rtlCol="0">
            <a:spAutoFit/>
          </a:bodyPr>
          <a:lstStyle/>
          <a:p>
            <a:r>
              <a:rPr lang="es-ES" sz="2200" b="1" dirty="0">
                <a:solidFill>
                  <a:schemeClr val="tx2"/>
                </a:solidFill>
              </a:rPr>
              <a:t>¿Cuáles son las características del modelo de recogida de información?</a:t>
            </a:r>
          </a:p>
        </p:txBody>
      </p:sp>
      <p:sp>
        <p:nvSpPr>
          <p:cNvPr id="6" name="Rechthoek 5"/>
          <p:cNvSpPr/>
          <p:nvPr/>
        </p:nvSpPr>
        <p:spPr>
          <a:xfrm>
            <a:off x="0" y="-27384"/>
            <a:ext cx="9144000" cy="3789040"/>
          </a:xfrm>
          <a:prstGeom prst="rect">
            <a:avLst/>
          </a:prstGeom>
          <a:solidFill>
            <a:srgbClr val="001C3D">
              <a:alpha val="4000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p>
        </p:txBody>
      </p:sp>
      <p:sp>
        <p:nvSpPr>
          <p:cNvPr id="7" name="Vijfhoek 6"/>
          <p:cNvSpPr/>
          <p:nvPr/>
        </p:nvSpPr>
        <p:spPr>
          <a:xfrm>
            <a:off x="0" y="332656"/>
            <a:ext cx="6336704" cy="576064"/>
          </a:xfrm>
          <a:prstGeom prst="homePlate">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ES" sz="2400" b="1" dirty="0"/>
              <a:t>Modelo de recogida de información</a:t>
            </a:r>
          </a:p>
        </p:txBody>
      </p:sp>
      <p:sp>
        <p:nvSpPr>
          <p:cNvPr id="9" name="Tijdelijke aanduiding voor inhoud 2"/>
          <p:cNvSpPr txBox="1">
            <a:spLocks/>
          </p:cNvSpPr>
          <p:nvPr/>
        </p:nvSpPr>
        <p:spPr>
          <a:xfrm>
            <a:off x="467544" y="4437112"/>
            <a:ext cx="8639944" cy="1224136"/>
          </a:xfrm>
          <a:prstGeom prst="rect">
            <a:avLst/>
          </a:prstGeom>
        </p:spPr>
        <p:txBody>
          <a:bodyPr vert="horz" lIns="91440" tIns="45720" rIns="91440" bIns="45720" rtlCol="0">
            <a:noAutofit/>
          </a:bodyPr>
          <a:lstStyle/>
          <a:p>
            <a:pPr algn="just"/>
            <a:r>
              <a:rPr lang="es-ES" sz="2000" dirty="0"/>
              <a:t>El modelo de recogida de información normalmente obtiene una </a:t>
            </a:r>
            <a:r>
              <a:rPr lang="es-ES" sz="2000" b="1" i="1" dirty="0"/>
              <a:t>narrativa libre,</a:t>
            </a:r>
            <a:r>
              <a:rPr lang="es-ES" sz="2000" dirty="0"/>
              <a:t> y tras esta, al sospechoso se le presentan las pruebas y se le pide que hable sobre ellas. </a:t>
            </a:r>
          </a:p>
          <a:p>
            <a:pPr algn="just"/>
            <a:endParaRPr lang="nl-NL" sz="2000" dirty="0"/>
          </a:p>
        </p:txBody>
      </p:sp>
    </p:spTree>
    <p:extLst>
      <p:ext uri="{BB962C8B-B14F-4D97-AF65-F5344CB8AC3E}">
        <p14:creationId xmlns:p14="http://schemas.microsoft.com/office/powerpoint/2010/main" val="2921142105"/>
      </p:ext>
    </p:extLst>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descr="C:\Users\Dunya\Documents\SUPRALAT\Politie en Recht 35.jpg"/>
          <p:cNvPicPr>
            <a:picLocks noChangeAspect="1" noChangeArrowheads="1"/>
          </p:cNvPicPr>
          <p:nvPr/>
        </p:nvPicPr>
        <p:blipFill>
          <a:blip r:embed="rId2" cstate="print"/>
          <a:srcRect t="17699" b="20216"/>
          <a:stretch>
            <a:fillRect/>
          </a:stretch>
        </p:blipFill>
        <p:spPr bwMode="auto">
          <a:xfrm>
            <a:off x="0" y="-27384"/>
            <a:ext cx="9144000" cy="3789040"/>
          </a:xfrm>
          <a:prstGeom prst="rect">
            <a:avLst/>
          </a:prstGeom>
          <a:noFill/>
        </p:spPr>
      </p:pic>
      <p:sp>
        <p:nvSpPr>
          <p:cNvPr id="5" name="Tekstvak 4"/>
          <p:cNvSpPr txBox="1"/>
          <p:nvPr/>
        </p:nvSpPr>
        <p:spPr>
          <a:xfrm>
            <a:off x="467544" y="3861048"/>
            <a:ext cx="8639944" cy="430887"/>
          </a:xfrm>
          <a:prstGeom prst="rect">
            <a:avLst/>
          </a:prstGeom>
          <a:noFill/>
        </p:spPr>
        <p:txBody>
          <a:bodyPr wrap="square" rtlCol="0">
            <a:spAutoFit/>
          </a:bodyPr>
          <a:lstStyle/>
          <a:p>
            <a:r>
              <a:rPr lang="es-ES" sz="2200" b="1" dirty="0">
                <a:solidFill>
                  <a:schemeClr val="tx2"/>
                </a:solidFill>
              </a:rPr>
              <a:t>¿Cuáles son las características del modelo de recogida de información?</a:t>
            </a:r>
          </a:p>
        </p:txBody>
      </p:sp>
      <p:sp>
        <p:nvSpPr>
          <p:cNvPr id="6" name="Rechthoek 5"/>
          <p:cNvSpPr/>
          <p:nvPr/>
        </p:nvSpPr>
        <p:spPr>
          <a:xfrm>
            <a:off x="0" y="-27384"/>
            <a:ext cx="9144000" cy="3789040"/>
          </a:xfrm>
          <a:prstGeom prst="rect">
            <a:avLst/>
          </a:prstGeom>
          <a:solidFill>
            <a:srgbClr val="001C3D">
              <a:alpha val="4000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p>
        </p:txBody>
      </p:sp>
      <p:sp>
        <p:nvSpPr>
          <p:cNvPr id="7" name="Vijfhoek 6"/>
          <p:cNvSpPr/>
          <p:nvPr/>
        </p:nvSpPr>
        <p:spPr>
          <a:xfrm>
            <a:off x="0" y="332656"/>
            <a:ext cx="6336704" cy="576064"/>
          </a:xfrm>
          <a:prstGeom prst="homePlate">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ES" sz="2400" b="1" dirty="0"/>
              <a:t>Modelo de recogida de información</a:t>
            </a:r>
          </a:p>
        </p:txBody>
      </p:sp>
      <p:sp>
        <p:nvSpPr>
          <p:cNvPr id="9" name="Tijdelijke aanduiding voor inhoud 2"/>
          <p:cNvSpPr txBox="1">
            <a:spLocks/>
          </p:cNvSpPr>
          <p:nvPr/>
        </p:nvSpPr>
        <p:spPr>
          <a:xfrm>
            <a:off x="467544" y="4365104"/>
            <a:ext cx="8424936" cy="1224136"/>
          </a:xfrm>
          <a:prstGeom prst="rect">
            <a:avLst/>
          </a:prstGeom>
        </p:spPr>
        <p:txBody>
          <a:bodyPr vert="horz" lIns="91440" tIns="45720" rIns="91440" bIns="45720" rtlCol="0">
            <a:noAutofit/>
          </a:bodyPr>
          <a:lstStyle/>
          <a:p>
            <a:pPr algn="just"/>
            <a:r>
              <a:rPr lang="es-ES" sz="2000" dirty="0"/>
              <a:t>El modelo de recogida de información da prioridad a aquellas tácticas y técnicas que no implican métodos como la manipulación psicológica. Estas técnicas no tienen la misma asociación con las confesiones falsas que las técnicas utilizadas en el modelo acusatorio.</a:t>
            </a:r>
          </a:p>
          <a:p>
            <a:r>
              <a:rPr lang="es-ES" sz="2000" dirty="0"/>
              <a:t> </a:t>
            </a:r>
          </a:p>
          <a:p>
            <a:pPr algn="just"/>
            <a:r>
              <a:rPr lang="es-ES" sz="2000" dirty="0"/>
              <a:t> </a:t>
            </a:r>
          </a:p>
          <a:p>
            <a:r>
              <a:rPr lang="es-ES" sz="2000" dirty="0"/>
              <a:t> </a:t>
            </a:r>
          </a:p>
          <a:p>
            <a:pPr algn="just"/>
            <a:endParaRPr lang="nl-NL" sz="2000" dirty="0"/>
          </a:p>
          <a:p>
            <a:pPr algn="just"/>
            <a:endParaRPr lang="nl-NL" sz="2000" dirty="0"/>
          </a:p>
        </p:txBody>
      </p:sp>
    </p:spTree>
    <p:extLst>
      <p:ext uri="{BB962C8B-B14F-4D97-AF65-F5344CB8AC3E}">
        <p14:creationId xmlns:p14="http://schemas.microsoft.com/office/powerpoint/2010/main" val="1344797472"/>
      </p:ext>
    </p:extLst>
  </p:cSld>
  <p:clrMapOvr>
    <a:masterClrMapping/>
  </p:clrMapOvr>
  <p:transition/>
</p:sld>
</file>

<file path=ppt/theme/theme1.xml><?xml version="1.0" encoding="utf-8"?>
<a:theme xmlns:a="http://schemas.openxmlformats.org/drawingml/2006/main" name="Office-thema">
  <a:themeElements>
    <a:clrScheme name="Aangepast 1">
      <a:dk1>
        <a:srgbClr val="001C3D"/>
      </a:dk1>
      <a:lt1>
        <a:srgbClr val="FFFFFF"/>
      </a:lt1>
      <a:dk2>
        <a:srgbClr val="00A2DB"/>
      </a:dk2>
      <a:lt2>
        <a:srgbClr val="FFFFFF"/>
      </a:lt2>
      <a:accent1>
        <a:srgbClr val="E84E10"/>
      </a:accent1>
      <a:accent2>
        <a:srgbClr val="00A2DB"/>
      </a:accent2>
      <a:accent3>
        <a:srgbClr val="001C3D"/>
      </a:accent3>
      <a:accent4>
        <a:srgbClr val="F3A687"/>
      </a:accent4>
      <a:accent5>
        <a:srgbClr val="7FD0ED"/>
      </a:accent5>
      <a:accent6>
        <a:srgbClr val="7F8D9E"/>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5650</TotalTime>
  <Words>6104</Words>
  <Application>Microsoft Office PowerPoint</Application>
  <PresentationFormat>Presentación en pantalla (4:3)</PresentationFormat>
  <Paragraphs>712</Paragraphs>
  <Slides>59</Slides>
  <Notes>11</Notes>
  <HiddenSlides>0</HiddenSlides>
  <MMClips>0</MMClips>
  <ScaleCrop>false</ScaleCrop>
  <HeadingPairs>
    <vt:vector size="6" baseType="variant">
      <vt:variant>
        <vt:lpstr>Fuentes usadas</vt:lpstr>
      </vt:variant>
      <vt:variant>
        <vt:i4>3</vt:i4>
      </vt:variant>
      <vt:variant>
        <vt:lpstr>Tema</vt:lpstr>
      </vt:variant>
      <vt:variant>
        <vt:i4>1</vt:i4>
      </vt:variant>
      <vt:variant>
        <vt:lpstr>Títulos de diapositiva</vt:lpstr>
      </vt:variant>
      <vt:variant>
        <vt:i4>59</vt:i4>
      </vt:variant>
    </vt:vector>
  </HeadingPairs>
  <TitlesOfParts>
    <vt:vector size="63" baseType="lpstr">
      <vt:lpstr>Arial</vt:lpstr>
      <vt:lpstr>Calibri</vt:lpstr>
      <vt:lpstr>Times New Roman</vt:lpstr>
      <vt:lpstr>Office-thema</vt:lpstr>
      <vt:lpstr>Presentación de PowerPoint</vt:lpstr>
      <vt:lpstr>Presentación de PowerPoint</vt:lpstr>
      <vt:lpstr>Objetivos y temas del módulo </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 1</dc:title>
  <dc:creator>Dunya Gezgin</dc:creator>
  <cp:lastModifiedBy>Calendari</cp:lastModifiedBy>
  <cp:revision>216</cp:revision>
  <dcterms:created xsi:type="dcterms:W3CDTF">2017-07-17T13:14:00Z</dcterms:created>
  <dcterms:modified xsi:type="dcterms:W3CDTF">2021-10-19T10:27:27Z</dcterms:modified>
</cp:coreProperties>
</file>