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386" r:id="rId4"/>
    <p:sldId id="322" r:id="rId5"/>
    <p:sldId id="323" r:id="rId6"/>
    <p:sldId id="324" r:id="rId7"/>
    <p:sldId id="325" r:id="rId8"/>
    <p:sldId id="326" r:id="rId9"/>
    <p:sldId id="327" r:id="rId10"/>
    <p:sldId id="328" r:id="rId11"/>
    <p:sldId id="329" r:id="rId12"/>
    <p:sldId id="334" r:id="rId13"/>
    <p:sldId id="378" r:id="rId14"/>
    <p:sldId id="383" r:id="rId15"/>
    <p:sldId id="332" r:id="rId16"/>
    <p:sldId id="330" r:id="rId17"/>
    <p:sldId id="387" r:id="rId18"/>
    <p:sldId id="335" r:id="rId19"/>
    <p:sldId id="388" r:id="rId20"/>
    <p:sldId id="336" r:id="rId21"/>
    <p:sldId id="389" r:id="rId22"/>
    <p:sldId id="390" r:id="rId23"/>
    <p:sldId id="391" r:id="rId24"/>
    <p:sldId id="340" r:id="rId25"/>
    <p:sldId id="392" r:id="rId26"/>
    <p:sldId id="341" r:id="rId27"/>
    <p:sldId id="343" r:id="rId28"/>
    <p:sldId id="393" r:id="rId29"/>
    <p:sldId id="394" r:id="rId30"/>
    <p:sldId id="395" r:id="rId31"/>
    <p:sldId id="347" r:id="rId32"/>
    <p:sldId id="396" r:id="rId33"/>
    <p:sldId id="397" r:id="rId34"/>
    <p:sldId id="398" r:id="rId35"/>
    <p:sldId id="351" r:id="rId36"/>
    <p:sldId id="352" r:id="rId37"/>
    <p:sldId id="353" r:id="rId38"/>
    <p:sldId id="354" r:id="rId39"/>
    <p:sldId id="399" r:id="rId40"/>
    <p:sldId id="400" r:id="rId41"/>
    <p:sldId id="401" r:id="rId42"/>
    <p:sldId id="402" r:id="rId43"/>
    <p:sldId id="359" r:id="rId44"/>
    <p:sldId id="403" r:id="rId45"/>
    <p:sldId id="361" r:id="rId46"/>
    <p:sldId id="405" r:id="rId47"/>
    <p:sldId id="363" r:id="rId48"/>
    <p:sldId id="406" r:id="rId49"/>
    <p:sldId id="407" r:id="rId50"/>
    <p:sldId id="408" r:id="rId51"/>
    <p:sldId id="410" r:id="rId52"/>
    <p:sldId id="412" r:id="rId53"/>
    <p:sldId id="411" r:id="rId54"/>
    <p:sldId id="413" r:id="rId55"/>
    <p:sldId id="414" r:id="rId56"/>
    <p:sldId id="372" r:id="rId57"/>
    <p:sldId id="382" r:id="rId58"/>
    <p:sldId id="373" r:id="rId59"/>
    <p:sldId id="374" r:id="rId60"/>
    <p:sldId id="375" r:id="rId61"/>
    <p:sldId id="376" r:id="rId62"/>
    <p:sldId id="384" r:id="rId63"/>
    <p:sldId id="385" r:id="rId6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F" initials="A" lastIdx="78" clrIdx="0">
    <p:extLst>
      <p:ext uri="{19B8F6BF-5375-455C-9EA6-DF929625EA0E}">
        <p15:presenceInfo xmlns:p15="http://schemas.microsoft.com/office/powerpoint/2012/main" userId="AnaF" providerId="None"/>
      </p:ext>
    </p:extLst>
  </p:cmAuthor>
  <p:cmAuthor id="2" name="Laura"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0" autoAdjust="0"/>
    <p:restoredTop sz="96374" autoAdjust="0"/>
  </p:normalViewPr>
  <p:slideViewPr>
    <p:cSldViewPr>
      <p:cViewPr varScale="1">
        <p:scale>
          <a:sx n="90" d="100"/>
          <a:sy n="90" d="100"/>
        </p:scale>
        <p:origin x="996" y="90"/>
      </p:cViewPr>
      <p:guideLst>
        <p:guide orient="horz" pos="2160"/>
        <p:guide pos="2880"/>
      </p:guideLst>
    </p:cSldViewPr>
  </p:slideViewPr>
  <p:outlineViewPr>
    <p:cViewPr>
      <p:scale>
        <a:sx n="33" d="100"/>
        <a:sy n="33" d="100"/>
      </p:scale>
      <p:origin x="0" y="36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E3359-A665-4AE7-98BE-8479FFEA6D91}" type="datetimeFigureOut">
              <a:rPr lang="nl-NL" smtClean="0"/>
              <a:pPr/>
              <a:t>19-10-2021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964B8-7AC7-425A-99F5-AA9141982D0B}" type="slidenum">
              <a:rPr lang="nl-NL" smtClean="0"/>
              <a:pPr/>
              <a:t>‹Nº›</a:t>
            </a:fld>
            <a:endParaRPr lang="nl-NL"/>
          </a:p>
        </p:txBody>
      </p:sp>
    </p:spTree>
    <p:extLst>
      <p:ext uri="{BB962C8B-B14F-4D97-AF65-F5344CB8AC3E}">
        <p14:creationId xmlns:p14="http://schemas.microsoft.com/office/powerpoint/2010/main" val="52718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4</a:t>
            </a:fld>
            <a:endParaRPr lang="nl-NL"/>
          </a:p>
        </p:txBody>
      </p:sp>
    </p:spTree>
    <p:extLst>
      <p:ext uri="{BB962C8B-B14F-4D97-AF65-F5344CB8AC3E}">
        <p14:creationId xmlns:p14="http://schemas.microsoft.com/office/powerpoint/2010/main" val="315817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5</a:t>
            </a:fld>
            <a:endParaRPr lang="nl-NL"/>
          </a:p>
        </p:txBody>
      </p:sp>
    </p:spTree>
    <p:extLst>
      <p:ext uri="{BB962C8B-B14F-4D97-AF65-F5344CB8AC3E}">
        <p14:creationId xmlns:p14="http://schemas.microsoft.com/office/powerpoint/2010/main" val="5662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a:t>
            </a:fld>
            <a:endParaRPr lang="nl-NL"/>
          </a:p>
        </p:txBody>
      </p:sp>
    </p:spTree>
    <p:extLst>
      <p:ext uri="{BB962C8B-B14F-4D97-AF65-F5344CB8AC3E}">
        <p14:creationId xmlns:p14="http://schemas.microsoft.com/office/powerpoint/2010/main" val="427341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7</a:t>
            </a:fld>
            <a:endParaRPr lang="nl-NL"/>
          </a:p>
        </p:txBody>
      </p:sp>
    </p:spTree>
    <p:extLst>
      <p:ext uri="{BB962C8B-B14F-4D97-AF65-F5344CB8AC3E}">
        <p14:creationId xmlns:p14="http://schemas.microsoft.com/office/powerpoint/2010/main" val="3462510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8</a:t>
            </a:fld>
            <a:endParaRPr lang="nl-NL"/>
          </a:p>
        </p:txBody>
      </p:sp>
    </p:spTree>
    <p:extLst>
      <p:ext uri="{BB962C8B-B14F-4D97-AF65-F5344CB8AC3E}">
        <p14:creationId xmlns:p14="http://schemas.microsoft.com/office/powerpoint/2010/main" val="66038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noProof="0" dirty="0"/>
          </a:p>
        </p:txBody>
      </p:sp>
      <p:sp>
        <p:nvSpPr>
          <p:cNvPr id="4" name="3 Marcador de número de diapositiva"/>
          <p:cNvSpPr>
            <a:spLocks noGrp="1"/>
          </p:cNvSpPr>
          <p:nvPr>
            <p:ph type="sldNum" sz="quarter" idx="10"/>
          </p:nvPr>
        </p:nvSpPr>
        <p:spPr/>
        <p:txBody>
          <a:bodyPr/>
          <a:lstStyle/>
          <a:p>
            <a:fld id="{9D6964B8-7AC7-425A-99F5-AA9141982D0B}" type="slidenum">
              <a:rPr lang="nl-NL" smtClean="0"/>
              <a:pPr/>
              <a:t>34</a:t>
            </a:fld>
            <a:endParaRPr lang="nl-NL"/>
          </a:p>
        </p:txBody>
      </p:sp>
    </p:spTree>
    <p:extLst>
      <p:ext uri="{BB962C8B-B14F-4D97-AF65-F5344CB8AC3E}">
        <p14:creationId xmlns:p14="http://schemas.microsoft.com/office/powerpoint/2010/main" val="320349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35</a:t>
            </a:fld>
            <a:endParaRPr lang="nl-NL"/>
          </a:p>
        </p:txBody>
      </p:sp>
    </p:spTree>
    <p:extLst>
      <p:ext uri="{BB962C8B-B14F-4D97-AF65-F5344CB8AC3E}">
        <p14:creationId xmlns:p14="http://schemas.microsoft.com/office/powerpoint/2010/main" val="110805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D6964B8-7AC7-425A-99F5-AA9141982D0B}" type="slidenum">
              <a:rPr lang="nl-NL" smtClean="0"/>
              <a:pPr/>
              <a:t>60</a:t>
            </a:fld>
            <a:endParaRPr lang="nl-NL"/>
          </a:p>
        </p:txBody>
      </p:sp>
    </p:spTree>
    <p:extLst>
      <p:ext uri="{BB962C8B-B14F-4D97-AF65-F5344CB8AC3E}">
        <p14:creationId xmlns:p14="http://schemas.microsoft.com/office/powerpoint/2010/main" val="373145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het opmaakprofiel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verticale tekst 2"/>
          <p:cNvSpPr>
            <a:spLocks noGrp="1"/>
          </p:cNvSpPr>
          <p:nvPr>
            <p:ph type="body" orient="vert" idx="1"/>
          </p:nvPr>
        </p:nvSpPr>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het opmaakprofiel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idx="1"/>
          </p:nvPr>
        </p:nvSpPr>
        <p:spPr/>
        <p:txBody>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het opmaakprofiel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opmaakprofielen van de modeltekst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het opmaakprofiel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opmaakprofielen van de modeltekst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het opmaakprofiel te bewerken</a:t>
            </a:r>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het opmaakprofiel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het opmaakprofiel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19-10-2021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‹Nº›</a:t>
            </a:fld>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het opmaakprofiel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F0FA-503B-447F-A02E-6BF1D880434F}" type="datetimeFigureOut">
              <a:rPr lang="nl-NL" smtClean="0"/>
              <a:pPr/>
              <a:t>19-10-2021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7185-A582-4542-8FF0-969B3F80C0A5}" type="slidenum">
              <a:rPr lang="nl-NL" smtClean="0"/>
              <a:pPr/>
              <a:t>‹Nº›</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16.xml"/><Relationship Id="rId4" Type="http://schemas.openxmlformats.org/officeDocument/2006/relationships/slide" Target="slide27.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58.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58.xml"/></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5.xml"/><Relationship Id="rId4"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8.xml"/><Relationship Id="rId7"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8.xml"/><Relationship Id="rId7" Type="http://schemas.openxmlformats.org/officeDocument/2006/relationships/slide" Target="slide1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3.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58.xml"/></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6.xml"/><Relationship Id="rId4" Type="http://schemas.openxmlformats.org/officeDocument/2006/relationships/slide" Target="slide58.xml"/></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6.xml"/><Relationship Id="rId4" Type="http://schemas.openxmlformats.org/officeDocument/2006/relationships/slide" Target="slide58.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28.xml"/></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33.xml"/><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43.xml"/><Relationship Id="rId4" Type="http://schemas.openxmlformats.org/officeDocument/2006/relationships/slide" Target="slide47.xml"/></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39.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32.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38.xml"/><Relationship Id="rId7" Type="http://schemas.openxmlformats.org/officeDocument/2006/relationships/slide" Target="slide40.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33.xml"/></Relationships>
</file>

<file path=ppt/slides/_rels/slide4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26.xml"/><Relationship Id="rId4" Type="http://schemas.openxmlformats.org/officeDocument/2006/relationships/slide" Target="slide39.xml"/></Relationships>
</file>

<file path=ppt/slides/_rels/slide42.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41.xml"/><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39.xml"/></Relationships>
</file>

<file path=ppt/slides/_rels/slide4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41.xml"/><Relationship Id="rId4" Type="http://schemas.openxmlformats.org/officeDocument/2006/relationships/slide" Target="slide44.xml"/></Relationships>
</file>

<file path=ppt/slides/_rels/slide4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5.xml"/><Relationship Id="rId4" Type="http://schemas.openxmlformats.org/officeDocument/2006/relationships/slide" Target="slide44.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papers.ssrn.com/sol3/papers.cfm?abstract_id=1127724" TargetMode="External"/><Relationship Id="rId2" Type="http://schemas.openxmlformats.org/officeDocument/2006/relationships/hyperlink" Target="https://books.google.nl/books?hl=en&amp;lr=&amp;id=jxKtAgAAQBAJ&amp;oi=fnd&amp;pg=PP1&amp;dq=skilled+interpersonal+communication&amp;ots=Wax6n3dpwe&amp;sig=ACpp8lKe26VL_tux_MEZ8-FdYYg" TargetMode="External"/><Relationship Id="rId1" Type="http://schemas.openxmlformats.org/officeDocument/2006/relationships/slideLayout" Target="../slideLayouts/slideLayout2.xml"/><Relationship Id="rId5" Type="http://schemas.openxmlformats.org/officeDocument/2006/relationships/hyperlink" Target="http://shop.wolterskluwer.be/shop/nl_BE/navigation/624/Het-verdachtenverhoor-meer-dan-het-stellen-van-vragen.-Politiegids?p=BPVERDACHBI14001" TargetMode="External"/><Relationship Id="rId4" Type="http://schemas.openxmlformats.org/officeDocument/2006/relationships/hyperlink" Target="http://onlinelibrary.wiley.com/doi/10.1111/j.1468-2230.1986.tb01692.x/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cholarlycommons.law.northwestern.edu/njilb/vol9/iss1/8/" TargetMode="External"/><Relationship Id="rId2" Type="http://schemas.openxmlformats.org/officeDocument/2006/relationships/hyperlink" Target="http://eu.wiley.com/WileyCDA/WileyTitle/productCd-1118769236.html" TargetMode="External"/><Relationship Id="rId1" Type="http://schemas.openxmlformats.org/officeDocument/2006/relationships/slideLayout" Target="../slideLayouts/slideLayout7.xml"/><Relationship Id="rId4" Type="http://schemas.openxmlformats.org/officeDocument/2006/relationships/hyperlink" Target="http://www.emond.ca/communications-for-legal-professional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3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sp>
        <p:nvSpPr>
          <p:cNvPr id="4" name="Rechthoek 3"/>
          <p:cNvSpPr/>
          <p:nvPr/>
        </p:nvSpPr>
        <p:spPr>
          <a:xfrm>
            <a:off x="0" y="0"/>
            <a:ext cx="9144000" cy="6858000"/>
          </a:xfrm>
          <a:prstGeom prst="rect">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txBox="1">
            <a:spLocks/>
          </p:cNvSpPr>
          <p:nvPr/>
        </p:nvSpPr>
        <p:spPr>
          <a:xfrm>
            <a:off x="242332" y="615471"/>
            <a:ext cx="8892480" cy="1775981"/>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4400" dirty="0">
                <a:solidFill>
                  <a:srgbClr val="00142E"/>
                </a:solidFill>
                <a:latin typeface="+mj-lt"/>
                <a:ea typeface="+mj-ea"/>
                <a:cs typeface="+mj-cs"/>
              </a:rPr>
              <a:t>Módulo 5: Habilidades comunicativas</a:t>
            </a:r>
            <a:endParaRPr kumimoji="0" lang="nl-NL" sz="4400" b="0" i="0" u="none" strike="noStrike" kern="1200" cap="none" spc="0" normalizeH="0" baseline="0" noProof="0" dirty="0">
              <a:ln>
                <a:noFill/>
              </a:ln>
              <a:solidFill>
                <a:srgbClr val="00142E"/>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nl-NL" sz="1600" dirty="0">
              <a:solidFill>
                <a:srgbClr val="00142E"/>
              </a:solidFill>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nl-NL" sz="4400" b="0" i="0" u="none" strike="noStrike" kern="1200" cap="none" spc="0" normalizeH="0" baseline="0" noProof="0" dirty="0">
              <a:ln>
                <a:noFill/>
              </a:ln>
              <a:solidFill>
                <a:srgbClr val="00142E"/>
              </a:solidFill>
              <a:effectLst/>
              <a:uLnTx/>
              <a:uFillTx/>
              <a:latin typeface="+mj-lt"/>
              <a:ea typeface="+mj-ea"/>
              <a:cs typeface="+mj-cs"/>
            </a:endParaRPr>
          </a:p>
        </p:txBody>
      </p:sp>
      <p:pic>
        <p:nvPicPr>
          <p:cNvPr id="7" name="Afbeelding 6" descr="Future loo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610652"/>
            <a:ext cx="3532883" cy="3261967"/>
          </a:xfrm>
          <a:prstGeom prst="rect">
            <a:avLst/>
          </a:prstGeom>
        </p:spPr>
      </p:pic>
      <p:pic>
        <p:nvPicPr>
          <p:cNvPr id="8" name="Imagen 7">
            <a:extLst>
              <a:ext uri="{FF2B5EF4-FFF2-40B4-BE49-F238E27FC236}">
                <a16:creationId xmlns:a16="http://schemas.microsoft.com/office/drawing/2014/main" id="{A23F387D-D23E-4D88-AB44-59D48C398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677" y="1870203"/>
            <a:ext cx="2737817" cy="2053363"/>
          </a:xfrm>
          <a:prstGeom prst="rect">
            <a:avLst/>
          </a:prstGeom>
        </p:spPr>
      </p:pic>
      <p:sp>
        <p:nvSpPr>
          <p:cNvPr id="9" name="CuadroTexto 8">
            <a:extLst>
              <a:ext uri="{FF2B5EF4-FFF2-40B4-BE49-F238E27FC236}">
                <a16:creationId xmlns:a16="http://schemas.microsoft.com/office/drawing/2014/main" id="{BA25B9A2-2990-4EE6-9562-F2C95EC8834E}"/>
              </a:ext>
            </a:extLst>
          </p:cNvPr>
          <p:cNvSpPr txBox="1"/>
          <p:nvPr/>
        </p:nvSpPr>
        <p:spPr>
          <a:xfrm>
            <a:off x="242332" y="4478000"/>
            <a:ext cx="6190456" cy="1446550"/>
          </a:xfrm>
          <a:prstGeom prst="rect">
            <a:avLst/>
          </a:prstGeom>
          <a:noFill/>
        </p:spPr>
        <p:txBody>
          <a:bodyPr wrap="square" rtlCol="0">
            <a:spAutoFit/>
          </a:bodyPr>
          <a:lstStyle/>
          <a:p>
            <a:r>
              <a:rPr lang="es-ES" sz="1400" dirty="0">
                <a:effectLst/>
                <a:latin typeface="Calibri" panose="020F0502020204030204" pitchFamily="34" charset="0"/>
                <a:ea typeface="Calibri" panose="020F0502020204030204" pitchFamily="34" charset="0"/>
                <a:cs typeface="Times New Roman" panose="02020603050405020304" pitchFamily="18" charset="0"/>
              </a:rPr>
              <a:t>“Esta publicación está financiada por el Programa de Justicia de la UE (2014-2020). El contenido del material formativo representa solamente el punto de vista de las </a:t>
            </a:r>
            <a:r>
              <a:rPr lang="es-ES" sz="1400" dirty="0" err="1">
                <a:effectLst/>
                <a:latin typeface="Calibri" panose="020F0502020204030204" pitchFamily="34" charset="0"/>
                <a:ea typeface="Calibri" panose="020F0502020204030204" pitchFamily="34" charset="0"/>
                <a:cs typeface="Times New Roman" panose="02020603050405020304" pitchFamily="18" charset="0"/>
              </a:rPr>
              <a:t>copartes</a:t>
            </a:r>
            <a:r>
              <a:rPr lang="es-ES" sz="1400" dirty="0">
                <a:effectLst/>
                <a:latin typeface="Calibri" panose="020F0502020204030204" pitchFamily="34" charset="0"/>
                <a:ea typeface="Calibri" panose="020F0502020204030204" pitchFamily="34" charset="0"/>
                <a:cs typeface="Times New Roman" panose="02020603050405020304" pitchFamily="18" charset="0"/>
              </a:rPr>
              <a:t> del proyecto y es su sola responsabilidad. La Comisión Europea no acepta ninguna responsabilidad por el uso que se pueda hacer de la información que la guía contiene.”</a:t>
            </a:r>
          </a:p>
          <a:p>
            <a:endParaRPr lang="es-ES" dirty="0"/>
          </a:p>
        </p:txBody>
      </p:sp>
      <p:pic>
        <p:nvPicPr>
          <p:cNvPr id="11" name="Imagen 10">
            <a:extLst>
              <a:ext uri="{FF2B5EF4-FFF2-40B4-BE49-F238E27FC236}">
                <a16:creationId xmlns:a16="http://schemas.microsoft.com/office/drawing/2014/main" id="{FD3B15F9-21D1-4D38-A2D9-368BEBC4F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7356" y="5799273"/>
            <a:ext cx="2994100" cy="843621"/>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Dunya\Documents\SUPRALAT\Politie en Recht 53.jpg"/>
          <p:cNvPicPr>
            <a:picLocks noChangeAspect="1" noChangeArrowheads="1"/>
          </p:cNvPicPr>
          <p:nvPr/>
        </p:nvPicPr>
        <p:blipFill>
          <a:blip r:embed="rId2" cstate="print"/>
          <a:srcRect t="27831" b="9465"/>
          <a:stretch>
            <a:fillRect/>
          </a:stretch>
        </p:blipFill>
        <p:spPr bwMode="auto">
          <a:xfrm>
            <a:off x="23813" y="-27384"/>
            <a:ext cx="9120187" cy="3816424"/>
          </a:xfrm>
          <a:prstGeom prst="rect">
            <a:avLst/>
          </a:prstGeom>
          <a:noFill/>
        </p:spPr>
      </p:pic>
      <p:sp>
        <p:nvSpPr>
          <p:cNvPr id="6" name="Rechthoek 5"/>
          <p:cNvSpPr/>
          <p:nvPr/>
        </p:nvSpPr>
        <p:spPr>
          <a:xfrm>
            <a:off x="0" y="-27384"/>
            <a:ext cx="9180512" cy="381642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384963" y="4323928"/>
            <a:ext cx="8542784" cy="1224136"/>
          </a:xfrm>
          <a:prstGeom prst="rect">
            <a:avLst/>
          </a:prstGeom>
        </p:spPr>
        <p:txBody>
          <a:bodyPr vert="horz" lIns="91440" tIns="45720" rIns="91440" bIns="45720" rtlCol="0">
            <a:noAutofit/>
          </a:bodyPr>
          <a:lstStyle/>
          <a:p>
            <a:pPr algn="just">
              <a:spcBef>
                <a:spcPct val="20000"/>
              </a:spcBef>
            </a:pPr>
            <a:endParaRPr kumimoji="0" lang="nl-NL" sz="2200" b="0" i="0" u="none" strike="noStrike" kern="1200" cap="none" spc="0" normalizeH="0" baseline="0" noProof="0" dirty="0">
              <a:ln>
                <a:noFill/>
              </a:ln>
              <a:solidFill>
                <a:schemeClr val="tx1"/>
              </a:solidFill>
              <a:effectLst/>
              <a:uLnTx/>
              <a:uFillTx/>
            </a:endParaRPr>
          </a:p>
        </p:txBody>
      </p:sp>
      <p:sp>
        <p:nvSpPr>
          <p:cNvPr id="2" name="Rectangle 1"/>
          <p:cNvSpPr/>
          <p:nvPr/>
        </p:nvSpPr>
        <p:spPr>
          <a:xfrm>
            <a:off x="195971" y="4013190"/>
            <a:ext cx="8712968" cy="3016210"/>
          </a:xfrm>
          <a:prstGeom prst="rect">
            <a:avLst/>
          </a:prstGeom>
        </p:spPr>
        <p:txBody>
          <a:bodyPr wrap="square">
            <a:spAutoFit/>
          </a:bodyPr>
          <a:lstStyle/>
          <a:p>
            <a:pPr algn="just"/>
            <a:r>
              <a:rPr lang="es-ES" sz="2100" dirty="0"/>
              <a:t>En la fase de detención por parte de la policía, los abogados/</a:t>
            </a:r>
            <a:r>
              <a:rPr lang="es-ES" sz="2100" dirty="0" err="1"/>
              <a:t>adas</a:t>
            </a:r>
            <a:r>
              <a:rPr lang="es-ES" sz="2100" dirty="0"/>
              <a:t> deben entablar una buena relación no solo con sus clientes, sino también con la policía y con las otras personas que participan en la investigación. Entablar una buena relación con la policía puede ayudar a los abogados/</a:t>
            </a:r>
            <a:r>
              <a:rPr lang="es-ES" sz="2100" dirty="0" err="1"/>
              <a:t>adas</a:t>
            </a:r>
            <a:r>
              <a:rPr lang="es-ES" sz="2100" dirty="0"/>
              <a:t>, por ejemplo, a obtener información y favorecer la cooperación, si esto beneficia a sus clientes. Tener una buena relación no significa ser excesivamente familiar con otra persona; simplemente significa establecer una conexión con esa persona y comunicarse con ella de forma eficaz.</a:t>
            </a:r>
          </a:p>
          <a:p>
            <a:pPr algn="just"/>
            <a:endParaRPr lang="nl-NL" sz="22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Dunya\Documents\SUPRALAT\Politie en Recht 53.jpg"/>
          <p:cNvPicPr>
            <a:picLocks noChangeAspect="1" noChangeArrowheads="1"/>
          </p:cNvPicPr>
          <p:nvPr/>
        </p:nvPicPr>
        <p:blipFill>
          <a:blip r:embed="rId2" cstate="print"/>
          <a:srcRect t="27831" b="9465"/>
          <a:stretch>
            <a:fillRect/>
          </a:stretch>
        </p:blipFill>
        <p:spPr bwMode="auto">
          <a:xfrm>
            <a:off x="23813" y="-27384"/>
            <a:ext cx="9120187" cy="3816424"/>
          </a:xfrm>
          <a:prstGeom prst="rect">
            <a:avLst/>
          </a:prstGeom>
          <a:noFill/>
        </p:spPr>
      </p:pic>
      <p:sp>
        <p:nvSpPr>
          <p:cNvPr id="6" name="Rechthoek 5"/>
          <p:cNvSpPr/>
          <p:nvPr/>
        </p:nvSpPr>
        <p:spPr>
          <a:xfrm>
            <a:off x="0" y="-27384"/>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457200" y="3933056"/>
            <a:ext cx="8291264" cy="1728192"/>
          </a:xfrm>
          <a:prstGeom prst="rect">
            <a:avLst/>
          </a:prstGeom>
        </p:spPr>
        <p:txBody>
          <a:bodyPr vert="horz" lIns="91440" tIns="45720" rIns="91440" bIns="45720" rtlCol="0">
            <a:noAutofit/>
          </a:bodyPr>
          <a:lstStyle/>
          <a:p>
            <a:pPr algn="just">
              <a:spcBef>
                <a:spcPct val="20000"/>
              </a:spcBef>
            </a:pPr>
            <a:endParaRPr kumimoji="0" lang="nl-NL" sz="2000" b="0" i="1" u="none" strike="noStrike" kern="1200" cap="none" spc="0" normalizeH="0" baseline="0" noProof="0" dirty="0">
              <a:ln>
                <a:noFill/>
              </a:ln>
              <a:solidFill>
                <a:schemeClr val="tx1"/>
              </a:solidFill>
              <a:effectLst/>
              <a:uLnTx/>
              <a:uFillTx/>
              <a:latin typeface="+mn-lt"/>
              <a:ea typeface="+mn-ea"/>
              <a:cs typeface="+mn-cs"/>
            </a:endParaRPr>
          </a:p>
        </p:txBody>
      </p:sp>
      <p:sp>
        <p:nvSpPr>
          <p:cNvPr id="9" name="Tekstvak 8">
            <a:hlinkClick r:id="rId3" action="ppaction://hlinksldjump"/>
          </p:cNvPr>
          <p:cNvSpPr txBox="1"/>
          <p:nvPr/>
        </p:nvSpPr>
        <p:spPr>
          <a:xfrm>
            <a:off x="1691680" y="5797353"/>
            <a:ext cx="2715064" cy="430887"/>
          </a:xfrm>
          <a:prstGeom prst="rect">
            <a:avLst/>
          </a:prstGeom>
          <a:solidFill>
            <a:srgbClr val="00A2DB">
              <a:alpha val="84000"/>
            </a:srgbClr>
          </a:solidFill>
        </p:spPr>
        <p:txBody>
          <a:bodyPr wrap="square" rtlCol="0">
            <a:spAutoFit/>
          </a:bodyPr>
          <a:lstStyle/>
          <a:p>
            <a:pPr algn="ctr"/>
            <a:r>
              <a:rPr lang="nl-NL" sz="2200" dirty="0">
                <a:solidFill>
                  <a:schemeClr val="bg2"/>
                </a:solidFill>
                <a:latin typeface="+mj-lt"/>
              </a:rPr>
              <a:t>El primer contacto</a:t>
            </a:r>
          </a:p>
        </p:txBody>
      </p:sp>
      <p:sp>
        <p:nvSpPr>
          <p:cNvPr id="11" name="Tekstvak 10">
            <a:hlinkClick r:id="rId4" action="ppaction://hlinksldjump"/>
          </p:cNvPr>
          <p:cNvSpPr txBox="1"/>
          <p:nvPr/>
        </p:nvSpPr>
        <p:spPr>
          <a:xfrm>
            <a:off x="4788024" y="5804240"/>
            <a:ext cx="3024336" cy="430887"/>
          </a:xfrm>
          <a:prstGeom prst="rect">
            <a:avLst/>
          </a:prstGeom>
          <a:solidFill>
            <a:schemeClr val="tx2">
              <a:alpha val="84000"/>
            </a:schemeClr>
          </a:solidFill>
        </p:spPr>
        <p:txBody>
          <a:bodyPr wrap="square" rtlCol="0">
            <a:spAutoFit/>
          </a:bodyPr>
          <a:lstStyle/>
          <a:p>
            <a:pPr algn="ctr"/>
            <a:r>
              <a:rPr lang="nl-NL" sz="2200" dirty="0">
                <a:solidFill>
                  <a:schemeClr val="bg2"/>
                </a:solidFill>
              </a:rPr>
              <a:t>Empatía</a:t>
            </a:r>
          </a:p>
        </p:txBody>
      </p:sp>
      <p:sp>
        <p:nvSpPr>
          <p:cNvPr id="12" name="Tekstvak 11">
            <a:hlinkClick r:id="rId5" action="ppaction://hlinksldjump"/>
          </p:cNvPr>
          <p:cNvSpPr txBox="1"/>
          <p:nvPr/>
        </p:nvSpPr>
        <p:spPr>
          <a:xfrm>
            <a:off x="1691680" y="6300027"/>
            <a:ext cx="2715064" cy="430887"/>
          </a:xfrm>
          <a:prstGeom prst="rect">
            <a:avLst/>
          </a:prstGeom>
          <a:solidFill>
            <a:schemeClr val="tx2">
              <a:alpha val="84000"/>
            </a:schemeClr>
          </a:solidFill>
        </p:spPr>
        <p:txBody>
          <a:bodyPr wrap="square" rtlCol="0">
            <a:spAutoFit/>
          </a:bodyPr>
          <a:lstStyle/>
          <a:p>
            <a:pPr algn="ctr"/>
            <a:r>
              <a:rPr lang="nl-NL" sz="2200" dirty="0">
                <a:solidFill>
                  <a:schemeClr val="bg2"/>
                </a:solidFill>
              </a:rPr>
              <a:t>Escucha activa</a:t>
            </a:r>
          </a:p>
        </p:txBody>
      </p:sp>
      <p:sp>
        <p:nvSpPr>
          <p:cNvPr id="14" name="Tekstvak 13">
            <a:hlinkClick r:id="rId6" action="ppaction://hlinksldjump"/>
          </p:cNvPr>
          <p:cNvSpPr txBox="1"/>
          <p:nvPr/>
        </p:nvSpPr>
        <p:spPr>
          <a:xfrm>
            <a:off x="4788024" y="6300028"/>
            <a:ext cx="3024336" cy="430887"/>
          </a:xfrm>
          <a:prstGeom prst="rect">
            <a:avLst/>
          </a:prstGeom>
          <a:solidFill>
            <a:srgbClr val="00A2DB">
              <a:alpha val="84000"/>
            </a:srgbClr>
          </a:solidFill>
        </p:spPr>
        <p:txBody>
          <a:bodyPr wrap="square" rtlCol="0">
            <a:spAutoFit/>
          </a:bodyPr>
          <a:lstStyle/>
          <a:p>
            <a:pPr algn="ctr"/>
            <a:r>
              <a:rPr lang="nl-NL" sz="2200" dirty="0">
                <a:solidFill>
                  <a:schemeClr val="bg2"/>
                </a:solidFill>
              </a:rPr>
              <a:t>Otros comportamientos</a:t>
            </a:r>
          </a:p>
        </p:txBody>
      </p:sp>
      <p:sp>
        <p:nvSpPr>
          <p:cNvPr id="2" name="Rectangle 1"/>
          <p:cNvSpPr/>
          <p:nvPr/>
        </p:nvSpPr>
        <p:spPr>
          <a:xfrm>
            <a:off x="179512" y="3933056"/>
            <a:ext cx="8568952" cy="1446550"/>
          </a:xfrm>
          <a:prstGeom prst="rect">
            <a:avLst/>
          </a:prstGeom>
        </p:spPr>
        <p:txBody>
          <a:bodyPr wrap="square">
            <a:spAutoFit/>
          </a:bodyPr>
          <a:lstStyle/>
          <a:p>
            <a:pPr algn="just"/>
            <a:r>
              <a:rPr lang="es-ES" sz="2200" dirty="0"/>
              <a:t>En esta sección abordaremos varios temas relacionados con el establecimiento de buenas relaciones, incluido el primer contacto con la policía y los clientes, prejuicios inconscientes, escucha activa, empatía y otros comportamientos que facilitan las buenas relaciones.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449585" y="1923249"/>
            <a:ext cx="8064896" cy="1368152"/>
          </a:xfrm>
          <a:prstGeom prst="rect">
            <a:avLst/>
          </a:prstGeom>
        </p:spPr>
        <p:txBody>
          <a:bodyPr vert="horz" lIns="91440" tIns="45720" rIns="91440" bIns="45720" rtlCol="0">
            <a:noAutofit/>
          </a:bodyPr>
          <a:lstStyle/>
          <a:p>
            <a:pPr algn="just"/>
            <a:r>
              <a:rPr lang="en-US" sz="2200" dirty="0"/>
              <a:t>La forma de presentarse en el </a:t>
            </a:r>
            <a:r>
              <a:rPr lang="en-US" sz="2200" b="1" dirty="0"/>
              <a:t>primer contacto</a:t>
            </a:r>
            <a:r>
              <a:rPr lang="en-US" sz="2200" dirty="0"/>
              <a:t> tanto con su cliente como con la policía es muy importante para entablar una buena relación. </a:t>
            </a:r>
          </a:p>
          <a:p>
            <a:pPr algn="just"/>
            <a:endParaRPr lang="en-US" sz="2200" dirty="0"/>
          </a:p>
          <a:p>
            <a:pPr algn="just"/>
            <a:r>
              <a:rPr lang="es-ES" sz="2200" dirty="0"/>
              <a:t>Sin embargo, es fundamental tener en cuenta que invertir en entablar una buena relación </a:t>
            </a:r>
            <a:r>
              <a:rPr lang="es-ES" sz="2200" b="1" dirty="0"/>
              <a:t>solo</a:t>
            </a:r>
            <a:r>
              <a:rPr lang="es-ES" sz="2200" dirty="0"/>
              <a:t> al inicio del encuentro no es suficiente: </a:t>
            </a:r>
            <a:r>
              <a:rPr lang="es-ES" sz="2200" b="1" dirty="0"/>
              <a:t>la buena relación</a:t>
            </a:r>
            <a:r>
              <a:rPr lang="es-ES" sz="2200" dirty="0"/>
              <a:t> </a:t>
            </a:r>
            <a:r>
              <a:rPr lang="es-ES" sz="2200" b="1" dirty="0"/>
              <a:t>debe mantenerse </a:t>
            </a:r>
            <a:r>
              <a:rPr lang="es-ES" sz="2200" dirty="0"/>
              <a:t>durante todo el encuentro.</a:t>
            </a:r>
          </a:p>
          <a:p>
            <a:pPr algn="just"/>
            <a:endParaRPr lang="en-US" sz="2200" dirty="0"/>
          </a:p>
        </p:txBody>
      </p:sp>
      <p:sp>
        <p:nvSpPr>
          <p:cNvPr id="8" name="Tekstvak 7"/>
          <p:cNvSpPr txBox="1"/>
          <p:nvPr/>
        </p:nvSpPr>
        <p:spPr>
          <a:xfrm>
            <a:off x="437478" y="1139080"/>
            <a:ext cx="8639944" cy="523220"/>
          </a:xfrm>
          <a:prstGeom prst="rect">
            <a:avLst/>
          </a:prstGeom>
          <a:noFill/>
        </p:spPr>
        <p:txBody>
          <a:bodyPr wrap="square" rtlCol="0">
            <a:spAutoFit/>
          </a:bodyPr>
          <a:lstStyle/>
          <a:p>
            <a:r>
              <a:rPr lang="nl-NL" sz="2800" b="1" dirty="0">
                <a:solidFill>
                  <a:schemeClr val="tx2"/>
                </a:solidFill>
              </a:rPr>
              <a:t>El primer contacto</a:t>
            </a:r>
          </a:p>
        </p:txBody>
      </p:sp>
      <p:sp>
        <p:nvSpPr>
          <p:cNvPr id="11" name="Ovaal 10">
            <a:hlinkClick r:id="rId2" action="ppaction://hlinksldjump"/>
          </p:cNvPr>
          <p:cNvSpPr/>
          <p:nvPr/>
        </p:nvSpPr>
        <p:spPr>
          <a:xfrm>
            <a:off x="61156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4" name="Ovaal 11">
            <a:hlinkClick r:id="rId3" action="ppaction://hlinksldjump"/>
          </p:cNvPr>
          <p:cNvSpPr/>
          <p:nvPr/>
        </p:nvSpPr>
        <p:spPr>
          <a:xfrm>
            <a:off x="1547664"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448868" y="1556792"/>
            <a:ext cx="8371604" cy="4716524"/>
          </a:xfrm>
          <a:prstGeom prst="rect">
            <a:avLst/>
          </a:prstGeom>
        </p:spPr>
        <p:txBody>
          <a:bodyPr vert="horz" lIns="91440" tIns="45720" rIns="91440" bIns="45720" rtlCol="0">
            <a:noAutofit/>
          </a:bodyPr>
          <a:lstStyle/>
          <a:p>
            <a:pPr algn="just"/>
            <a:r>
              <a:rPr lang="es-ES" sz="2200" dirty="0"/>
              <a:t>Debe recordarse, no obstante, que las personas responden de forma diferente cuando intenta entablar una buena relación: algunas personas pueden ser abiertas y simpáticas, mientras que otras son más reservadas por naturaleza. Algunas podrían esperar que usted sea una persona abierta y simpática, mientras que otras podrían considerar ese acercamiento como intrusivo y excesivamente simpático.  </a:t>
            </a:r>
          </a:p>
          <a:p>
            <a:pPr algn="just"/>
            <a:endParaRPr lang="es-ES" sz="2200" dirty="0"/>
          </a:p>
          <a:p>
            <a:pPr algn="just"/>
            <a:r>
              <a:rPr lang="es-ES" sz="2200" dirty="0"/>
              <a:t>Por ejemplo, saludar a alguien que no conoce de una forma demasiado familiar o intentar rebajar la tensión haciendo un chiste pueden interpretarse como algo inapropiado y, a pesar de las buenas intenciones, podría dificultar que se entable una buena relación. </a:t>
            </a:r>
          </a:p>
          <a:p>
            <a:pPr algn="just"/>
            <a:endParaRPr lang="nl-NL" sz="2200" dirty="0"/>
          </a:p>
        </p:txBody>
      </p:sp>
      <p:sp>
        <p:nvSpPr>
          <p:cNvPr id="8" name="Tekstvak 7"/>
          <p:cNvSpPr txBox="1"/>
          <p:nvPr/>
        </p:nvSpPr>
        <p:spPr>
          <a:xfrm>
            <a:off x="467544" y="935142"/>
            <a:ext cx="8639944" cy="523220"/>
          </a:xfrm>
          <a:prstGeom prst="rect">
            <a:avLst/>
          </a:prstGeom>
          <a:noFill/>
        </p:spPr>
        <p:txBody>
          <a:bodyPr wrap="square" rtlCol="0">
            <a:spAutoFit/>
          </a:bodyPr>
          <a:lstStyle/>
          <a:p>
            <a:r>
              <a:rPr lang="nl-NL" sz="2800" b="1" dirty="0">
                <a:solidFill>
                  <a:schemeClr val="tx2"/>
                </a:solidFill>
              </a:rPr>
              <a:t>El primer contacto</a:t>
            </a:r>
          </a:p>
        </p:txBody>
      </p:sp>
      <p:sp>
        <p:nvSpPr>
          <p:cNvPr id="11" name="Ovaal 10">
            <a:hlinkClick r:id="rId2" action="ppaction://hlinksldjump"/>
          </p:cNvPr>
          <p:cNvSpPr/>
          <p:nvPr/>
        </p:nvSpPr>
        <p:spPr>
          <a:xfrm>
            <a:off x="611560"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4" name="Ovaal 12">
            <a:hlinkClick r:id="rId3" action="ppaction://hlinksldjump"/>
          </p:cNvPr>
          <p:cNvSpPr/>
          <p:nvPr/>
        </p:nvSpPr>
        <p:spPr>
          <a:xfrm>
            <a:off x="1553921"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extLst>
      <p:ext uri="{BB962C8B-B14F-4D97-AF65-F5344CB8AC3E}">
        <p14:creationId xmlns:p14="http://schemas.microsoft.com/office/powerpoint/2010/main" val="11272289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448868" y="1556792"/>
            <a:ext cx="3547068" cy="4716524"/>
          </a:xfrm>
          <a:prstGeom prst="rect">
            <a:avLst/>
          </a:prstGeom>
        </p:spPr>
        <p:txBody>
          <a:bodyPr vert="horz" lIns="91440" tIns="45720" rIns="91440" bIns="45720" rtlCol="0">
            <a:noAutofit/>
          </a:bodyPr>
          <a:lstStyle/>
          <a:p>
            <a:pPr algn="just"/>
            <a:endParaRPr lang="nl-NL" sz="2200" dirty="0"/>
          </a:p>
        </p:txBody>
      </p:sp>
      <p:sp>
        <p:nvSpPr>
          <p:cNvPr id="8" name="Tekstvak 7"/>
          <p:cNvSpPr txBox="1"/>
          <p:nvPr/>
        </p:nvSpPr>
        <p:spPr>
          <a:xfrm>
            <a:off x="467544" y="935142"/>
            <a:ext cx="8639944" cy="523220"/>
          </a:xfrm>
          <a:prstGeom prst="rect">
            <a:avLst/>
          </a:prstGeom>
          <a:noFill/>
        </p:spPr>
        <p:txBody>
          <a:bodyPr wrap="square" rtlCol="0">
            <a:spAutoFit/>
          </a:bodyPr>
          <a:lstStyle/>
          <a:p>
            <a:r>
              <a:rPr lang="nl-NL" sz="2800" b="1" dirty="0">
                <a:solidFill>
                  <a:schemeClr val="tx2"/>
                </a:solidFill>
              </a:rPr>
              <a:t>El primer contacto: buenos y malos ejemplos</a:t>
            </a:r>
            <a:endParaRPr lang="en-US" sz="2800" dirty="0">
              <a:solidFill>
                <a:schemeClr val="tx2"/>
              </a:solidFill>
            </a:endParaRPr>
          </a:p>
        </p:txBody>
      </p:sp>
      <p:sp>
        <p:nvSpPr>
          <p:cNvPr id="2" name="TextBox 1"/>
          <p:cNvSpPr txBox="1"/>
          <p:nvPr/>
        </p:nvSpPr>
        <p:spPr>
          <a:xfrm>
            <a:off x="611559" y="1575201"/>
            <a:ext cx="3655837" cy="4493538"/>
          </a:xfrm>
          <a:prstGeom prst="rect">
            <a:avLst/>
          </a:prstGeom>
          <a:noFill/>
        </p:spPr>
        <p:txBody>
          <a:bodyPr wrap="square" rtlCol="0">
            <a:spAutoFit/>
          </a:bodyPr>
          <a:lstStyle/>
          <a:p>
            <a:r>
              <a:rPr lang="en-US" sz="2200" b="1" dirty="0"/>
              <a:t>BUENOS EJEMPLOS</a:t>
            </a:r>
          </a:p>
          <a:p>
            <a:endParaRPr lang="en-US" sz="2200" b="1" dirty="0"/>
          </a:p>
          <a:p>
            <a:pPr marL="342900" indent="-342900">
              <a:buFont typeface="Arial" pitchFamily="34" charset="0"/>
              <a:buChar char="•"/>
            </a:pPr>
            <a:r>
              <a:rPr lang="en-US" sz="2200" dirty="0"/>
              <a:t>Establecer/buscar contacto visual</a:t>
            </a:r>
          </a:p>
          <a:p>
            <a:endParaRPr lang="en-US" sz="2200" dirty="0"/>
          </a:p>
          <a:p>
            <a:pPr marL="342900" indent="-342900">
              <a:buFont typeface="Arial" pitchFamily="34" charset="0"/>
              <a:buChar char="•"/>
            </a:pPr>
            <a:r>
              <a:rPr lang="en-US" sz="2200" dirty="0"/>
              <a:t>Presentarse</a:t>
            </a:r>
          </a:p>
          <a:p>
            <a:endParaRPr lang="en-US" sz="2200" dirty="0"/>
          </a:p>
          <a:p>
            <a:pPr marL="342900" indent="-342900">
              <a:buFont typeface="Arial" pitchFamily="34" charset="0"/>
              <a:buChar char="•"/>
            </a:pPr>
            <a:r>
              <a:rPr lang="en-US" sz="2200" dirty="0"/>
              <a:t>Inclinarse hacia delante</a:t>
            </a:r>
          </a:p>
          <a:p>
            <a:pPr marL="342900" indent="-342900">
              <a:buFont typeface="Arial" pitchFamily="34" charset="0"/>
              <a:buChar char="•"/>
            </a:pPr>
            <a:endParaRPr lang="en-US" sz="2200" dirty="0"/>
          </a:p>
          <a:p>
            <a:pPr marL="342900" indent="-342900">
              <a:buFont typeface="Arial" pitchFamily="34" charset="0"/>
              <a:buChar char="•"/>
            </a:pPr>
            <a:r>
              <a:rPr lang="en-US" sz="2200" dirty="0"/>
              <a:t>Postura abierta/brazos abiertos</a:t>
            </a:r>
          </a:p>
          <a:p>
            <a:pPr marL="342900" indent="-342900">
              <a:buFont typeface="Arial" pitchFamily="34" charset="0"/>
              <a:buChar char="•"/>
            </a:pPr>
            <a:endParaRPr lang="en-US" sz="2200" dirty="0"/>
          </a:p>
          <a:p>
            <a:pPr marL="342900" indent="-342900">
              <a:buFont typeface="Arial" pitchFamily="34" charset="0"/>
              <a:buChar char="•"/>
            </a:pPr>
            <a:r>
              <a:rPr lang="en-US" sz="2200" dirty="0"/>
              <a:t>Comportamiento amable e informal</a:t>
            </a:r>
          </a:p>
          <a:p>
            <a:pPr marL="342900" indent="-342900">
              <a:buFont typeface="Arial" pitchFamily="34" charset="0"/>
              <a:buChar char="•"/>
            </a:pPr>
            <a:endParaRPr lang="en-US" sz="2200" dirty="0"/>
          </a:p>
        </p:txBody>
      </p:sp>
      <p:sp>
        <p:nvSpPr>
          <p:cNvPr id="12" name="TextBox 11"/>
          <p:cNvSpPr txBox="1"/>
          <p:nvPr/>
        </p:nvSpPr>
        <p:spPr>
          <a:xfrm>
            <a:off x="4813913" y="1575201"/>
            <a:ext cx="3655837" cy="4154984"/>
          </a:xfrm>
          <a:prstGeom prst="rect">
            <a:avLst/>
          </a:prstGeom>
          <a:noFill/>
        </p:spPr>
        <p:txBody>
          <a:bodyPr wrap="square" rtlCol="0">
            <a:spAutoFit/>
          </a:bodyPr>
          <a:lstStyle/>
          <a:p>
            <a:r>
              <a:rPr lang="en-US" sz="2200" b="1" dirty="0"/>
              <a:t>MALOS EJEMPLOS</a:t>
            </a:r>
          </a:p>
          <a:p>
            <a:endParaRPr lang="en-US" sz="2200" b="1" dirty="0"/>
          </a:p>
          <a:p>
            <a:pPr marL="342900" indent="-342900">
              <a:buFont typeface="Arial" pitchFamily="34" charset="0"/>
              <a:buChar char="•"/>
            </a:pPr>
            <a:r>
              <a:rPr lang="en-US" sz="2200" dirty="0"/>
              <a:t>Empezar a hablar antes de establecer contacto visual</a:t>
            </a:r>
          </a:p>
          <a:p>
            <a:endParaRPr lang="en-US" sz="2200" dirty="0"/>
          </a:p>
          <a:p>
            <a:pPr marL="342900" indent="-342900">
              <a:buFont typeface="Arial" pitchFamily="34" charset="0"/>
              <a:buChar char="•"/>
            </a:pPr>
            <a:r>
              <a:rPr lang="en-US" sz="2200" dirty="0"/>
              <a:t>No presentarse</a:t>
            </a:r>
          </a:p>
          <a:p>
            <a:endParaRPr lang="en-US" sz="2200" dirty="0"/>
          </a:p>
          <a:p>
            <a:pPr marL="342900" indent="-342900">
              <a:buFont typeface="Arial" pitchFamily="34" charset="0"/>
              <a:buChar char="•"/>
            </a:pPr>
            <a:r>
              <a:rPr lang="en-US" sz="2200" dirty="0"/>
              <a:t>Echarse o sentarse hacia atrás</a:t>
            </a:r>
          </a:p>
          <a:p>
            <a:pPr marL="342900" indent="-342900">
              <a:buFont typeface="Arial" pitchFamily="34" charset="0"/>
              <a:buChar char="•"/>
            </a:pPr>
            <a:endParaRPr lang="en-US" sz="2200" dirty="0"/>
          </a:p>
          <a:p>
            <a:pPr marL="342900" indent="-342900">
              <a:buFont typeface="Arial" pitchFamily="34" charset="0"/>
              <a:buChar char="•"/>
            </a:pPr>
            <a:r>
              <a:rPr lang="en-US" sz="2200" dirty="0"/>
              <a:t>Cruzar los brazos o las piernas</a:t>
            </a:r>
          </a:p>
          <a:p>
            <a:pPr marL="342900" indent="-342900">
              <a:buFont typeface="Arial" pitchFamily="34" charset="0"/>
              <a:buChar char="•"/>
            </a:pPr>
            <a:endParaRPr lang="en-US" sz="2200" dirty="0"/>
          </a:p>
          <a:p>
            <a:pPr marL="342900" indent="-342900">
              <a:buFont typeface="Arial" pitchFamily="34" charset="0"/>
              <a:buChar char="•"/>
            </a:pPr>
            <a:r>
              <a:rPr lang="en-US" sz="2200" dirty="0"/>
              <a:t>Comportamiento formal y frío</a:t>
            </a:r>
          </a:p>
        </p:txBody>
      </p:sp>
    </p:spTree>
    <p:extLst>
      <p:ext uri="{BB962C8B-B14F-4D97-AF65-F5344CB8AC3E}">
        <p14:creationId xmlns:p14="http://schemas.microsoft.com/office/powerpoint/2010/main" val="14469772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467544" y="2420888"/>
            <a:ext cx="8064896" cy="1368152"/>
          </a:xfrm>
          <a:prstGeom prst="rect">
            <a:avLst/>
          </a:prstGeom>
        </p:spPr>
        <p:txBody>
          <a:bodyPr vert="horz" lIns="91440" tIns="45720" rIns="91440" bIns="45720" rtlCol="0">
            <a:noAutofit/>
          </a:bodyPr>
          <a:lstStyle/>
          <a:p>
            <a:pPr algn="just"/>
            <a:r>
              <a:rPr lang="es-ES" sz="2200" dirty="0"/>
              <a:t>Los comportamientos a la hora de entablar buenas relaciones en el primer contacto son aquellos que muestran </a:t>
            </a:r>
            <a:r>
              <a:rPr lang="es-ES" sz="2200" b="1" dirty="0"/>
              <a:t>atención</a:t>
            </a:r>
            <a:r>
              <a:rPr lang="es-ES" sz="2200" dirty="0"/>
              <a:t> y </a:t>
            </a:r>
            <a:r>
              <a:rPr lang="es-ES" sz="2200" b="1" dirty="0"/>
              <a:t>compromiso</a:t>
            </a:r>
            <a:r>
              <a:rPr lang="es-ES" sz="2200" dirty="0"/>
              <a:t>. Son tan sencillos como establecer contacto visual, saludar a la persona por su nombre o estrecharle la mano. </a:t>
            </a:r>
          </a:p>
          <a:p>
            <a:pPr algn="just"/>
            <a:r>
              <a:rPr lang="es-ES" sz="2200" dirty="0"/>
              <a:t> </a:t>
            </a:r>
          </a:p>
        </p:txBody>
      </p:sp>
      <p:sp>
        <p:nvSpPr>
          <p:cNvPr id="8" name="Tekstvak 7"/>
          <p:cNvSpPr txBox="1"/>
          <p:nvPr/>
        </p:nvSpPr>
        <p:spPr>
          <a:xfrm>
            <a:off x="468560" y="1615004"/>
            <a:ext cx="8639944" cy="523220"/>
          </a:xfrm>
          <a:prstGeom prst="rect">
            <a:avLst/>
          </a:prstGeom>
          <a:noFill/>
        </p:spPr>
        <p:txBody>
          <a:bodyPr wrap="square" rtlCol="0">
            <a:spAutoFit/>
          </a:bodyPr>
          <a:lstStyle/>
          <a:p>
            <a:r>
              <a:rPr lang="nl-NL" sz="2800" b="1" dirty="0">
                <a:solidFill>
                  <a:schemeClr val="tx2"/>
                </a:solidFill>
              </a:rPr>
              <a:t>El primer contacto</a:t>
            </a:r>
          </a:p>
        </p:txBody>
      </p:sp>
      <p:sp>
        <p:nvSpPr>
          <p:cNvPr id="11" name="Ovaal 10">
            <a:hlinkClick r:id="rId2" action="ppaction://hlinksldjump"/>
          </p:cNvPr>
          <p:cNvSpPr/>
          <p:nvPr/>
        </p:nvSpPr>
        <p:spPr>
          <a:xfrm>
            <a:off x="611560"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2" name="Ovaal 11">
            <a:hlinkClick r:id="rId3" action="ppaction://hlinksldjump"/>
          </p:cNvPr>
          <p:cNvSpPr/>
          <p:nvPr/>
        </p:nvSpPr>
        <p:spPr>
          <a:xfrm>
            <a:off x="1547664" y="6021288"/>
            <a:ext cx="792088" cy="504056"/>
          </a:xfrm>
          <a:prstGeom prst="ellipse">
            <a:avLst/>
          </a:prstGeom>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51520" y="980728"/>
            <a:ext cx="3240360" cy="523220"/>
          </a:xfrm>
          <a:prstGeom prst="rect">
            <a:avLst/>
          </a:prstGeom>
          <a:noFill/>
        </p:spPr>
        <p:txBody>
          <a:bodyPr wrap="square" rtlCol="0">
            <a:spAutoFit/>
          </a:bodyPr>
          <a:lstStyle/>
          <a:p>
            <a:r>
              <a:rPr lang="nl-NL" sz="2800" b="1" dirty="0">
                <a:solidFill>
                  <a:schemeClr val="tx2"/>
                </a:solidFill>
              </a:rPr>
              <a:t>Escucha activa</a:t>
            </a:r>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9" name="Tijdelijke aanduiding voor inhoud 2"/>
          <p:cNvSpPr txBox="1">
            <a:spLocks/>
          </p:cNvSpPr>
          <p:nvPr/>
        </p:nvSpPr>
        <p:spPr>
          <a:xfrm>
            <a:off x="251520" y="1412776"/>
            <a:ext cx="4752528" cy="4464496"/>
          </a:xfrm>
          <a:prstGeom prst="rect">
            <a:avLst/>
          </a:prstGeom>
        </p:spPr>
        <p:txBody>
          <a:bodyPr vert="horz" lIns="91440" tIns="45720" rIns="91440" bIns="45720" rtlCol="0">
            <a:noAutofit/>
          </a:bodyPr>
          <a:lstStyle/>
          <a:p>
            <a:pPr algn="just"/>
            <a:r>
              <a:rPr lang="es-ES" sz="2200" dirty="0"/>
              <a:t>Una vez establecida una buena relación en el primer contacto, es importante prestar atención continua a esto durante toda la interacción y en las futuras interacciones que se produzcan.</a:t>
            </a:r>
          </a:p>
          <a:p>
            <a:pPr algn="just"/>
            <a:r>
              <a:rPr lang="es-ES" sz="2200" dirty="0"/>
              <a:t> </a:t>
            </a:r>
          </a:p>
          <a:p>
            <a:pPr algn="just"/>
            <a:r>
              <a:rPr lang="es-ES" sz="2200" dirty="0"/>
              <a:t>Un elemento importante para mantener una buena relación es la </a:t>
            </a:r>
            <a:r>
              <a:rPr lang="es-ES" sz="2200" b="1" dirty="0"/>
              <a:t>escucha activa</a:t>
            </a:r>
            <a:r>
              <a:rPr lang="es-ES" sz="2200" dirty="0"/>
              <a:t>. La escucha activa es un comportamiento con el que se demuestra al hablante que le está prestando atención y entendiendo lo que dice. Esto incluye comportamientos verbales y no verbales.  </a:t>
            </a:r>
          </a:p>
          <a:p>
            <a:pPr algn="just"/>
            <a:endParaRPr lang="nl-NL" sz="2200" dirty="0"/>
          </a:p>
          <a:p>
            <a:pPr algn="just"/>
            <a:r>
              <a:rPr lang="nl-NL" sz="2200" dirty="0"/>
              <a:t> </a:t>
            </a:r>
          </a:p>
        </p:txBody>
      </p:sp>
      <p:sp>
        <p:nvSpPr>
          <p:cNvPr id="15" name="Tekstvak 14">
            <a:hlinkClick r:id="rId3" action="ppaction://hlinksldjump"/>
          </p:cNvPr>
          <p:cNvSpPr txBox="1"/>
          <p:nvPr/>
        </p:nvSpPr>
        <p:spPr>
          <a:xfrm>
            <a:off x="5724128" y="4797152"/>
            <a:ext cx="28083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b="1" dirty="0">
                <a:solidFill>
                  <a:schemeClr val="tx1"/>
                </a:solidFill>
              </a:rPr>
              <a:t>¿Qué es la escucha activa?</a:t>
            </a:r>
          </a:p>
        </p:txBody>
      </p:sp>
      <p:sp>
        <p:nvSpPr>
          <p:cNvPr id="16" name="Tekstvak 15">
            <a:hlinkClick r:id="rId4" action="ppaction://hlinksldjump"/>
          </p:cNvPr>
          <p:cNvSpPr txBox="1"/>
          <p:nvPr/>
        </p:nvSpPr>
        <p:spPr>
          <a:xfrm>
            <a:off x="5724128" y="5299828"/>
            <a:ext cx="28083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b="1" dirty="0">
                <a:solidFill>
                  <a:schemeClr val="tx1"/>
                </a:solidFill>
              </a:rPr>
              <a:t>¿Qué es la escucha pasiva?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51520" y="980728"/>
            <a:ext cx="3240360" cy="523220"/>
          </a:xfrm>
          <a:prstGeom prst="rect">
            <a:avLst/>
          </a:prstGeom>
          <a:noFill/>
        </p:spPr>
        <p:txBody>
          <a:bodyPr wrap="square" rtlCol="0">
            <a:spAutoFit/>
          </a:bodyPr>
          <a:lstStyle/>
          <a:p>
            <a:r>
              <a:rPr lang="nl-NL" sz="2800" b="1" dirty="0">
                <a:solidFill>
                  <a:schemeClr val="tx2"/>
                </a:solidFill>
              </a:rPr>
              <a:t>Escucha activa</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9" name="Tijdelijke aanduiding voor inhoud 2"/>
          <p:cNvSpPr txBox="1">
            <a:spLocks/>
          </p:cNvSpPr>
          <p:nvPr/>
        </p:nvSpPr>
        <p:spPr>
          <a:xfrm>
            <a:off x="251520" y="1412776"/>
            <a:ext cx="4752528" cy="4464496"/>
          </a:xfrm>
          <a:prstGeom prst="rect">
            <a:avLst/>
          </a:prstGeom>
        </p:spPr>
        <p:txBody>
          <a:bodyPr vert="horz" lIns="91440" tIns="45720" rIns="91440" bIns="45720" rtlCol="0">
            <a:noAutofit/>
          </a:bodyPr>
          <a:lstStyle/>
          <a:p>
            <a:pPr algn="just"/>
            <a:r>
              <a:rPr lang="nl-NL" sz="2200" dirty="0"/>
              <a:t>Una vez establecida una buena relación en el primer contacto, es importante prestar atención continua a esto durante toda la interacción y en las futuras interacciones que puedan producirse.</a:t>
            </a:r>
          </a:p>
          <a:p>
            <a:pPr algn="just"/>
            <a:r>
              <a:rPr lang="en-US" sz="2200" dirty="0"/>
              <a:t> </a:t>
            </a:r>
            <a:endParaRPr lang="nl-NL" sz="2200" dirty="0"/>
          </a:p>
          <a:p>
            <a:pPr algn="just"/>
            <a:r>
              <a:rPr lang="en-US" sz="2200" dirty="0"/>
              <a:t>Un elemento importante para mantener una buena relación es la escucha activa. La escucha activa es un comportamiento con el que demostrar al hablante que le está prestando atención y entendiendo lo que dice. Esto incluye comportamientos verbales y no verbales.  </a:t>
            </a:r>
            <a:endParaRPr lang="nl-NL" sz="2200" dirty="0"/>
          </a:p>
          <a:p>
            <a:pPr algn="just"/>
            <a:endParaRPr lang="nl-NL" sz="2200" dirty="0"/>
          </a:p>
          <a:p>
            <a:pPr algn="just"/>
            <a:r>
              <a:rPr lang="nl-NL" sz="2200" dirty="0"/>
              <a:t> </a:t>
            </a:r>
          </a:p>
        </p:txBody>
      </p:sp>
      <p:sp>
        <p:nvSpPr>
          <p:cNvPr id="15" name="Tekstvak 14">
            <a:hlinkClick r:id="rId3" action="ppaction://hlinksldjump"/>
          </p:cNvPr>
          <p:cNvSpPr txBox="1"/>
          <p:nvPr/>
        </p:nvSpPr>
        <p:spPr>
          <a:xfrm>
            <a:off x="5724128" y="4797152"/>
            <a:ext cx="28083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b="1" dirty="0">
                <a:solidFill>
                  <a:schemeClr val="tx1"/>
                </a:solidFill>
              </a:rPr>
              <a:t>¿Qué es la escucha activa?</a:t>
            </a:r>
          </a:p>
        </p:txBody>
      </p:sp>
      <p:sp>
        <p:nvSpPr>
          <p:cNvPr id="16" name="Tekstvak 15">
            <a:hlinkClick r:id="rId4" action="ppaction://hlinksldjump"/>
          </p:cNvPr>
          <p:cNvSpPr txBox="1"/>
          <p:nvPr/>
        </p:nvSpPr>
        <p:spPr>
          <a:xfrm>
            <a:off x="5724128" y="5299828"/>
            <a:ext cx="28083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b="1" dirty="0">
                <a:solidFill>
                  <a:schemeClr val="tx1"/>
                </a:solidFill>
              </a:rPr>
              <a:t>¿Qué es la escucha pasiva?</a:t>
            </a:r>
          </a:p>
        </p:txBody>
      </p:sp>
      <p:sp>
        <p:nvSpPr>
          <p:cNvPr id="12" name="Tekstvak 5"/>
          <p:cNvSpPr txBox="1"/>
          <p:nvPr/>
        </p:nvSpPr>
        <p:spPr>
          <a:xfrm>
            <a:off x="251520" y="3467933"/>
            <a:ext cx="4707535" cy="2123658"/>
          </a:xfrm>
          <a:prstGeom prst="rect">
            <a:avLst/>
          </a:prstGeom>
          <a:solidFill>
            <a:srgbClr val="002060"/>
          </a:solidFill>
          <a:ln>
            <a:solidFill>
              <a:schemeClr val="tx2"/>
            </a:solidFill>
          </a:ln>
        </p:spPr>
        <p:txBody>
          <a:bodyPr wrap="square" rtlCol="0">
            <a:spAutoFit/>
          </a:bodyPr>
          <a:lstStyle/>
          <a:p>
            <a:pPr algn="just"/>
            <a:r>
              <a:rPr lang="en-US" sz="2200" dirty="0">
                <a:solidFill>
                  <a:schemeClr val="bg1"/>
                </a:solidFill>
              </a:rPr>
              <a:t>La escucha activa no solo es relevante para entablar una buena relación, sino que desempeña un papel en la forma eficaz de preguntar y en las habilidades comunicativas que se abordarán en la siguiente parte de este módulo. </a:t>
            </a:r>
            <a:endParaRPr lang="nl-NL" sz="2200" dirty="0">
              <a:solidFill>
                <a:schemeClr val="bg1"/>
              </a:solidFill>
            </a:endParaRPr>
          </a:p>
        </p:txBody>
      </p:sp>
    </p:spTree>
    <p:extLst>
      <p:ext uri="{BB962C8B-B14F-4D97-AF65-F5344CB8AC3E}">
        <p14:creationId xmlns:p14="http://schemas.microsoft.com/office/powerpoint/2010/main" val="13862194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75592" y="911986"/>
            <a:ext cx="4680520" cy="954107"/>
          </a:xfrm>
          <a:prstGeom prst="rect">
            <a:avLst/>
          </a:prstGeom>
          <a:noFill/>
        </p:spPr>
        <p:txBody>
          <a:bodyPr wrap="square" rtlCol="0">
            <a:spAutoFit/>
          </a:bodyPr>
          <a:lstStyle/>
          <a:p>
            <a:r>
              <a:rPr lang="nl-NL" sz="2800" b="1" dirty="0">
                <a:solidFill>
                  <a:schemeClr val="tx2"/>
                </a:solidFill>
              </a:rPr>
              <a:t>¿Cómo saber si una persona escucha activamente?</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Ejemplos de escucha activa</a:t>
            </a:r>
          </a:p>
        </p:txBody>
      </p:sp>
      <p:sp>
        <p:nvSpPr>
          <p:cNvPr id="9" name="Tijdelijke aanduiding voor inhoud 2"/>
          <p:cNvSpPr txBox="1">
            <a:spLocks/>
          </p:cNvSpPr>
          <p:nvPr/>
        </p:nvSpPr>
        <p:spPr>
          <a:xfrm>
            <a:off x="153204" y="1866093"/>
            <a:ext cx="4802908" cy="3455004"/>
          </a:xfrm>
          <a:prstGeom prst="rect">
            <a:avLst/>
          </a:prstGeom>
        </p:spPr>
        <p:txBody>
          <a:bodyPr vert="horz" lIns="91440" tIns="45720" rIns="91440" bIns="45720" rtlCol="0">
            <a:noAutofit/>
          </a:bodyPr>
          <a:lstStyle/>
          <a:p>
            <a:pPr algn="just"/>
            <a:r>
              <a:rPr lang="es-ES" sz="2200" dirty="0"/>
              <a:t>Existen </a:t>
            </a:r>
            <a:r>
              <a:rPr lang="es-ES" sz="2200" b="1" dirty="0"/>
              <a:t>dos canales de comunicación</a:t>
            </a:r>
            <a:r>
              <a:rPr lang="es-ES" sz="2200" dirty="0"/>
              <a:t> que surgen de forma simultánea cuando dos interlocutores participan en una conversación. </a:t>
            </a:r>
            <a:r>
              <a:rPr lang="es-ES" sz="2200" b="1" i="1" dirty="0"/>
              <a:t>Un canal</a:t>
            </a:r>
            <a:r>
              <a:rPr lang="es-ES" sz="2200" dirty="0"/>
              <a:t> es el del </a:t>
            </a:r>
            <a:r>
              <a:rPr lang="es-ES" sz="2200" b="1" i="1" dirty="0"/>
              <a:t>hablante</a:t>
            </a:r>
            <a:r>
              <a:rPr lang="es-ES" sz="2200" dirty="0"/>
              <a:t> y el del mensaje que está intentando transmitir. </a:t>
            </a:r>
          </a:p>
          <a:p>
            <a:pPr algn="just"/>
            <a:endParaRPr lang="es-ES" sz="2200" dirty="0"/>
          </a:p>
          <a:p>
            <a:pPr algn="just"/>
            <a:r>
              <a:rPr lang="es-ES" sz="2200" dirty="0"/>
              <a:t>El </a:t>
            </a:r>
            <a:r>
              <a:rPr lang="es-ES" sz="2200" b="1" i="1" dirty="0"/>
              <a:t>segundo</a:t>
            </a:r>
            <a:r>
              <a:rPr lang="es-ES" sz="2200" dirty="0"/>
              <a:t> canal es el del </a:t>
            </a:r>
            <a:r>
              <a:rPr lang="es-ES" sz="2200" b="1" i="1" dirty="0"/>
              <a:t>oyente</a:t>
            </a:r>
            <a:r>
              <a:rPr lang="es-ES" sz="2200" dirty="0"/>
              <a:t>, que necesita entender el mensaje enviado para que la comunicación funcione.  </a:t>
            </a:r>
          </a:p>
        </p:txBody>
      </p:sp>
      <p:sp>
        <p:nvSpPr>
          <p:cNvPr id="15" name="Tekstvak 14">
            <a:hlinkClick r:id="rId3" action="ppaction://hlinksldjump"/>
          </p:cNvPr>
          <p:cNvSpPr txBox="1"/>
          <p:nvPr/>
        </p:nvSpPr>
        <p:spPr>
          <a:xfrm>
            <a:off x="5817376" y="4797152"/>
            <a:ext cx="307510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activa?</a:t>
            </a:r>
          </a:p>
        </p:txBody>
      </p:sp>
      <p:sp>
        <p:nvSpPr>
          <p:cNvPr id="16" name="Tekstvak 15">
            <a:hlinkClick r:id="rId4" action="ppaction://hlinksldjump"/>
          </p:cNvPr>
          <p:cNvSpPr txBox="1"/>
          <p:nvPr/>
        </p:nvSpPr>
        <p:spPr>
          <a:xfrm>
            <a:off x="5817376" y="5299828"/>
            <a:ext cx="307510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pasiva?</a:t>
            </a:r>
          </a:p>
        </p:txBody>
      </p:sp>
      <p:sp>
        <p:nvSpPr>
          <p:cNvPr id="12" name="Ovaal 11">
            <a:hlinkClick r:id="rId5" action="ppaction://hlinksldjump"/>
          </p:cNvPr>
          <p:cNvSpPr/>
          <p:nvPr/>
        </p:nvSpPr>
        <p:spPr>
          <a:xfrm>
            <a:off x="755576"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6"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7"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Ovaal 17">
            <a:hlinkClick r:id="rId8" action="ppaction://hlinksldjump"/>
          </p:cNvPr>
          <p:cNvSpPr/>
          <p:nvPr/>
        </p:nvSpPr>
        <p:spPr>
          <a:xfrm>
            <a:off x="3563888"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75592" y="911986"/>
            <a:ext cx="4680520" cy="954107"/>
          </a:xfrm>
          <a:prstGeom prst="rect">
            <a:avLst/>
          </a:prstGeom>
          <a:noFill/>
        </p:spPr>
        <p:txBody>
          <a:bodyPr wrap="square" rtlCol="0">
            <a:spAutoFit/>
          </a:bodyPr>
          <a:lstStyle/>
          <a:p>
            <a:r>
              <a:rPr lang="nl-NL" sz="2800" b="1" dirty="0">
                <a:solidFill>
                  <a:schemeClr val="tx2"/>
                </a:solidFill>
              </a:rPr>
              <a:t>¿Cómo saber si una persona escucha activamente?</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Ejemplos de escucha activa</a:t>
            </a:r>
          </a:p>
        </p:txBody>
      </p:sp>
      <p:sp>
        <p:nvSpPr>
          <p:cNvPr id="9" name="Tijdelijke aanduiding voor inhoud 2"/>
          <p:cNvSpPr txBox="1">
            <a:spLocks/>
          </p:cNvSpPr>
          <p:nvPr/>
        </p:nvSpPr>
        <p:spPr>
          <a:xfrm>
            <a:off x="153204" y="1866093"/>
            <a:ext cx="4802908" cy="3455004"/>
          </a:xfrm>
          <a:prstGeom prst="rect">
            <a:avLst/>
          </a:prstGeom>
        </p:spPr>
        <p:txBody>
          <a:bodyPr vert="horz" lIns="91440" tIns="45720" rIns="91440" bIns="45720" rtlCol="0">
            <a:noAutofit/>
          </a:bodyPr>
          <a:lstStyle/>
          <a:p>
            <a:pPr algn="just"/>
            <a:r>
              <a:rPr lang="es-ES" sz="2200" dirty="0"/>
              <a:t>Existen </a:t>
            </a:r>
            <a:r>
              <a:rPr lang="es-ES" sz="2200" b="1" dirty="0"/>
              <a:t>dos canales de comunicación</a:t>
            </a:r>
            <a:r>
              <a:rPr lang="es-ES" sz="2200" dirty="0"/>
              <a:t> que surgen de forma simultánea cuando dos interlocutores participan en una conversación. </a:t>
            </a:r>
            <a:r>
              <a:rPr lang="es-ES" sz="2200" i="1" dirty="0"/>
              <a:t>Un canal</a:t>
            </a:r>
            <a:r>
              <a:rPr lang="es-ES" sz="2200" dirty="0"/>
              <a:t> es el del </a:t>
            </a:r>
            <a:r>
              <a:rPr lang="es-ES" sz="2200" b="1" i="1" dirty="0"/>
              <a:t>hablante</a:t>
            </a:r>
            <a:r>
              <a:rPr lang="es-ES" sz="2200" dirty="0"/>
              <a:t> y el del mensaje que está intentando transmitir. </a:t>
            </a:r>
          </a:p>
          <a:p>
            <a:pPr algn="just"/>
            <a:endParaRPr lang="en-US" sz="2200" dirty="0"/>
          </a:p>
          <a:p>
            <a:pPr algn="just"/>
            <a:r>
              <a:rPr lang="en-US" sz="2200" dirty="0"/>
              <a:t>El segundo canal es el del oyente, que necesita entender el mensaje enviado para que la comunicación funcione. </a:t>
            </a:r>
            <a:r>
              <a:rPr lang="nl-NL" sz="2200" dirty="0"/>
              <a:t> </a:t>
            </a:r>
          </a:p>
        </p:txBody>
      </p:sp>
      <p:sp>
        <p:nvSpPr>
          <p:cNvPr id="15" name="Tekstvak 14">
            <a:hlinkClick r:id="rId3" action="ppaction://hlinksldjump"/>
          </p:cNvPr>
          <p:cNvSpPr txBox="1"/>
          <p:nvPr/>
        </p:nvSpPr>
        <p:spPr>
          <a:xfrm>
            <a:off x="5817376" y="4797152"/>
            <a:ext cx="3003096"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activa?</a:t>
            </a:r>
          </a:p>
        </p:txBody>
      </p:sp>
      <p:sp>
        <p:nvSpPr>
          <p:cNvPr id="16" name="Tekstvak 15">
            <a:hlinkClick r:id="rId4" action="ppaction://hlinksldjump"/>
          </p:cNvPr>
          <p:cNvSpPr txBox="1"/>
          <p:nvPr/>
        </p:nvSpPr>
        <p:spPr>
          <a:xfrm>
            <a:off x="5817376" y="5299828"/>
            <a:ext cx="3003096"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pasiva?</a:t>
            </a:r>
          </a:p>
        </p:txBody>
      </p:sp>
      <p:sp>
        <p:nvSpPr>
          <p:cNvPr id="12" name="Ovaal 11">
            <a:hlinkClick r:id="rId5" action="ppaction://hlinksldjump"/>
          </p:cNvPr>
          <p:cNvSpPr/>
          <p:nvPr/>
        </p:nvSpPr>
        <p:spPr>
          <a:xfrm>
            <a:off x="755576"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6"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7"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Ovaal 17">
            <a:hlinkClick r:id="rId8" action="ppaction://hlinksldjump"/>
          </p:cNvPr>
          <p:cNvSpPr/>
          <p:nvPr/>
        </p:nvSpPr>
        <p:spPr>
          <a:xfrm>
            <a:off x="3563888"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9" name="Tekstvak 5"/>
          <p:cNvSpPr txBox="1"/>
          <p:nvPr/>
        </p:nvSpPr>
        <p:spPr>
          <a:xfrm>
            <a:off x="179512" y="3789040"/>
            <a:ext cx="4728913" cy="1785104"/>
          </a:xfrm>
          <a:prstGeom prst="rect">
            <a:avLst/>
          </a:prstGeom>
          <a:solidFill>
            <a:srgbClr val="002060"/>
          </a:solidFill>
          <a:ln>
            <a:solidFill>
              <a:schemeClr val="tx2"/>
            </a:solidFill>
          </a:ln>
        </p:spPr>
        <p:txBody>
          <a:bodyPr wrap="square" rtlCol="0">
            <a:spAutoFit/>
          </a:bodyPr>
          <a:lstStyle/>
          <a:p>
            <a:pPr algn="just"/>
            <a:r>
              <a:rPr lang="es-ES" sz="2200" dirty="0">
                <a:solidFill>
                  <a:schemeClr val="bg1"/>
                </a:solidFill>
              </a:rPr>
              <a:t>Es un proceso en el que cada persona interlocutora da pistas a la otra y cada una responde a la otra. Esto se denomina «</a:t>
            </a:r>
            <a:r>
              <a:rPr lang="es-ES" sz="2200" dirty="0" err="1">
                <a:solidFill>
                  <a:schemeClr val="bg1"/>
                </a:solidFill>
              </a:rPr>
              <a:t>retrocanal</a:t>
            </a:r>
            <a:r>
              <a:rPr lang="es-ES" sz="2200" dirty="0">
                <a:solidFill>
                  <a:schemeClr val="bg1"/>
                </a:solidFill>
              </a:rPr>
              <a:t>» y puede ser verbal y no verbal.</a:t>
            </a:r>
          </a:p>
        </p:txBody>
      </p:sp>
    </p:spTree>
    <p:extLst>
      <p:ext uri="{BB962C8B-B14F-4D97-AF65-F5344CB8AC3E}">
        <p14:creationId xmlns:p14="http://schemas.microsoft.com/office/powerpoint/2010/main" val="35792310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052736"/>
            <a:ext cx="6840760" cy="432048"/>
          </a:xfrm>
        </p:spPr>
        <p:txBody>
          <a:bodyPr>
            <a:normAutofit fontScale="90000"/>
          </a:bodyPr>
          <a:lstStyle/>
          <a:p>
            <a:pPr algn="l"/>
            <a:r>
              <a:rPr lang="nl-NL" b="1" dirty="0">
                <a:solidFill>
                  <a:schemeClr val="tx2"/>
                </a:solidFill>
              </a:rPr>
              <a:t>Objetivos y temas del módulo</a:t>
            </a:r>
          </a:p>
        </p:txBody>
      </p:sp>
      <p:sp>
        <p:nvSpPr>
          <p:cNvPr id="3" name="Tijdelijke aanduiding voor inhoud 2"/>
          <p:cNvSpPr>
            <a:spLocks noGrp="1"/>
          </p:cNvSpPr>
          <p:nvPr>
            <p:ph idx="1"/>
          </p:nvPr>
        </p:nvSpPr>
        <p:spPr>
          <a:xfrm>
            <a:off x="179512" y="1700808"/>
            <a:ext cx="6912768" cy="5157192"/>
          </a:xfrm>
        </p:spPr>
        <p:txBody>
          <a:bodyPr>
            <a:normAutofit fontScale="92500" lnSpcReduction="10000"/>
          </a:bodyPr>
          <a:lstStyle/>
          <a:p>
            <a:pPr algn="just">
              <a:buNone/>
            </a:pPr>
            <a:r>
              <a:rPr lang="nl-NL" sz="2400" dirty="0"/>
              <a:t>	</a:t>
            </a:r>
            <a:r>
              <a:rPr lang="es-ES" sz="2400" dirty="0"/>
              <a:t>En este módulo recordaremos la importancia de las habilidades comunicativas en todas sus interacciones personales, ya sean con su cliente/a, con la policía o con otras personas con las que trate cuando proporciona asistencia jurídica en la comisaría de policía, ante el Ministerio Fiscal o en sede judicial. </a:t>
            </a:r>
          </a:p>
          <a:p>
            <a:pPr algn="just">
              <a:buNone/>
            </a:pPr>
            <a:r>
              <a:rPr lang="es-ES" sz="2400" dirty="0"/>
              <a:t>     Como abogado/</a:t>
            </a:r>
            <a:r>
              <a:rPr lang="es-ES" sz="2400" dirty="0" err="1"/>
              <a:t>ada</a:t>
            </a:r>
            <a:r>
              <a:rPr lang="es-ES" sz="2400" dirty="0"/>
              <a:t> en ejercicio, usted debe ser plenamente consciente de que una buena comunicación es clave y ya habrá desarrollado una serie de habilidades comunicativas eficaces. Sin embargo, sería útil que se detuviese un momento y reflexionase sobre las habilidades específicas que son particularmente eficaces en el contexto de su asistencia en comisaría, en concreto en el nuevo papel que ha asumido en la entrevista. </a:t>
            </a:r>
          </a:p>
          <a:p>
            <a:pPr algn="just">
              <a:buNone/>
            </a:pPr>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Introducción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395536" y="980727"/>
            <a:ext cx="4680520" cy="954107"/>
          </a:xfrm>
          <a:prstGeom prst="rect">
            <a:avLst/>
          </a:prstGeom>
          <a:noFill/>
        </p:spPr>
        <p:txBody>
          <a:bodyPr wrap="square" rtlCol="0">
            <a:spAutoFit/>
          </a:bodyPr>
          <a:lstStyle/>
          <a:p>
            <a:r>
              <a:rPr lang="nl-NL" sz="2800" b="1" dirty="0">
                <a:solidFill>
                  <a:schemeClr val="tx2"/>
                </a:solidFill>
              </a:rPr>
              <a:t>¿Cómo saber si una persona escucha activamente?</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Voorbeelden van actief luisteren</a:t>
            </a:r>
          </a:p>
        </p:txBody>
      </p:sp>
      <p:sp>
        <p:nvSpPr>
          <p:cNvPr id="9" name="Tijdelijke aanduiding voor inhoud 2"/>
          <p:cNvSpPr txBox="1">
            <a:spLocks/>
          </p:cNvSpPr>
          <p:nvPr/>
        </p:nvSpPr>
        <p:spPr>
          <a:xfrm>
            <a:off x="433743" y="2002460"/>
            <a:ext cx="4248472" cy="5013176"/>
          </a:xfrm>
          <a:prstGeom prst="rect">
            <a:avLst/>
          </a:prstGeom>
        </p:spPr>
        <p:txBody>
          <a:bodyPr vert="horz" lIns="91440" tIns="45720" rIns="91440" bIns="45720" rtlCol="0">
            <a:noAutofit/>
          </a:bodyPr>
          <a:lstStyle/>
          <a:p>
            <a:pPr algn="just"/>
            <a:r>
              <a:rPr lang="es-ES" sz="2200" dirty="0"/>
              <a:t>Los comportamientos de escucha activa no verbal incluyen: </a:t>
            </a:r>
            <a:r>
              <a:rPr lang="es-ES" sz="2200" b="1" i="1" dirty="0"/>
              <a:t>lenguaje corporal abierto,</a:t>
            </a:r>
            <a:r>
              <a:rPr lang="es-ES" sz="2200" dirty="0"/>
              <a:t> que demuestra compromiso, como en el primer contacto, en concreto una </a:t>
            </a:r>
            <a:r>
              <a:rPr lang="es-ES" sz="2200" b="1" i="1" dirty="0"/>
              <a:t>postura activa</a:t>
            </a:r>
            <a:r>
              <a:rPr lang="es-ES" sz="2200" dirty="0"/>
              <a:t> y una </a:t>
            </a:r>
            <a:r>
              <a:rPr lang="es-ES" sz="2200" b="1" i="1" dirty="0"/>
              <a:t>posición ligeramente inclinada hacia delante</a:t>
            </a:r>
            <a:r>
              <a:rPr lang="es-ES" sz="2200" dirty="0"/>
              <a:t>.   </a:t>
            </a:r>
          </a:p>
          <a:p>
            <a:pPr algn="just"/>
            <a:endParaRPr lang="es-ES" sz="2200" dirty="0"/>
          </a:p>
          <a:p>
            <a:pPr algn="just"/>
            <a:r>
              <a:rPr lang="es-ES" sz="2200" dirty="0"/>
              <a:t>Además, si </a:t>
            </a:r>
            <a:r>
              <a:rPr lang="es-ES" sz="2200" b="1" i="1" dirty="0"/>
              <a:t>mira directamente al hablante</a:t>
            </a:r>
            <a:r>
              <a:rPr lang="es-ES" sz="2200" dirty="0"/>
              <a:t> le demuestra que le está prestando toda su atención.</a:t>
            </a:r>
          </a:p>
          <a:p>
            <a:pPr algn="just"/>
            <a:endParaRPr lang="nl-NL" sz="2200" dirty="0"/>
          </a:p>
        </p:txBody>
      </p:sp>
      <p:sp>
        <p:nvSpPr>
          <p:cNvPr id="15" name="Tekstvak 14">
            <a:hlinkClick r:id="rId3" action="ppaction://hlinksldjump"/>
          </p:cNvPr>
          <p:cNvSpPr txBox="1"/>
          <p:nvPr/>
        </p:nvSpPr>
        <p:spPr>
          <a:xfrm>
            <a:off x="5817376" y="4797152"/>
            <a:ext cx="3003096"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activa?</a:t>
            </a:r>
          </a:p>
        </p:txBody>
      </p:sp>
      <p:sp>
        <p:nvSpPr>
          <p:cNvPr id="16" name="Tekstvak 15">
            <a:hlinkClick r:id="rId4" action="ppaction://hlinksldjump"/>
          </p:cNvPr>
          <p:cNvSpPr txBox="1"/>
          <p:nvPr/>
        </p:nvSpPr>
        <p:spPr>
          <a:xfrm>
            <a:off x="5817376" y="5299828"/>
            <a:ext cx="3003096"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pasiva?</a:t>
            </a:r>
          </a:p>
        </p:txBody>
      </p:sp>
      <p:sp>
        <p:nvSpPr>
          <p:cNvPr id="12" name="Ovaal 11">
            <a:hlinkClick r:id="rId5" action="ppaction://hlinksldjump"/>
          </p:cNvPr>
          <p:cNvSpPr/>
          <p:nvPr/>
        </p:nvSpPr>
        <p:spPr>
          <a:xfrm>
            <a:off x="755576"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6"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7"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Ovaal 17">
            <a:hlinkClick r:id="rId8" action="ppaction://hlinksldjump"/>
          </p:cNvPr>
          <p:cNvSpPr/>
          <p:nvPr/>
        </p:nvSpPr>
        <p:spPr>
          <a:xfrm>
            <a:off x="3563888"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75592" y="911986"/>
            <a:ext cx="4680520" cy="954107"/>
          </a:xfrm>
          <a:prstGeom prst="rect">
            <a:avLst/>
          </a:prstGeom>
          <a:noFill/>
        </p:spPr>
        <p:txBody>
          <a:bodyPr wrap="square" rtlCol="0">
            <a:spAutoFit/>
          </a:bodyPr>
          <a:lstStyle/>
          <a:p>
            <a:r>
              <a:rPr lang="nl-NL" sz="2800" b="1" dirty="0">
                <a:solidFill>
                  <a:schemeClr val="tx2"/>
                </a:solidFill>
              </a:rPr>
              <a:t>¿Cómo saber si una persona escucha activamente?</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Ejemplos de escucha activa</a:t>
            </a:r>
          </a:p>
        </p:txBody>
      </p:sp>
      <p:sp>
        <p:nvSpPr>
          <p:cNvPr id="9" name="Tijdelijke aanduiding voor inhoud 2"/>
          <p:cNvSpPr txBox="1">
            <a:spLocks/>
          </p:cNvSpPr>
          <p:nvPr/>
        </p:nvSpPr>
        <p:spPr>
          <a:xfrm>
            <a:off x="214398" y="2183378"/>
            <a:ext cx="4802908" cy="3455004"/>
          </a:xfrm>
          <a:prstGeom prst="rect">
            <a:avLst/>
          </a:prstGeom>
        </p:spPr>
        <p:txBody>
          <a:bodyPr vert="horz" lIns="91440" tIns="45720" rIns="91440" bIns="45720" rtlCol="0">
            <a:noAutofit/>
          </a:bodyPr>
          <a:lstStyle/>
          <a:p>
            <a:pPr algn="just"/>
            <a:r>
              <a:rPr lang="en-US" sz="2200" dirty="0"/>
              <a:t>Utilizar gestos, tales como asentir con la cabeza, sonreír y otras expresiones faciales, puede confirmar comprensión y escucha activa.</a:t>
            </a:r>
          </a:p>
          <a:p>
            <a:pPr algn="just"/>
            <a:endParaRPr lang="en-US" sz="2200" dirty="0"/>
          </a:p>
          <a:p>
            <a:pPr algn="just"/>
            <a:r>
              <a:rPr lang="es-ES" sz="2200" dirty="0"/>
              <a:t>Si añade alguna palabra breve, como «sí», «vale» o «siga», animará a su interlocutor a seguir hablando. </a:t>
            </a:r>
          </a:p>
          <a:p>
            <a:pPr algn="just"/>
            <a:endParaRPr lang="en-US" sz="2200" dirty="0"/>
          </a:p>
          <a:p>
            <a:pPr algn="just"/>
            <a:endParaRPr lang="en-US" sz="2200" dirty="0"/>
          </a:p>
        </p:txBody>
      </p:sp>
      <p:sp>
        <p:nvSpPr>
          <p:cNvPr id="15" name="Tekstvak 14">
            <a:hlinkClick r:id="rId3" action="ppaction://hlinksldjump"/>
          </p:cNvPr>
          <p:cNvSpPr txBox="1"/>
          <p:nvPr/>
        </p:nvSpPr>
        <p:spPr>
          <a:xfrm>
            <a:off x="5817376" y="4797152"/>
            <a:ext cx="293108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activa?</a:t>
            </a:r>
          </a:p>
        </p:txBody>
      </p:sp>
      <p:sp>
        <p:nvSpPr>
          <p:cNvPr id="16" name="Tekstvak 15">
            <a:hlinkClick r:id="rId4" action="ppaction://hlinksldjump"/>
          </p:cNvPr>
          <p:cNvSpPr txBox="1"/>
          <p:nvPr/>
        </p:nvSpPr>
        <p:spPr>
          <a:xfrm>
            <a:off x="5817376" y="5299828"/>
            <a:ext cx="293108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pasiva?</a:t>
            </a:r>
          </a:p>
        </p:txBody>
      </p:sp>
      <p:sp>
        <p:nvSpPr>
          <p:cNvPr id="17" name="Ovaal 16">
            <a:hlinkClick r:id="rId5"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Ovaal 17">
            <a:hlinkClick r:id="rId6" action="ppaction://hlinksldjump"/>
          </p:cNvPr>
          <p:cNvSpPr/>
          <p:nvPr/>
        </p:nvSpPr>
        <p:spPr>
          <a:xfrm>
            <a:off x="3563888"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0" name="Ovaal 12">
            <a:hlinkClick r:id="rId7" action="ppaction://hlinksldjump"/>
          </p:cNvPr>
          <p:cNvSpPr/>
          <p:nvPr/>
        </p:nvSpPr>
        <p:spPr>
          <a:xfrm>
            <a:off x="1691680"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1" name="Ovaal 11">
            <a:hlinkClick r:id="rId8" action="ppaction://hlinksldjump"/>
          </p:cNvPr>
          <p:cNvSpPr/>
          <p:nvPr/>
        </p:nvSpPr>
        <p:spPr>
          <a:xfrm>
            <a:off x="755576"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Tree>
    <p:extLst>
      <p:ext uri="{BB962C8B-B14F-4D97-AF65-F5344CB8AC3E}">
        <p14:creationId xmlns:p14="http://schemas.microsoft.com/office/powerpoint/2010/main" val="12628145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75592" y="911986"/>
            <a:ext cx="4680520" cy="954107"/>
          </a:xfrm>
          <a:prstGeom prst="rect">
            <a:avLst/>
          </a:prstGeom>
          <a:noFill/>
        </p:spPr>
        <p:txBody>
          <a:bodyPr wrap="square" rtlCol="0">
            <a:spAutoFit/>
          </a:bodyPr>
          <a:lstStyle/>
          <a:p>
            <a:r>
              <a:rPr lang="nl-NL" sz="2800" b="1" dirty="0">
                <a:solidFill>
                  <a:schemeClr val="tx2"/>
                </a:solidFill>
              </a:rPr>
              <a:t>¿Cómo saber si una persona escucha activamente?</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Ejemplos de escucha activa</a:t>
            </a:r>
          </a:p>
        </p:txBody>
      </p:sp>
      <p:sp>
        <p:nvSpPr>
          <p:cNvPr id="9" name="Tijdelijke aanduiding voor inhoud 2"/>
          <p:cNvSpPr txBox="1">
            <a:spLocks/>
          </p:cNvSpPr>
          <p:nvPr/>
        </p:nvSpPr>
        <p:spPr>
          <a:xfrm>
            <a:off x="214398" y="2060848"/>
            <a:ext cx="4802908" cy="3455004"/>
          </a:xfrm>
          <a:prstGeom prst="rect">
            <a:avLst/>
          </a:prstGeom>
        </p:spPr>
        <p:txBody>
          <a:bodyPr vert="horz" lIns="91440" tIns="45720" rIns="91440" bIns="45720" rtlCol="0">
            <a:noAutofit/>
          </a:bodyPr>
          <a:lstStyle/>
          <a:p>
            <a:pPr algn="just"/>
            <a:r>
              <a:rPr lang="es-ES" sz="2200" dirty="0"/>
              <a:t>Otro elemento importante de la escucha activa es </a:t>
            </a:r>
            <a:r>
              <a:rPr lang="es-ES" sz="2200" b="1" dirty="0"/>
              <a:t>respetar los silencios</a:t>
            </a:r>
            <a:r>
              <a:rPr lang="es-ES" sz="2200" dirty="0"/>
              <a:t>. En ocasiones su cliente necesitará tiempo para pensar la respuesta, reunir sus pensamientos o recuerdos, o controlar sus emociones. </a:t>
            </a:r>
          </a:p>
          <a:p>
            <a:pPr algn="just"/>
            <a:endParaRPr lang="es-ES" sz="2200" b="1" dirty="0"/>
          </a:p>
          <a:p>
            <a:pPr algn="just"/>
            <a:r>
              <a:rPr lang="es-ES" sz="2200" b="1" dirty="0"/>
              <a:t>Sea prudente al interrumpir </a:t>
            </a:r>
            <a:r>
              <a:rPr lang="es-ES" sz="2200" dirty="0"/>
              <a:t>al hablante, ya que puede frustrarlo o hacer que le resulte más difícil transmitir el mensaje</a:t>
            </a:r>
            <a:r>
              <a:rPr lang="en-US" sz="2200" dirty="0"/>
              <a:t>.  </a:t>
            </a:r>
            <a:endParaRPr lang="nl-NL" sz="2200" dirty="0"/>
          </a:p>
          <a:p>
            <a:pPr algn="just"/>
            <a:endParaRPr lang="en-US" sz="2200" dirty="0"/>
          </a:p>
          <a:p>
            <a:pPr algn="just"/>
            <a:endParaRPr lang="en-US" sz="2200" dirty="0"/>
          </a:p>
        </p:txBody>
      </p:sp>
      <p:sp>
        <p:nvSpPr>
          <p:cNvPr id="15" name="Tekstvak 14">
            <a:hlinkClick r:id="rId3" action="ppaction://hlinksldjump"/>
          </p:cNvPr>
          <p:cNvSpPr txBox="1"/>
          <p:nvPr/>
        </p:nvSpPr>
        <p:spPr>
          <a:xfrm>
            <a:off x="5817376" y="4797152"/>
            <a:ext cx="293108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activa?</a:t>
            </a:r>
          </a:p>
        </p:txBody>
      </p:sp>
      <p:sp>
        <p:nvSpPr>
          <p:cNvPr id="16" name="Tekstvak 15">
            <a:hlinkClick r:id="rId4" action="ppaction://hlinksldjump"/>
          </p:cNvPr>
          <p:cNvSpPr txBox="1"/>
          <p:nvPr/>
        </p:nvSpPr>
        <p:spPr>
          <a:xfrm>
            <a:off x="5817376" y="5299828"/>
            <a:ext cx="293108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pasiva?</a:t>
            </a:r>
          </a:p>
        </p:txBody>
      </p:sp>
      <p:sp>
        <p:nvSpPr>
          <p:cNvPr id="18" name="Ovaal 17">
            <a:hlinkClick r:id="rId5" action="ppaction://hlinksldjump"/>
          </p:cNvPr>
          <p:cNvSpPr/>
          <p:nvPr/>
        </p:nvSpPr>
        <p:spPr>
          <a:xfrm>
            <a:off x="3563888"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1" name="Ovaal 11">
            <a:hlinkClick r:id="rId6" action="ppaction://hlinksldjump"/>
          </p:cNvPr>
          <p:cNvSpPr/>
          <p:nvPr/>
        </p:nvSpPr>
        <p:spPr>
          <a:xfrm>
            <a:off x="755576"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Ovaal 16">
            <a:hlinkClick r:id="rId7" action="ppaction://hlinksldjump"/>
          </p:cNvPr>
          <p:cNvSpPr/>
          <p:nvPr/>
        </p:nvSpPr>
        <p:spPr>
          <a:xfrm>
            <a:off x="2627784"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2" name="Ovaal 12">
            <a:hlinkClick r:id="rId8"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extLst>
      <p:ext uri="{BB962C8B-B14F-4D97-AF65-F5344CB8AC3E}">
        <p14:creationId xmlns:p14="http://schemas.microsoft.com/office/powerpoint/2010/main" val="34644962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249771" y="900625"/>
            <a:ext cx="4680520" cy="954107"/>
          </a:xfrm>
          <a:prstGeom prst="rect">
            <a:avLst/>
          </a:prstGeom>
          <a:noFill/>
        </p:spPr>
        <p:txBody>
          <a:bodyPr wrap="square" rtlCol="0">
            <a:spAutoFit/>
          </a:bodyPr>
          <a:lstStyle/>
          <a:p>
            <a:r>
              <a:rPr lang="nl-NL" sz="2800" b="1" dirty="0">
                <a:solidFill>
                  <a:schemeClr val="tx2"/>
                </a:solidFill>
              </a:rPr>
              <a:t>¿Cómo saber si una persona escucha activamente?</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Ejemplos de escucha activa</a:t>
            </a:r>
          </a:p>
        </p:txBody>
      </p:sp>
      <p:sp>
        <p:nvSpPr>
          <p:cNvPr id="9" name="Tijdelijke aanduiding voor inhoud 2"/>
          <p:cNvSpPr txBox="1">
            <a:spLocks/>
          </p:cNvSpPr>
          <p:nvPr/>
        </p:nvSpPr>
        <p:spPr>
          <a:xfrm>
            <a:off x="82314" y="1854732"/>
            <a:ext cx="4802908" cy="3878524"/>
          </a:xfrm>
          <a:prstGeom prst="rect">
            <a:avLst/>
          </a:prstGeom>
        </p:spPr>
        <p:txBody>
          <a:bodyPr vert="horz" lIns="91440" tIns="45720" rIns="91440" bIns="45720" rtlCol="0">
            <a:noAutofit/>
          </a:bodyPr>
          <a:lstStyle/>
          <a:p>
            <a:pPr algn="just"/>
            <a:r>
              <a:rPr lang="es-ES" sz="2000" b="1" dirty="0"/>
              <a:t>Parafrasear y sintetizar </a:t>
            </a:r>
            <a:r>
              <a:rPr lang="es-ES" sz="2000" dirty="0"/>
              <a:t>también es importante para demostrar que está escuchando activamente y para confirmar que usted entiende correctamente lo que la otra persona está diciendo. </a:t>
            </a:r>
          </a:p>
          <a:p>
            <a:pPr algn="just"/>
            <a:endParaRPr lang="es-ES" sz="2200" dirty="0"/>
          </a:p>
          <a:p>
            <a:pPr algn="just"/>
            <a:r>
              <a:rPr lang="es-ES" sz="2000" dirty="0"/>
              <a:t>Cuando parafrasee o resuma, </a:t>
            </a:r>
            <a:r>
              <a:rPr lang="es-ES" sz="2000" b="1" dirty="0"/>
              <a:t>utilice sus propias palabras para mostrar que lo ha comprendido</a:t>
            </a:r>
            <a:r>
              <a:rPr lang="es-ES" sz="2000" dirty="0"/>
              <a:t>. Así, ayuda a confirmar que su interpretación de lo que la otra persona trata de transmitirle se corresponde con el significado pretendido</a:t>
            </a:r>
            <a:r>
              <a:rPr lang="en-US" sz="2000" dirty="0"/>
              <a:t>.</a:t>
            </a:r>
            <a:endParaRPr lang="nl-NL" sz="2000" dirty="0"/>
          </a:p>
          <a:p>
            <a:pPr algn="just"/>
            <a:endParaRPr lang="en-US" sz="2200" b="1" dirty="0"/>
          </a:p>
          <a:p>
            <a:pPr algn="just"/>
            <a:endParaRPr lang="en-US" sz="2200" dirty="0"/>
          </a:p>
          <a:p>
            <a:pPr algn="just"/>
            <a:endParaRPr lang="en-US" sz="2200" dirty="0"/>
          </a:p>
        </p:txBody>
      </p:sp>
      <p:sp>
        <p:nvSpPr>
          <p:cNvPr id="15" name="Tekstvak 14">
            <a:hlinkClick r:id="rId3" action="ppaction://hlinksldjump"/>
          </p:cNvPr>
          <p:cNvSpPr txBox="1"/>
          <p:nvPr/>
        </p:nvSpPr>
        <p:spPr>
          <a:xfrm>
            <a:off x="5817376" y="4797152"/>
            <a:ext cx="293108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activa?</a:t>
            </a:r>
          </a:p>
        </p:txBody>
      </p:sp>
      <p:sp>
        <p:nvSpPr>
          <p:cNvPr id="16" name="Tekstvak 15">
            <a:hlinkClick r:id="rId4" action="ppaction://hlinksldjump"/>
          </p:cNvPr>
          <p:cNvSpPr txBox="1"/>
          <p:nvPr/>
        </p:nvSpPr>
        <p:spPr>
          <a:xfrm>
            <a:off x="5817376" y="5299828"/>
            <a:ext cx="293108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pasiva?</a:t>
            </a:r>
          </a:p>
        </p:txBody>
      </p:sp>
      <p:sp>
        <p:nvSpPr>
          <p:cNvPr id="21" name="Ovaal 11">
            <a:hlinkClick r:id="rId5" action="ppaction://hlinksldjump"/>
          </p:cNvPr>
          <p:cNvSpPr/>
          <p:nvPr/>
        </p:nvSpPr>
        <p:spPr>
          <a:xfrm>
            <a:off x="755576"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2">
            <a:hlinkClick r:id="rId6"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7"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0" name="Ovaal 17">
            <a:hlinkClick r:id="rId8" action="ppaction://hlinksldjump"/>
          </p:cNvPr>
          <p:cNvSpPr/>
          <p:nvPr/>
        </p:nvSpPr>
        <p:spPr>
          <a:xfrm>
            <a:off x="3563888"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extLst>
      <p:ext uri="{BB962C8B-B14F-4D97-AF65-F5344CB8AC3E}">
        <p14:creationId xmlns:p14="http://schemas.microsoft.com/office/powerpoint/2010/main" val="21335346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395536" y="980728"/>
            <a:ext cx="4680520" cy="523220"/>
          </a:xfrm>
          <a:prstGeom prst="rect">
            <a:avLst/>
          </a:prstGeom>
          <a:noFill/>
        </p:spPr>
        <p:txBody>
          <a:bodyPr wrap="square" rtlCol="0">
            <a:spAutoFit/>
          </a:bodyPr>
          <a:lstStyle/>
          <a:p>
            <a:r>
              <a:rPr lang="nl-NL" sz="2800" b="1" dirty="0">
                <a:solidFill>
                  <a:schemeClr val="tx2"/>
                </a:solidFill>
              </a:rPr>
              <a:t>¿Qué es la escucha pasiva?</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Ejemplos de escucha pasiva</a:t>
            </a:r>
          </a:p>
        </p:txBody>
      </p:sp>
      <p:sp>
        <p:nvSpPr>
          <p:cNvPr id="9" name="Tijdelijke aanduiding voor inhoud 2"/>
          <p:cNvSpPr txBox="1">
            <a:spLocks/>
          </p:cNvSpPr>
          <p:nvPr/>
        </p:nvSpPr>
        <p:spPr>
          <a:xfrm>
            <a:off x="467544" y="1642492"/>
            <a:ext cx="4248472" cy="5013176"/>
          </a:xfrm>
          <a:prstGeom prst="rect">
            <a:avLst/>
          </a:prstGeom>
        </p:spPr>
        <p:txBody>
          <a:bodyPr vert="horz" lIns="91440" tIns="45720" rIns="91440" bIns="45720" rtlCol="0">
            <a:noAutofit/>
          </a:bodyPr>
          <a:lstStyle/>
          <a:p>
            <a:pPr algn="just"/>
            <a:r>
              <a:rPr lang="es-ES" sz="2200" dirty="0"/>
              <a:t>Algunos ejemplos de escucha pasiva incluyen </a:t>
            </a:r>
            <a:r>
              <a:rPr lang="es-ES" sz="2200" b="1" dirty="0"/>
              <a:t>mirar perplejo</a:t>
            </a:r>
            <a:r>
              <a:rPr lang="es-ES" sz="2200" dirty="0"/>
              <a:t> al hablante, hacer comentarios en momentos inadecuados de la conversación o hacer otra cosa, como distraerse con material de oficina.</a:t>
            </a:r>
          </a:p>
          <a:p>
            <a:pPr algn="just"/>
            <a:r>
              <a:rPr lang="es-ES" sz="2200" dirty="0"/>
              <a:t> </a:t>
            </a:r>
          </a:p>
          <a:p>
            <a:pPr algn="just"/>
            <a:r>
              <a:rPr lang="es-ES" sz="2200" b="1" dirty="0"/>
              <a:t>No prestar atención</a:t>
            </a:r>
            <a:r>
              <a:rPr lang="es-ES" sz="2200" dirty="0"/>
              <a:t> a lo que la otra persona está diciendo también es un ejemplo de escucha pasiva.</a:t>
            </a:r>
          </a:p>
          <a:p>
            <a:pPr algn="just"/>
            <a:endParaRPr lang="nl-NL" sz="2200" dirty="0"/>
          </a:p>
        </p:txBody>
      </p:sp>
      <p:sp>
        <p:nvSpPr>
          <p:cNvPr id="15" name="Tekstvak 14">
            <a:hlinkClick r:id="rId3" action="ppaction://hlinksldjump"/>
          </p:cNvPr>
          <p:cNvSpPr txBox="1"/>
          <p:nvPr/>
        </p:nvSpPr>
        <p:spPr>
          <a:xfrm>
            <a:off x="5817376" y="4797152"/>
            <a:ext cx="293108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activa?</a:t>
            </a:r>
          </a:p>
        </p:txBody>
      </p:sp>
      <p:sp>
        <p:nvSpPr>
          <p:cNvPr id="16" name="Tekstvak 15">
            <a:hlinkClick r:id="rId4" action="ppaction://hlinksldjump"/>
          </p:cNvPr>
          <p:cNvSpPr txBox="1"/>
          <p:nvPr/>
        </p:nvSpPr>
        <p:spPr>
          <a:xfrm>
            <a:off x="5817376" y="5299828"/>
            <a:ext cx="293108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pasiva?</a:t>
            </a:r>
          </a:p>
        </p:txBody>
      </p:sp>
      <p:sp>
        <p:nvSpPr>
          <p:cNvPr id="12" name="Ovaal 11">
            <a:hlinkClick r:id="rId5"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6"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395536" y="980728"/>
            <a:ext cx="4680520" cy="523220"/>
          </a:xfrm>
          <a:prstGeom prst="rect">
            <a:avLst/>
          </a:prstGeom>
          <a:noFill/>
        </p:spPr>
        <p:txBody>
          <a:bodyPr wrap="square" rtlCol="0">
            <a:spAutoFit/>
          </a:bodyPr>
          <a:lstStyle/>
          <a:p>
            <a:r>
              <a:rPr lang="nl-NL" sz="2800" b="1" dirty="0">
                <a:solidFill>
                  <a:schemeClr val="tx2"/>
                </a:solidFill>
              </a:rPr>
              <a:t>¿Qué es la escucha pasiva?</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Ejemplos de escucha pasiva</a:t>
            </a:r>
          </a:p>
        </p:txBody>
      </p:sp>
      <p:sp>
        <p:nvSpPr>
          <p:cNvPr id="9" name="Tijdelijke aanduiding voor inhoud 2"/>
          <p:cNvSpPr txBox="1">
            <a:spLocks/>
          </p:cNvSpPr>
          <p:nvPr/>
        </p:nvSpPr>
        <p:spPr>
          <a:xfrm>
            <a:off x="467544" y="1642492"/>
            <a:ext cx="4248472" cy="5013176"/>
          </a:xfrm>
          <a:prstGeom prst="rect">
            <a:avLst/>
          </a:prstGeom>
        </p:spPr>
        <p:txBody>
          <a:bodyPr vert="horz" lIns="91440" tIns="45720" rIns="91440" bIns="45720" rtlCol="0">
            <a:noAutofit/>
          </a:bodyPr>
          <a:lstStyle/>
          <a:p>
            <a:pPr algn="just"/>
            <a:r>
              <a:rPr lang="es-ES" sz="2200" dirty="0"/>
              <a:t>Es importante ser consciente de cómo puede interpretar su cliente estas acciones. Un buen ejemplo de esto sería mirar el reloj porque está preocupado por el tiempo limitado que tiene con su cliente y desea obtener toda la información posible. Su cliente puede pensar que esto significa que usted tiene prisa, está aburrido o no tiene interés en lo que está diciendo. </a:t>
            </a:r>
          </a:p>
          <a:p>
            <a:pPr algn="just"/>
            <a:endParaRPr lang="nl-NL" sz="2200" dirty="0"/>
          </a:p>
          <a:p>
            <a:pPr algn="just"/>
            <a:r>
              <a:rPr lang="en-US" sz="2200" dirty="0"/>
              <a:t> </a:t>
            </a:r>
            <a:endParaRPr lang="nl-NL" sz="2200" dirty="0"/>
          </a:p>
        </p:txBody>
      </p:sp>
      <p:sp>
        <p:nvSpPr>
          <p:cNvPr id="15" name="Tekstvak 14">
            <a:hlinkClick r:id="rId3" action="ppaction://hlinksldjump"/>
          </p:cNvPr>
          <p:cNvSpPr txBox="1"/>
          <p:nvPr/>
        </p:nvSpPr>
        <p:spPr>
          <a:xfrm>
            <a:off x="5817376" y="4797152"/>
            <a:ext cx="293108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activa?</a:t>
            </a:r>
          </a:p>
        </p:txBody>
      </p:sp>
      <p:sp>
        <p:nvSpPr>
          <p:cNvPr id="16" name="Tekstvak 15">
            <a:hlinkClick r:id="rId4" action="ppaction://hlinksldjump"/>
          </p:cNvPr>
          <p:cNvSpPr txBox="1"/>
          <p:nvPr/>
        </p:nvSpPr>
        <p:spPr>
          <a:xfrm>
            <a:off x="5817376" y="5299828"/>
            <a:ext cx="2931088"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pasiva?</a:t>
            </a:r>
          </a:p>
        </p:txBody>
      </p:sp>
      <p:sp>
        <p:nvSpPr>
          <p:cNvPr id="13" name="Ovaal 12">
            <a:hlinkClick r:id="rId5" action="ppaction://hlinksldjump"/>
          </p:cNvPr>
          <p:cNvSpPr/>
          <p:nvPr/>
        </p:nvSpPr>
        <p:spPr>
          <a:xfrm>
            <a:off x="2627784"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1">
            <a:hlinkClick r:id="rId6" action="ppaction://hlinksldjump"/>
          </p:cNvPr>
          <p:cNvSpPr/>
          <p:nvPr/>
        </p:nvSpPr>
        <p:spPr>
          <a:xfrm>
            <a:off x="1691680"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Tree>
    <p:extLst>
      <p:ext uri="{BB962C8B-B14F-4D97-AF65-F5344CB8AC3E}">
        <p14:creationId xmlns:p14="http://schemas.microsoft.com/office/powerpoint/2010/main" val="8985266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5" name="Tekstvak 4"/>
          <p:cNvSpPr txBox="1"/>
          <p:nvPr/>
        </p:nvSpPr>
        <p:spPr>
          <a:xfrm>
            <a:off x="395536" y="980728"/>
            <a:ext cx="4680520" cy="523220"/>
          </a:xfrm>
          <a:prstGeom prst="rect">
            <a:avLst/>
          </a:prstGeom>
          <a:noFill/>
        </p:spPr>
        <p:txBody>
          <a:bodyPr wrap="square" rtlCol="0">
            <a:spAutoFit/>
          </a:bodyPr>
          <a:lstStyle/>
          <a:p>
            <a:r>
              <a:rPr lang="nl-NL" sz="2800" b="1" dirty="0">
                <a:solidFill>
                  <a:schemeClr val="tx2"/>
                </a:solidFill>
              </a:rPr>
              <a:t>¿Qué es la escucha pasiva?</a:t>
            </a:r>
          </a:p>
        </p:txBody>
      </p:sp>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Ejemplos de escucha pasiva</a:t>
            </a:r>
          </a:p>
        </p:txBody>
      </p:sp>
      <p:sp>
        <p:nvSpPr>
          <p:cNvPr id="9" name="Tijdelijke aanduiding voor inhoud 2"/>
          <p:cNvSpPr txBox="1">
            <a:spLocks/>
          </p:cNvSpPr>
          <p:nvPr/>
        </p:nvSpPr>
        <p:spPr>
          <a:xfrm>
            <a:off x="467544" y="1512168"/>
            <a:ext cx="4248472" cy="4581128"/>
          </a:xfrm>
          <a:prstGeom prst="rect">
            <a:avLst/>
          </a:prstGeom>
        </p:spPr>
        <p:txBody>
          <a:bodyPr vert="horz" lIns="91440" tIns="45720" rIns="91440" bIns="45720" rtlCol="0">
            <a:noAutofit/>
          </a:bodyPr>
          <a:lstStyle/>
          <a:p>
            <a:pPr algn="just"/>
            <a:r>
              <a:rPr lang="es-ES" sz="2200" dirty="0"/>
              <a:t>Por último, hay otros comportamientos no verbales que demuestran </a:t>
            </a:r>
            <a:r>
              <a:rPr lang="es-ES" sz="2200" b="1" dirty="0"/>
              <a:t>falta de interés o impaciencia</a:t>
            </a:r>
            <a:r>
              <a:rPr lang="es-ES" sz="2200" dirty="0"/>
              <a:t>, como mover la pierna nerviosamente o mostrarse inquieto ―cosas sencillas que pueden tener un gran impacto―. </a:t>
            </a:r>
          </a:p>
          <a:p>
            <a:pPr algn="just"/>
            <a:endParaRPr lang="es-ES" sz="2200" dirty="0"/>
          </a:p>
          <a:p>
            <a:pPr algn="just"/>
            <a:r>
              <a:rPr lang="es-ES" sz="2200" dirty="0"/>
              <a:t>Recuerde que su cliente está en una situación vulnerable y que las acciones pueden malinterpretarse fácilmente cuando una persona está nerviosa. </a:t>
            </a:r>
          </a:p>
          <a:p>
            <a:pPr algn="just"/>
            <a:endParaRPr lang="nl-NL" sz="2200" dirty="0"/>
          </a:p>
          <a:p>
            <a:pPr algn="just"/>
            <a:r>
              <a:rPr lang="nl-NL" sz="2200" dirty="0"/>
              <a:t> </a:t>
            </a:r>
          </a:p>
        </p:txBody>
      </p:sp>
      <p:sp>
        <p:nvSpPr>
          <p:cNvPr id="15" name="Tekstvak 14">
            <a:hlinkClick r:id="rId3" action="ppaction://hlinksldjump"/>
          </p:cNvPr>
          <p:cNvSpPr txBox="1"/>
          <p:nvPr/>
        </p:nvSpPr>
        <p:spPr>
          <a:xfrm>
            <a:off x="5817376" y="4797152"/>
            <a:ext cx="307510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activa?</a:t>
            </a:r>
          </a:p>
        </p:txBody>
      </p:sp>
      <p:sp>
        <p:nvSpPr>
          <p:cNvPr id="16" name="Tekstvak 15">
            <a:hlinkClick r:id="rId4" action="ppaction://hlinksldjump"/>
          </p:cNvPr>
          <p:cNvSpPr txBox="1"/>
          <p:nvPr/>
        </p:nvSpPr>
        <p:spPr>
          <a:xfrm>
            <a:off x="5817376" y="5299828"/>
            <a:ext cx="3075104" cy="3847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1900" b="1" dirty="0">
                <a:solidFill>
                  <a:schemeClr val="tx1"/>
                </a:solidFill>
              </a:rPr>
              <a:t>¿Qué es la escucha pasiva?</a:t>
            </a:r>
          </a:p>
        </p:txBody>
      </p:sp>
      <p:sp>
        <p:nvSpPr>
          <p:cNvPr id="17" name="Ovaal 11">
            <a:hlinkClick r:id="rId5" action="ppaction://hlinksldjump"/>
          </p:cNvPr>
          <p:cNvSpPr/>
          <p:nvPr/>
        </p:nvSpPr>
        <p:spPr>
          <a:xfrm>
            <a:off x="1691680" y="602128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8" name="Ovaal 12">
            <a:hlinkClick r:id="rId6" action="ppaction://hlinksldjump"/>
          </p:cNvPr>
          <p:cNvSpPr/>
          <p:nvPr/>
        </p:nvSpPr>
        <p:spPr>
          <a:xfrm>
            <a:off x="2627784" y="602128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2"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467544" y="1957415"/>
            <a:ext cx="4320480" cy="2952328"/>
          </a:xfrm>
          <a:prstGeom prst="rect">
            <a:avLst/>
          </a:prstGeom>
        </p:spPr>
        <p:txBody>
          <a:bodyPr vert="horz" lIns="91440" tIns="45720" rIns="91440" bIns="45720" rtlCol="0">
            <a:noAutofit/>
          </a:bodyPr>
          <a:lstStyle/>
          <a:p>
            <a:pPr algn="just"/>
            <a:r>
              <a:rPr lang="es-ES" sz="2200" dirty="0"/>
              <a:t>Otro comportamiento que facilita el establecimiento de una buena relación es mostrar empatía</a:t>
            </a:r>
            <a:r>
              <a:rPr lang="en-US" sz="2200" dirty="0"/>
              <a:t>. </a:t>
            </a:r>
            <a:r>
              <a:rPr lang="nl-NL" sz="2200" dirty="0"/>
              <a:t> </a:t>
            </a:r>
          </a:p>
        </p:txBody>
      </p:sp>
      <p:sp>
        <p:nvSpPr>
          <p:cNvPr id="8" name="Tekstvak 7"/>
          <p:cNvSpPr txBox="1"/>
          <p:nvPr/>
        </p:nvSpPr>
        <p:spPr>
          <a:xfrm>
            <a:off x="467544" y="1196752"/>
            <a:ext cx="8639944" cy="523220"/>
          </a:xfrm>
          <a:prstGeom prst="rect">
            <a:avLst/>
          </a:prstGeom>
          <a:noFill/>
        </p:spPr>
        <p:txBody>
          <a:bodyPr wrap="square" rtlCol="0">
            <a:spAutoFit/>
          </a:bodyPr>
          <a:lstStyle/>
          <a:p>
            <a:r>
              <a:rPr lang="nl-NL" sz="2800" b="1" dirty="0">
                <a:solidFill>
                  <a:schemeClr val="tx2"/>
                </a:solidFill>
              </a:rPr>
              <a:t>Empatía </a:t>
            </a:r>
          </a:p>
        </p:txBody>
      </p:sp>
      <p:sp>
        <p:nvSpPr>
          <p:cNvPr id="14" name="Tekstvak 13">
            <a:hlinkClick r:id="rId3" action="ppaction://hlinksldjump"/>
          </p:cNvPr>
          <p:cNvSpPr txBox="1"/>
          <p:nvPr/>
        </p:nvSpPr>
        <p:spPr>
          <a:xfrm>
            <a:off x="1136856" y="3573017"/>
            <a:ext cx="2715064" cy="384721"/>
          </a:xfrm>
          <a:prstGeom prst="rect">
            <a:avLst/>
          </a:prstGeom>
          <a:solidFill>
            <a:srgbClr val="00A2DB">
              <a:alpha val="84000"/>
            </a:srgbClr>
          </a:solidFill>
        </p:spPr>
        <p:txBody>
          <a:bodyPr wrap="square" rtlCol="0">
            <a:spAutoFit/>
          </a:bodyPr>
          <a:lstStyle/>
          <a:p>
            <a:pPr algn="ctr"/>
            <a:r>
              <a:rPr lang="nl-NL" sz="1900" b="1" dirty="0">
                <a:solidFill>
                  <a:schemeClr val="bg2"/>
                </a:solidFill>
              </a:rPr>
              <a:t>¿Qué es la empatía?</a:t>
            </a:r>
          </a:p>
        </p:txBody>
      </p:sp>
      <p:sp>
        <p:nvSpPr>
          <p:cNvPr id="16" name="Tekstvak 15">
            <a:hlinkClick r:id="rId4" action="ppaction://hlinksldjump"/>
          </p:cNvPr>
          <p:cNvSpPr txBox="1"/>
          <p:nvPr/>
        </p:nvSpPr>
        <p:spPr>
          <a:xfrm>
            <a:off x="1136856" y="4715852"/>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Más información</a:t>
            </a:r>
          </a:p>
        </p:txBody>
      </p:sp>
      <p:sp>
        <p:nvSpPr>
          <p:cNvPr id="17" name="Tekstvak 16">
            <a:hlinkClick r:id="rId5" action="ppaction://hlinksldjump"/>
          </p:cNvPr>
          <p:cNvSpPr txBox="1"/>
          <p:nvPr/>
        </p:nvSpPr>
        <p:spPr>
          <a:xfrm>
            <a:off x="1136856" y="4144663"/>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¿Empatía o compasión?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2"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467544" y="1957415"/>
            <a:ext cx="4320480" cy="2952328"/>
          </a:xfrm>
          <a:prstGeom prst="rect">
            <a:avLst/>
          </a:prstGeom>
        </p:spPr>
        <p:txBody>
          <a:bodyPr vert="horz" lIns="91440" tIns="45720" rIns="91440" bIns="45720" rtlCol="0">
            <a:noAutofit/>
          </a:bodyPr>
          <a:lstStyle/>
          <a:p>
            <a:pPr algn="just"/>
            <a:r>
              <a:rPr lang="es-ES" sz="2200" dirty="0"/>
              <a:t>Otro comportamiento que facilita el establecimiento de una buena relación es mostrar empatía</a:t>
            </a:r>
            <a:r>
              <a:rPr lang="en-US" sz="2200" dirty="0"/>
              <a:t>. </a:t>
            </a:r>
            <a:r>
              <a:rPr lang="nl-NL" sz="2200" dirty="0"/>
              <a:t> </a:t>
            </a:r>
          </a:p>
        </p:txBody>
      </p:sp>
      <p:sp>
        <p:nvSpPr>
          <p:cNvPr id="8" name="Tekstvak 7"/>
          <p:cNvSpPr txBox="1"/>
          <p:nvPr/>
        </p:nvSpPr>
        <p:spPr>
          <a:xfrm>
            <a:off x="467544" y="1196752"/>
            <a:ext cx="8639944" cy="523220"/>
          </a:xfrm>
          <a:prstGeom prst="rect">
            <a:avLst/>
          </a:prstGeom>
          <a:noFill/>
        </p:spPr>
        <p:txBody>
          <a:bodyPr wrap="square" rtlCol="0">
            <a:spAutoFit/>
          </a:bodyPr>
          <a:lstStyle/>
          <a:p>
            <a:r>
              <a:rPr lang="nl-NL" sz="2800" b="1" dirty="0">
                <a:solidFill>
                  <a:schemeClr val="tx2"/>
                </a:solidFill>
              </a:rPr>
              <a:t>Empatía </a:t>
            </a:r>
          </a:p>
        </p:txBody>
      </p:sp>
      <p:sp>
        <p:nvSpPr>
          <p:cNvPr id="14" name="Tekstvak 13">
            <a:hlinkClick r:id="rId3" action="ppaction://hlinksldjump"/>
          </p:cNvPr>
          <p:cNvSpPr txBox="1"/>
          <p:nvPr/>
        </p:nvSpPr>
        <p:spPr>
          <a:xfrm>
            <a:off x="1136856" y="3573017"/>
            <a:ext cx="2715064" cy="384721"/>
          </a:xfrm>
          <a:prstGeom prst="rect">
            <a:avLst/>
          </a:prstGeom>
          <a:solidFill>
            <a:srgbClr val="00A2DB">
              <a:alpha val="46000"/>
            </a:srgbClr>
          </a:solidFill>
        </p:spPr>
        <p:txBody>
          <a:bodyPr wrap="square" rtlCol="0">
            <a:spAutoFit/>
          </a:bodyPr>
          <a:lstStyle/>
          <a:p>
            <a:pPr algn="ctr"/>
            <a:r>
              <a:rPr lang="nl-NL" sz="1900" b="1" dirty="0">
                <a:solidFill>
                  <a:schemeClr val="bg2"/>
                </a:solidFill>
              </a:rPr>
              <a:t>¿Qué es la empatía?</a:t>
            </a:r>
          </a:p>
        </p:txBody>
      </p:sp>
      <p:sp>
        <p:nvSpPr>
          <p:cNvPr id="16" name="Tekstvak 15">
            <a:hlinkClick r:id="rId4" action="ppaction://hlinksldjump"/>
          </p:cNvPr>
          <p:cNvSpPr txBox="1"/>
          <p:nvPr/>
        </p:nvSpPr>
        <p:spPr>
          <a:xfrm>
            <a:off x="1136856" y="4715852"/>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Más información</a:t>
            </a:r>
          </a:p>
        </p:txBody>
      </p:sp>
      <p:sp>
        <p:nvSpPr>
          <p:cNvPr id="17" name="Tekstvak 16">
            <a:hlinkClick r:id="rId5" action="ppaction://hlinksldjump"/>
          </p:cNvPr>
          <p:cNvSpPr txBox="1"/>
          <p:nvPr/>
        </p:nvSpPr>
        <p:spPr>
          <a:xfrm>
            <a:off x="1136856" y="4144663"/>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¿Empatía o compasión?</a:t>
            </a:r>
          </a:p>
        </p:txBody>
      </p:sp>
      <p:sp>
        <p:nvSpPr>
          <p:cNvPr id="11" name="Tekstvak 10"/>
          <p:cNvSpPr txBox="1"/>
          <p:nvPr/>
        </p:nvSpPr>
        <p:spPr>
          <a:xfrm>
            <a:off x="5112060" y="2616177"/>
            <a:ext cx="3995936" cy="40934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sz="2000" dirty="0"/>
              <a:t>Empatía es la capacidad de ponerse en el lugar del otro, sentir sus sentimientos, pensar sus pensamientos. Mostrar empatía transmite una comprensión de la experiencia única de la otra persona en una situación particular. Empatía no significa aprobar el comportamiento de alguien en una situación determinada, sino la capacidad de comprenderlo, de hacerse una idea de cómo se siente, desde su punto de vista</a:t>
            </a:r>
            <a:r>
              <a:rPr lang="en-US" sz="2000" dirty="0"/>
              <a:t>. </a:t>
            </a:r>
            <a:endParaRPr lang="nl-NL" sz="2000" dirty="0"/>
          </a:p>
        </p:txBody>
      </p:sp>
    </p:spTree>
    <p:extLst>
      <p:ext uri="{BB962C8B-B14F-4D97-AF65-F5344CB8AC3E}">
        <p14:creationId xmlns:p14="http://schemas.microsoft.com/office/powerpoint/2010/main" val="9258361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2"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467544" y="1957415"/>
            <a:ext cx="4320480" cy="2952328"/>
          </a:xfrm>
          <a:prstGeom prst="rect">
            <a:avLst/>
          </a:prstGeom>
        </p:spPr>
        <p:txBody>
          <a:bodyPr vert="horz" lIns="91440" tIns="45720" rIns="91440" bIns="45720" rtlCol="0">
            <a:noAutofit/>
          </a:bodyPr>
          <a:lstStyle/>
          <a:p>
            <a:pPr algn="just"/>
            <a:r>
              <a:rPr lang="es-ES" sz="2200" dirty="0"/>
              <a:t>Otro comportamiento que facilita el establecimiento de una buena relación es mostrar empatía</a:t>
            </a:r>
            <a:r>
              <a:rPr lang="en-US" sz="2200" dirty="0"/>
              <a:t>. </a:t>
            </a:r>
            <a:r>
              <a:rPr lang="nl-NL" sz="2200" dirty="0"/>
              <a:t> </a:t>
            </a:r>
          </a:p>
        </p:txBody>
      </p:sp>
      <p:sp>
        <p:nvSpPr>
          <p:cNvPr id="8" name="Tekstvak 7"/>
          <p:cNvSpPr txBox="1"/>
          <p:nvPr/>
        </p:nvSpPr>
        <p:spPr>
          <a:xfrm>
            <a:off x="467544" y="1196752"/>
            <a:ext cx="8639944" cy="523220"/>
          </a:xfrm>
          <a:prstGeom prst="rect">
            <a:avLst/>
          </a:prstGeom>
          <a:noFill/>
        </p:spPr>
        <p:txBody>
          <a:bodyPr wrap="square" rtlCol="0">
            <a:spAutoFit/>
          </a:bodyPr>
          <a:lstStyle/>
          <a:p>
            <a:r>
              <a:rPr lang="nl-NL" sz="2800" b="1" dirty="0">
                <a:solidFill>
                  <a:schemeClr val="tx2"/>
                </a:solidFill>
              </a:rPr>
              <a:t>Empatía </a:t>
            </a:r>
          </a:p>
        </p:txBody>
      </p:sp>
      <p:sp>
        <p:nvSpPr>
          <p:cNvPr id="16" name="Tekstvak 15">
            <a:hlinkClick r:id="rId3" action="ppaction://hlinksldjump"/>
          </p:cNvPr>
          <p:cNvSpPr txBox="1"/>
          <p:nvPr/>
        </p:nvSpPr>
        <p:spPr>
          <a:xfrm>
            <a:off x="1136856" y="4715852"/>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Más información</a:t>
            </a:r>
          </a:p>
        </p:txBody>
      </p:sp>
      <p:sp>
        <p:nvSpPr>
          <p:cNvPr id="12" name="Tekstvak 13">
            <a:hlinkClick r:id="rId4" action="ppaction://hlinksldjump"/>
          </p:cNvPr>
          <p:cNvSpPr txBox="1"/>
          <p:nvPr/>
        </p:nvSpPr>
        <p:spPr>
          <a:xfrm>
            <a:off x="1136856" y="3573017"/>
            <a:ext cx="2715064" cy="384721"/>
          </a:xfrm>
          <a:prstGeom prst="rect">
            <a:avLst/>
          </a:prstGeom>
          <a:solidFill>
            <a:srgbClr val="00A2DB">
              <a:alpha val="84000"/>
            </a:srgbClr>
          </a:solidFill>
        </p:spPr>
        <p:txBody>
          <a:bodyPr wrap="square" rtlCol="0">
            <a:spAutoFit/>
          </a:bodyPr>
          <a:lstStyle/>
          <a:p>
            <a:pPr algn="ctr"/>
            <a:r>
              <a:rPr lang="nl-NL" sz="1900" b="1" dirty="0">
                <a:solidFill>
                  <a:schemeClr val="bg2"/>
                </a:solidFill>
              </a:rPr>
              <a:t>¿Qué es la empatía?</a:t>
            </a:r>
          </a:p>
        </p:txBody>
      </p:sp>
      <p:sp>
        <p:nvSpPr>
          <p:cNvPr id="18" name="Tekstvak 16">
            <a:hlinkClick r:id="rId5" action="ppaction://hlinksldjump"/>
          </p:cNvPr>
          <p:cNvSpPr txBox="1"/>
          <p:nvPr/>
        </p:nvSpPr>
        <p:spPr>
          <a:xfrm>
            <a:off x="1136856" y="4139788"/>
            <a:ext cx="2715064" cy="384721"/>
          </a:xfrm>
          <a:prstGeom prst="rect">
            <a:avLst/>
          </a:prstGeom>
          <a:solidFill>
            <a:schemeClr val="tx2">
              <a:alpha val="50000"/>
            </a:schemeClr>
          </a:solidFill>
        </p:spPr>
        <p:txBody>
          <a:bodyPr wrap="square" rtlCol="0">
            <a:spAutoFit/>
          </a:bodyPr>
          <a:lstStyle/>
          <a:p>
            <a:pPr algn="ctr"/>
            <a:r>
              <a:rPr lang="nl-NL" sz="1900" b="1" dirty="0">
                <a:solidFill>
                  <a:schemeClr val="bg2"/>
                </a:solidFill>
              </a:rPr>
              <a:t>¿Empatía o compasión?</a:t>
            </a:r>
          </a:p>
        </p:txBody>
      </p:sp>
      <p:sp>
        <p:nvSpPr>
          <p:cNvPr id="19" name="Tekstvak 10"/>
          <p:cNvSpPr txBox="1"/>
          <p:nvPr/>
        </p:nvSpPr>
        <p:spPr>
          <a:xfrm>
            <a:off x="5148064" y="795333"/>
            <a:ext cx="3923928" cy="594008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sz="2000" dirty="0"/>
              <a:t>Empatía </a:t>
            </a:r>
            <a:r>
              <a:rPr lang="es-ES" sz="2000" b="1" dirty="0"/>
              <a:t>no es igual a compasión</a:t>
            </a:r>
            <a:r>
              <a:rPr lang="es-ES" sz="2000" dirty="0"/>
              <a:t>. Ser compasivo es reconocer el sufrimiento o los sentimientos negativos de la otra persona. Este reconocimiento no significa necesariamente una verdadera comprensión de la perspectiva del otro. </a:t>
            </a:r>
          </a:p>
          <a:p>
            <a:pPr algn="just"/>
            <a:r>
              <a:rPr lang="es-ES" sz="2000" dirty="0"/>
              <a:t>En ocasiones, es adecuado mostrar cierta compasión, por ejemplo, si su cliente le cuenta que ha perdido a un ser querido recientemente.  Sin embargo, la compasión puede convertirse en condescendencia, si uno no es capaz de identificarse de verdad con la otra persona y esto puede dificultar el establecimiento de una buena relación, por lo que debe tener cuidado.</a:t>
            </a:r>
          </a:p>
        </p:txBody>
      </p:sp>
    </p:spTree>
    <p:extLst>
      <p:ext uri="{BB962C8B-B14F-4D97-AF65-F5344CB8AC3E}">
        <p14:creationId xmlns:p14="http://schemas.microsoft.com/office/powerpoint/2010/main" val="13168911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1700808"/>
            <a:ext cx="5472608" cy="5157192"/>
          </a:xfrm>
        </p:spPr>
        <p:txBody>
          <a:bodyPr>
            <a:normAutofit fontScale="85000" lnSpcReduction="10000"/>
          </a:bodyPr>
          <a:lstStyle/>
          <a:p>
            <a:pPr algn="just">
              <a:buNone/>
            </a:pPr>
            <a:r>
              <a:rPr lang="nl-NL" sz="2400" dirty="0"/>
              <a:t>	</a:t>
            </a:r>
            <a:r>
              <a:rPr lang="es-ES" sz="2400" dirty="0"/>
              <a:t>En este módulo recordaremos la importancia de las habilidades comunicativas en todas sus interacciones personales, ya sean con su cliente, con la policía o con otras personas con las que tenga que tratar en el proceso de proporcionar asistencia jurídica en la comisaría de policía. </a:t>
            </a:r>
          </a:p>
          <a:p>
            <a:pPr algn="just">
              <a:buNone/>
            </a:pPr>
            <a:r>
              <a:rPr lang="es-ES" sz="2400" dirty="0"/>
              <a:t>      Como abogado en ejercicio, usted debe ser plenamente consciente de que una buena comunicación es clave y ya habrá desarrollado una serie de habilidades comunicativas eficaces. Sin embargo, sería útil que se detuviese un momento y reflexionase sobre las habilidades específicas que son particularmente eficaces en el contexto de su visita a la comisaría, en concreto en el nuevo papel que ha asumido en la entrevista</a:t>
            </a:r>
            <a:r>
              <a:rPr lang="en-US" sz="2400" dirty="0"/>
              <a:t>. </a:t>
            </a:r>
            <a:endParaRPr lang="nl-NL" sz="2400" dirty="0"/>
          </a:p>
          <a:p>
            <a:pPr algn="just">
              <a:buNone/>
            </a:pPr>
            <a:endParaRPr lang="nl-NL" sz="2400" dirty="0"/>
          </a:p>
        </p:txBody>
      </p:sp>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Introducción</a:t>
            </a:r>
          </a:p>
        </p:txBody>
      </p:sp>
      <p:sp>
        <p:nvSpPr>
          <p:cNvPr id="5" name="Tekstvak 4">
            <a:hlinkClick r:id="rId2" action="ppaction://hlinksldjump"/>
          </p:cNvPr>
          <p:cNvSpPr txBox="1"/>
          <p:nvPr/>
        </p:nvSpPr>
        <p:spPr>
          <a:xfrm>
            <a:off x="6588224" y="3068960"/>
            <a:ext cx="1584176" cy="1477328"/>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nl-NL" b="1" dirty="0">
                <a:solidFill>
                  <a:schemeClr val="bg2"/>
                </a:solidFill>
              </a:rPr>
              <a:t>Para más información, haga CLIC aquí</a:t>
            </a:r>
          </a:p>
          <a:p>
            <a:pPr algn="ctr"/>
            <a:endParaRPr lang="nl-NL" b="1" dirty="0">
              <a:solidFill>
                <a:schemeClr val="bg2"/>
              </a:solidFill>
            </a:endParaRPr>
          </a:p>
        </p:txBody>
      </p:sp>
      <p:sp>
        <p:nvSpPr>
          <p:cNvPr id="6" name="Tekstvak 5"/>
          <p:cNvSpPr txBox="1"/>
          <p:nvPr/>
        </p:nvSpPr>
        <p:spPr>
          <a:xfrm>
            <a:off x="4716016" y="1772816"/>
            <a:ext cx="4392488" cy="3477875"/>
          </a:xfrm>
          <a:prstGeom prst="rect">
            <a:avLst/>
          </a:prstGeom>
          <a:solidFill>
            <a:srgbClr val="002060"/>
          </a:solidFill>
          <a:ln>
            <a:solidFill>
              <a:schemeClr val="tx2"/>
            </a:solidFill>
          </a:ln>
        </p:spPr>
        <p:txBody>
          <a:bodyPr wrap="square" rtlCol="0">
            <a:spAutoFit/>
          </a:bodyPr>
          <a:lstStyle/>
          <a:p>
            <a:pPr algn="just"/>
            <a:r>
              <a:rPr lang="es-ES" sz="2000" dirty="0">
                <a:solidFill>
                  <a:schemeClr val="bg1"/>
                </a:solidFill>
              </a:rPr>
              <a:t>Este módulo le da la oportunidad de analizar habilidades comunicativas básicas, centrarse en las investigaciones que han estudiado lo que funciona mejor en relación con las habilidades de comunicación verbal y no verbal, estilos a la hora de preguntar y cómo abordar entrevistas exigentes. Los conceptos y las habilidades que aquí se describen se pondrán en práctica en las sesiones presenciales.</a:t>
            </a:r>
          </a:p>
        </p:txBody>
      </p:sp>
      <p:sp>
        <p:nvSpPr>
          <p:cNvPr id="11" name="Rectangle 10"/>
          <p:cNvSpPr/>
          <p:nvPr/>
        </p:nvSpPr>
        <p:spPr>
          <a:xfrm>
            <a:off x="395536" y="776973"/>
            <a:ext cx="7560840" cy="769441"/>
          </a:xfrm>
          <a:prstGeom prst="rect">
            <a:avLst/>
          </a:prstGeom>
        </p:spPr>
        <p:txBody>
          <a:bodyPr wrap="square">
            <a:spAutoFit/>
          </a:bodyPr>
          <a:lstStyle/>
          <a:p>
            <a:r>
              <a:rPr lang="nl-NL" sz="4400" b="1" dirty="0">
                <a:solidFill>
                  <a:srgbClr val="00A2DB"/>
                </a:solidFill>
                <a:ea typeface="+mj-ea"/>
                <a:cs typeface="+mj-cs"/>
              </a:rPr>
              <a:t>Objetivos y temas del módulo</a:t>
            </a:r>
            <a:endParaRPr lang="nl-NL" dirty="0"/>
          </a:p>
        </p:txBody>
      </p:sp>
    </p:spTree>
    <p:extLst>
      <p:ext uri="{BB962C8B-B14F-4D97-AF65-F5344CB8AC3E}">
        <p14:creationId xmlns:p14="http://schemas.microsoft.com/office/powerpoint/2010/main" val="111157641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C:\Users\Dunya\Documents\SUPRALAT\Politie en Recht 8.jpg"/>
          <p:cNvPicPr>
            <a:picLocks noChangeAspect="1" noChangeArrowheads="1"/>
          </p:cNvPicPr>
          <p:nvPr/>
        </p:nvPicPr>
        <p:blipFill>
          <a:blip r:embed="rId2" cstate="print"/>
          <a:srcRect l="24433" r="35078"/>
          <a:stretch>
            <a:fillRect/>
          </a:stretch>
        </p:blipFill>
        <p:spPr bwMode="auto">
          <a:xfrm>
            <a:off x="5076056" y="0"/>
            <a:ext cx="4067944" cy="6858000"/>
          </a:xfrm>
          <a:prstGeom prst="rect">
            <a:avLst/>
          </a:prstGeom>
          <a:noFill/>
        </p:spPr>
      </p:pic>
      <p:sp>
        <p:nvSpPr>
          <p:cNvPr id="13" name="Rechthoek 12"/>
          <p:cNvSpPr/>
          <p:nvPr/>
        </p:nvSpPr>
        <p:spPr>
          <a:xfrm>
            <a:off x="5076056" y="-27384"/>
            <a:ext cx="4067944"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467544" y="1957415"/>
            <a:ext cx="4320480" cy="2952328"/>
          </a:xfrm>
          <a:prstGeom prst="rect">
            <a:avLst/>
          </a:prstGeom>
        </p:spPr>
        <p:txBody>
          <a:bodyPr vert="horz" lIns="91440" tIns="45720" rIns="91440" bIns="45720" rtlCol="0">
            <a:noAutofit/>
          </a:bodyPr>
          <a:lstStyle/>
          <a:p>
            <a:pPr algn="just"/>
            <a:r>
              <a:rPr lang="es-ES" sz="2200" dirty="0"/>
              <a:t>Otro comportamiento que facilita el establecimiento de una buena relación es mostrar empatía</a:t>
            </a:r>
            <a:r>
              <a:rPr lang="en-US" sz="2200" dirty="0"/>
              <a:t>. </a:t>
            </a:r>
            <a:r>
              <a:rPr lang="nl-NL" sz="2200" dirty="0"/>
              <a:t> </a:t>
            </a:r>
          </a:p>
        </p:txBody>
      </p:sp>
      <p:sp>
        <p:nvSpPr>
          <p:cNvPr id="8" name="Tekstvak 7"/>
          <p:cNvSpPr txBox="1"/>
          <p:nvPr/>
        </p:nvSpPr>
        <p:spPr>
          <a:xfrm>
            <a:off x="467544" y="1196752"/>
            <a:ext cx="8639944" cy="523220"/>
          </a:xfrm>
          <a:prstGeom prst="rect">
            <a:avLst/>
          </a:prstGeom>
          <a:noFill/>
        </p:spPr>
        <p:txBody>
          <a:bodyPr wrap="square" rtlCol="0">
            <a:spAutoFit/>
          </a:bodyPr>
          <a:lstStyle/>
          <a:p>
            <a:r>
              <a:rPr lang="nl-NL" sz="2800" b="1" dirty="0">
                <a:solidFill>
                  <a:schemeClr val="tx2"/>
                </a:solidFill>
              </a:rPr>
              <a:t>Empatía </a:t>
            </a:r>
          </a:p>
        </p:txBody>
      </p:sp>
      <p:sp>
        <p:nvSpPr>
          <p:cNvPr id="12" name="Tekstvak 13">
            <a:hlinkClick r:id="rId3" action="ppaction://hlinksldjump"/>
          </p:cNvPr>
          <p:cNvSpPr txBox="1"/>
          <p:nvPr/>
        </p:nvSpPr>
        <p:spPr>
          <a:xfrm>
            <a:off x="1136856" y="3573017"/>
            <a:ext cx="2715064" cy="384721"/>
          </a:xfrm>
          <a:prstGeom prst="rect">
            <a:avLst/>
          </a:prstGeom>
          <a:solidFill>
            <a:srgbClr val="00A2DB">
              <a:alpha val="84000"/>
            </a:srgbClr>
          </a:solidFill>
        </p:spPr>
        <p:txBody>
          <a:bodyPr wrap="square" rtlCol="0">
            <a:spAutoFit/>
          </a:bodyPr>
          <a:lstStyle/>
          <a:p>
            <a:pPr algn="ctr"/>
            <a:r>
              <a:rPr lang="nl-NL" sz="1900" b="1" dirty="0">
                <a:solidFill>
                  <a:schemeClr val="bg2"/>
                </a:solidFill>
              </a:rPr>
              <a:t>¿Qué es la empatía?</a:t>
            </a:r>
          </a:p>
        </p:txBody>
      </p:sp>
      <p:sp>
        <p:nvSpPr>
          <p:cNvPr id="14" name="Tekstvak 15">
            <a:hlinkClick r:id="rId4" action="ppaction://hlinksldjump"/>
          </p:cNvPr>
          <p:cNvSpPr txBox="1"/>
          <p:nvPr/>
        </p:nvSpPr>
        <p:spPr>
          <a:xfrm>
            <a:off x="1136856" y="4715852"/>
            <a:ext cx="2715064" cy="384721"/>
          </a:xfrm>
          <a:prstGeom prst="rect">
            <a:avLst/>
          </a:prstGeom>
          <a:solidFill>
            <a:schemeClr val="tx2">
              <a:alpha val="50000"/>
            </a:schemeClr>
          </a:solidFill>
        </p:spPr>
        <p:txBody>
          <a:bodyPr wrap="square" rtlCol="0">
            <a:spAutoFit/>
          </a:bodyPr>
          <a:lstStyle/>
          <a:p>
            <a:pPr algn="ctr"/>
            <a:r>
              <a:rPr lang="nl-NL" sz="1900" b="1" dirty="0">
                <a:solidFill>
                  <a:schemeClr val="bg2"/>
                </a:solidFill>
              </a:rPr>
              <a:t>Más información</a:t>
            </a:r>
          </a:p>
        </p:txBody>
      </p:sp>
      <p:sp>
        <p:nvSpPr>
          <p:cNvPr id="17" name="Tekstvak 16">
            <a:hlinkClick r:id="rId5" action="ppaction://hlinksldjump"/>
          </p:cNvPr>
          <p:cNvSpPr txBox="1"/>
          <p:nvPr/>
        </p:nvSpPr>
        <p:spPr>
          <a:xfrm>
            <a:off x="1136856" y="4139788"/>
            <a:ext cx="2715064" cy="384721"/>
          </a:xfrm>
          <a:prstGeom prst="rect">
            <a:avLst/>
          </a:prstGeom>
          <a:solidFill>
            <a:schemeClr val="tx2">
              <a:alpha val="84000"/>
            </a:schemeClr>
          </a:solidFill>
        </p:spPr>
        <p:txBody>
          <a:bodyPr wrap="square" rtlCol="0">
            <a:spAutoFit/>
          </a:bodyPr>
          <a:lstStyle/>
          <a:p>
            <a:pPr algn="ctr"/>
            <a:r>
              <a:rPr lang="nl-NL" sz="1900" b="1" dirty="0">
                <a:solidFill>
                  <a:schemeClr val="bg2"/>
                </a:solidFill>
              </a:rPr>
              <a:t>¿Empatía o compasión?</a:t>
            </a:r>
          </a:p>
        </p:txBody>
      </p:sp>
      <p:sp>
        <p:nvSpPr>
          <p:cNvPr id="21" name="Tekstvak 10"/>
          <p:cNvSpPr txBox="1"/>
          <p:nvPr/>
        </p:nvSpPr>
        <p:spPr>
          <a:xfrm>
            <a:off x="5148064" y="1785297"/>
            <a:ext cx="3923928" cy="470898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sz="2000" dirty="0"/>
              <a:t>Algunas personas son más empáticas que otras. Resulta más fácil </a:t>
            </a:r>
            <a:r>
              <a:rPr lang="es-ES" sz="2000" dirty="0" err="1"/>
              <a:t>empatizar</a:t>
            </a:r>
            <a:r>
              <a:rPr lang="es-ES" sz="2000" dirty="0"/>
              <a:t> con gente más parecida a nosotros que con personas distintas. No obstante, es </a:t>
            </a:r>
            <a:r>
              <a:rPr lang="es-ES" sz="2000" b="1" i="1" dirty="0"/>
              <a:t>imposible «fingir» empatía</a:t>
            </a:r>
            <a:r>
              <a:rPr lang="es-ES" sz="2000" dirty="0"/>
              <a:t>. Por eso, usar </a:t>
            </a:r>
            <a:r>
              <a:rPr lang="es-ES" sz="2000" b="1" dirty="0"/>
              <a:t>«frases enlatadas» </a:t>
            </a:r>
            <a:r>
              <a:rPr lang="es-ES" sz="2000" dirty="0"/>
              <a:t>para decirle a la otra persona que sabe por lo que está pasando o lo que está sintiendo </a:t>
            </a:r>
            <a:r>
              <a:rPr lang="es-ES" sz="2000" b="1" dirty="0"/>
              <a:t>no es suficiente </a:t>
            </a:r>
            <a:r>
              <a:rPr lang="es-ES" sz="2000" dirty="0"/>
              <a:t>para mostrarle que realmente </a:t>
            </a:r>
            <a:r>
              <a:rPr lang="es-ES" sz="2000" dirty="0" err="1"/>
              <a:t>empatiza</a:t>
            </a:r>
            <a:r>
              <a:rPr lang="es-ES" sz="2000" dirty="0"/>
              <a:t> con ella. Cuando mostramos empatía, damos algo de nosotros. Supone un esfuerzo cognitivo y emocional. </a:t>
            </a:r>
          </a:p>
        </p:txBody>
      </p:sp>
    </p:spTree>
    <p:extLst>
      <p:ext uri="{BB962C8B-B14F-4D97-AF65-F5344CB8AC3E}">
        <p14:creationId xmlns:p14="http://schemas.microsoft.com/office/powerpoint/2010/main" val="297956126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6" name="Rechthoek 5"/>
          <p:cNvSpPr/>
          <p:nvPr/>
        </p:nvSpPr>
        <p:spPr>
          <a:xfrm>
            <a:off x="5053905"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9" name="Tijdelijke aanduiding voor inhoud 2"/>
          <p:cNvSpPr txBox="1">
            <a:spLocks/>
          </p:cNvSpPr>
          <p:nvPr/>
        </p:nvSpPr>
        <p:spPr>
          <a:xfrm>
            <a:off x="396934" y="2016224"/>
            <a:ext cx="4248472" cy="5013176"/>
          </a:xfrm>
          <a:prstGeom prst="rect">
            <a:avLst/>
          </a:prstGeom>
        </p:spPr>
        <p:txBody>
          <a:bodyPr vert="horz" lIns="91440" tIns="45720" rIns="91440" bIns="45720" rtlCol="0">
            <a:noAutofit/>
          </a:bodyPr>
          <a:lstStyle/>
          <a:p>
            <a:pPr algn="just"/>
            <a:r>
              <a:rPr lang="nl-NL" sz="2200" dirty="0"/>
              <a:t>Existen otras muchas maneras, simples pero eficaces, que le pueden ayudar a entablar una buena relación.</a:t>
            </a:r>
          </a:p>
          <a:p>
            <a:pPr algn="just"/>
            <a:endParaRPr lang="nl-NL" sz="2000" i="1" dirty="0">
              <a:solidFill>
                <a:srgbClr val="001C3D"/>
              </a:solidFill>
            </a:endParaRPr>
          </a:p>
          <a:p>
            <a:pPr algn="just"/>
            <a:endParaRPr lang="nl-NL" sz="2000" dirty="0"/>
          </a:p>
          <a:p>
            <a:pPr algn="just"/>
            <a:endParaRPr lang="nl-NL" sz="2000" dirty="0"/>
          </a:p>
        </p:txBody>
      </p:sp>
      <p:sp>
        <p:nvSpPr>
          <p:cNvPr id="12" name="Ovaal 11">
            <a:hlinkClick r:id="rId3" action="ppaction://hlinksldjump"/>
          </p:cNvPr>
          <p:cNvSpPr/>
          <p:nvPr/>
        </p:nvSpPr>
        <p:spPr>
          <a:xfrm>
            <a:off x="467544" y="443711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4" action="ppaction://hlinksldjump"/>
          </p:cNvPr>
          <p:cNvSpPr/>
          <p:nvPr/>
        </p:nvSpPr>
        <p:spPr>
          <a:xfrm>
            <a:off x="467544" y="508518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5" action="ppaction://hlinksldjump"/>
          </p:cNvPr>
          <p:cNvSpPr/>
          <p:nvPr/>
        </p:nvSpPr>
        <p:spPr>
          <a:xfrm>
            <a:off x="467544" y="573325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Tekstvak 17"/>
          <p:cNvSpPr txBox="1"/>
          <p:nvPr/>
        </p:nvSpPr>
        <p:spPr>
          <a:xfrm>
            <a:off x="358219" y="908720"/>
            <a:ext cx="4680520" cy="954107"/>
          </a:xfrm>
          <a:prstGeom prst="rect">
            <a:avLst/>
          </a:prstGeom>
          <a:noFill/>
        </p:spPr>
        <p:txBody>
          <a:bodyPr wrap="square" rtlCol="0">
            <a:spAutoFit/>
          </a:bodyPr>
          <a:lstStyle/>
          <a:p>
            <a:r>
              <a:rPr lang="nl-NL" sz="2800" b="1" dirty="0">
                <a:solidFill>
                  <a:schemeClr val="tx2"/>
                </a:solidFill>
              </a:rPr>
              <a:t>Otros comportamientos que facilitan una buena relación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9" name="Tijdelijke aanduiding voor inhoud 2"/>
          <p:cNvSpPr txBox="1">
            <a:spLocks/>
          </p:cNvSpPr>
          <p:nvPr/>
        </p:nvSpPr>
        <p:spPr>
          <a:xfrm>
            <a:off x="396934" y="2005334"/>
            <a:ext cx="4248472" cy="5013176"/>
          </a:xfrm>
          <a:prstGeom prst="rect">
            <a:avLst/>
          </a:prstGeom>
        </p:spPr>
        <p:txBody>
          <a:bodyPr vert="horz" lIns="91440" tIns="45720" rIns="91440" bIns="45720" rtlCol="0">
            <a:noAutofit/>
          </a:bodyPr>
          <a:lstStyle/>
          <a:p>
            <a:pPr algn="just"/>
            <a:r>
              <a:rPr lang="nl-NL" sz="2200" dirty="0"/>
              <a:t>Existen otras muchas maneras, simples pero eficaces, que le pueden ayudar a entablar una buena relación.</a:t>
            </a:r>
          </a:p>
          <a:p>
            <a:pPr algn="just"/>
            <a:endParaRPr lang="nl-NL" sz="2000" i="1" dirty="0">
              <a:solidFill>
                <a:srgbClr val="001C3D"/>
              </a:solidFill>
            </a:endParaRPr>
          </a:p>
          <a:p>
            <a:pPr algn="just"/>
            <a:endParaRPr lang="nl-NL" sz="2000" dirty="0"/>
          </a:p>
          <a:p>
            <a:pPr algn="just"/>
            <a:endParaRPr lang="nl-NL" sz="2000" dirty="0"/>
          </a:p>
        </p:txBody>
      </p:sp>
      <p:sp>
        <p:nvSpPr>
          <p:cNvPr id="12" name="Ovaal 11">
            <a:hlinkClick r:id="rId3" action="ppaction://hlinksldjump"/>
          </p:cNvPr>
          <p:cNvSpPr/>
          <p:nvPr/>
        </p:nvSpPr>
        <p:spPr>
          <a:xfrm>
            <a:off x="467544" y="443711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3" name="Ovaal 12">
            <a:hlinkClick r:id="rId4" action="ppaction://hlinksldjump"/>
          </p:cNvPr>
          <p:cNvSpPr/>
          <p:nvPr/>
        </p:nvSpPr>
        <p:spPr>
          <a:xfrm>
            <a:off x="467544" y="508518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7" name="Ovaal 16">
            <a:hlinkClick r:id="rId5" action="ppaction://hlinksldjump"/>
          </p:cNvPr>
          <p:cNvSpPr/>
          <p:nvPr/>
        </p:nvSpPr>
        <p:spPr>
          <a:xfrm>
            <a:off x="467544" y="573325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18" name="Tekstvak 17"/>
          <p:cNvSpPr txBox="1"/>
          <p:nvPr/>
        </p:nvSpPr>
        <p:spPr>
          <a:xfrm>
            <a:off x="358219" y="908720"/>
            <a:ext cx="4680520" cy="954107"/>
          </a:xfrm>
          <a:prstGeom prst="rect">
            <a:avLst/>
          </a:prstGeom>
          <a:noFill/>
        </p:spPr>
        <p:txBody>
          <a:bodyPr wrap="square" rtlCol="0">
            <a:spAutoFit/>
          </a:bodyPr>
          <a:lstStyle/>
          <a:p>
            <a:r>
              <a:rPr lang="nl-NL" sz="2800" b="1" dirty="0">
                <a:solidFill>
                  <a:schemeClr val="tx2"/>
                </a:solidFill>
              </a:rPr>
              <a:t>Otros comportamientos que facilitan una buena relación</a:t>
            </a:r>
          </a:p>
        </p:txBody>
      </p:sp>
      <p:sp>
        <p:nvSpPr>
          <p:cNvPr id="11" name="Tekstvak 14"/>
          <p:cNvSpPr txBox="1"/>
          <p:nvPr/>
        </p:nvSpPr>
        <p:spPr>
          <a:xfrm>
            <a:off x="1707686" y="4495387"/>
            <a:ext cx="6372200"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sz="2000" dirty="0"/>
              <a:t>Primero, intente </a:t>
            </a:r>
            <a:r>
              <a:rPr lang="es-ES" sz="2000" b="1" dirty="0"/>
              <a:t>encontrar puntos en común </a:t>
            </a:r>
            <a:r>
              <a:rPr lang="es-ES" sz="2000" dirty="0"/>
              <a:t>con su cliente o con el policía que le atienda. Encontrar cosas en común garantiza una conexión a un nivel más profundo y, en última instancia, una buena relación. Sin embargo, esto no debe parecer forzado y sí debe surgir de un interés genuino por conectar con la otra persona</a:t>
            </a:r>
            <a:r>
              <a:rPr lang="en-US" sz="2000" dirty="0"/>
              <a:t>. </a:t>
            </a:r>
            <a:endParaRPr lang="nl-NL" sz="2000" dirty="0"/>
          </a:p>
        </p:txBody>
      </p:sp>
    </p:spTree>
    <p:extLst>
      <p:ext uri="{BB962C8B-B14F-4D97-AF65-F5344CB8AC3E}">
        <p14:creationId xmlns:p14="http://schemas.microsoft.com/office/powerpoint/2010/main" val="953851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2" cstate="print"/>
          <a:srcRect l="8507" t="20867" r="17639"/>
          <a:stretch>
            <a:fillRect/>
          </a:stretch>
        </p:blipFill>
        <p:spPr bwMode="auto">
          <a:xfrm>
            <a:off x="5076056" y="0"/>
            <a:ext cx="4067944" cy="6858000"/>
          </a:xfrm>
          <a:prstGeom prst="rect">
            <a:avLst/>
          </a:prstGeom>
          <a:noFill/>
        </p:spPr>
      </p:pic>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9" name="Tijdelijke aanduiding voor inhoud 2"/>
          <p:cNvSpPr txBox="1">
            <a:spLocks/>
          </p:cNvSpPr>
          <p:nvPr/>
        </p:nvSpPr>
        <p:spPr>
          <a:xfrm>
            <a:off x="396934" y="2005334"/>
            <a:ext cx="4248472" cy="5013176"/>
          </a:xfrm>
          <a:prstGeom prst="rect">
            <a:avLst/>
          </a:prstGeom>
        </p:spPr>
        <p:txBody>
          <a:bodyPr vert="horz" lIns="91440" tIns="45720" rIns="91440" bIns="45720" rtlCol="0">
            <a:noAutofit/>
          </a:bodyPr>
          <a:lstStyle/>
          <a:p>
            <a:pPr algn="just"/>
            <a:r>
              <a:rPr lang="nl-NL" sz="2200" dirty="0"/>
              <a:t>Existen otras muchas maneras, simples pero eficaces, que le pueden ayudar a entablar una buena relación.</a:t>
            </a:r>
          </a:p>
          <a:p>
            <a:pPr algn="just"/>
            <a:endParaRPr lang="nl-NL" sz="2000" i="1" dirty="0">
              <a:solidFill>
                <a:srgbClr val="001C3D"/>
              </a:solidFill>
            </a:endParaRPr>
          </a:p>
          <a:p>
            <a:pPr algn="just"/>
            <a:endParaRPr lang="nl-NL" sz="2000" dirty="0"/>
          </a:p>
          <a:p>
            <a:pPr algn="just"/>
            <a:endParaRPr lang="nl-NL" sz="2000" dirty="0"/>
          </a:p>
        </p:txBody>
      </p:sp>
      <p:sp>
        <p:nvSpPr>
          <p:cNvPr id="18" name="Tekstvak 17"/>
          <p:cNvSpPr txBox="1"/>
          <p:nvPr/>
        </p:nvSpPr>
        <p:spPr>
          <a:xfrm>
            <a:off x="358219" y="908720"/>
            <a:ext cx="4680520" cy="954107"/>
          </a:xfrm>
          <a:prstGeom prst="rect">
            <a:avLst/>
          </a:prstGeom>
          <a:noFill/>
        </p:spPr>
        <p:txBody>
          <a:bodyPr wrap="square" rtlCol="0">
            <a:spAutoFit/>
          </a:bodyPr>
          <a:lstStyle/>
          <a:p>
            <a:r>
              <a:rPr lang="nl-NL" sz="2800" b="1" dirty="0">
                <a:solidFill>
                  <a:schemeClr val="tx2"/>
                </a:solidFill>
              </a:rPr>
              <a:t>Otros comportamientos que facilitan una buena relación</a:t>
            </a:r>
          </a:p>
        </p:txBody>
      </p:sp>
      <p:sp>
        <p:nvSpPr>
          <p:cNvPr id="11" name="Tekstvak 14"/>
          <p:cNvSpPr txBox="1"/>
          <p:nvPr/>
        </p:nvSpPr>
        <p:spPr>
          <a:xfrm>
            <a:off x="1763688" y="4496695"/>
            <a:ext cx="6372200" cy="193899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sz="2000" dirty="0"/>
              <a:t>En segundo lugar, </a:t>
            </a:r>
            <a:r>
              <a:rPr lang="es-ES" sz="2000" b="1" dirty="0"/>
              <a:t>utilizar «nosotros» con frecuencia </a:t>
            </a:r>
            <a:r>
              <a:rPr lang="es-ES" sz="2000" dirty="0"/>
              <a:t>y hablar de «colaboración» facilita el establecimiento de una buena relación. Por ejemplo, decirle a su cliente que los dos van a analizar juntos las distintas opciones le transmite a su cliente que está de su lado y al mismo tiempo le demuestra que lo tratará con respeto</a:t>
            </a:r>
            <a:r>
              <a:rPr lang="en-US" sz="2000" dirty="0"/>
              <a:t>.  </a:t>
            </a:r>
            <a:endParaRPr lang="nl-NL" sz="2000" dirty="0"/>
          </a:p>
        </p:txBody>
      </p:sp>
      <p:sp>
        <p:nvSpPr>
          <p:cNvPr id="15" name="Ovaal 11">
            <a:hlinkClick r:id="rId3" action="ppaction://hlinksldjump"/>
          </p:cNvPr>
          <p:cNvSpPr/>
          <p:nvPr/>
        </p:nvSpPr>
        <p:spPr>
          <a:xfrm>
            <a:off x="467544" y="443711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6" name="Ovaal 12">
            <a:hlinkClick r:id="rId4" action="ppaction://hlinksldjump"/>
          </p:cNvPr>
          <p:cNvSpPr/>
          <p:nvPr/>
        </p:nvSpPr>
        <p:spPr>
          <a:xfrm>
            <a:off x="467544" y="5085184"/>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9" name="Ovaal 16">
            <a:hlinkClick r:id="rId5" action="ppaction://hlinksldjump"/>
          </p:cNvPr>
          <p:cNvSpPr/>
          <p:nvPr/>
        </p:nvSpPr>
        <p:spPr>
          <a:xfrm>
            <a:off x="467544" y="573325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Tree>
    <p:extLst>
      <p:ext uri="{BB962C8B-B14F-4D97-AF65-F5344CB8AC3E}">
        <p14:creationId xmlns:p14="http://schemas.microsoft.com/office/powerpoint/2010/main" val="380449908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Dunya\Documents\SUPRALAT\Politie en Recht 30.jpg"/>
          <p:cNvPicPr>
            <a:picLocks noChangeAspect="1" noChangeArrowheads="1"/>
          </p:cNvPicPr>
          <p:nvPr/>
        </p:nvPicPr>
        <p:blipFill>
          <a:blip r:embed="rId3" cstate="print"/>
          <a:srcRect l="8507" t="20867" r="17639"/>
          <a:stretch>
            <a:fillRect/>
          </a:stretch>
        </p:blipFill>
        <p:spPr bwMode="auto">
          <a:xfrm>
            <a:off x="5076056" y="0"/>
            <a:ext cx="4067944" cy="6858000"/>
          </a:xfrm>
          <a:prstGeom prst="rect">
            <a:avLst/>
          </a:prstGeom>
          <a:noFill/>
        </p:spPr>
      </p:pic>
      <p:sp>
        <p:nvSpPr>
          <p:cNvPr id="6" name="Rechthoek 5"/>
          <p:cNvSpPr/>
          <p:nvPr/>
        </p:nvSpPr>
        <p:spPr>
          <a:xfrm>
            <a:off x="5076056" y="0"/>
            <a:ext cx="4067944" cy="685800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9" name="Tijdelijke aanduiding voor inhoud 2"/>
          <p:cNvSpPr txBox="1">
            <a:spLocks/>
          </p:cNvSpPr>
          <p:nvPr/>
        </p:nvSpPr>
        <p:spPr>
          <a:xfrm>
            <a:off x="396934" y="2005334"/>
            <a:ext cx="4248472" cy="5013176"/>
          </a:xfrm>
          <a:prstGeom prst="rect">
            <a:avLst/>
          </a:prstGeom>
        </p:spPr>
        <p:txBody>
          <a:bodyPr vert="horz" lIns="91440" tIns="45720" rIns="91440" bIns="45720" rtlCol="0">
            <a:noAutofit/>
          </a:bodyPr>
          <a:lstStyle/>
          <a:p>
            <a:pPr algn="just"/>
            <a:r>
              <a:rPr lang="nl-NL" sz="2200" dirty="0"/>
              <a:t>Existen otras muchas maneras, simples pero eficaces, que le pueden ayudar a entablar una buena relación.</a:t>
            </a:r>
          </a:p>
          <a:p>
            <a:pPr algn="just"/>
            <a:endParaRPr lang="nl-NL" sz="2000" i="1" dirty="0">
              <a:solidFill>
                <a:srgbClr val="001C3D"/>
              </a:solidFill>
            </a:endParaRPr>
          </a:p>
          <a:p>
            <a:pPr algn="just"/>
            <a:endParaRPr lang="nl-NL" sz="2000" dirty="0"/>
          </a:p>
          <a:p>
            <a:pPr algn="just"/>
            <a:endParaRPr lang="nl-NL" sz="2000" dirty="0"/>
          </a:p>
        </p:txBody>
      </p:sp>
      <p:sp>
        <p:nvSpPr>
          <p:cNvPr id="18" name="Tekstvak 17"/>
          <p:cNvSpPr txBox="1"/>
          <p:nvPr/>
        </p:nvSpPr>
        <p:spPr>
          <a:xfrm>
            <a:off x="358219" y="908720"/>
            <a:ext cx="4680520" cy="954107"/>
          </a:xfrm>
          <a:prstGeom prst="rect">
            <a:avLst/>
          </a:prstGeom>
          <a:noFill/>
        </p:spPr>
        <p:txBody>
          <a:bodyPr wrap="square" rtlCol="0">
            <a:spAutoFit/>
          </a:bodyPr>
          <a:lstStyle/>
          <a:p>
            <a:r>
              <a:rPr lang="nl-NL" sz="2800" b="1" dirty="0">
                <a:solidFill>
                  <a:schemeClr val="tx2"/>
                </a:solidFill>
              </a:rPr>
              <a:t>Otros comportamientos que facilitan una buena relación</a:t>
            </a:r>
          </a:p>
        </p:txBody>
      </p:sp>
      <p:sp>
        <p:nvSpPr>
          <p:cNvPr id="12" name="Tekstvak 14"/>
          <p:cNvSpPr txBox="1"/>
          <p:nvPr/>
        </p:nvSpPr>
        <p:spPr>
          <a:xfrm>
            <a:off x="1674631" y="2547955"/>
            <a:ext cx="6372200" cy="40934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sz="2000" dirty="0"/>
              <a:t>Y, en tercer lugar, </a:t>
            </a:r>
            <a:r>
              <a:rPr lang="es-ES" sz="2000" b="1" dirty="0"/>
              <a:t>explorar y utilizar el marco de referencia de la otra persona </a:t>
            </a:r>
            <a:r>
              <a:rPr lang="es-ES" sz="2000" dirty="0"/>
              <a:t>y ver la situación desde su punto de vista es un elemento importante de comportamiento empático y contribuye enormemente a entablar una buena relación. </a:t>
            </a:r>
          </a:p>
          <a:p>
            <a:pPr algn="just"/>
            <a:r>
              <a:rPr lang="es-ES" sz="2000" dirty="0"/>
              <a:t> </a:t>
            </a:r>
          </a:p>
          <a:p>
            <a:pPr algn="just"/>
            <a:r>
              <a:rPr lang="es-ES" sz="2000" dirty="0"/>
              <a:t>Este «marco de referencia» incluye las actitudes, los valores, las creencias, las opiniones y las experiencias personales a través de las cuales la persona ve el mundo. </a:t>
            </a:r>
          </a:p>
          <a:p>
            <a:pPr algn="just"/>
            <a:r>
              <a:rPr lang="es-ES" sz="2000" dirty="0"/>
              <a:t> </a:t>
            </a:r>
          </a:p>
          <a:p>
            <a:pPr algn="just"/>
            <a:r>
              <a:rPr lang="es-ES" sz="2000" dirty="0"/>
              <a:t>Esto mismo también se manifiesta en el lenguaje que utiliza: si siente empatía, inconscientemente elegirá las palabras que son importantes para su cliente y las incorporará a su discurso. </a:t>
            </a:r>
          </a:p>
        </p:txBody>
      </p:sp>
      <p:sp>
        <p:nvSpPr>
          <p:cNvPr id="13" name="Ovaal 11">
            <a:hlinkClick r:id="rId4" action="ppaction://hlinksldjump"/>
          </p:cNvPr>
          <p:cNvSpPr/>
          <p:nvPr/>
        </p:nvSpPr>
        <p:spPr>
          <a:xfrm>
            <a:off x="467544" y="443711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7" name="Ovaal 12">
            <a:hlinkClick r:id="rId5" action="ppaction://hlinksldjump"/>
          </p:cNvPr>
          <p:cNvSpPr/>
          <p:nvPr/>
        </p:nvSpPr>
        <p:spPr>
          <a:xfrm>
            <a:off x="467544" y="508518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0" name="Ovaal 16">
            <a:hlinkClick r:id="rId6" action="ppaction://hlinksldjump"/>
          </p:cNvPr>
          <p:cNvSpPr/>
          <p:nvPr/>
        </p:nvSpPr>
        <p:spPr>
          <a:xfrm>
            <a:off x="467544" y="5733256"/>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Tree>
    <p:extLst>
      <p:ext uri="{BB962C8B-B14F-4D97-AF65-F5344CB8AC3E}">
        <p14:creationId xmlns:p14="http://schemas.microsoft.com/office/powerpoint/2010/main" val="3792133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Inicio</a:t>
            </a:r>
          </a:p>
        </p:txBody>
      </p:sp>
      <p:sp>
        <p:nvSpPr>
          <p:cNvPr id="7" name="Tekstvak 6">
            <a:hlinkClick r:id="rId3" action="ppaction://hlinksldjump"/>
          </p:cNvPr>
          <p:cNvSpPr txBox="1"/>
          <p:nvPr/>
        </p:nvSpPr>
        <p:spPr>
          <a:xfrm>
            <a:off x="1232196" y="2104980"/>
            <a:ext cx="2715064" cy="1107996"/>
          </a:xfrm>
          <a:prstGeom prst="rect">
            <a:avLst/>
          </a:prstGeom>
          <a:solidFill>
            <a:srgbClr val="00A2DB">
              <a:alpha val="50000"/>
            </a:srgbClr>
          </a:solidFill>
        </p:spPr>
        <p:txBody>
          <a:bodyPr wrap="square" rtlCol="0">
            <a:spAutoFit/>
          </a:bodyPr>
          <a:lstStyle/>
          <a:p>
            <a:pPr algn="ctr"/>
            <a:r>
              <a:rPr lang="nl-NL" sz="2200" b="1" dirty="0">
                <a:solidFill>
                  <a:schemeClr val="bg2"/>
                </a:solidFill>
              </a:rPr>
              <a:t>Parte 1: </a:t>
            </a:r>
          </a:p>
          <a:p>
            <a:pPr algn="ctr"/>
            <a:r>
              <a:rPr lang="nl-NL" sz="2200" b="1" dirty="0">
                <a:solidFill>
                  <a:schemeClr val="bg2"/>
                </a:solidFill>
              </a:rPr>
              <a:t>Entablar una buena relación</a:t>
            </a:r>
          </a:p>
          <a:p>
            <a:pPr algn="ctr"/>
            <a:endParaRPr lang="nl-NL" sz="2200" b="1" dirty="0">
              <a:solidFill>
                <a:schemeClr val="bg2"/>
              </a:solidFill>
            </a:endParaRPr>
          </a:p>
        </p:txBody>
      </p:sp>
      <p:sp>
        <p:nvSpPr>
          <p:cNvPr id="8" name="Tekstvak 7">
            <a:hlinkClick r:id="rId4" action="ppaction://hlinksldjump"/>
          </p:cNvPr>
          <p:cNvSpPr txBox="1"/>
          <p:nvPr/>
        </p:nvSpPr>
        <p:spPr>
          <a:xfrm>
            <a:off x="5099537" y="2104980"/>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2: </a:t>
            </a:r>
          </a:p>
          <a:p>
            <a:pPr algn="ctr"/>
            <a:r>
              <a:rPr lang="nl-NL" sz="2200" b="1" dirty="0">
                <a:solidFill>
                  <a:schemeClr val="bg2"/>
                </a:solidFill>
              </a:rPr>
              <a:t>Tipos de comunicación</a:t>
            </a:r>
          </a:p>
        </p:txBody>
      </p:sp>
      <p:sp>
        <p:nvSpPr>
          <p:cNvPr id="9" name="Tekstvak 8">
            <a:hlinkClick r:id="rId5" action="ppaction://hlinksldjump"/>
          </p:cNvPr>
          <p:cNvSpPr txBox="1"/>
          <p:nvPr/>
        </p:nvSpPr>
        <p:spPr>
          <a:xfrm>
            <a:off x="3275856" y="3761164"/>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3: </a:t>
            </a:r>
          </a:p>
          <a:p>
            <a:pPr algn="ctr"/>
            <a:r>
              <a:rPr lang="nl-NL" sz="2200" b="1" dirty="0">
                <a:solidFill>
                  <a:schemeClr val="bg2"/>
                </a:solidFill>
              </a:rPr>
              <a:t>Resumen</a:t>
            </a:r>
          </a:p>
          <a:p>
            <a:pPr algn="ctr"/>
            <a:endParaRPr lang="nl-NL" sz="2200" b="1" dirty="0">
              <a:solidFill>
                <a:schemeClr val="bg2"/>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Tipos de comunicación</a:t>
            </a:r>
          </a:p>
        </p:txBody>
      </p:sp>
      <p:sp>
        <p:nvSpPr>
          <p:cNvPr id="9" name="Tekstvak 8">
            <a:hlinkClick r:id="rId3" action="ppaction://hlinksldjump"/>
          </p:cNvPr>
          <p:cNvSpPr txBox="1"/>
          <p:nvPr/>
        </p:nvSpPr>
        <p:spPr>
          <a:xfrm>
            <a:off x="1403648" y="3776677"/>
            <a:ext cx="2859080" cy="646331"/>
          </a:xfrm>
          <a:prstGeom prst="rect">
            <a:avLst/>
          </a:prstGeom>
          <a:solidFill>
            <a:srgbClr val="00A2DB">
              <a:alpha val="84000"/>
            </a:srgbClr>
          </a:solidFill>
        </p:spPr>
        <p:txBody>
          <a:bodyPr wrap="square" rtlCol="0">
            <a:spAutoFit/>
          </a:bodyPr>
          <a:lstStyle/>
          <a:p>
            <a:pPr algn="ctr"/>
            <a:r>
              <a:rPr lang="nl-NL" b="1" dirty="0">
                <a:solidFill>
                  <a:schemeClr val="bg2"/>
                </a:solidFill>
              </a:rPr>
              <a:t>Comunicación verbal</a:t>
            </a:r>
          </a:p>
          <a:p>
            <a:pPr algn="ctr"/>
            <a:endParaRPr lang="nl-NL" b="1" dirty="0">
              <a:solidFill>
                <a:schemeClr val="bg2"/>
              </a:solidFill>
            </a:endParaRPr>
          </a:p>
        </p:txBody>
      </p:sp>
      <p:sp>
        <p:nvSpPr>
          <p:cNvPr id="11" name="Tekstvak 10">
            <a:hlinkClick r:id="rId4" action="ppaction://hlinksldjump"/>
          </p:cNvPr>
          <p:cNvSpPr txBox="1"/>
          <p:nvPr/>
        </p:nvSpPr>
        <p:spPr>
          <a:xfrm>
            <a:off x="4716016" y="3776676"/>
            <a:ext cx="2715064" cy="646331"/>
          </a:xfrm>
          <a:prstGeom prst="rect">
            <a:avLst/>
          </a:prstGeom>
          <a:solidFill>
            <a:schemeClr val="tx2">
              <a:alpha val="84000"/>
            </a:schemeClr>
          </a:solidFill>
        </p:spPr>
        <p:txBody>
          <a:bodyPr wrap="square" rtlCol="0">
            <a:spAutoFit/>
          </a:bodyPr>
          <a:lstStyle/>
          <a:p>
            <a:pPr algn="ctr"/>
            <a:r>
              <a:rPr lang="nl-NL" b="1" dirty="0">
                <a:solidFill>
                  <a:schemeClr val="bg2"/>
                </a:solidFill>
              </a:rPr>
              <a:t>Habilidades </a:t>
            </a:r>
          </a:p>
          <a:p>
            <a:pPr algn="ctr"/>
            <a:r>
              <a:rPr lang="nl-NL" b="1" dirty="0">
                <a:solidFill>
                  <a:schemeClr val="bg2"/>
                </a:solidFill>
              </a:rPr>
              <a:t>para preguntar</a:t>
            </a:r>
          </a:p>
        </p:txBody>
      </p:sp>
      <p:sp>
        <p:nvSpPr>
          <p:cNvPr id="12" name="Tekstvak 11">
            <a:hlinkClick r:id="rId5" action="ppaction://hlinksldjump"/>
          </p:cNvPr>
          <p:cNvSpPr txBox="1"/>
          <p:nvPr/>
        </p:nvSpPr>
        <p:spPr>
          <a:xfrm>
            <a:off x="1403648" y="4795195"/>
            <a:ext cx="2859080" cy="646331"/>
          </a:xfrm>
          <a:prstGeom prst="rect">
            <a:avLst/>
          </a:prstGeom>
          <a:solidFill>
            <a:schemeClr val="tx2">
              <a:alpha val="84000"/>
            </a:schemeClr>
          </a:solidFill>
        </p:spPr>
        <p:txBody>
          <a:bodyPr wrap="square" rtlCol="0">
            <a:spAutoFit/>
          </a:bodyPr>
          <a:lstStyle/>
          <a:p>
            <a:pPr algn="ctr"/>
            <a:r>
              <a:rPr lang="nl-NL" b="1" dirty="0">
                <a:solidFill>
                  <a:schemeClr val="bg2"/>
                </a:solidFill>
              </a:rPr>
              <a:t>Trucos para una comunicación verbal eficaz</a:t>
            </a:r>
          </a:p>
        </p:txBody>
      </p:sp>
      <p:sp>
        <p:nvSpPr>
          <p:cNvPr id="14" name="Tekstvak 13">
            <a:hlinkClick r:id="rId6" action="ppaction://hlinksldjump"/>
          </p:cNvPr>
          <p:cNvSpPr txBox="1"/>
          <p:nvPr/>
        </p:nvSpPr>
        <p:spPr>
          <a:xfrm>
            <a:off x="4716016" y="4795195"/>
            <a:ext cx="2715064" cy="646331"/>
          </a:xfrm>
          <a:prstGeom prst="rect">
            <a:avLst/>
          </a:prstGeom>
          <a:solidFill>
            <a:srgbClr val="00A2DB">
              <a:alpha val="84000"/>
            </a:srgbClr>
          </a:solidFill>
        </p:spPr>
        <p:txBody>
          <a:bodyPr wrap="square" rtlCol="0">
            <a:spAutoFit/>
          </a:bodyPr>
          <a:lstStyle/>
          <a:p>
            <a:pPr algn="ctr"/>
            <a:r>
              <a:rPr lang="nl-NL" b="1" dirty="0">
                <a:solidFill>
                  <a:schemeClr val="bg2"/>
                </a:solidFill>
              </a:rPr>
              <a:t>Comportamiento no verbal</a:t>
            </a:r>
          </a:p>
          <a:p>
            <a:pPr algn="ctr"/>
            <a:endParaRPr lang="nl-NL" b="1" dirty="0">
              <a:solidFill>
                <a:schemeClr val="bg2"/>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Comunicación verbal</a:t>
            </a:r>
          </a:p>
        </p:txBody>
      </p:sp>
      <p:sp>
        <p:nvSpPr>
          <p:cNvPr id="10" name="Tijdelijke aanduiding voor inhoud 2"/>
          <p:cNvSpPr txBox="1">
            <a:spLocks/>
          </p:cNvSpPr>
          <p:nvPr/>
        </p:nvSpPr>
        <p:spPr>
          <a:xfrm>
            <a:off x="1115616" y="3118656"/>
            <a:ext cx="7956376" cy="3501008"/>
          </a:xfrm>
          <a:prstGeom prst="rect">
            <a:avLst/>
          </a:prstGeom>
        </p:spPr>
        <p:txBody>
          <a:bodyPr vert="horz" lIns="91440" tIns="45720" rIns="91440" bIns="45720" rtlCol="0">
            <a:noAutofit/>
          </a:bodyPr>
          <a:lstStyle/>
          <a:p>
            <a:pPr algn="just"/>
            <a:r>
              <a:rPr lang="es-ES" sz="2000" dirty="0"/>
              <a:t>En un encuentro oral, el emisor pretende transmitir un mensaje determinado. La formulación del mensaje del emisor se ve afectada por su percepción de la situación, que está formada por sus propias suposiciones, ideas, estereotipos y valores</a:t>
            </a:r>
            <a:r>
              <a:rPr lang="en-US" sz="2000" dirty="0"/>
              <a:t>. </a:t>
            </a:r>
          </a:p>
          <a:p>
            <a:pPr algn="just"/>
            <a:endParaRPr lang="nl-NL" sz="2000" dirty="0"/>
          </a:p>
          <a:p>
            <a:pPr algn="just"/>
            <a:r>
              <a:rPr lang="en-US" sz="2000" dirty="0"/>
              <a:t>El mensaje transmitido por el emisor contendrá diversas capas de significado. Una parte del mismo será la </a:t>
            </a:r>
            <a:r>
              <a:rPr lang="en-US" sz="2000" b="1" dirty="0"/>
              <a:t>parte oral y literal </a:t>
            </a:r>
            <a:r>
              <a:rPr lang="en-US" sz="2000" dirty="0"/>
              <a:t>del mensaje. Una gran parte del mismo contendrá significado </a:t>
            </a:r>
            <a:r>
              <a:rPr lang="en-US" sz="2000" b="1" dirty="0"/>
              <a:t>paraverbal</a:t>
            </a:r>
            <a:r>
              <a:rPr lang="en-US" sz="2000" dirty="0"/>
              <a:t> y </a:t>
            </a:r>
            <a:r>
              <a:rPr lang="en-US" sz="2000" b="1" dirty="0"/>
              <a:t>no verbal</a:t>
            </a:r>
            <a:r>
              <a:rPr lang="en-US" sz="2000" dirty="0"/>
              <a:t>. El significado paraverbal incluye cómo se articula el mensaje, por ejemplo, el tono, los matices y el volumen de la voz, así como la velocidad de la forma de hablar. El significado no verbal es el lenguaje corporal del emisor.</a:t>
            </a:r>
            <a:endParaRPr lang="nl-NL" sz="2000" dirty="0"/>
          </a:p>
          <a:p>
            <a:pPr algn="just"/>
            <a:endParaRPr lang="nl-NL" sz="2000" dirty="0"/>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La comunicación verbal es la transmisión de información por medio del lenguaje hablado. </a:t>
            </a:r>
            <a:endParaRPr lang="nl-NL" dirty="0">
              <a:solidFill>
                <a:schemeClr val="bg1"/>
              </a:solidFill>
            </a:endParaRPr>
          </a:p>
        </p:txBody>
      </p:sp>
      <p:sp>
        <p:nvSpPr>
          <p:cNvPr id="18" name="Ovaal 17">
            <a:hlinkClick r:id="rId3"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Ovaal 18">
            <a:hlinkClick r:id="rId4"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0" name="Ovaal 19">
            <a:hlinkClick r:id="rId5"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Ovaal 20">
            <a:hlinkClick r:id="rId6"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al 18">
            <a:hlinkClick r:id="rId2"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pic>
        <p:nvPicPr>
          <p:cNvPr id="15" name="Picture 1" descr="C:\Users\Dunya\Documents\SUPRALAT\Politie en Recht 28.jpg"/>
          <p:cNvPicPr>
            <a:picLocks noChangeAspect="1" noChangeArrowheads="1"/>
          </p:cNvPicPr>
          <p:nvPr/>
        </p:nvPicPr>
        <p:blipFill>
          <a:blip r:embed="rId3"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Comunicación verbal</a:t>
            </a:r>
          </a:p>
        </p:txBody>
      </p:sp>
      <p:sp>
        <p:nvSpPr>
          <p:cNvPr id="10" name="Tijdelijke aanduiding voor inhoud 2"/>
          <p:cNvSpPr txBox="1">
            <a:spLocks/>
          </p:cNvSpPr>
          <p:nvPr/>
        </p:nvSpPr>
        <p:spPr>
          <a:xfrm>
            <a:off x="1115616" y="3356992"/>
            <a:ext cx="7956376" cy="3501008"/>
          </a:xfrm>
          <a:prstGeom prst="rect">
            <a:avLst/>
          </a:prstGeom>
        </p:spPr>
        <p:txBody>
          <a:bodyPr vert="horz" lIns="91440" tIns="45720" rIns="91440" bIns="45720" rtlCol="0">
            <a:noAutofit/>
          </a:bodyPr>
          <a:lstStyle/>
          <a:p>
            <a:pPr algn="just"/>
            <a:r>
              <a:rPr lang="nl-NL" dirty="0"/>
              <a:t>In geval van verbale communicatie wil de zender een bepaalde boodschap overbrengen. De formulering van de boodschap door de zender wordt beïnvloed door zijn of haar opvatting van de situatie. Deze opvatting wordt gevormd door de persoonlijke veronderstellingen, ideeën, stereotypen en waarden. </a:t>
            </a:r>
          </a:p>
          <a:p>
            <a:pPr algn="just"/>
            <a:r>
              <a:rPr lang="nl-NL" dirty="0"/>
              <a:t> </a:t>
            </a:r>
          </a:p>
          <a:p>
            <a:pPr algn="just"/>
            <a:r>
              <a:rPr lang="nl-NL" dirty="0"/>
              <a:t>De boodschap die door de zender wordt overgedragen, bevat verschillende betekenislagen. Een deel ervan is het letterlijke, verbale deel van de boodschap. Een groter deel ervan bestaat uit de paraverbale en non-verbale betekenis. De paraverbale betekenis bestaat onder meer uit hoe de boodschap wordt uitgesproken: het draait om de klank en toonhoogte, het volume en de snelheid. De non-verbale betekenis bestaat uit de lichaamstaal van de zender</a:t>
            </a:r>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La comunicación verbal es la transmisión de información por medio del lenguaje hablado. </a:t>
            </a:r>
            <a:endParaRPr lang="nl-NL" dirty="0">
              <a:solidFill>
                <a:schemeClr val="bg1"/>
              </a:solidFill>
            </a:endParaRPr>
          </a:p>
        </p:txBody>
      </p:sp>
      <p:sp>
        <p:nvSpPr>
          <p:cNvPr id="18" name="Ovaal 17">
            <a:hlinkClick r:id="rId4" action="ppaction://hlinksldjump"/>
          </p:cNvPr>
          <p:cNvSpPr/>
          <p:nvPr/>
        </p:nvSpPr>
        <p:spPr>
          <a:xfrm>
            <a:off x="179512" y="3717032"/>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0" name="Ovaal 19">
            <a:hlinkClick r:id="rId5"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Ovaal 20">
            <a:hlinkClick r:id="rId6"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2" name="Tekstvak 11"/>
          <p:cNvSpPr txBox="1"/>
          <p:nvPr/>
        </p:nvSpPr>
        <p:spPr>
          <a:xfrm>
            <a:off x="1043608" y="3072348"/>
            <a:ext cx="7956376" cy="375487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dirty="0"/>
              <a:t>La persona destinataria percibirá el mensaje de forma completa, es decir, con su componente verbal, paraverbal y no verbal. </a:t>
            </a:r>
          </a:p>
          <a:p>
            <a:r>
              <a:rPr lang="es-ES" dirty="0"/>
              <a:t> </a:t>
            </a:r>
          </a:p>
          <a:p>
            <a:pPr algn="just"/>
            <a:r>
              <a:rPr lang="es-ES" sz="2000" dirty="0"/>
              <a:t>De manera ideal, la interpretación del mensaje de la persona destinataria debería corresponder al significado pretendido por la persona emisora. Sin embargo, esto no ocurre siempre. En primer lugar, puede suceder que los elementos verbales y no verbales del mensaje sean opuestos y no coincidan. En este ejemplo, debido a cómo funcionan nuestros cerebros, la receptora se percatará del significado no verbal más rápidamente y esto influirá en cómo recibe el significado verbal. La dificultad reside en que el comportamiento no verbal está sujeto a múltiples interpretaciones y la receptora podría estar malinterpretando el lenguaje corporal del emisor.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Comunicación verbal</a:t>
            </a:r>
          </a:p>
        </p:txBody>
      </p:sp>
      <p:sp>
        <p:nvSpPr>
          <p:cNvPr id="10" name="Tijdelijke aanduiding voor inhoud 2"/>
          <p:cNvSpPr txBox="1">
            <a:spLocks/>
          </p:cNvSpPr>
          <p:nvPr/>
        </p:nvSpPr>
        <p:spPr>
          <a:xfrm>
            <a:off x="1115616" y="3356992"/>
            <a:ext cx="7956376" cy="3501008"/>
          </a:xfrm>
          <a:prstGeom prst="rect">
            <a:avLst/>
          </a:prstGeom>
        </p:spPr>
        <p:txBody>
          <a:bodyPr vert="horz" lIns="91440" tIns="45720" rIns="91440" bIns="45720" rtlCol="0">
            <a:noAutofit/>
          </a:bodyPr>
          <a:lstStyle/>
          <a:p>
            <a:pPr algn="just"/>
            <a:endParaRPr lang="nl-NL" dirty="0"/>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La comunicación verbal es la transmisión de información por medio del lenguaje hablado. </a:t>
            </a:r>
            <a:endParaRPr lang="nl-NL" dirty="0">
              <a:solidFill>
                <a:schemeClr val="bg1"/>
              </a:solidFill>
            </a:endParaRPr>
          </a:p>
        </p:txBody>
      </p:sp>
      <p:sp>
        <p:nvSpPr>
          <p:cNvPr id="14" name="Ovaal 17">
            <a:hlinkClick r:id="rId3"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8">
            <a:hlinkClick r:id="rId4" action="ppaction://hlinksldjump"/>
          </p:cNvPr>
          <p:cNvSpPr/>
          <p:nvPr/>
        </p:nvSpPr>
        <p:spPr>
          <a:xfrm>
            <a:off x="179512" y="4365104"/>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3" name="Ovaal 19">
            <a:hlinkClick r:id="rId5"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4" name="Ovaal 20">
            <a:hlinkClick r:id="rId6"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 name="Rectangle 1"/>
          <p:cNvSpPr/>
          <p:nvPr/>
        </p:nvSpPr>
        <p:spPr>
          <a:xfrm>
            <a:off x="1763688" y="3331835"/>
            <a:ext cx="7056784" cy="2123658"/>
          </a:xfrm>
          <a:prstGeom prst="rect">
            <a:avLst/>
          </a:prstGeom>
        </p:spPr>
        <p:txBody>
          <a:bodyPr wrap="square">
            <a:spAutoFit/>
          </a:bodyPr>
          <a:lstStyle/>
          <a:p>
            <a:pPr algn="just"/>
            <a:endParaRPr lang="es-ES" sz="2200" dirty="0"/>
          </a:p>
          <a:p>
            <a:pPr algn="just"/>
            <a:endParaRPr lang="es-ES" sz="2200" dirty="0"/>
          </a:p>
          <a:p>
            <a:pPr algn="just"/>
            <a:r>
              <a:rPr lang="es-ES" sz="2200" dirty="0"/>
              <a:t>En segundo lugar, la interpretación de los mensajes verbales y no verbales por parte de la persona receptora se verá afectada por sus propias percepciones de la realidad o por su «marco de referencia».</a:t>
            </a:r>
          </a:p>
        </p:txBody>
      </p:sp>
    </p:spTree>
    <p:extLst>
      <p:ext uri="{BB962C8B-B14F-4D97-AF65-F5344CB8AC3E}">
        <p14:creationId xmlns:p14="http://schemas.microsoft.com/office/powerpoint/2010/main" val="16122697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23992"/>
          <a:stretch>
            <a:fillRect/>
          </a:stretch>
        </p:blipFill>
        <p:spPr bwMode="auto">
          <a:xfrm>
            <a:off x="0" y="0"/>
            <a:ext cx="9144000" cy="3744416"/>
          </a:xfrm>
          <a:prstGeom prst="rect">
            <a:avLst/>
          </a:prstGeom>
          <a:noFill/>
        </p:spPr>
      </p:pic>
      <p:sp>
        <p:nvSpPr>
          <p:cNvPr id="6" name="Rechthoek 5"/>
          <p:cNvSpPr/>
          <p:nvPr/>
        </p:nvSpPr>
        <p:spPr>
          <a:xfrm>
            <a:off x="0" y="-27384"/>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Visión general</a:t>
            </a:r>
          </a:p>
        </p:txBody>
      </p:sp>
      <p:sp>
        <p:nvSpPr>
          <p:cNvPr id="9" name="Tijdelijke aanduiding voor inhoud 2"/>
          <p:cNvSpPr txBox="1">
            <a:spLocks/>
          </p:cNvSpPr>
          <p:nvPr/>
        </p:nvSpPr>
        <p:spPr>
          <a:xfrm>
            <a:off x="323528" y="4509120"/>
            <a:ext cx="8496944" cy="1224136"/>
          </a:xfrm>
          <a:prstGeom prst="rect">
            <a:avLst/>
          </a:prstGeom>
        </p:spPr>
        <p:txBody>
          <a:bodyPr vert="horz" lIns="91440" tIns="45720" rIns="91440" bIns="45720" rtlCol="0">
            <a:noAutofit/>
          </a:bodyPr>
          <a:lstStyle/>
          <a:p>
            <a:pPr algn="just"/>
            <a:endParaRPr lang="nl-NL" sz="2200" dirty="0"/>
          </a:p>
        </p:txBody>
      </p:sp>
      <p:sp>
        <p:nvSpPr>
          <p:cNvPr id="3" name="Rectangle 2"/>
          <p:cNvSpPr/>
          <p:nvPr/>
        </p:nvSpPr>
        <p:spPr>
          <a:xfrm>
            <a:off x="396934" y="4149080"/>
            <a:ext cx="8496944" cy="1785104"/>
          </a:xfrm>
          <a:prstGeom prst="rect">
            <a:avLst/>
          </a:prstGeom>
        </p:spPr>
        <p:txBody>
          <a:bodyPr wrap="square">
            <a:spAutoFit/>
          </a:bodyPr>
          <a:lstStyle/>
          <a:p>
            <a:pPr algn="just"/>
            <a:r>
              <a:rPr lang="es-ES" sz="2200" dirty="0"/>
              <a:t>Todos los días, en todos los sentidos, nos comunicamos con otras personas. Algunas son buenas comunicadoras por naturaleza y otras tienen que trabajar sus habilidades en este ámbito. Algunas personas se comunican mejor en grupos grandes mientras que otras se sienten mucho más cómodas en encuentros individuales.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Comunicación verbal</a:t>
            </a:r>
          </a:p>
        </p:txBody>
      </p:sp>
      <p:sp>
        <p:nvSpPr>
          <p:cNvPr id="10" name="Tijdelijke aanduiding voor inhoud 2"/>
          <p:cNvSpPr txBox="1">
            <a:spLocks/>
          </p:cNvSpPr>
          <p:nvPr/>
        </p:nvSpPr>
        <p:spPr>
          <a:xfrm>
            <a:off x="1115616" y="3356992"/>
            <a:ext cx="7956376" cy="3501008"/>
          </a:xfrm>
          <a:prstGeom prst="rect">
            <a:avLst/>
          </a:prstGeom>
        </p:spPr>
        <p:txBody>
          <a:bodyPr vert="horz" lIns="91440" tIns="45720" rIns="91440" bIns="45720" rtlCol="0">
            <a:noAutofit/>
          </a:bodyPr>
          <a:lstStyle/>
          <a:p>
            <a:pPr algn="just"/>
            <a:endParaRPr lang="nl-NL" dirty="0"/>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La comunicación verbal es la transmisión de información por medio del lenguaje hablado. </a:t>
            </a:r>
            <a:endParaRPr lang="nl-NL" dirty="0">
              <a:solidFill>
                <a:schemeClr val="bg1"/>
              </a:solidFill>
            </a:endParaRPr>
          </a:p>
        </p:txBody>
      </p:sp>
      <p:sp>
        <p:nvSpPr>
          <p:cNvPr id="12" name="Tekstvak 11"/>
          <p:cNvSpPr txBox="1"/>
          <p:nvPr/>
        </p:nvSpPr>
        <p:spPr>
          <a:xfrm>
            <a:off x="1043608" y="3072348"/>
            <a:ext cx="7956376"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nl-NL" sz="2000" dirty="0"/>
          </a:p>
        </p:txBody>
      </p:sp>
      <p:sp>
        <p:nvSpPr>
          <p:cNvPr id="14" name="Ovaal 17">
            <a:hlinkClick r:id="rId3"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8">
            <a:hlinkClick r:id="rId4" action="ppaction://hlinksldjump"/>
          </p:cNvPr>
          <p:cNvSpPr/>
          <p:nvPr/>
        </p:nvSpPr>
        <p:spPr>
          <a:xfrm>
            <a:off x="179512" y="4365104"/>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3" name="Ovaal 19">
            <a:hlinkClick r:id="rId5"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4" name="Ovaal 20">
            <a:hlinkClick r:id="rId6"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 name="Rectangle 1"/>
          <p:cNvSpPr/>
          <p:nvPr/>
        </p:nvSpPr>
        <p:spPr>
          <a:xfrm>
            <a:off x="1763688" y="3331835"/>
            <a:ext cx="7056784" cy="1107996"/>
          </a:xfrm>
          <a:prstGeom prst="rect">
            <a:avLst/>
          </a:prstGeom>
        </p:spPr>
        <p:txBody>
          <a:bodyPr wrap="square">
            <a:spAutoFit/>
          </a:bodyPr>
          <a:lstStyle/>
          <a:p>
            <a:pPr algn="just"/>
            <a:r>
              <a:rPr lang="en-US" sz="2200" dirty="0"/>
              <a:t>En segundo lugar, la interpretación de los mensajes verbales y no verbales por parte del receptor se verá afectada por sus propias percepciones de la realidad o por su "marco de referencia".</a:t>
            </a:r>
            <a:endParaRPr lang="nl-NL" sz="2200" dirty="0"/>
          </a:p>
        </p:txBody>
      </p:sp>
      <p:sp>
        <p:nvSpPr>
          <p:cNvPr id="25" name="Tekstvak 4">
            <a:hlinkClick r:id="rId7" action="ppaction://hlinksldjump"/>
          </p:cNvPr>
          <p:cNvSpPr txBox="1"/>
          <p:nvPr/>
        </p:nvSpPr>
        <p:spPr>
          <a:xfrm>
            <a:off x="6012160" y="4687976"/>
            <a:ext cx="2340260" cy="1477328"/>
          </a:xfrm>
          <a:prstGeom prst="rect">
            <a:avLst/>
          </a:prstGeom>
          <a:solidFill>
            <a:srgbClr val="00A2DB">
              <a:alpha val="84000"/>
            </a:srgbClr>
          </a:solidFill>
        </p:spPr>
        <p:txBody>
          <a:bodyPr wrap="square" rtlCol="0">
            <a:spAutoFit/>
          </a:bodyPr>
          <a:lstStyle/>
          <a:p>
            <a:pPr algn="ctr"/>
            <a:endParaRPr lang="nl-NL" b="1" dirty="0">
              <a:solidFill>
                <a:schemeClr val="bg2"/>
              </a:solidFill>
            </a:endParaRPr>
          </a:p>
          <a:p>
            <a:pPr algn="ctr"/>
            <a:r>
              <a:rPr lang="nl-NL" b="1" dirty="0">
                <a:solidFill>
                  <a:schemeClr val="bg2"/>
                </a:solidFill>
              </a:rPr>
              <a:t>Haga CLIC aquí para ver un esquema de la comunicación verbal</a:t>
            </a:r>
          </a:p>
          <a:p>
            <a:pPr algn="ctr"/>
            <a:endParaRPr lang="nl-NL" b="1" dirty="0">
              <a:solidFill>
                <a:schemeClr val="bg2"/>
              </a:solidFill>
            </a:endParaRPr>
          </a:p>
        </p:txBody>
      </p:sp>
      <p:pic>
        <p:nvPicPr>
          <p:cNvPr id="18" name="Picture 17"/>
          <p:cNvPicPr>
            <a:picLocks noChangeAspect="1" noChangeArrowheads="1"/>
          </p:cNvPicPr>
          <p:nvPr/>
        </p:nvPicPr>
        <p:blipFill>
          <a:blip r:embed="rId8" cstate="print"/>
          <a:srcRect/>
          <a:stretch>
            <a:fillRect/>
          </a:stretch>
        </p:blipFill>
        <p:spPr bwMode="auto">
          <a:xfrm>
            <a:off x="1979712" y="2454608"/>
            <a:ext cx="6372708" cy="3998728"/>
          </a:xfrm>
          <a:prstGeom prst="rect">
            <a:avLst/>
          </a:prstGeom>
          <a:noFill/>
          <a:ln w="9525">
            <a:noFill/>
            <a:miter lim="800000"/>
            <a:headEnd/>
            <a:tailEnd/>
          </a:ln>
        </p:spPr>
      </p:pic>
    </p:spTree>
    <p:extLst>
      <p:ext uri="{BB962C8B-B14F-4D97-AF65-F5344CB8AC3E}">
        <p14:creationId xmlns:p14="http://schemas.microsoft.com/office/powerpoint/2010/main" val="2069148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Comunicación verbal</a:t>
            </a:r>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La comunicación verbal es la transmisión de información por medio del lenguaje hablado. </a:t>
            </a:r>
            <a:endParaRPr lang="nl-NL" dirty="0">
              <a:solidFill>
                <a:schemeClr val="bg1"/>
              </a:solidFill>
            </a:endParaRPr>
          </a:p>
        </p:txBody>
      </p:sp>
      <p:sp>
        <p:nvSpPr>
          <p:cNvPr id="14" name="Ovaal 17">
            <a:hlinkClick r:id="rId3"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8">
            <a:hlinkClick r:id="rId4"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3" name="Ovaal 19">
            <a:hlinkClick r:id="rId5" action="ppaction://hlinksldjump"/>
          </p:cNvPr>
          <p:cNvSpPr/>
          <p:nvPr/>
        </p:nvSpPr>
        <p:spPr>
          <a:xfrm>
            <a:off x="179512" y="5013176"/>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4" name="Ovaal 20">
            <a:hlinkClick r:id="rId6"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5" name="Tekstvak 11"/>
          <p:cNvSpPr txBox="1"/>
          <p:nvPr/>
        </p:nvSpPr>
        <p:spPr>
          <a:xfrm>
            <a:off x="1190266" y="3351395"/>
            <a:ext cx="7953734" cy="34778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dirty="0"/>
              <a:t>Por ejemplo, una cliente de Oriente Medio, sospechosa de hurto, le dice a su abogado (hombre) que no quiere hablar de la presunta infracción. El abogado, en un intento de entablar una buena relación, aumenta sus esfuerzos por establecer contacto visual, mientras su clienta está cada vez más retraída. El abogado interpreta esta retracción como un «No confío en usted». Esto se debe a la interpretación que hace el abogado del lenguaje corporal de su clienta y a las experiencias anteriores del propio abogado con sospechosos de Oriente Medio quienes, según la opinión del abogado, tienden a desconfiar de los abogados. El abogado aumenta sus esfuerzos por generar confianza a través de una postura abierta inclinándose hacia delante</a:t>
            </a:r>
            <a:r>
              <a:rPr lang="en-US" sz="2000" dirty="0"/>
              <a:t>. </a:t>
            </a:r>
            <a:endParaRPr lang="nl-NL" sz="2000" dirty="0"/>
          </a:p>
        </p:txBody>
      </p:sp>
    </p:spTree>
    <p:extLst>
      <p:ext uri="{BB962C8B-B14F-4D97-AF65-F5344CB8AC3E}">
        <p14:creationId xmlns:p14="http://schemas.microsoft.com/office/powerpoint/2010/main" val="17451562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Comunicación verbal</a:t>
            </a:r>
          </a:p>
        </p:txBody>
      </p:sp>
      <p:sp>
        <p:nvSpPr>
          <p:cNvPr id="17" name="Tekstvak 16"/>
          <p:cNvSpPr txBox="1"/>
          <p:nvPr/>
        </p:nvSpPr>
        <p:spPr>
          <a:xfrm>
            <a:off x="323528" y="2708920"/>
            <a:ext cx="8496944" cy="369332"/>
          </a:xfrm>
          <a:prstGeom prst="rect">
            <a:avLst/>
          </a:prstGeom>
          <a:solidFill>
            <a:schemeClr val="tx1"/>
          </a:solidFill>
        </p:spPr>
        <p:txBody>
          <a:bodyPr wrap="square" rtlCol="0">
            <a:spAutoFit/>
          </a:bodyPr>
          <a:lstStyle/>
          <a:p>
            <a:r>
              <a:rPr lang="en-US" dirty="0">
                <a:solidFill>
                  <a:schemeClr val="bg1"/>
                </a:solidFill>
              </a:rPr>
              <a:t>La comunicación verbal es la transmisión de información por medio del lenguaje hablado. </a:t>
            </a:r>
            <a:endParaRPr lang="nl-NL" dirty="0">
              <a:solidFill>
                <a:schemeClr val="bg1"/>
              </a:solidFill>
            </a:endParaRPr>
          </a:p>
        </p:txBody>
      </p:sp>
      <p:sp>
        <p:nvSpPr>
          <p:cNvPr id="12" name="Ovaal 17">
            <a:hlinkClick r:id="rId3"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8" name="Ovaal 18">
            <a:hlinkClick r:id="rId4"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19" name="Ovaal 19">
            <a:hlinkClick r:id="rId5"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0" name="Ovaal 20">
            <a:hlinkClick r:id="rId6" action="ppaction://hlinksldjump"/>
          </p:cNvPr>
          <p:cNvSpPr/>
          <p:nvPr/>
        </p:nvSpPr>
        <p:spPr>
          <a:xfrm>
            <a:off x="179512" y="566124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21" name="Tekstvak 11"/>
          <p:cNvSpPr txBox="1"/>
          <p:nvPr/>
        </p:nvSpPr>
        <p:spPr>
          <a:xfrm>
            <a:off x="1152789" y="3705562"/>
            <a:ext cx="777686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dirty="0"/>
              <a:t>No obstante, podría suceder que la clienta evite el contacto visual porque en su cultura se puede interpretar como una señal de interés romántico. Cuanto más intenta el abogado entablar una buena relación, más se retrae la clienta. El motivo también podría ser que esta no quiera hablar de su imputación con el abogado por el estigma que existe en su cultura en relación con las personas acusadas de robo.  </a:t>
            </a:r>
          </a:p>
        </p:txBody>
      </p:sp>
    </p:spTree>
    <p:extLst>
      <p:ext uri="{BB962C8B-B14F-4D97-AF65-F5344CB8AC3E}">
        <p14:creationId xmlns:p14="http://schemas.microsoft.com/office/powerpoint/2010/main" val="164510111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Comunicación verbal</a:t>
            </a:r>
          </a:p>
        </p:txBody>
      </p:sp>
      <p:sp>
        <p:nvSpPr>
          <p:cNvPr id="10" name="Tijdelijke aanduiding voor inhoud 2"/>
          <p:cNvSpPr txBox="1">
            <a:spLocks/>
          </p:cNvSpPr>
          <p:nvPr/>
        </p:nvSpPr>
        <p:spPr>
          <a:xfrm>
            <a:off x="1115616" y="3140968"/>
            <a:ext cx="7956376" cy="3501008"/>
          </a:xfrm>
          <a:prstGeom prst="rect">
            <a:avLst/>
          </a:prstGeom>
        </p:spPr>
        <p:txBody>
          <a:bodyPr vert="horz" lIns="91440" tIns="45720" rIns="91440" bIns="45720" rtlCol="0">
            <a:noAutofit/>
          </a:bodyPr>
          <a:lstStyle/>
          <a:p>
            <a:pPr algn="just"/>
            <a:endParaRPr lang="nl-NL" i="1" dirty="0"/>
          </a:p>
        </p:txBody>
      </p:sp>
      <p:sp>
        <p:nvSpPr>
          <p:cNvPr id="17" name="Tekstvak 16"/>
          <p:cNvSpPr txBox="1"/>
          <p:nvPr/>
        </p:nvSpPr>
        <p:spPr>
          <a:xfrm>
            <a:off x="0" y="2492896"/>
            <a:ext cx="9144000" cy="646331"/>
          </a:xfrm>
          <a:prstGeom prst="rect">
            <a:avLst/>
          </a:prstGeom>
          <a:solidFill>
            <a:schemeClr val="tx1"/>
          </a:solidFill>
        </p:spPr>
        <p:txBody>
          <a:bodyPr wrap="square" rtlCol="0">
            <a:spAutoFit/>
          </a:bodyPr>
          <a:lstStyle/>
          <a:p>
            <a:r>
              <a:rPr lang="es-ES" dirty="0">
                <a:solidFill>
                  <a:schemeClr val="bg1"/>
                </a:solidFill>
              </a:rPr>
              <a:t>Sobre la base de lo anterior, le presentamos algunos trucos y técnicas para una comunicación verbal eficaz</a:t>
            </a:r>
            <a:r>
              <a:rPr lang="en-US" dirty="0">
                <a:solidFill>
                  <a:schemeClr val="bg1"/>
                </a:solidFill>
              </a:rPr>
              <a:t>.</a:t>
            </a:r>
            <a:endParaRPr lang="nl-NL" dirty="0">
              <a:solidFill>
                <a:schemeClr val="bg1"/>
              </a:solidFill>
            </a:endParaRPr>
          </a:p>
        </p:txBody>
      </p:sp>
      <p:sp>
        <p:nvSpPr>
          <p:cNvPr id="18" name="Ovaal 17">
            <a:hlinkClick r:id="rId3" action="ppaction://hlinksldjump"/>
          </p:cNvPr>
          <p:cNvSpPr/>
          <p:nvPr/>
        </p:nvSpPr>
        <p:spPr>
          <a:xfrm>
            <a:off x="179512" y="3717032"/>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Ovaal 18">
            <a:hlinkClick r:id="rId4"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0" name="Ovaal 19">
            <a:hlinkClick r:id="rId5"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Ovaal 20">
            <a:hlinkClick r:id="rId5"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2" name="Tekstvak 11"/>
          <p:cNvSpPr txBox="1"/>
          <p:nvPr/>
        </p:nvSpPr>
        <p:spPr>
          <a:xfrm>
            <a:off x="1187624" y="4077072"/>
            <a:ext cx="777686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dirty="0"/>
              <a:t>Primero, debería </a:t>
            </a:r>
            <a:r>
              <a:rPr lang="es-ES" sz="2000" b="1" dirty="0"/>
              <a:t>comprobar y confirmar </a:t>
            </a:r>
            <a:r>
              <a:rPr lang="es-ES" sz="2000" dirty="0"/>
              <a:t>si ha entendido correctamente lo que la otra persona pretendía transmitir. Como hemos dicho, parafrasear o resumir le permite reflexionar, asegurándose de haber entendido el mensaje pretendido. Por ejemplo, usted puede decir «Si lo he entendido correctamente, usted está diciendo...». También puede hacer preguntas para aclarar algunos puntos.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Comunicación verbal</a:t>
            </a:r>
          </a:p>
        </p:txBody>
      </p:sp>
      <p:sp>
        <p:nvSpPr>
          <p:cNvPr id="10" name="Tijdelijke aanduiding voor inhoud 2"/>
          <p:cNvSpPr txBox="1">
            <a:spLocks/>
          </p:cNvSpPr>
          <p:nvPr/>
        </p:nvSpPr>
        <p:spPr>
          <a:xfrm>
            <a:off x="1115616" y="3140968"/>
            <a:ext cx="7956376" cy="3501008"/>
          </a:xfrm>
          <a:prstGeom prst="rect">
            <a:avLst/>
          </a:prstGeom>
        </p:spPr>
        <p:txBody>
          <a:bodyPr vert="horz" lIns="91440" tIns="45720" rIns="91440" bIns="45720" rtlCol="0">
            <a:noAutofit/>
          </a:bodyPr>
          <a:lstStyle/>
          <a:p>
            <a:pPr algn="just"/>
            <a:endParaRPr lang="nl-NL" i="1" dirty="0"/>
          </a:p>
        </p:txBody>
      </p:sp>
      <p:sp>
        <p:nvSpPr>
          <p:cNvPr id="17" name="Tekstvak 16"/>
          <p:cNvSpPr txBox="1"/>
          <p:nvPr/>
        </p:nvSpPr>
        <p:spPr>
          <a:xfrm>
            <a:off x="0" y="2492896"/>
            <a:ext cx="9144000" cy="646331"/>
          </a:xfrm>
          <a:prstGeom prst="rect">
            <a:avLst/>
          </a:prstGeom>
          <a:solidFill>
            <a:schemeClr val="tx1"/>
          </a:solidFill>
        </p:spPr>
        <p:txBody>
          <a:bodyPr wrap="square" rtlCol="0">
            <a:spAutoFit/>
          </a:bodyPr>
          <a:lstStyle/>
          <a:p>
            <a:r>
              <a:rPr lang="es-ES" dirty="0">
                <a:solidFill>
                  <a:schemeClr val="bg1"/>
                </a:solidFill>
              </a:rPr>
              <a:t>Sobre la base de lo anterior, le presentamos algunos trucos y técnicas para una comunicación verbal eficaz.</a:t>
            </a:r>
          </a:p>
        </p:txBody>
      </p:sp>
      <p:sp>
        <p:nvSpPr>
          <p:cNvPr id="12" name="Tekstvak 11"/>
          <p:cNvSpPr txBox="1"/>
          <p:nvPr/>
        </p:nvSpPr>
        <p:spPr>
          <a:xfrm>
            <a:off x="1187624" y="4077072"/>
            <a:ext cx="777686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dirty="0"/>
              <a:t>Segundo, no dude en </a:t>
            </a:r>
            <a:r>
              <a:rPr lang="es-ES" sz="2000" b="1" dirty="0"/>
              <a:t>comprobar que la otra persona ha entendido </a:t>
            </a:r>
            <a:r>
              <a:rPr lang="es-ES" sz="2000" dirty="0"/>
              <a:t>el significado de su mensaje. </a:t>
            </a:r>
            <a:r>
              <a:rPr lang="es-ES" sz="2000" b="1" i="1" dirty="0"/>
              <a:t>Evite hacerlo preguntando «¿Entiende?» </a:t>
            </a:r>
            <a:r>
              <a:rPr lang="es-ES" sz="2000" dirty="0"/>
              <a:t>y, en su lugar, pídale, por ejemplo, que le diga qué puntos ha captado de lo que usted acaba de decir. Puede que quiera facilitar explicaciones adicionales de determinados términos o palabras para asegurarse de que las ha entendido de la forma que usted pretendía</a:t>
            </a:r>
            <a:r>
              <a:rPr lang="en-US" sz="2000" dirty="0"/>
              <a:t>.</a:t>
            </a:r>
            <a:endParaRPr lang="nl-NL" sz="2000" dirty="0"/>
          </a:p>
        </p:txBody>
      </p:sp>
      <p:sp>
        <p:nvSpPr>
          <p:cNvPr id="14" name="Ovaal 17">
            <a:hlinkClick r:id="rId3"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8">
            <a:hlinkClick r:id="rId4" action="ppaction://hlinksldjump"/>
          </p:cNvPr>
          <p:cNvSpPr/>
          <p:nvPr/>
        </p:nvSpPr>
        <p:spPr>
          <a:xfrm>
            <a:off x="179512" y="4365104"/>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3" name="Ovaal 19">
            <a:hlinkClick r:id="rId5"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4" name="Ovaal 20">
            <a:hlinkClick r:id="rId5"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extLst>
      <p:ext uri="{BB962C8B-B14F-4D97-AF65-F5344CB8AC3E}">
        <p14:creationId xmlns:p14="http://schemas.microsoft.com/office/powerpoint/2010/main" val="160309429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Comunicación verbal</a:t>
            </a:r>
          </a:p>
        </p:txBody>
      </p:sp>
      <p:sp>
        <p:nvSpPr>
          <p:cNvPr id="10" name="Tijdelijke aanduiding voor inhoud 2"/>
          <p:cNvSpPr txBox="1">
            <a:spLocks/>
          </p:cNvSpPr>
          <p:nvPr/>
        </p:nvSpPr>
        <p:spPr>
          <a:xfrm>
            <a:off x="1115616" y="3140968"/>
            <a:ext cx="7956376" cy="3501008"/>
          </a:xfrm>
          <a:prstGeom prst="rect">
            <a:avLst/>
          </a:prstGeom>
        </p:spPr>
        <p:txBody>
          <a:bodyPr vert="horz" lIns="91440" tIns="45720" rIns="91440" bIns="45720" rtlCol="0">
            <a:noAutofit/>
          </a:bodyPr>
          <a:lstStyle/>
          <a:p>
            <a:pPr algn="just"/>
            <a:endParaRPr lang="nl-NL" dirty="0"/>
          </a:p>
        </p:txBody>
      </p:sp>
      <p:sp>
        <p:nvSpPr>
          <p:cNvPr id="17" name="Tekstvak 16"/>
          <p:cNvSpPr txBox="1"/>
          <p:nvPr/>
        </p:nvSpPr>
        <p:spPr>
          <a:xfrm>
            <a:off x="0" y="2492896"/>
            <a:ext cx="9144000" cy="646331"/>
          </a:xfrm>
          <a:prstGeom prst="rect">
            <a:avLst/>
          </a:prstGeom>
          <a:solidFill>
            <a:schemeClr val="tx1"/>
          </a:solidFill>
        </p:spPr>
        <p:txBody>
          <a:bodyPr wrap="square" rtlCol="0">
            <a:spAutoFit/>
          </a:bodyPr>
          <a:lstStyle/>
          <a:p>
            <a:r>
              <a:rPr lang="es-ES" dirty="0">
                <a:solidFill>
                  <a:schemeClr val="bg1"/>
                </a:solidFill>
              </a:rPr>
              <a:t>Sobre la base de lo anterior, le presentamos algunos trucos y técnicas para una comunicación verbal eficaz.</a:t>
            </a:r>
          </a:p>
        </p:txBody>
      </p:sp>
      <p:sp>
        <p:nvSpPr>
          <p:cNvPr id="18" name="Ovaal 17">
            <a:hlinkClick r:id="rId3"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19" name="Ovaal 18">
            <a:hlinkClick r:id="rId4"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0" name="Ovaal 19">
            <a:hlinkClick r:id="rId5" action="ppaction://hlinksldjump"/>
          </p:cNvPr>
          <p:cNvSpPr/>
          <p:nvPr/>
        </p:nvSpPr>
        <p:spPr>
          <a:xfrm>
            <a:off x="179512" y="5013176"/>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1" name="Ovaal 20">
            <a:hlinkClick r:id="rId6" action="ppaction://hlinksldjump"/>
          </p:cNvPr>
          <p:cNvSpPr/>
          <p:nvPr/>
        </p:nvSpPr>
        <p:spPr>
          <a:xfrm>
            <a:off x="179512" y="5661248"/>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
        <p:nvSpPr>
          <p:cNvPr id="12" name="Tekstvak 11"/>
          <p:cNvSpPr txBox="1"/>
          <p:nvPr/>
        </p:nvSpPr>
        <p:spPr>
          <a:xfrm>
            <a:off x="1182615" y="3856980"/>
            <a:ext cx="7776864"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a:t>Puede que tenga que </a:t>
            </a:r>
            <a:r>
              <a:rPr lang="es-ES" b="1" dirty="0"/>
              <a:t>repetir algunas partes concretas de la información</a:t>
            </a:r>
            <a:r>
              <a:rPr lang="es-ES" dirty="0"/>
              <a:t>, y parafrasear con frecuencia para aumentar las posibilidades de que se transmita el significado pretendido del mensaje. También puede pedirle que haga lo mismo en beneficio de su propia comprensión.</a:t>
            </a:r>
          </a:p>
          <a:p>
            <a:pPr algn="just"/>
            <a:r>
              <a:rPr lang="es-ES" dirty="0"/>
              <a:t> </a:t>
            </a:r>
          </a:p>
          <a:p>
            <a:pPr algn="just"/>
            <a:r>
              <a:rPr lang="es-ES" dirty="0"/>
              <a:t>Indique </a:t>
            </a:r>
            <a:r>
              <a:rPr lang="es-ES" b="1" dirty="0"/>
              <a:t>qué le gustaría lograr </a:t>
            </a:r>
            <a:r>
              <a:rPr lang="es-ES" dirty="0"/>
              <a:t>al entablar la comunicación, así como </a:t>
            </a:r>
            <a:r>
              <a:rPr lang="es-ES" b="1" dirty="0"/>
              <a:t>cualquier limitación </a:t>
            </a:r>
            <a:r>
              <a:rPr lang="es-ES" dirty="0"/>
              <a:t>existente para lograr este objetivo, por ejemplo, cualquier limitación de tiempo o falta de información a su disposición.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Comunicación verbal</a:t>
            </a:r>
          </a:p>
        </p:txBody>
      </p:sp>
      <p:sp>
        <p:nvSpPr>
          <p:cNvPr id="10" name="Tijdelijke aanduiding voor inhoud 2"/>
          <p:cNvSpPr txBox="1">
            <a:spLocks/>
          </p:cNvSpPr>
          <p:nvPr/>
        </p:nvSpPr>
        <p:spPr>
          <a:xfrm>
            <a:off x="1115616" y="3140968"/>
            <a:ext cx="7956376" cy="3501008"/>
          </a:xfrm>
          <a:prstGeom prst="rect">
            <a:avLst/>
          </a:prstGeom>
        </p:spPr>
        <p:txBody>
          <a:bodyPr vert="horz" lIns="91440" tIns="45720" rIns="91440" bIns="45720" rtlCol="0">
            <a:noAutofit/>
          </a:bodyPr>
          <a:lstStyle/>
          <a:p>
            <a:pPr algn="just"/>
            <a:endParaRPr lang="nl-NL" dirty="0"/>
          </a:p>
        </p:txBody>
      </p:sp>
      <p:sp>
        <p:nvSpPr>
          <p:cNvPr id="17" name="Tekstvak 16"/>
          <p:cNvSpPr txBox="1"/>
          <p:nvPr/>
        </p:nvSpPr>
        <p:spPr>
          <a:xfrm>
            <a:off x="0" y="2492896"/>
            <a:ext cx="9144000" cy="646331"/>
          </a:xfrm>
          <a:prstGeom prst="rect">
            <a:avLst/>
          </a:prstGeom>
          <a:solidFill>
            <a:schemeClr val="tx1"/>
          </a:solidFill>
        </p:spPr>
        <p:txBody>
          <a:bodyPr wrap="square" rtlCol="0">
            <a:spAutoFit/>
          </a:bodyPr>
          <a:lstStyle/>
          <a:p>
            <a:r>
              <a:rPr lang="es-ES" dirty="0">
                <a:solidFill>
                  <a:schemeClr val="bg1"/>
                </a:solidFill>
              </a:rPr>
              <a:t>Sobre la base de lo anterior, le presentamos algunos trucos y técnicas para una comunicación verbal eficaz.</a:t>
            </a:r>
          </a:p>
        </p:txBody>
      </p:sp>
      <p:sp>
        <p:nvSpPr>
          <p:cNvPr id="12" name="Tekstvak 11"/>
          <p:cNvSpPr txBox="1"/>
          <p:nvPr/>
        </p:nvSpPr>
        <p:spPr>
          <a:xfrm>
            <a:off x="1187624" y="3720514"/>
            <a:ext cx="7776864"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dirty="0"/>
              <a:t>Emplee </a:t>
            </a:r>
            <a:r>
              <a:rPr lang="es-ES" b="1" dirty="0"/>
              <a:t>lenguaje adaptado </a:t>
            </a:r>
            <a:r>
              <a:rPr lang="es-ES" dirty="0"/>
              <a:t>a la edad y al contexto social y cultural de la otra persona. Sin embargo, no debe dar por hecho que al adaptar su lenguaje le entenderán automáticamente. Por tanto, siempre es importante confirmar que la comprensión es mutua. </a:t>
            </a:r>
          </a:p>
          <a:p>
            <a:pPr algn="just"/>
            <a:r>
              <a:rPr lang="es-ES" dirty="0"/>
              <a:t> </a:t>
            </a:r>
          </a:p>
          <a:p>
            <a:pPr algn="just"/>
            <a:r>
              <a:rPr lang="es-ES" dirty="0"/>
              <a:t>Por último, </a:t>
            </a:r>
            <a:r>
              <a:rPr lang="es-ES" b="1" dirty="0"/>
              <a:t>evite usar jerga jurídica o fórmulas legales</a:t>
            </a:r>
            <a:r>
              <a:rPr lang="es-ES" dirty="0"/>
              <a:t>, incluso con clientes «experimentados», ya que puede que no sean plenamente conscientes de su significado correcto. Si tiene que utilizar términos jurídicos, explíquelos a continuación y confirme que su cliente los ha entendido de forma adecuada.</a:t>
            </a:r>
          </a:p>
        </p:txBody>
      </p:sp>
      <p:sp>
        <p:nvSpPr>
          <p:cNvPr id="14" name="Ovaal 17">
            <a:hlinkClick r:id="rId3" action="ppaction://hlinksldjump"/>
          </p:cNvPr>
          <p:cNvSpPr/>
          <p:nvPr/>
        </p:nvSpPr>
        <p:spPr>
          <a:xfrm>
            <a:off x="179512" y="3717032"/>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1</a:t>
            </a:r>
          </a:p>
        </p:txBody>
      </p:sp>
      <p:sp>
        <p:nvSpPr>
          <p:cNvPr id="22" name="Ovaal 18">
            <a:hlinkClick r:id="rId4" action="ppaction://hlinksldjump"/>
          </p:cNvPr>
          <p:cNvSpPr/>
          <p:nvPr/>
        </p:nvSpPr>
        <p:spPr>
          <a:xfrm>
            <a:off x="179512" y="4365104"/>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2</a:t>
            </a:r>
          </a:p>
        </p:txBody>
      </p:sp>
      <p:sp>
        <p:nvSpPr>
          <p:cNvPr id="23" name="Ovaal 19">
            <a:hlinkClick r:id="rId5" action="ppaction://hlinksldjump"/>
          </p:cNvPr>
          <p:cNvSpPr/>
          <p:nvPr/>
        </p:nvSpPr>
        <p:spPr>
          <a:xfrm>
            <a:off x="179512" y="5013176"/>
            <a:ext cx="792088" cy="504056"/>
          </a:xfrm>
          <a:prstGeom prst="ellipse">
            <a:avLst/>
          </a:prstGeom>
          <a:solidFill>
            <a:schemeClr val="accent4"/>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3</a:t>
            </a:r>
          </a:p>
        </p:txBody>
      </p:sp>
      <p:sp>
        <p:nvSpPr>
          <p:cNvPr id="24" name="Ovaal 20">
            <a:hlinkClick r:id="rId6" action="ppaction://hlinksldjump"/>
          </p:cNvPr>
          <p:cNvSpPr/>
          <p:nvPr/>
        </p:nvSpPr>
        <p:spPr>
          <a:xfrm>
            <a:off x="179512" y="5661248"/>
            <a:ext cx="792088" cy="504056"/>
          </a:xfrm>
          <a:prstGeom prst="ellipse">
            <a:avLst/>
          </a:prstGeom>
          <a:solidFill>
            <a:schemeClr val="accent4">
              <a:alpha val="66000"/>
            </a:schemeClr>
          </a:solidFill>
          <a:ln w="635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3200" dirty="0"/>
              <a:t>4</a:t>
            </a:r>
          </a:p>
        </p:txBody>
      </p:sp>
    </p:spTree>
    <p:extLst>
      <p:ext uri="{BB962C8B-B14F-4D97-AF65-F5344CB8AC3E}">
        <p14:creationId xmlns:p14="http://schemas.microsoft.com/office/powerpoint/2010/main" val="78318742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Habilidades para preguntar</a:t>
            </a:r>
          </a:p>
        </p:txBody>
      </p:sp>
      <p:sp>
        <p:nvSpPr>
          <p:cNvPr id="9" name="Tijdelijke aanduiding voor inhoud 2"/>
          <p:cNvSpPr txBox="1">
            <a:spLocks/>
          </p:cNvSpPr>
          <p:nvPr/>
        </p:nvSpPr>
        <p:spPr>
          <a:xfrm>
            <a:off x="323528" y="1844824"/>
            <a:ext cx="4464496" cy="4377992"/>
          </a:xfrm>
          <a:prstGeom prst="rect">
            <a:avLst/>
          </a:prstGeom>
        </p:spPr>
        <p:txBody>
          <a:bodyPr vert="horz" lIns="91440" tIns="45720" rIns="91440" bIns="45720" rtlCol="0">
            <a:noAutofit/>
          </a:bodyPr>
          <a:lstStyle/>
          <a:p>
            <a:pPr algn="just"/>
            <a:r>
              <a:rPr lang="es-ES" sz="2100" b="1" dirty="0"/>
              <a:t>Las preguntas abiertas </a:t>
            </a:r>
            <a:r>
              <a:rPr lang="es-ES" sz="2100" dirty="0"/>
              <a:t>son aquellas que ofrecen espacio y mucha libertad para formular una respuesta. Estas son, por ejemplo, las preguntas que empiezan por «Dígame...», «Podría ser más explícito...», «Descríbame...». </a:t>
            </a:r>
          </a:p>
          <a:p>
            <a:pPr algn="just"/>
            <a:r>
              <a:rPr lang="es-ES" sz="2100" dirty="0"/>
              <a:t> </a:t>
            </a:r>
          </a:p>
          <a:p>
            <a:pPr algn="just"/>
            <a:r>
              <a:rPr lang="es-ES" sz="2100" b="1" dirty="0"/>
              <a:t>Las preguntas cerradas </a:t>
            </a:r>
            <a:r>
              <a:rPr lang="es-ES" sz="2100" dirty="0"/>
              <a:t>son aquellas que limitan las posibilidades para formular una respuesta. No son solo preguntas de «sí o no», sino que estas preguntas también invitan a dar respuestas específicas. Por ejemplo, la pregunta «¿Dónde estuvo anoche?» es una pregunta cerrada. </a:t>
            </a:r>
            <a:r>
              <a:rPr lang="es-ES" sz="2200" dirty="0"/>
              <a:t> </a:t>
            </a:r>
          </a:p>
          <a:p>
            <a:pPr algn="just"/>
            <a:endParaRPr lang="nl-NL" sz="2100" dirty="0"/>
          </a:p>
          <a:p>
            <a:pPr algn="just"/>
            <a:r>
              <a:rPr lang="nl-NL" sz="2100" dirty="0"/>
              <a:t> </a:t>
            </a:r>
          </a:p>
        </p:txBody>
      </p:sp>
      <p:sp>
        <p:nvSpPr>
          <p:cNvPr id="18" name="Tekstvak 17"/>
          <p:cNvSpPr txBox="1"/>
          <p:nvPr/>
        </p:nvSpPr>
        <p:spPr>
          <a:xfrm>
            <a:off x="107504" y="908720"/>
            <a:ext cx="4932040" cy="1107996"/>
          </a:xfrm>
          <a:prstGeom prst="rect">
            <a:avLst/>
          </a:prstGeom>
          <a:noFill/>
        </p:spPr>
        <p:txBody>
          <a:bodyPr wrap="square" rtlCol="0">
            <a:spAutoFit/>
          </a:bodyPr>
          <a:lstStyle/>
          <a:p>
            <a:pPr algn="just"/>
            <a:r>
              <a:rPr lang="nl-NL" sz="2200" b="1" dirty="0">
                <a:solidFill>
                  <a:schemeClr val="tx2"/>
                </a:solidFill>
              </a:rPr>
              <a:t>Tener buenas habilidades para preguntar es esencial para un abogado/ada eficiente.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Habilidades para preguntar</a:t>
            </a:r>
          </a:p>
        </p:txBody>
      </p:sp>
      <p:sp>
        <p:nvSpPr>
          <p:cNvPr id="18" name="Tekstvak 17"/>
          <p:cNvSpPr txBox="1"/>
          <p:nvPr/>
        </p:nvSpPr>
        <p:spPr>
          <a:xfrm>
            <a:off x="251520" y="908720"/>
            <a:ext cx="4608512" cy="1200329"/>
          </a:xfrm>
          <a:prstGeom prst="rect">
            <a:avLst/>
          </a:prstGeom>
          <a:noFill/>
        </p:spPr>
        <p:txBody>
          <a:bodyPr wrap="square" rtlCol="0">
            <a:spAutoFit/>
          </a:bodyPr>
          <a:lstStyle/>
          <a:p>
            <a:pPr algn="just"/>
            <a:r>
              <a:rPr lang="nl-NL" sz="2400" b="1" dirty="0">
                <a:solidFill>
                  <a:schemeClr val="tx2"/>
                </a:solidFill>
              </a:rPr>
              <a:t>Tener buenas habilidades para preguntar es esencial para un abogado/ada eficiente.</a:t>
            </a:r>
          </a:p>
        </p:txBody>
      </p:sp>
      <p:sp>
        <p:nvSpPr>
          <p:cNvPr id="10" name="Tekstvak 9"/>
          <p:cNvSpPr txBox="1"/>
          <p:nvPr/>
        </p:nvSpPr>
        <p:spPr>
          <a:xfrm>
            <a:off x="251520" y="2852936"/>
            <a:ext cx="7776864" cy="17697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nl-NL" sz="2100" dirty="0"/>
          </a:p>
          <a:p>
            <a:pPr algn="just"/>
            <a:r>
              <a:rPr lang="es-ES" sz="2200" dirty="0"/>
              <a:t>Hacer </a:t>
            </a:r>
            <a:r>
              <a:rPr lang="es-ES" sz="2200" b="1" dirty="0"/>
              <a:t>preguntas abiertas </a:t>
            </a:r>
            <a:r>
              <a:rPr lang="es-ES" sz="2200" dirty="0"/>
              <a:t>es importante ―especialmente en el inicio del encuentro― para </a:t>
            </a:r>
            <a:r>
              <a:rPr lang="es-ES" sz="2200" b="1" dirty="0"/>
              <a:t>entablar una buena relación </a:t>
            </a:r>
            <a:r>
              <a:rPr lang="es-ES" sz="2200" dirty="0"/>
              <a:t>y para </a:t>
            </a:r>
            <a:r>
              <a:rPr lang="es-ES" sz="2200" b="1" dirty="0"/>
              <a:t>entender la perspectiva </a:t>
            </a:r>
            <a:r>
              <a:rPr lang="es-ES" sz="2200" dirty="0"/>
              <a:t>de la otra persona</a:t>
            </a:r>
            <a:r>
              <a:rPr lang="en-US" sz="2200" dirty="0"/>
              <a:t>. </a:t>
            </a:r>
            <a:endParaRPr lang="nl-NL" sz="2200" dirty="0"/>
          </a:p>
          <a:p>
            <a:pPr algn="just"/>
            <a:endParaRPr lang="nl-NL" sz="2200" dirty="0"/>
          </a:p>
        </p:txBody>
      </p:sp>
    </p:spTree>
    <p:extLst>
      <p:ext uri="{BB962C8B-B14F-4D97-AF65-F5344CB8AC3E}">
        <p14:creationId xmlns:p14="http://schemas.microsoft.com/office/powerpoint/2010/main" val="207136350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Habilidades para preguntar</a:t>
            </a:r>
          </a:p>
        </p:txBody>
      </p:sp>
      <p:sp>
        <p:nvSpPr>
          <p:cNvPr id="18" name="Tekstvak 17"/>
          <p:cNvSpPr txBox="1"/>
          <p:nvPr/>
        </p:nvSpPr>
        <p:spPr>
          <a:xfrm>
            <a:off x="251520" y="908720"/>
            <a:ext cx="4608512" cy="1200329"/>
          </a:xfrm>
          <a:prstGeom prst="rect">
            <a:avLst/>
          </a:prstGeom>
          <a:noFill/>
        </p:spPr>
        <p:txBody>
          <a:bodyPr wrap="square" rtlCol="0">
            <a:spAutoFit/>
          </a:bodyPr>
          <a:lstStyle/>
          <a:p>
            <a:pPr algn="just"/>
            <a:r>
              <a:rPr lang="nl-NL" sz="2400" b="1" dirty="0">
                <a:solidFill>
                  <a:schemeClr val="tx2"/>
                </a:solidFill>
              </a:rPr>
              <a:t>Tener buenas habilidades para preguntar es esencial para un abogado/ada eficiente.</a:t>
            </a:r>
          </a:p>
        </p:txBody>
      </p:sp>
      <p:sp>
        <p:nvSpPr>
          <p:cNvPr id="10" name="Tekstvak 9"/>
          <p:cNvSpPr txBox="1"/>
          <p:nvPr/>
        </p:nvSpPr>
        <p:spPr>
          <a:xfrm>
            <a:off x="251520" y="2852936"/>
            <a:ext cx="7776864" cy="21082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nl-NL" sz="2100" dirty="0"/>
          </a:p>
          <a:p>
            <a:pPr algn="just"/>
            <a:r>
              <a:rPr lang="en-US" sz="2200" dirty="0"/>
              <a:t>Esto no significa que deban evitarse directamente las </a:t>
            </a:r>
            <a:r>
              <a:rPr lang="en-US" sz="2200" b="1" dirty="0"/>
              <a:t>preguntas cerradas</a:t>
            </a:r>
            <a:r>
              <a:rPr lang="en-US" sz="2200" dirty="0"/>
              <a:t>, sino que </a:t>
            </a:r>
            <a:r>
              <a:rPr lang="en-US" sz="2200" b="1" dirty="0"/>
              <a:t>deberían perseguir un objetivo claro</a:t>
            </a:r>
            <a:r>
              <a:rPr lang="en-US" sz="2200" dirty="0"/>
              <a:t>: por ejemplo, para verificar su comprensión de lo que le ha dicho el cliente o para obtener información específica y detallada.   </a:t>
            </a:r>
            <a:endParaRPr lang="nl-NL" sz="2200" dirty="0"/>
          </a:p>
          <a:p>
            <a:pPr algn="just"/>
            <a:endParaRPr lang="nl-NL" sz="2200" dirty="0"/>
          </a:p>
        </p:txBody>
      </p:sp>
    </p:spTree>
    <p:extLst>
      <p:ext uri="{BB962C8B-B14F-4D97-AF65-F5344CB8AC3E}">
        <p14:creationId xmlns:p14="http://schemas.microsoft.com/office/powerpoint/2010/main" val="39879521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23992"/>
          <a:stretch>
            <a:fillRect/>
          </a:stretch>
        </p:blipFill>
        <p:spPr bwMode="auto">
          <a:xfrm>
            <a:off x="0" y="0"/>
            <a:ext cx="9144000" cy="3744416"/>
          </a:xfrm>
          <a:prstGeom prst="rect">
            <a:avLst/>
          </a:prstGeom>
          <a:noFill/>
        </p:spPr>
      </p:pic>
      <p:sp>
        <p:nvSpPr>
          <p:cNvPr id="6" name="Rechthoek 5"/>
          <p:cNvSpPr/>
          <p:nvPr/>
        </p:nvSpPr>
        <p:spPr>
          <a:xfrm>
            <a:off x="0" y="-27384"/>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Visión general</a:t>
            </a:r>
          </a:p>
        </p:txBody>
      </p:sp>
      <p:sp>
        <p:nvSpPr>
          <p:cNvPr id="9" name="Tijdelijke aanduiding voor inhoud 2"/>
          <p:cNvSpPr txBox="1">
            <a:spLocks/>
          </p:cNvSpPr>
          <p:nvPr/>
        </p:nvSpPr>
        <p:spPr>
          <a:xfrm>
            <a:off x="197040" y="3847327"/>
            <a:ext cx="8640960" cy="2489348"/>
          </a:xfrm>
          <a:prstGeom prst="rect">
            <a:avLst/>
          </a:prstGeom>
        </p:spPr>
        <p:txBody>
          <a:bodyPr vert="horz" lIns="91440" tIns="45720" rIns="91440" bIns="45720" rtlCol="0">
            <a:noAutofit/>
          </a:bodyPr>
          <a:lstStyle/>
          <a:p>
            <a:pPr algn="just"/>
            <a:endParaRPr lang="nl-NL" sz="2200" dirty="0"/>
          </a:p>
        </p:txBody>
      </p:sp>
      <p:sp>
        <p:nvSpPr>
          <p:cNvPr id="2" name="Rectangle 1"/>
          <p:cNvSpPr/>
          <p:nvPr/>
        </p:nvSpPr>
        <p:spPr>
          <a:xfrm>
            <a:off x="197040" y="3874462"/>
            <a:ext cx="8839456" cy="2462213"/>
          </a:xfrm>
          <a:prstGeom prst="rect">
            <a:avLst/>
          </a:prstGeom>
        </p:spPr>
        <p:txBody>
          <a:bodyPr wrap="square">
            <a:spAutoFit/>
          </a:bodyPr>
          <a:lstStyle/>
          <a:p>
            <a:pPr algn="just"/>
            <a:r>
              <a:rPr lang="es-ES" sz="2200" dirty="0"/>
              <a:t>En su papel de abogado/</a:t>
            </a:r>
            <a:r>
              <a:rPr lang="es-ES" sz="2200" dirty="0" err="1"/>
              <a:t>ada</a:t>
            </a:r>
            <a:r>
              <a:rPr lang="es-ES" sz="2200" dirty="0"/>
              <a:t> defensor/a, es fundamental contar con unas buenas habilidades comunicativas. Tiene que establecer una buena relación con su cliente, tiene que mostrar a su cliente que lo está escuchando, tiene que transmitir con frecuencia información compleja para su cliente y tiene que valorar/medir sus respuestas en relación con esta información y su asesoramiento de una forma más amplia. Puede que tenga que comunicarse a través de un/a intérprete o con efectivos médicos en situaciones críticas</a:t>
            </a:r>
            <a:r>
              <a:rPr lang="en-US" sz="2200" dirty="0"/>
              <a:t>. </a:t>
            </a:r>
            <a:endParaRPr lang="nl-NL" sz="22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Habilidades para preguntar</a:t>
            </a:r>
          </a:p>
        </p:txBody>
      </p:sp>
      <p:sp>
        <p:nvSpPr>
          <p:cNvPr id="18" name="Tekstvak 17"/>
          <p:cNvSpPr txBox="1"/>
          <p:nvPr/>
        </p:nvSpPr>
        <p:spPr>
          <a:xfrm>
            <a:off x="251520" y="908720"/>
            <a:ext cx="4608512" cy="1200329"/>
          </a:xfrm>
          <a:prstGeom prst="rect">
            <a:avLst/>
          </a:prstGeom>
          <a:noFill/>
        </p:spPr>
        <p:txBody>
          <a:bodyPr wrap="square" rtlCol="0">
            <a:spAutoFit/>
          </a:bodyPr>
          <a:lstStyle/>
          <a:p>
            <a:pPr algn="just"/>
            <a:r>
              <a:rPr lang="nl-NL" sz="2400" b="1" dirty="0">
                <a:solidFill>
                  <a:schemeClr val="tx2"/>
                </a:solidFill>
              </a:rPr>
              <a:t>Tener buenas habilidades para preguntar es esencial para un abogado/ada eficiente.</a:t>
            </a:r>
          </a:p>
        </p:txBody>
      </p:sp>
      <p:sp>
        <p:nvSpPr>
          <p:cNvPr id="10" name="Tekstvak 9"/>
          <p:cNvSpPr txBox="1"/>
          <p:nvPr/>
        </p:nvSpPr>
        <p:spPr>
          <a:xfrm>
            <a:off x="251520" y="2479075"/>
            <a:ext cx="7776864" cy="278537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endParaRPr lang="nl-NL" sz="2100" dirty="0"/>
          </a:p>
          <a:p>
            <a:pPr algn="just"/>
            <a:r>
              <a:rPr lang="es-ES" sz="2200" dirty="0"/>
              <a:t>Asimismo, debe </a:t>
            </a:r>
            <a:r>
              <a:rPr lang="es-ES" sz="2200" b="1" dirty="0"/>
              <a:t>evitar formular varias preguntas </a:t>
            </a:r>
            <a:r>
              <a:rPr lang="es-ES" sz="2200" dirty="0"/>
              <a:t>a la vez. Por ejemplo, si pregunta «Dígame dónde estuvo anoche, con quién estuvo y a qué hora volvió a casa» es probable que obtenga la respuesta a una o a dos de las preguntas pero rara vez a todas y la información que reciba será menos detallada que si hace una pregunta de cada vez.</a:t>
            </a:r>
          </a:p>
          <a:p>
            <a:pPr algn="just"/>
            <a:endParaRPr lang="nl-NL" sz="2200" dirty="0"/>
          </a:p>
        </p:txBody>
      </p:sp>
    </p:spTree>
    <p:extLst>
      <p:ext uri="{BB962C8B-B14F-4D97-AF65-F5344CB8AC3E}">
        <p14:creationId xmlns:p14="http://schemas.microsoft.com/office/powerpoint/2010/main" val="331625811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Habilidades para preguntar</a:t>
            </a:r>
          </a:p>
        </p:txBody>
      </p:sp>
      <p:sp>
        <p:nvSpPr>
          <p:cNvPr id="18" name="Tekstvak 17"/>
          <p:cNvSpPr txBox="1"/>
          <p:nvPr/>
        </p:nvSpPr>
        <p:spPr>
          <a:xfrm>
            <a:off x="251520" y="908720"/>
            <a:ext cx="4608512" cy="1200329"/>
          </a:xfrm>
          <a:prstGeom prst="rect">
            <a:avLst/>
          </a:prstGeom>
          <a:noFill/>
        </p:spPr>
        <p:txBody>
          <a:bodyPr wrap="square" rtlCol="0">
            <a:spAutoFit/>
          </a:bodyPr>
          <a:lstStyle/>
          <a:p>
            <a:pPr algn="just"/>
            <a:r>
              <a:rPr lang="nl-NL" sz="2400" b="1" dirty="0">
                <a:solidFill>
                  <a:schemeClr val="tx2"/>
                </a:solidFill>
              </a:rPr>
              <a:t>Tener buenas habilidades para preguntar es esencial para un abogado/ada eficiente.</a:t>
            </a:r>
          </a:p>
        </p:txBody>
      </p:sp>
      <p:sp>
        <p:nvSpPr>
          <p:cNvPr id="10" name="Tekstvak 9"/>
          <p:cNvSpPr txBox="1"/>
          <p:nvPr/>
        </p:nvSpPr>
        <p:spPr>
          <a:xfrm>
            <a:off x="251520" y="2132851"/>
            <a:ext cx="7776864" cy="38164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200" b="1" dirty="0"/>
              <a:t>Las preguntas dirigidas o sugestivas </a:t>
            </a:r>
            <a:r>
              <a:rPr lang="es-ES" sz="2200" dirty="0"/>
              <a:t>son aquellas que implican que la persona interlocutora debe dar una respuesta determinada o aquellas que se basan en una suposición que aún no se había explorado. Las preguntas que implican un significado que aún no se había explorado a veces se denominan </a:t>
            </a:r>
            <a:r>
              <a:rPr lang="es-ES" sz="2200" b="1" dirty="0"/>
              <a:t>«preguntas cargadas»</a:t>
            </a:r>
            <a:r>
              <a:rPr lang="es-ES" sz="2200" dirty="0"/>
              <a:t>. </a:t>
            </a:r>
            <a:r>
              <a:rPr lang="es-ES" sz="2200" b="1" dirty="0"/>
              <a:t>Debe evitarse</a:t>
            </a:r>
            <a:r>
              <a:rPr lang="es-ES" sz="2200" dirty="0"/>
              <a:t> formular preguntas dirigidas o sugestivas puesto que podrían dificultar una buena relación, impedir que la persona entrevistadora explore adecuadamente la perspectiva de la entrevistada y que esto conduzca a una información imprecisa. Esto también podría dar información nueva al sospechoso, lo que le situaría en desventaja si no esperaba conocer dicha información.</a:t>
            </a:r>
          </a:p>
        </p:txBody>
      </p:sp>
    </p:spTree>
    <p:extLst>
      <p:ext uri="{BB962C8B-B14F-4D97-AF65-F5344CB8AC3E}">
        <p14:creationId xmlns:p14="http://schemas.microsoft.com/office/powerpoint/2010/main" val="277195867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Habilidades para preguntar</a:t>
            </a:r>
          </a:p>
        </p:txBody>
      </p:sp>
      <p:sp>
        <p:nvSpPr>
          <p:cNvPr id="18" name="Tekstvak 17"/>
          <p:cNvSpPr txBox="1"/>
          <p:nvPr/>
        </p:nvSpPr>
        <p:spPr>
          <a:xfrm>
            <a:off x="251520" y="908720"/>
            <a:ext cx="4608512" cy="1200329"/>
          </a:xfrm>
          <a:prstGeom prst="rect">
            <a:avLst/>
          </a:prstGeom>
          <a:noFill/>
        </p:spPr>
        <p:txBody>
          <a:bodyPr wrap="square" rtlCol="0">
            <a:spAutoFit/>
          </a:bodyPr>
          <a:lstStyle/>
          <a:p>
            <a:pPr algn="just"/>
            <a:r>
              <a:rPr lang="nl-NL" sz="2400" b="1" dirty="0">
                <a:solidFill>
                  <a:schemeClr val="tx2"/>
                </a:solidFill>
              </a:rPr>
              <a:t>Tener buenas habilidades para preguntar es esencial para un abogado/ada eficiente.</a:t>
            </a:r>
          </a:p>
        </p:txBody>
      </p:sp>
      <p:sp>
        <p:nvSpPr>
          <p:cNvPr id="9" name="Tekstvak 9"/>
          <p:cNvSpPr txBox="1"/>
          <p:nvPr/>
        </p:nvSpPr>
        <p:spPr>
          <a:xfrm>
            <a:off x="454422" y="3442692"/>
            <a:ext cx="7776864"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200" b="1" dirty="0"/>
              <a:t>Utilizar pequeños incisos </a:t>
            </a:r>
            <a:r>
              <a:rPr lang="es-ES" sz="2200" dirty="0"/>
              <a:t>para animar a la persona entrevistada a desarrollar sus respuestas ―tales como «continúe» o «cuénteme más sobre eso»―, en vez de formular una serie de preguntas, facilita compartir información y entablar una buena relación.</a:t>
            </a:r>
          </a:p>
        </p:txBody>
      </p:sp>
    </p:spTree>
    <p:extLst>
      <p:ext uri="{BB962C8B-B14F-4D97-AF65-F5344CB8AC3E}">
        <p14:creationId xmlns:p14="http://schemas.microsoft.com/office/powerpoint/2010/main" val="128421210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Habilidades para preguntar</a:t>
            </a:r>
          </a:p>
        </p:txBody>
      </p:sp>
      <p:sp>
        <p:nvSpPr>
          <p:cNvPr id="18" name="Tekstvak 17"/>
          <p:cNvSpPr txBox="1"/>
          <p:nvPr/>
        </p:nvSpPr>
        <p:spPr>
          <a:xfrm>
            <a:off x="251520" y="908720"/>
            <a:ext cx="4608512" cy="1200329"/>
          </a:xfrm>
          <a:prstGeom prst="rect">
            <a:avLst/>
          </a:prstGeom>
          <a:noFill/>
        </p:spPr>
        <p:txBody>
          <a:bodyPr wrap="square" rtlCol="0">
            <a:spAutoFit/>
          </a:bodyPr>
          <a:lstStyle/>
          <a:p>
            <a:pPr algn="just"/>
            <a:r>
              <a:rPr lang="nl-NL" sz="2400" b="1" dirty="0">
                <a:solidFill>
                  <a:schemeClr val="tx2"/>
                </a:solidFill>
              </a:rPr>
              <a:t>Tener buenas habilidades para preguntar es esencial para un abogado/ada eficiente.</a:t>
            </a:r>
          </a:p>
        </p:txBody>
      </p:sp>
      <p:sp>
        <p:nvSpPr>
          <p:cNvPr id="9" name="Tekstvak 9"/>
          <p:cNvSpPr txBox="1"/>
          <p:nvPr/>
        </p:nvSpPr>
        <p:spPr>
          <a:xfrm>
            <a:off x="454422" y="3442692"/>
            <a:ext cx="7776864"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200" dirty="0"/>
              <a:t>Como se ha mencionado antes, algunas preguntas pueden ser difíciles de responder y se debe dar </a:t>
            </a:r>
            <a:r>
              <a:rPr lang="en-US" sz="2200" b="1" dirty="0"/>
              <a:t>tiempo suficiente</a:t>
            </a:r>
            <a:r>
              <a:rPr lang="en-US" sz="2200" dirty="0"/>
              <a:t> para formular una respuesta.</a:t>
            </a:r>
            <a:endParaRPr lang="nl-NL" sz="2200" dirty="0"/>
          </a:p>
        </p:txBody>
      </p:sp>
    </p:spTree>
    <p:extLst>
      <p:ext uri="{BB962C8B-B14F-4D97-AF65-F5344CB8AC3E}">
        <p14:creationId xmlns:p14="http://schemas.microsoft.com/office/powerpoint/2010/main" val="136041006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Habilidades para preguntar</a:t>
            </a:r>
          </a:p>
        </p:txBody>
      </p:sp>
      <p:sp>
        <p:nvSpPr>
          <p:cNvPr id="18" name="Tekstvak 17"/>
          <p:cNvSpPr txBox="1"/>
          <p:nvPr/>
        </p:nvSpPr>
        <p:spPr>
          <a:xfrm>
            <a:off x="251520" y="908720"/>
            <a:ext cx="4608512" cy="1200329"/>
          </a:xfrm>
          <a:prstGeom prst="rect">
            <a:avLst/>
          </a:prstGeom>
          <a:noFill/>
        </p:spPr>
        <p:txBody>
          <a:bodyPr wrap="square" rtlCol="0">
            <a:spAutoFit/>
          </a:bodyPr>
          <a:lstStyle/>
          <a:p>
            <a:pPr algn="just"/>
            <a:r>
              <a:rPr lang="nl-NL" sz="2400" b="1" dirty="0">
                <a:solidFill>
                  <a:schemeClr val="tx2"/>
                </a:solidFill>
              </a:rPr>
              <a:t>Tener buenas habilidades para preguntar es esencial para un abogado/ada eficiente.</a:t>
            </a:r>
          </a:p>
        </p:txBody>
      </p:sp>
      <p:sp>
        <p:nvSpPr>
          <p:cNvPr id="9" name="Tekstvak 9"/>
          <p:cNvSpPr txBox="1"/>
          <p:nvPr/>
        </p:nvSpPr>
        <p:spPr>
          <a:xfrm>
            <a:off x="497465" y="2780928"/>
            <a:ext cx="7776864"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200" dirty="0"/>
              <a:t>Las preguntas que terminan con un «¿no?» o las llamadas preguntas «de respuesta forzada» («¿Ha hecho esto o aquello?») son preguntas dirigidas. Sin embargo, una pregunta puede ser </a:t>
            </a:r>
            <a:r>
              <a:rPr lang="es-ES" sz="2200" b="1" dirty="0"/>
              <a:t>dirigida de una forma más sutil</a:t>
            </a:r>
            <a:r>
              <a:rPr lang="es-ES" sz="2200" dirty="0"/>
              <a:t>. Por ejemplo, si pregunta: «¿Tenía problemas con su mujer?», la persona entrevistadora da por hecho que la relación era problemática, mientras que la pregunta «¿Puede describir la relación con su mujer?» es mucho más neutra. </a:t>
            </a:r>
          </a:p>
        </p:txBody>
      </p:sp>
    </p:spTree>
    <p:extLst>
      <p:ext uri="{BB962C8B-B14F-4D97-AF65-F5344CB8AC3E}">
        <p14:creationId xmlns:p14="http://schemas.microsoft.com/office/powerpoint/2010/main" val="216483041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Users\Dunya\Documents\SUPRALAT\Politie en Recht 35.jpg"/>
          <p:cNvPicPr>
            <a:picLocks noChangeAspect="1" noChangeArrowheads="1"/>
          </p:cNvPicPr>
          <p:nvPr/>
        </p:nvPicPr>
        <p:blipFill>
          <a:blip r:embed="rId2" cstate="print"/>
          <a:srcRect l="18072" r="39755"/>
          <a:stretch>
            <a:fillRect/>
          </a:stretch>
        </p:blipFill>
        <p:spPr bwMode="auto">
          <a:xfrm>
            <a:off x="5039544" y="0"/>
            <a:ext cx="4104456" cy="6885384"/>
          </a:xfrm>
          <a:prstGeom prst="rect">
            <a:avLst/>
          </a:prstGeom>
          <a:noFill/>
        </p:spPr>
      </p:pic>
      <p:sp>
        <p:nvSpPr>
          <p:cNvPr id="6" name="Rechthoek 5"/>
          <p:cNvSpPr/>
          <p:nvPr/>
        </p:nvSpPr>
        <p:spPr>
          <a:xfrm>
            <a:off x="5040560" y="0"/>
            <a:ext cx="4103440" cy="688538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Habilidades para preguntar</a:t>
            </a:r>
          </a:p>
        </p:txBody>
      </p:sp>
      <p:sp>
        <p:nvSpPr>
          <p:cNvPr id="18" name="Tekstvak 17"/>
          <p:cNvSpPr txBox="1"/>
          <p:nvPr/>
        </p:nvSpPr>
        <p:spPr>
          <a:xfrm>
            <a:off x="251520" y="908720"/>
            <a:ext cx="4608512" cy="1200329"/>
          </a:xfrm>
          <a:prstGeom prst="rect">
            <a:avLst/>
          </a:prstGeom>
          <a:noFill/>
        </p:spPr>
        <p:txBody>
          <a:bodyPr wrap="square" rtlCol="0">
            <a:spAutoFit/>
          </a:bodyPr>
          <a:lstStyle/>
          <a:p>
            <a:pPr algn="just"/>
            <a:r>
              <a:rPr lang="nl-NL" sz="2400" b="1" dirty="0">
                <a:solidFill>
                  <a:schemeClr val="tx2"/>
                </a:solidFill>
              </a:rPr>
              <a:t>Tener buenas habilidades para preguntar es esencial para un abogado/ada eficiente.</a:t>
            </a:r>
          </a:p>
        </p:txBody>
      </p:sp>
      <p:sp>
        <p:nvSpPr>
          <p:cNvPr id="9" name="Tekstvak 9"/>
          <p:cNvSpPr txBox="1"/>
          <p:nvPr/>
        </p:nvSpPr>
        <p:spPr>
          <a:xfrm>
            <a:off x="497465" y="2780928"/>
            <a:ext cx="7776864"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200" dirty="0"/>
              <a:t>Por último, puede que </a:t>
            </a:r>
            <a:r>
              <a:rPr lang="es-ES" sz="2200" b="1" dirty="0"/>
              <a:t>algunas preguntas</a:t>
            </a:r>
            <a:r>
              <a:rPr lang="es-ES" sz="2200" dirty="0"/>
              <a:t> que formule a su cliente o a la policía </a:t>
            </a:r>
            <a:r>
              <a:rPr lang="es-ES" sz="2200" b="1" dirty="0"/>
              <a:t>no se puedan responder por diversas razones</a:t>
            </a:r>
            <a:r>
              <a:rPr lang="es-ES" sz="2200" dirty="0"/>
              <a:t>, por ejemplo, porque la persona no dispone de la información necesaria. En este caso, insistir en formular la misma pregunta no contribuye a entablar una buena relación o puede forzar a la persona a «inventarse» una respuesta para cumplir sus expectativas. Quizá pueda plantearse decirle con antelación a su cliente que será difícil responder a algunas de sus preguntas.</a:t>
            </a:r>
          </a:p>
        </p:txBody>
      </p:sp>
    </p:spTree>
    <p:extLst>
      <p:ext uri="{BB962C8B-B14F-4D97-AF65-F5344CB8AC3E}">
        <p14:creationId xmlns:p14="http://schemas.microsoft.com/office/powerpoint/2010/main" val="206871184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Comportamiento no verbal</a:t>
            </a:r>
          </a:p>
        </p:txBody>
      </p:sp>
      <p:sp>
        <p:nvSpPr>
          <p:cNvPr id="10" name="Tijdelijke aanduiding voor inhoud 2"/>
          <p:cNvSpPr txBox="1">
            <a:spLocks/>
          </p:cNvSpPr>
          <p:nvPr/>
        </p:nvSpPr>
        <p:spPr>
          <a:xfrm>
            <a:off x="611560" y="3356992"/>
            <a:ext cx="7956376" cy="2448272"/>
          </a:xfrm>
          <a:prstGeom prst="rect">
            <a:avLst/>
          </a:prstGeom>
        </p:spPr>
        <p:txBody>
          <a:bodyPr vert="horz" lIns="91440" tIns="45720" rIns="91440" bIns="45720" rtlCol="0">
            <a:noAutofit/>
          </a:bodyPr>
          <a:lstStyle/>
          <a:p>
            <a:pPr algn="just"/>
            <a:endParaRPr lang="nl-NL" sz="2100" dirty="0"/>
          </a:p>
        </p:txBody>
      </p:sp>
      <p:sp>
        <p:nvSpPr>
          <p:cNvPr id="2" name="Rectangle 1"/>
          <p:cNvSpPr/>
          <p:nvPr/>
        </p:nvSpPr>
        <p:spPr>
          <a:xfrm>
            <a:off x="395535" y="3519299"/>
            <a:ext cx="8316416" cy="2462213"/>
          </a:xfrm>
          <a:prstGeom prst="rect">
            <a:avLst/>
          </a:prstGeom>
        </p:spPr>
        <p:txBody>
          <a:bodyPr wrap="square">
            <a:spAutoFit/>
          </a:bodyPr>
          <a:lstStyle/>
          <a:p>
            <a:pPr algn="just"/>
            <a:r>
              <a:rPr lang="es-ES" sz="2200" b="1" dirty="0"/>
              <a:t>El comportamiento no verbal </a:t>
            </a:r>
            <a:r>
              <a:rPr lang="es-ES" sz="2200" dirty="0"/>
              <a:t>representa</a:t>
            </a:r>
            <a:r>
              <a:rPr lang="es-ES" sz="2200" b="1" dirty="0"/>
              <a:t> más de la mitad del significado </a:t>
            </a:r>
            <a:r>
              <a:rPr lang="es-ES" sz="2200" dirty="0"/>
              <a:t>transmitido en el proceso comunicativo y</a:t>
            </a:r>
            <a:r>
              <a:rPr lang="es-ES" sz="2200" b="1" dirty="0"/>
              <a:t> puede interpretarse de muchas formas diferentes.</a:t>
            </a:r>
            <a:r>
              <a:rPr lang="es-ES" sz="2200" dirty="0"/>
              <a:t> Por tanto, cuando intentamos «leer» el comportamiento no verbal de alguien para determinar, por ejemplo, lo que la persona está sintiendo, siempre debemos comprobar nuestras interpretaciones con esa persona</a:t>
            </a:r>
            <a:r>
              <a:rPr lang="en-US" sz="2200" dirty="0"/>
              <a:t>.  </a:t>
            </a:r>
            <a:endParaRPr lang="nl-NL" sz="2200" dirty="0"/>
          </a:p>
          <a:p>
            <a:pPr algn="just"/>
            <a:endParaRPr lang="nl-NL" sz="2200"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Comportamiento no verbal</a:t>
            </a:r>
          </a:p>
        </p:txBody>
      </p:sp>
      <p:sp>
        <p:nvSpPr>
          <p:cNvPr id="10" name="Tijdelijke aanduiding voor inhoud 2"/>
          <p:cNvSpPr txBox="1">
            <a:spLocks/>
          </p:cNvSpPr>
          <p:nvPr/>
        </p:nvSpPr>
        <p:spPr>
          <a:xfrm>
            <a:off x="575555" y="3284984"/>
            <a:ext cx="7956376" cy="2448272"/>
          </a:xfrm>
          <a:prstGeom prst="rect">
            <a:avLst/>
          </a:prstGeom>
        </p:spPr>
        <p:txBody>
          <a:bodyPr vert="horz" lIns="91440" tIns="45720" rIns="91440" bIns="45720" rtlCol="0">
            <a:noAutofit/>
          </a:bodyPr>
          <a:lstStyle/>
          <a:p>
            <a:pPr algn="just"/>
            <a:r>
              <a:rPr lang="en-US" sz="2200" dirty="0"/>
              <a:t>Nosotros, como seres humanos, </a:t>
            </a:r>
            <a:r>
              <a:rPr lang="en-US" sz="2200" b="1" dirty="0"/>
              <a:t>siempre percibimos e interpretamos el comportamiento de los demás.</a:t>
            </a:r>
            <a:r>
              <a:rPr lang="en-US" sz="2200" dirty="0"/>
              <a:t> A veces, puede percatarse de determinados comportamientos que le llevan a interpretarlos negativamente: por ejemplo, la falta de compromiso, confianza o sinceridad, o un desacuerdo. Quizá también perciba una discrepancia entre el mensaje verbal y las señales no verbales. En estos casos, la mejor estrategia es </a:t>
            </a:r>
            <a:r>
              <a:rPr lang="en-US" sz="2200" b="1" dirty="0"/>
              <a:t>nombrar o describir </a:t>
            </a:r>
            <a:r>
              <a:rPr lang="en-US" sz="2200" dirty="0"/>
              <a:t>los comportamientos que está observando pero sin interpretarlos ni juzgarlos, para comprobar con la otra persona lo que realmente significan. </a:t>
            </a:r>
            <a:endParaRPr lang="nl-NL" sz="2200" dirty="0"/>
          </a:p>
          <a:p>
            <a:pPr algn="just"/>
            <a:endParaRPr lang="nl-NL" sz="2100" dirty="0"/>
          </a:p>
        </p:txBody>
      </p:sp>
    </p:spTree>
    <p:extLst>
      <p:ext uri="{BB962C8B-B14F-4D97-AF65-F5344CB8AC3E}">
        <p14:creationId xmlns:p14="http://schemas.microsoft.com/office/powerpoint/2010/main" val="35333244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3" y="32929"/>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Comportamiento no verbal</a:t>
            </a:r>
          </a:p>
        </p:txBody>
      </p:sp>
      <p:sp>
        <p:nvSpPr>
          <p:cNvPr id="9" name="Tekstvak 9"/>
          <p:cNvSpPr txBox="1"/>
          <p:nvPr/>
        </p:nvSpPr>
        <p:spPr>
          <a:xfrm>
            <a:off x="395536" y="3355245"/>
            <a:ext cx="8352928"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dirty="0"/>
              <a:t>Por ejemplo, cuando hable con un agente de policía sobre el caso de su cliente, puede percibir que este se mueve nerviosamente, establece un contacto visual muy breve y responde a sus preguntas con prisa. Usted podría llegar a pensar que está intentando ocultarle información. No obstante, si le hace saber que se da cuenta de que parece estar bajo presión, puede que le responda que está preocupado por si no da tiempo de realizar todas las investigaciones necesarias antes de entrevistar a su cliente. Pruebe a tranquilizar al agente diciéndole que puede volver más tarde en caso de que la entrevista se posponga. A cambio, puede que el agente se preste a darle más información de la que normalmente le habría dado.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descr="C:\Users\Dunya\Documents\SUPRALAT\Politie en Recht 28.jpg"/>
          <p:cNvPicPr>
            <a:picLocks noChangeAspect="1" noChangeArrowheads="1"/>
          </p:cNvPicPr>
          <p:nvPr/>
        </p:nvPicPr>
        <p:blipFill>
          <a:blip r:embed="rId2" cstate="print"/>
          <a:srcRect t="11241" b="32681"/>
          <a:stretch>
            <a:fillRect/>
          </a:stretch>
        </p:blipFill>
        <p:spPr bwMode="auto">
          <a:xfrm>
            <a:off x="-36513" y="-27384"/>
            <a:ext cx="9180513" cy="3108708"/>
          </a:xfrm>
          <a:prstGeom prst="rect">
            <a:avLst/>
          </a:prstGeom>
          <a:noFill/>
        </p:spPr>
      </p:pic>
      <p:sp>
        <p:nvSpPr>
          <p:cNvPr id="16" name="Rechthoek 15"/>
          <p:cNvSpPr/>
          <p:nvPr/>
        </p:nvSpPr>
        <p:spPr>
          <a:xfrm>
            <a:off x="-36512" y="-27384"/>
            <a:ext cx="9180512" cy="3096344"/>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Comportamiento no verbal</a:t>
            </a:r>
          </a:p>
        </p:txBody>
      </p:sp>
      <p:sp>
        <p:nvSpPr>
          <p:cNvPr id="8" name="Tekstvak 9"/>
          <p:cNvSpPr txBox="1"/>
          <p:nvPr/>
        </p:nvSpPr>
        <p:spPr>
          <a:xfrm>
            <a:off x="512966" y="3186350"/>
            <a:ext cx="8352928"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dirty="0"/>
              <a:t>También es importante prestar atención a su propio comportamiento no verbal y ser consciente del mensaje que está enviando. Quizá sea usted el que se encuentre bajo presión y es importante que entienda cómo se comunica con los demás: su cliente, que necesita su plena atención y podría interpretar su comportamiento como que no le importa o que quiere deshacerse del asunto lo más rápido posible, o el agente, que podría interpretar su comportamiento como un reflejo de la inocencia o la culpabilidad de su cliente («Este abogado/</a:t>
            </a:r>
            <a:r>
              <a:rPr lang="es-ES" sz="2000" dirty="0" err="1"/>
              <a:t>ada</a:t>
            </a:r>
            <a:r>
              <a:rPr lang="es-ES" sz="2000" dirty="0"/>
              <a:t> claramente piensa que no merece la pena perder tiempo con su cliente, debe de ser culpable»).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23992"/>
          <a:stretch>
            <a:fillRect/>
          </a:stretch>
        </p:blipFill>
        <p:spPr bwMode="auto">
          <a:xfrm>
            <a:off x="0" y="0"/>
            <a:ext cx="9144000" cy="3744416"/>
          </a:xfrm>
          <a:prstGeom prst="rect">
            <a:avLst/>
          </a:prstGeom>
          <a:noFill/>
        </p:spPr>
      </p:pic>
      <p:sp>
        <p:nvSpPr>
          <p:cNvPr id="6" name="Rechthoek 5"/>
          <p:cNvSpPr/>
          <p:nvPr/>
        </p:nvSpPr>
        <p:spPr>
          <a:xfrm>
            <a:off x="0" y="-27384"/>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Visión general</a:t>
            </a:r>
          </a:p>
        </p:txBody>
      </p:sp>
      <p:sp>
        <p:nvSpPr>
          <p:cNvPr id="9" name="Tijdelijke aanduiding voor inhoud 2"/>
          <p:cNvSpPr txBox="1">
            <a:spLocks/>
          </p:cNvSpPr>
          <p:nvPr/>
        </p:nvSpPr>
        <p:spPr>
          <a:xfrm>
            <a:off x="463291" y="3800629"/>
            <a:ext cx="8208912" cy="2520280"/>
          </a:xfrm>
          <a:prstGeom prst="rect">
            <a:avLst/>
          </a:prstGeom>
        </p:spPr>
        <p:txBody>
          <a:bodyPr vert="horz" lIns="91440" tIns="45720" rIns="91440" bIns="45720" rtlCol="0">
            <a:noAutofit/>
          </a:bodyPr>
          <a:lstStyle/>
          <a:p>
            <a:pPr algn="just"/>
            <a:endParaRPr lang="nl-NL" sz="2200" dirty="0"/>
          </a:p>
        </p:txBody>
      </p:sp>
      <p:sp>
        <p:nvSpPr>
          <p:cNvPr id="2" name="Rectangle 1"/>
          <p:cNvSpPr/>
          <p:nvPr/>
        </p:nvSpPr>
        <p:spPr>
          <a:xfrm>
            <a:off x="251520" y="3998940"/>
            <a:ext cx="8712968" cy="2354491"/>
          </a:xfrm>
          <a:prstGeom prst="rect">
            <a:avLst/>
          </a:prstGeom>
        </p:spPr>
        <p:txBody>
          <a:bodyPr wrap="square">
            <a:spAutoFit/>
          </a:bodyPr>
          <a:lstStyle/>
          <a:p>
            <a:pPr algn="just"/>
            <a:r>
              <a:rPr lang="es-ES" sz="2100" dirty="0"/>
              <a:t>Por diversos motivos, es importante establecer una buena relación profesional con los agentes de policía con los que trate, con el fin de facilitar la confianza y el respeto mutuos, lo que en última instancia le permitirá hacer su trabajo de forma más eficaz. Por ejemplo, si usted desea obtener un nivel de revelación de información mayor que el ofrecido por la policía antes de una entrevista en un determinado caso, las habilidades interpersonales le ayudarán a realizar esa solicitud con éxito.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Inicio</a:t>
            </a:r>
          </a:p>
        </p:txBody>
      </p:sp>
      <p:sp>
        <p:nvSpPr>
          <p:cNvPr id="7" name="Tekstvak 6">
            <a:hlinkClick r:id="rId3" action="ppaction://hlinksldjump"/>
          </p:cNvPr>
          <p:cNvSpPr txBox="1"/>
          <p:nvPr/>
        </p:nvSpPr>
        <p:spPr>
          <a:xfrm>
            <a:off x="1232196" y="2104980"/>
            <a:ext cx="2715064" cy="1107996"/>
          </a:xfrm>
          <a:prstGeom prst="rect">
            <a:avLst/>
          </a:prstGeom>
          <a:solidFill>
            <a:srgbClr val="00A2DB">
              <a:alpha val="50000"/>
            </a:srgbClr>
          </a:solidFill>
        </p:spPr>
        <p:txBody>
          <a:bodyPr wrap="square" rtlCol="0">
            <a:spAutoFit/>
          </a:bodyPr>
          <a:lstStyle/>
          <a:p>
            <a:pPr algn="ctr"/>
            <a:r>
              <a:rPr lang="nl-NL" sz="2200" b="1" dirty="0">
                <a:solidFill>
                  <a:schemeClr val="bg2"/>
                </a:solidFill>
              </a:rPr>
              <a:t>Parte 1: </a:t>
            </a:r>
          </a:p>
          <a:p>
            <a:pPr algn="ctr"/>
            <a:r>
              <a:rPr lang="nl-NL" sz="2200" b="1" dirty="0">
                <a:solidFill>
                  <a:schemeClr val="bg2"/>
                </a:solidFill>
              </a:rPr>
              <a:t>Entablar una buena relación</a:t>
            </a:r>
          </a:p>
          <a:p>
            <a:pPr algn="ctr"/>
            <a:endParaRPr lang="nl-NL" sz="2200" b="1" dirty="0">
              <a:solidFill>
                <a:schemeClr val="bg2"/>
              </a:solidFill>
            </a:endParaRPr>
          </a:p>
        </p:txBody>
      </p:sp>
      <p:sp>
        <p:nvSpPr>
          <p:cNvPr id="8" name="Tekstvak 7">
            <a:hlinkClick r:id="rId4" action="ppaction://hlinksldjump"/>
          </p:cNvPr>
          <p:cNvSpPr txBox="1"/>
          <p:nvPr/>
        </p:nvSpPr>
        <p:spPr>
          <a:xfrm>
            <a:off x="5099537" y="2104980"/>
            <a:ext cx="2715064" cy="1107996"/>
          </a:xfrm>
          <a:prstGeom prst="rect">
            <a:avLst/>
          </a:prstGeom>
          <a:solidFill>
            <a:schemeClr val="tx2">
              <a:alpha val="50000"/>
            </a:schemeClr>
          </a:solidFill>
        </p:spPr>
        <p:txBody>
          <a:bodyPr wrap="square" rtlCol="0">
            <a:spAutoFit/>
          </a:bodyPr>
          <a:lstStyle/>
          <a:p>
            <a:pPr algn="ctr"/>
            <a:r>
              <a:rPr lang="nl-NL" sz="2200" b="1" dirty="0">
                <a:solidFill>
                  <a:schemeClr val="bg2"/>
                </a:solidFill>
              </a:rPr>
              <a:t>Parte 2: </a:t>
            </a:r>
          </a:p>
          <a:p>
            <a:pPr algn="ctr"/>
            <a:r>
              <a:rPr lang="nl-NL" sz="2200" b="1" dirty="0">
                <a:solidFill>
                  <a:schemeClr val="bg2"/>
                </a:solidFill>
              </a:rPr>
              <a:t>Tipos de comunicación</a:t>
            </a:r>
          </a:p>
        </p:txBody>
      </p:sp>
      <p:sp>
        <p:nvSpPr>
          <p:cNvPr id="9" name="Tekstvak 8">
            <a:hlinkClick r:id="rId5" action="ppaction://hlinksldjump"/>
          </p:cNvPr>
          <p:cNvSpPr txBox="1"/>
          <p:nvPr/>
        </p:nvSpPr>
        <p:spPr>
          <a:xfrm>
            <a:off x="3275856" y="3761164"/>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3: </a:t>
            </a:r>
          </a:p>
          <a:p>
            <a:pPr algn="ctr"/>
            <a:r>
              <a:rPr lang="nl-NL" sz="2200" b="1" dirty="0">
                <a:solidFill>
                  <a:schemeClr val="bg2"/>
                </a:solidFill>
              </a:rPr>
              <a:t>Resumen</a:t>
            </a:r>
          </a:p>
          <a:p>
            <a:pPr algn="ctr"/>
            <a:endParaRPr lang="nl-NL" sz="2200" b="1" dirty="0">
              <a:solidFill>
                <a:schemeClr val="bg2"/>
              </a:solidFil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Resumen</a:t>
            </a:r>
          </a:p>
        </p:txBody>
      </p:sp>
      <p:sp>
        <p:nvSpPr>
          <p:cNvPr id="10" name="Tijdelijke aanduiding voor inhoud 2"/>
          <p:cNvSpPr txBox="1">
            <a:spLocks/>
          </p:cNvSpPr>
          <p:nvPr/>
        </p:nvSpPr>
        <p:spPr>
          <a:xfrm>
            <a:off x="323528" y="908720"/>
            <a:ext cx="8568952" cy="5040560"/>
          </a:xfrm>
          <a:prstGeom prst="rect">
            <a:avLst/>
          </a:prstGeom>
        </p:spPr>
        <p:txBody>
          <a:bodyPr vert="horz" lIns="91440" tIns="45720" rIns="91440" bIns="45720" rtlCol="0">
            <a:noAutofit/>
          </a:bodyPr>
          <a:lstStyle/>
          <a:p>
            <a:pPr algn="just"/>
            <a:r>
              <a:rPr lang="en-US" sz="2000" b="1" dirty="0"/>
              <a:t>En este módulo: </a:t>
            </a:r>
            <a:endParaRPr lang="nl-NL" sz="2000" dirty="0"/>
          </a:p>
          <a:p>
            <a:r>
              <a:rPr lang="en-US" sz="2000" dirty="0"/>
              <a:t> </a:t>
            </a:r>
            <a:endParaRPr lang="nl-NL" sz="2000" dirty="0"/>
          </a:p>
          <a:p>
            <a:pPr marL="342900" lvl="0" indent="-342900">
              <a:buFont typeface="Arial" panose="020B0604020202020204" pitchFamily="34" charset="0"/>
              <a:buChar char="•"/>
            </a:pPr>
            <a:r>
              <a:rPr lang="es-ES" sz="2000" dirty="0"/>
              <a:t>hemos descrito algunas habilidades comunicativas básicas que son fundamentales en todas las relaciones interpersonales pero que tienen una aplicación concreta en el contexto de su función en la comisaría; </a:t>
            </a:r>
          </a:p>
          <a:p>
            <a:pPr marL="342900" lvl="0" indent="-342900">
              <a:buFont typeface="Arial" panose="020B0604020202020204" pitchFamily="34" charset="0"/>
              <a:buChar char="•"/>
            </a:pPr>
            <a:r>
              <a:rPr lang="es-ES" sz="2000" dirty="0"/>
              <a:t>hemos visto la importancia de entablar y mantener una buena relación con su cliente, la policía y las otras personas con las que tenga que tratar en esta fase del proceso penal;</a:t>
            </a:r>
          </a:p>
          <a:p>
            <a:pPr marL="342900" lvl="0" indent="-342900">
              <a:buFont typeface="Arial" panose="020B0604020202020204" pitchFamily="34" charset="0"/>
              <a:buChar char="•"/>
            </a:pPr>
            <a:r>
              <a:rPr lang="es-ES" sz="2000" dirty="0"/>
              <a:t>hemos analizado </a:t>
            </a:r>
            <a:r>
              <a:rPr lang="es-ES" sz="2000" b="1" i="1" dirty="0"/>
              <a:t>buenos y malos ejemplos de comportamiento </a:t>
            </a:r>
            <a:r>
              <a:rPr lang="es-ES" sz="2000" dirty="0"/>
              <a:t>en el primer contacto, como la </a:t>
            </a:r>
            <a:r>
              <a:rPr lang="es-ES" sz="2000" b="1" i="1" dirty="0"/>
              <a:t>escucha activa </a:t>
            </a:r>
            <a:r>
              <a:rPr lang="es-ES" sz="2000" dirty="0"/>
              <a:t>y la </a:t>
            </a:r>
            <a:r>
              <a:rPr lang="es-ES" sz="2000" b="1" i="1" dirty="0"/>
              <a:t>importancia de la empatía</a:t>
            </a:r>
            <a:r>
              <a:rPr lang="es-ES" sz="2000" dirty="0"/>
              <a:t>;</a:t>
            </a:r>
          </a:p>
          <a:p>
            <a:pPr marL="342900" lvl="0" indent="-342900">
              <a:buFont typeface="Arial" panose="020B0604020202020204" pitchFamily="34" charset="0"/>
              <a:buChar char="•"/>
            </a:pPr>
            <a:r>
              <a:rPr lang="es-ES" sz="2000" dirty="0"/>
              <a:t>hemos tratado las </a:t>
            </a:r>
            <a:r>
              <a:rPr lang="es-ES" sz="2000" b="1" i="1" dirty="0"/>
              <a:t>habilidades de comunicación oral </a:t>
            </a:r>
            <a:r>
              <a:rPr lang="es-ES" sz="2000" dirty="0"/>
              <a:t>y </a:t>
            </a:r>
            <a:r>
              <a:rPr lang="es-ES" sz="2000" b="1" i="1" dirty="0"/>
              <a:t>aquellas necesarias para preguntar de forma eficaz</a:t>
            </a:r>
            <a:r>
              <a:rPr lang="es-ES" sz="2000" dirty="0"/>
              <a:t>, además de los </a:t>
            </a:r>
            <a:r>
              <a:rPr lang="es-ES" sz="2000" b="1" i="1" dirty="0"/>
              <a:t>comportamientos no verbales</a:t>
            </a:r>
            <a:r>
              <a:rPr lang="es-ES" sz="2000" dirty="0"/>
              <a:t>;</a:t>
            </a:r>
          </a:p>
          <a:p>
            <a:pPr marL="342900" lvl="0" indent="-342900">
              <a:buFont typeface="Arial" panose="020B0604020202020204" pitchFamily="34" charset="0"/>
              <a:buChar char="•"/>
            </a:pPr>
            <a:r>
              <a:rPr lang="es-ES" sz="2000" dirty="0"/>
              <a:t>hemos destacado </a:t>
            </a:r>
            <a:r>
              <a:rPr lang="es-ES" sz="2000" b="1" i="1" dirty="0"/>
              <a:t>algunas técnicas </a:t>
            </a:r>
            <a:r>
              <a:rPr lang="es-ES" sz="2000" dirty="0"/>
              <a:t>destinadas a reducir la </a:t>
            </a:r>
            <a:r>
              <a:rPr lang="es-ES" sz="2000" b="1" i="1" dirty="0"/>
              <a:t>brecha entre los significados pretendidos y los percibidos </a:t>
            </a:r>
            <a:r>
              <a:rPr lang="es-ES" sz="2000" dirty="0"/>
              <a:t>en nuestras conversaciones</a:t>
            </a:r>
            <a:r>
              <a:rPr lang="en-US" sz="2000" dirty="0"/>
              <a:t>. </a:t>
            </a:r>
            <a:endParaRPr lang="nl-NL" sz="2000"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926" y="1484784"/>
            <a:ext cx="8964488" cy="5793189"/>
          </a:xfrm>
          <a:prstGeom prst="rect">
            <a:avLst/>
          </a:prstGeom>
        </p:spPr>
        <p:txBody>
          <a:bodyPr wrap="square">
            <a:spAutoFit/>
          </a:bodyPr>
          <a:lstStyle/>
          <a:p>
            <a:pPr>
              <a:spcAft>
                <a:spcPts val="0"/>
              </a:spcAft>
            </a:pPr>
            <a:r>
              <a:rPr lang="en-US" sz="1600" b="1" dirty="0">
                <a:solidFill>
                  <a:srgbClr val="000000"/>
                </a:solidFill>
                <a:latin typeface="Times New Roman"/>
                <a:ea typeface="Calibri"/>
              </a:rPr>
              <a:t>FUENTES GENERALES:</a:t>
            </a:r>
            <a:endParaRPr lang="nl-NL" sz="1600" dirty="0">
              <a:solidFill>
                <a:srgbClr val="000000"/>
              </a:solidFill>
              <a:latin typeface="Times New Roman"/>
              <a:ea typeface="Calibri"/>
            </a:endParaRPr>
          </a:p>
          <a:p>
            <a:pPr>
              <a:spcAft>
                <a:spcPts val="0"/>
              </a:spcAft>
            </a:pPr>
            <a:endParaRPr lang="en-US" sz="1600" dirty="0">
              <a:latin typeface="Times New Roman"/>
              <a:ea typeface="Calibri"/>
              <a:cs typeface="Times New Roman"/>
            </a:endParaRPr>
          </a:p>
          <a:p>
            <a:pPr>
              <a:spcAft>
                <a:spcPts val="0"/>
              </a:spcAft>
            </a:pPr>
            <a:r>
              <a:rPr lang="en-US" sz="1600" dirty="0">
                <a:latin typeface="Times New Roman"/>
                <a:ea typeface="Calibri"/>
                <a:cs typeface="Times New Roman"/>
              </a:rPr>
              <a:t>O. </a:t>
            </a:r>
            <a:r>
              <a:rPr lang="en-US" sz="1600" dirty="0" err="1">
                <a:latin typeface="Times New Roman"/>
                <a:ea typeface="Calibri"/>
                <a:cs typeface="Times New Roman"/>
              </a:rPr>
              <a:t>Hargie</a:t>
            </a:r>
            <a:r>
              <a:rPr lang="en-US" sz="1600" dirty="0">
                <a:latin typeface="Times New Roman"/>
                <a:ea typeface="Calibri"/>
                <a:cs typeface="Times New Roman"/>
              </a:rPr>
              <a:t>, </a:t>
            </a:r>
            <a:r>
              <a:rPr lang="en-US" sz="1600" u="sng" dirty="0">
                <a:solidFill>
                  <a:srgbClr val="0000FF"/>
                </a:solidFill>
                <a:latin typeface="Times New Roman"/>
                <a:ea typeface="Calibri"/>
                <a:cs typeface="Times New Roman"/>
                <a:hlinkClick r:id="rId2"/>
              </a:rPr>
              <a:t>Skilled Interpersonal Communication: Research, Theory and Practice</a:t>
            </a:r>
            <a:r>
              <a:rPr lang="en-US" sz="1600" dirty="0">
                <a:latin typeface="Times New Roman"/>
                <a:ea typeface="Calibri"/>
                <a:cs typeface="Times New Roman"/>
              </a:rPr>
              <a:t> (5</a:t>
            </a:r>
            <a:r>
              <a:rPr lang="en-US" sz="1600" baseline="30000" dirty="0">
                <a:latin typeface="Times New Roman"/>
                <a:ea typeface="Calibri"/>
                <a:cs typeface="Times New Roman"/>
              </a:rPr>
              <a:t>th</a:t>
            </a:r>
            <a:r>
              <a:rPr lang="en-US" sz="1600" dirty="0">
                <a:latin typeface="Times New Roman"/>
                <a:ea typeface="Calibri"/>
                <a:cs typeface="Times New Roman"/>
              </a:rPr>
              <a:t> ed.), Routledge: USA (2011), </a:t>
            </a:r>
            <a:r>
              <a:rPr lang="en-US" sz="1600" dirty="0" err="1">
                <a:latin typeface="Times New Roman"/>
                <a:ea typeface="Calibri"/>
                <a:cs typeface="Times New Roman"/>
              </a:rPr>
              <a:t>págs</a:t>
            </a:r>
            <a:r>
              <a:rPr lang="en-US" sz="1600" dirty="0">
                <a:latin typeface="Times New Roman"/>
                <a:ea typeface="Calibri"/>
                <a:cs typeface="Times New Roman"/>
              </a:rPr>
              <a:t>. 13-43 (A conceptual model of skilled interpersonal communication), 43-83 (Communicating without words: Skilled non-verbal behavior), 117-155 (Finding out about others: The skill of questioning),  209-237 (Getting your message across: The skill of explaining). </a:t>
            </a:r>
          </a:p>
          <a:p>
            <a:pPr>
              <a:spcAft>
                <a:spcPts val="0"/>
              </a:spcAft>
            </a:pPr>
            <a:endParaRPr lang="nl-NL" sz="1600" dirty="0">
              <a:ea typeface="Calibri"/>
              <a:cs typeface="Times New Roman"/>
            </a:endParaRPr>
          </a:p>
          <a:p>
            <a:pPr>
              <a:lnSpc>
                <a:spcPct val="115000"/>
              </a:lnSpc>
              <a:spcAft>
                <a:spcPts val="1000"/>
              </a:spcAft>
            </a:pPr>
            <a:r>
              <a:rPr lang="en-US" sz="1600" dirty="0">
                <a:latin typeface="Times New Roman"/>
                <a:ea typeface="Calibri"/>
                <a:cs typeface="Times New Roman"/>
              </a:rPr>
              <a:t>J. R. </a:t>
            </a:r>
            <a:r>
              <a:rPr lang="en-US" sz="1600" dirty="0" err="1">
                <a:latin typeface="Times New Roman"/>
                <a:ea typeface="Calibri"/>
                <a:cs typeface="Times New Roman"/>
              </a:rPr>
              <a:t>Sternlight</a:t>
            </a:r>
            <a:r>
              <a:rPr lang="en-US" sz="1600" dirty="0">
                <a:latin typeface="Times New Roman"/>
                <a:ea typeface="Calibri"/>
                <a:cs typeface="Times New Roman"/>
              </a:rPr>
              <a:t>. J. </a:t>
            </a:r>
            <a:r>
              <a:rPr lang="en-US" sz="1600" dirty="0" err="1">
                <a:latin typeface="Times New Roman"/>
                <a:ea typeface="Calibri"/>
                <a:cs typeface="Times New Roman"/>
              </a:rPr>
              <a:t>Robbennolt</a:t>
            </a:r>
            <a:r>
              <a:rPr lang="en-US" sz="1600" dirty="0">
                <a:latin typeface="Times New Roman"/>
                <a:ea typeface="Calibri"/>
                <a:cs typeface="Times New Roman"/>
              </a:rPr>
              <a:t>, </a:t>
            </a:r>
            <a:r>
              <a:rPr lang="en-US" sz="1600" u="sng" dirty="0">
                <a:solidFill>
                  <a:srgbClr val="0000FF"/>
                </a:solidFill>
                <a:latin typeface="Times New Roman"/>
                <a:ea typeface="Calibri"/>
                <a:cs typeface="Times New Roman"/>
                <a:hlinkClick r:id="rId3"/>
              </a:rPr>
              <a:t>Good lawyers should be good psychologists: Insights for interviewing and counselling clients</a:t>
            </a:r>
            <a:r>
              <a:rPr lang="en-US" sz="1600" dirty="0">
                <a:latin typeface="Times New Roman"/>
                <a:ea typeface="Calibri"/>
                <a:cs typeface="Times New Roman"/>
              </a:rPr>
              <a:t>, Ohio State Journal on Dispute Resolution, 23, 2008, </a:t>
            </a:r>
            <a:r>
              <a:rPr lang="en-US" sz="1600" dirty="0" err="1">
                <a:latin typeface="Times New Roman"/>
                <a:ea typeface="Calibri"/>
                <a:cs typeface="Times New Roman"/>
              </a:rPr>
              <a:t>págs</a:t>
            </a:r>
            <a:r>
              <a:rPr lang="en-US" sz="1600" dirty="0">
                <a:latin typeface="Times New Roman"/>
                <a:ea typeface="Calibri"/>
                <a:cs typeface="Times New Roman"/>
              </a:rPr>
              <a:t>. 437-548.</a:t>
            </a:r>
            <a:endParaRPr lang="nl-NL" sz="1600" dirty="0">
              <a:ea typeface="Calibri"/>
              <a:cs typeface="Times New Roman"/>
            </a:endParaRPr>
          </a:p>
          <a:p>
            <a:pPr>
              <a:lnSpc>
                <a:spcPct val="115000"/>
              </a:lnSpc>
              <a:spcAft>
                <a:spcPts val="1000"/>
              </a:spcAft>
            </a:pPr>
            <a:r>
              <a:rPr lang="en-US" sz="1600" dirty="0">
                <a:latin typeface="Times New Roman"/>
                <a:ea typeface="Calibri"/>
                <a:cs typeface="Times New Roman"/>
              </a:rPr>
              <a:t>A. </a:t>
            </a:r>
            <a:r>
              <a:rPr lang="en-US" sz="1600" dirty="0" err="1">
                <a:latin typeface="Times New Roman"/>
                <a:ea typeface="Calibri"/>
                <a:cs typeface="Times New Roman"/>
              </a:rPr>
              <a:t>Sherr</a:t>
            </a:r>
            <a:r>
              <a:rPr lang="en-US" sz="1600" dirty="0">
                <a:latin typeface="Times New Roman"/>
                <a:ea typeface="Calibri"/>
                <a:cs typeface="Times New Roman"/>
              </a:rPr>
              <a:t>, </a:t>
            </a:r>
            <a:r>
              <a:rPr lang="en-US" sz="1600" u="sng" dirty="0">
                <a:solidFill>
                  <a:srgbClr val="0000FF"/>
                </a:solidFill>
                <a:latin typeface="Times New Roman"/>
                <a:ea typeface="Calibri"/>
                <a:cs typeface="Times New Roman"/>
                <a:hlinkClick r:id="rId4"/>
              </a:rPr>
              <a:t>Lawyers and clients: the first meeting</a:t>
            </a:r>
            <a:r>
              <a:rPr lang="en-US" sz="1600" dirty="0">
                <a:latin typeface="Times New Roman"/>
                <a:ea typeface="Calibri"/>
                <a:cs typeface="Times New Roman"/>
              </a:rPr>
              <a:t>, The Modern Law Review, 49/3, 1986, </a:t>
            </a:r>
            <a:r>
              <a:rPr lang="en-US" sz="1600" dirty="0" err="1">
                <a:latin typeface="Times New Roman"/>
                <a:ea typeface="Calibri"/>
                <a:cs typeface="Times New Roman"/>
              </a:rPr>
              <a:t>págs</a:t>
            </a:r>
            <a:r>
              <a:rPr lang="en-US" sz="1600" dirty="0">
                <a:latin typeface="Times New Roman"/>
                <a:ea typeface="Calibri"/>
                <a:cs typeface="Times New Roman"/>
              </a:rPr>
              <a:t>. 323-357.</a:t>
            </a:r>
            <a:endParaRPr lang="nl-NL" sz="1600" dirty="0">
              <a:ea typeface="Calibri"/>
              <a:cs typeface="Times New Roman"/>
            </a:endParaRPr>
          </a:p>
          <a:p>
            <a:pPr>
              <a:lnSpc>
                <a:spcPct val="115000"/>
              </a:lnSpc>
              <a:spcAft>
                <a:spcPts val="1000"/>
              </a:spcAft>
            </a:pPr>
            <a:r>
              <a:rPr lang="nl-NL" sz="1600" b="1" dirty="0">
                <a:latin typeface="Times New Roman"/>
                <a:ea typeface="Calibri"/>
                <a:cs typeface="Times New Roman"/>
              </a:rPr>
              <a:t>HABILIDADES COMUNICATIVAS ESPECÍFICAS:</a:t>
            </a:r>
            <a:endParaRPr lang="nl-NL" sz="1600" dirty="0">
              <a:ea typeface="Calibri"/>
              <a:cs typeface="Times New Roman"/>
            </a:endParaRPr>
          </a:p>
          <a:p>
            <a:pPr marL="342900" indent="-342900">
              <a:lnSpc>
                <a:spcPct val="115000"/>
              </a:lnSpc>
              <a:spcAft>
                <a:spcPts val="1000"/>
              </a:spcAft>
              <a:buAutoNum type="alphaUcPeriod"/>
            </a:pPr>
            <a:r>
              <a:rPr lang="nl-NL" sz="1600" b="1" i="1" cap="small" dirty="0">
                <a:latin typeface="Times New Roman"/>
                <a:ea typeface="Calibri"/>
                <a:cs typeface="Times New Roman"/>
              </a:rPr>
              <a:t>ENTABLAR UNA BUENA RELACIÓN:</a:t>
            </a:r>
            <a:endParaRPr lang="nl-NL" sz="1600" dirty="0">
              <a:ea typeface="Calibri"/>
              <a:cs typeface="Times New Roman"/>
            </a:endParaRPr>
          </a:p>
          <a:p>
            <a:pPr>
              <a:lnSpc>
                <a:spcPct val="115000"/>
              </a:lnSpc>
              <a:spcAft>
                <a:spcPts val="1000"/>
              </a:spcAft>
            </a:pPr>
            <a:r>
              <a:rPr lang="nl-NL" sz="1600" dirty="0">
                <a:solidFill>
                  <a:srgbClr val="000000"/>
                </a:solidFill>
                <a:latin typeface="Times New Roman"/>
                <a:ea typeface="Calibri"/>
              </a:rPr>
              <a:t>M.Vanderhallen, G. Vervaeke, De ontwikkeling van de werkrelatie met de verdachte, in: </a:t>
            </a:r>
            <a:r>
              <a:rPr lang="nl-NL" sz="1600" u="sng" dirty="0">
                <a:solidFill>
                  <a:srgbClr val="000000"/>
                </a:solidFill>
                <a:latin typeface="Times New Roman"/>
                <a:ea typeface="Calibri"/>
                <a:hlinkClick r:id="rId5"/>
              </a:rPr>
              <a:t>R.Schellingen, N. Scholten (eds.), Het verdachtenverhoor: meer dan het stellen van vragen</a:t>
            </a:r>
            <a:r>
              <a:rPr lang="nl-NL" sz="1600" dirty="0">
                <a:solidFill>
                  <a:srgbClr val="000000"/>
                </a:solidFill>
                <a:latin typeface="Times New Roman"/>
                <a:ea typeface="Calibri"/>
              </a:rPr>
              <a:t>, Wolters Kluwers Belgium (2014), págs. 111-131.</a:t>
            </a:r>
          </a:p>
          <a:p>
            <a:pPr>
              <a:spcAft>
                <a:spcPts val="0"/>
              </a:spcAft>
            </a:pPr>
            <a:r>
              <a:rPr lang="nl-NL" sz="1400" dirty="0">
                <a:solidFill>
                  <a:srgbClr val="000000"/>
                </a:solidFill>
                <a:latin typeface="Times New Roman"/>
                <a:ea typeface="Calibri"/>
              </a:rPr>
              <a:t> </a:t>
            </a:r>
          </a:p>
          <a:p>
            <a:pPr algn="just">
              <a:spcAft>
                <a:spcPts val="0"/>
              </a:spcAft>
            </a:pPr>
            <a:r>
              <a:rPr lang="en-US" sz="1600" dirty="0">
                <a:solidFill>
                  <a:srgbClr val="000000"/>
                </a:solidFill>
                <a:latin typeface="Times New Roman"/>
                <a:ea typeface="Calibri"/>
              </a:rPr>
              <a:t> </a:t>
            </a:r>
            <a:endParaRPr lang="nl-NL" sz="1600" dirty="0">
              <a:solidFill>
                <a:srgbClr val="000000"/>
              </a:solidFill>
              <a:latin typeface="Times New Roman"/>
              <a:ea typeface="Calibri"/>
            </a:endParaRPr>
          </a:p>
          <a:p>
            <a:pPr algn="just">
              <a:lnSpc>
                <a:spcPct val="115000"/>
              </a:lnSpc>
              <a:spcAft>
                <a:spcPts val="1000"/>
              </a:spcAft>
            </a:pPr>
            <a:endParaRPr lang="nl-NL" sz="1400" b="1" i="1" cap="small" dirty="0">
              <a:latin typeface="Times New Roman"/>
              <a:ea typeface="Calibri"/>
              <a:cs typeface="Times New Roman"/>
            </a:endParaRPr>
          </a:p>
          <a:p>
            <a:pPr algn="just">
              <a:lnSpc>
                <a:spcPct val="115000"/>
              </a:lnSpc>
              <a:spcAft>
                <a:spcPts val="1000"/>
              </a:spcAft>
            </a:pPr>
            <a:endParaRPr lang="nl-NL" sz="1400" dirty="0">
              <a:ea typeface="Calibri"/>
              <a:cs typeface="Times New Roman"/>
            </a:endParaRPr>
          </a:p>
        </p:txBody>
      </p:sp>
      <p:sp>
        <p:nvSpPr>
          <p:cNvPr id="5" name="Stroomdiagram: Ponsband 8">
            <a:extLst>
              <a:ext uri="{FF2B5EF4-FFF2-40B4-BE49-F238E27FC236}">
                <a16:creationId xmlns:a16="http://schemas.microsoft.com/office/drawing/2014/main" id="{E81BCE25-9E5E-46BD-9F1C-87E6CC543F85}"/>
              </a:ext>
            </a:extLst>
          </p:cNvPr>
          <p:cNvSpPr/>
          <p:nvPr/>
        </p:nvSpPr>
        <p:spPr>
          <a:xfrm>
            <a:off x="3707904" y="332656"/>
            <a:ext cx="1728192" cy="792088"/>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2000" b="1" dirty="0"/>
              <a:t>BIBLIOGRAFÍA</a:t>
            </a:r>
          </a:p>
        </p:txBody>
      </p:sp>
    </p:spTree>
    <p:extLst>
      <p:ext uri="{BB962C8B-B14F-4D97-AF65-F5344CB8AC3E}">
        <p14:creationId xmlns:p14="http://schemas.microsoft.com/office/powerpoint/2010/main" val="357812542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568952" cy="4334520"/>
          </a:xfrm>
          <a:prstGeom prst="rect">
            <a:avLst/>
          </a:prstGeom>
        </p:spPr>
        <p:txBody>
          <a:bodyPr wrap="square">
            <a:spAutoFit/>
          </a:bodyPr>
          <a:lstStyle/>
          <a:p>
            <a:pPr>
              <a:lnSpc>
                <a:spcPct val="115000"/>
              </a:lnSpc>
              <a:spcAft>
                <a:spcPts val="1000"/>
              </a:spcAft>
            </a:pPr>
            <a:r>
              <a:rPr lang="nl-NL" sz="1600" b="1" i="1" dirty="0">
                <a:latin typeface="Times New Roman"/>
                <a:ea typeface="Calibri"/>
                <a:cs typeface="Times New Roman"/>
              </a:rPr>
              <a:t>B. HABILIDADES PARA PREGUNTAR:</a:t>
            </a:r>
          </a:p>
          <a:p>
            <a:pPr>
              <a:lnSpc>
                <a:spcPct val="115000"/>
              </a:lnSpc>
              <a:spcAft>
                <a:spcPts val="1000"/>
              </a:spcAft>
            </a:pPr>
            <a:r>
              <a:rPr lang="en-US" sz="1600" u="sng" dirty="0">
                <a:solidFill>
                  <a:srgbClr val="0000FF"/>
                </a:solidFill>
                <a:latin typeface="Times New Roman"/>
                <a:ea typeface="Calibri"/>
                <a:cs typeface="Times New Roman"/>
                <a:hlinkClick r:id="rId2"/>
              </a:rPr>
              <a:t>Communication in Investigative and Legal Contexts: Integrated Approaches from Forensic Psychology, Linguistics and Law Enforcement</a:t>
            </a:r>
            <a:r>
              <a:rPr lang="en-US" sz="1600" dirty="0">
                <a:latin typeface="Times New Roman"/>
                <a:ea typeface="Calibri"/>
                <a:cs typeface="Times New Roman"/>
              </a:rPr>
              <a:t>, G. </a:t>
            </a:r>
            <a:r>
              <a:rPr lang="en-US" sz="1600" dirty="0" err="1">
                <a:latin typeface="Times New Roman"/>
                <a:ea typeface="Calibri"/>
                <a:cs typeface="Times New Roman"/>
              </a:rPr>
              <a:t>Oxburgh</a:t>
            </a:r>
            <a:r>
              <a:rPr lang="en-US" sz="1600" dirty="0">
                <a:latin typeface="Times New Roman"/>
                <a:ea typeface="Calibri"/>
                <a:cs typeface="Times New Roman"/>
              </a:rPr>
              <a:t> et al. (eds.), Wiley Blackwell: 2016 (Chapter 2, T. Grant et al, Exploring Types and Functions of Questions in Police Interviews; Chapter 7, G. </a:t>
            </a:r>
            <a:r>
              <a:rPr lang="en-US" sz="1600" dirty="0" err="1">
                <a:latin typeface="Times New Roman"/>
                <a:ea typeface="Calibri"/>
                <a:cs typeface="Times New Roman"/>
              </a:rPr>
              <a:t>Oxburgh</a:t>
            </a:r>
            <a:r>
              <a:rPr lang="en-US" sz="1600" dirty="0">
                <a:latin typeface="Times New Roman"/>
                <a:ea typeface="Calibri"/>
                <a:cs typeface="Times New Roman"/>
              </a:rPr>
              <a:t> et al., Interviewing Suspected Offenders) </a:t>
            </a:r>
            <a:endParaRPr lang="nl-NL" sz="1600" dirty="0">
              <a:ea typeface="Calibri"/>
              <a:cs typeface="Times New Roman"/>
            </a:endParaRPr>
          </a:p>
          <a:p>
            <a:pPr algn="just">
              <a:spcAft>
                <a:spcPts val="0"/>
              </a:spcAft>
            </a:pPr>
            <a:endParaRPr lang="en-US" sz="1600" b="1" i="1" dirty="0">
              <a:solidFill>
                <a:srgbClr val="000000"/>
              </a:solidFill>
              <a:latin typeface="Times New Roman"/>
              <a:ea typeface="Calibri"/>
            </a:endParaRPr>
          </a:p>
          <a:p>
            <a:pPr algn="just">
              <a:spcAft>
                <a:spcPts val="0"/>
              </a:spcAft>
            </a:pPr>
            <a:r>
              <a:rPr lang="en-US" sz="1600" b="1" i="1" dirty="0">
                <a:solidFill>
                  <a:srgbClr val="000000"/>
                </a:solidFill>
                <a:latin typeface="Times New Roman"/>
                <a:ea typeface="Calibri"/>
              </a:rPr>
              <a:t>C. OTRAS HABILIDADES:</a:t>
            </a:r>
            <a:endParaRPr lang="nl-NL" sz="1600" dirty="0">
              <a:solidFill>
                <a:srgbClr val="000000"/>
              </a:solidFill>
              <a:latin typeface="Times New Roman"/>
              <a:ea typeface="Calibri"/>
            </a:endParaRPr>
          </a:p>
          <a:p>
            <a:pPr algn="just">
              <a:lnSpc>
                <a:spcPct val="115000"/>
              </a:lnSpc>
              <a:spcAft>
                <a:spcPts val="1000"/>
              </a:spcAft>
            </a:pPr>
            <a:r>
              <a:rPr lang="en-US" sz="1600" b="1" dirty="0">
                <a:latin typeface="Times New Roman"/>
                <a:ea typeface="Calibri"/>
                <a:cs typeface="Times New Roman"/>
              </a:rPr>
              <a:t> </a:t>
            </a:r>
            <a:endParaRPr lang="nl-NL" sz="1600" dirty="0">
              <a:ea typeface="Calibri"/>
              <a:cs typeface="Times New Roman"/>
            </a:endParaRPr>
          </a:p>
          <a:p>
            <a:pPr algn="just">
              <a:lnSpc>
                <a:spcPct val="115000"/>
              </a:lnSpc>
              <a:spcAft>
                <a:spcPts val="1000"/>
              </a:spcAft>
            </a:pPr>
            <a:r>
              <a:rPr lang="en-US" sz="1600" dirty="0">
                <a:latin typeface="Times New Roman"/>
                <a:ea typeface="Calibri"/>
                <a:cs typeface="Times New Roman"/>
              </a:rPr>
              <a:t>J.B. Kessler, </a:t>
            </a:r>
            <a:r>
              <a:rPr lang="en-US" sz="1600" u="sng" dirty="0">
                <a:solidFill>
                  <a:srgbClr val="0000FF"/>
                </a:solidFill>
                <a:latin typeface="Times New Roman"/>
                <a:ea typeface="Calibri"/>
                <a:cs typeface="Times New Roman"/>
                <a:hlinkClick r:id="rId3"/>
              </a:rPr>
              <a:t>The lawyer's intercultural communication problems with clients from diverse cultures</a:t>
            </a:r>
            <a:r>
              <a:rPr lang="en-US" sz="1600" dirty="0">
                <a:latin typeface="Times New Roman"/>
                <a:ea typeface="Calibri"/>
                <a:cs typeface="Times New Roman"/>
              </a:rPr>
              <a:t>, Northwestern Journal of International Law and Business, 9, 1988, </a:t>
            </a:r>
            <a:r>
              <a:rPr lang="en-US" sz="1600" dirty="0" err="1">
                <a:latin typeface="Times New Roman"/>
                <a:ea typeface="Calibri"/>
                <a:cs typeface="Times New Roman"/>
              </a:rPr>
              <a:t>págs</a:t>
            </a:r>
            <a:r>
              <a:rPr lang="en-US" sz="1600" dirty="0">
                <a:latin typeface="Times New Roman"/>
                <a:ea typeface="Calibri"/>
                <a:cs typeface="Times New Roman"/>
              </a:rPr>
              <a:t>. 64 - 79.</a:t>
            </a:r>
            <a:endParaRPr lang="nl-NL" sz="1600" dirty="0">
              <a:ea typeface="Calibri"/>
              <a:cs typeface="Times New Roman"/>
            </a:endParaRPr>
          </a:p>
          <a:p>
            <a:pPr>
              <a:lnSpc>
                <a:spcPct val="115000"/>
              </a:lnSpc>
              <a:spcAft>
                <a:spcPts val="1000"/>
              </a:spcAft>
            </a:pPr>
            <a:r>
              <a:rPr lang="en-US" sz="1600" kern="1800" dirty="0">
                <a:latin typeface="Times New Roman"/>
                <a:ea typeface="Times New Roman"/>
                <a:cs typeface="Times New Roman"/>
              </a:rPr>
              <a:t>H. </a:t>
            </a:r>
            <a:r>
              <a:rPr lang="en-US" sz="1600" kern="1800" dirty="0" err="1">
                <a:latin typeface="Times New Roman"/>
                <a:ea typeface="Times New Roman"/>
                <a:cs typeface="Times New Roman"/>
              </a:rPr>
              <a:t>Wilkie</a:t>
            </a:r>
            <a:r>
              <a:rPr lang="en-US" sz="1600" kern="1800" dirty="0">
                <a:latin typeface="Times New Roman"/>
                <a:ea typeface="Times New Roman"/>
                <a:cs typeface="Times New Roman"/>
              </a:rPr>
              <a:t>, J. Roberts, </a:t>
            </a:r>
            <a:r>
              <a:rPr lang="en-US" sz="1600" u="sng" kern="1800" dirty="0">
                <a:solidFill>
                  <a:srgbClr val="0000FF"/>
                </a:solidFill>
                <a:latin typeface="Times New Roman"/>
                <a:ea typeface="Times New Roman"/>
                <a:cs typeface="Times New Roman"/>
                <a:hlinkClick r:id="rId4"/>
              </a:rPr>
              <a:t>Communications for Legal Professionals</a:t>
            </a:r>
            <a:r>
              <a:rPr lang="en-US" sz="1600" kern="1800" dirty="0">
                <a:latin typeface="Times New Roman"/>
                <a:ea typeface="Times New Roman"/>
                <a:cs typeface="Times New Roman"/>
              </a:rPr>
              <a:t>, </a:t>
            </a:r>
            <a:r>
              <a:rPr lang="en-US" sz="1600" dirty="0" err="1">
                <a:latin typeface="Times New Roman"/>
                <a:ea typeface="Calibri"/>
                <a:cs typeface="Times New Roman"/>
              </a:rPr>
              <a:t>Emond</a:t>
            </a:r>
            <a:r>
              <a:rPr lang="en-US" sz="1600" dirty="0">
                <a:latin typeface="Times New Roman"/>
                <a:ea typeface="Calibri"/>
                <a:cs typeface="Times New Roman"/>
              </a:rPr>
              <a:t> Montgomery Publications, 2006 (Chapter 1, Effective Listening; Chapter 5, Summary and Paraphrase)</a:t>
            </a:r>
            <a:endParaRPr lang="nl-NL" sz="1600" dirty="0">
              <a:ea typeface="Calibri"/>
              <a:cs typeface="Times New Roman"/>
            </a:endParaRPr>
          </a:p>
          <a:p>
            <a:pPr algn="just">
              <a:lnSpc>
                <a:spcPct val="115000"/>
              </a:lnSpc>
              <a:spcAft>
                <a:spcPts val="1000"/>
              </a:spcAft>
            </a:pPr>
            <a:r>
              <a:rPr lang="en-US" sz="1600" b="1" dirty="0">
                <a:latin typeface="Times New Roman"/>
                <a:ea typeface="Calibri"/>
                <a:cs typeface="Times New Roman"/>
              </a:rPr>
              <a:t> </a:t>
            </a:r>
            <a:endParaRPr lang="nl-NL" sz="1600" dirty="0">
              <a:ea typeface="Calibri"/>
              <a:cs typeface="Times New Roman"/>
            </a:endParaRPr>
          </a:p>
        </p:txBody>
      </p:sp>
    </p:spTree>
    <p:extLst>
      <p:ext uri="{BB962C8B-B14F-4D97-AF65-F5344CB8AC3E}">
        <p14:creationId xmlns:p14="http://schemas.microsoft.com/office/powerpoint/2010/main" val="37951392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nya\Documents\SUPRALAT\Politie en Recht 31.jpg"/>
          <p:cNvPicPr>
            <a:picLocks noChangeAspect="1" noChangeArrowheads="1"/>
          </p:cNvPicPr>
          <p:nvPr/>
        </p:nvPicPr>
        <p:blipFill>
          <a:blip r:embed="rId3" cstate="print"/>
          <a:srcRect t="14844" b="23992"/>
          <a:stretch>
            <a:fillRect/>
          </a:stretch>
        </p:blipFill>
        <p:spPr bwMode="auto">
          <a:xfrm>
            <a:off x="0" y="0"/>
            <a:ext cx="9144000" cy="3744416"/>
          </a:xfrm>
          <a:prstGeom prst="rect">
            <a:avLst/>
          </a:prstGeom>
          <a:noFill/>
        </p:spPr>
      </p:pic>
      <p:sp>
        <p:nvSpPr>
          <p:cNvPr id="6" name="Rechthoek 5"/>
          <p:cNvSpPr/>
          <p:nvPr/>
        </p:nvSpPr>
        <p:spPr>
          <a:xfrm>
            <a:off x="0" y="-27384"/>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Visión general</a:t>
            </a:r>
          </a:p>
        </p:txBody>
      </p:sp>
      <p:sp>
        <p:nvSpPr>
          <p:cNvPr id="3" name="Rectangle 2"/>
          <p:cNvSpPr/>
          <p:nvPr/>
        </p:nvSpPr>
        <p:spPr>
          <a:xfrm>
            <a:off x="413792" y="4005064"/>
            <a:ext cx="8352928" cy="2123658"/>
          </a:xfrm>
          <a:prstGeom prst="rect">
            <a:avLst/>
          </a:prstGeom>
        </p:spPr>
        <p:txBody>
          <a:bodyPr wrap="square">
            <a:spAutoFit/>
          </a:bodyPr>
          <a:lstStyle/>
          <a:p>
            <a:pPr algn="just"/>
            <a:r>
              <a:rPr lang="es-ES" sz="2200" dirty="0"/>
              <a:t>Este módulo de formación a distancia le ofrecerá una visión general sobre habilidades comunicativas valiosas centrándose en:</a:t>
            </a:r>
          </a:p>
          <a:p>
            <a:pPr lvl="0" algn="just"/>
            <a:endParaRPr lang="es-ES" sz="2200" dirty="0"/>
          </a:p>
          <a:p>
            <a:pPr lvl="0" algn="just"/>
            <a:r>
              <a:rPr lang="es-ES" sz="2200" dirty="0"/>
              <a:t>- cómo entablar una buena relación;</a:t>
            </a:r>
          </a:p>
          <a:p>
            <a:pPr lvl="0" algn="just"/>
            <a:r>
              <a:rPr lang="es-ES" sz="2200" dirty="0"/>
              <a:t>- cómo escuchar, preguntar y cuestionar eficazmente;</a:t>
            </a:r>
          </a:p>
          <a:p>
            <a:pPr lvl="0" algn="just"/>
            <a:r>
              <a:rPr lang="es-ES" sz="2200" dirty="0"/>
              <a:t>- cómo transmitir información de forma eficaz.</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Inicio</a:t>
            </a:r>
          </a:p>
        </p:txBody>
      </p:sp>
      <p:sp>
        <p:nvSpPr>
          <p:cNvPr id="7" name="Tekstvak 6">
            <a:hlinkClick r:id="rId3" action="ppaction://hlinksldjump"/>
          </p:cNvPr>
          <p:cNvSpPr txBox="1"/>
          <p:nvPr/>
        </p:nvSpPr>
        <p:spPr>
          <a:xfrm>
            <a:off x="1232196" y="2104980"/>
            <a:ext cx="2715064" cy="1107996"/>
          </a:xfrm>
          <a:prstGeom prst="rect">
            <a:avLst/>
          </a:prstGeom>
          <a:solidFill>
            <a:srgbClr val="00A2DB">
              <a:alpha val="84000"/>
            </a:srgbClr>
          </a:solidFill>
        </p:spPr>
        <p:txBody>
          <a:bodyPr wrap="square" rtlCol="0">
            <a:spAutoFit/>
          </a:bodyPr>
          <a:lstStyle/>
          <a:p>
            <a:pPr algn="ctr"/>
            <a:r>
              <a:rPr lang="nl-NL" sz="2200" b="1" dirty="0">
                <a:solidFill>
                  <a:schemeClr val="bg2"/>
                </a:solidFill>
              </a:rPr>
              <a:t>Parte 1: </a:t>
            </a:r>
          </a:p>
          <a:p>
            <a:pPr algn="ctr"/>
            <a:r>
              <a:rPr lang="nl-NL" sz="2200" b="1" dirty="0">
                <a:solidFill>
                  <a:schemeClr val="bg2"/>
                </a:solidFill>
              </a:rPr>
              <a:t>Entablar una buena relación</a:t>
            </a:r>
          </a:p>
          <a:p>
            <a:pPr algn="ctr"/>
            <a:endParaRPr lang="nl-NL" sz="2200" b="1" dirty="0">
              <a:solidFill>
                <a:schemeClr val="bg2"/>
              </a:solidFill>
            </a:endParaRPr>
          </a:p>
        </p:txBody>
      </p:sp>
      <p:sp>
        <p:nvSpPr>
          <p:cNvPr id="8" name="Tekstvak 7">
            <a:hlinkClick r:id="rId4" action="ppaction://hlinksldjump"/>
          </p:cNvPr>
          <p:cNvSpPr txBox="1"/>
          <p:nvPr/>
        </p:nvSpPr>
        <p:spPr>
          <a:xfrm>
            <a:off x="5099537" y="2104980"/>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2: </a:t>
            </a:r>
          </a:p>
          <a:p>
            <a:pPr algn="ctr"/>
            <a:r>
              <a:rPr lang="nl-NL" sz="2200" b="1" dirty="0">
                <a:solidFill>
                  <a:schemeClr val="bg2"/>
                </a:solidFill>
              </a:rPr>
              <a:t>Tipos de comunicación</a:t>
            </a:r>
          </a:p>
        </p:txBody>
      </p:sp>
      <p:sp>
        <p:nvSpPr>
          <p:cNvPr id="9" name="Tekstvak 8">
            <a:hlinkClick r:id="rId5" action="ppaction://hlinksldjump"/>
          </p:cNvPr>
          <p:cNvSpPr txBox="1"/>
          <p:nvPr/>
        </p:nvSpPr>
        <p:spPr>
          <a:xfrm>
            <a:off x="3136035" y="3740809"/>
            <a:ext cx="2715064" cy="1107996"/>
          </a:xfrm>
          <a:prstGeom prst="rect">
            <a:avLst/>
          </a:prstGeom>
          <a:solidFill>
            <a:schemeClr val="tx2">
              <a:alpha val="84000"/>
            </a:schemeClr>
          </a:solidFill>
        </p:spPr>
        <p:txBody>
          <a:bodyPr wrap="square" rtlCol="0">
            <a:spAutoFit/>
          </a:bodyPr>
          <a:lstStyle/>
          <a:p>
            <a:pPr algn="ctr"/>
            <a:r>
              <a:rPr lang="nl-NL" sz="2200" b="1" dirty="0">
                <a:solidFill>
                  <a:schemeClr val="bg2"/>
                </a:solidFill>
              </a:rPr>
              <a:t>Parte 3: </a:t>
            </a:r>
          </a:p>
          <a:p>
            <a:pPr algn="ctr"/>
            <a:r>
              <a:rPr lang="nl-NL" sz="2200" b="1" dirty="0">
                <a:solidFill>
                  <a:schemeClr val="bg2"/>
                </a:solidFill>
              </a:rPr>
              <a:t>Resumen</a:t>
            </a:r>
          </a:p>
          <a:p>
            <a:pPr algn="ctr"/>
            <a:endParaRPr lang="nl-NL" sz="2200" b="1" dirty="0">
              <a:solidFill>
                <a:schemeClr val="bg2"/>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Dunya\Documents\SUPRALAT\Politie en Recht 53.jpg"/>
          <p:cNvPicPr>
            <a:picLocks noChangeAspect="1" noChangeArrowheads="1"/>
          </p:cNvPicPr>
          <p:nvPr/>
        </p:nvPicPr>
        <p:blipFill>
          <a:blip r:embed="rId2" cstate="print"/>
          <a:srcRect t="27831" b="9465"/>
          <a:stretch>
            <a:fillRect/>
          </a:stretch>
        </p:blipFill>
        <p:spPr bwMode="auto">
          <a:xfrm>
            <a:off x="23813" y="-27384"/>
            <a:ext cx="9120187" cy="3816424"/>
          </a:xfrm>
          <a:prstGeom prst="rect">
            <a:avLst/>
          </a:prstGeom>
          <a:noFill/>
        </p:spPr>
      </p:pic>
      <p:sp>
        <p:nvSpPr>
          <p:cNvPr id="6" name="Rechthoek 5"/>
          <p:cNvSpPr/>
          <p:nvPr/>
        </p:nvSpPr>
        <p:spPr>
          <a:xfrm>
            <a:off x="0" y="0"/>
            <a:ext cx="9180512" cy="3789040"/>
          </a:xfrm>
          <a:prstGeom prst="rect">
            <a:avLst/>
          </a:prstGeom>
          <a:solidFill>
            <a:srgbClr val="001C3D">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Vijfhoek 6"/>
          <p:cNvSpPr/>
          <p:nvPr/>
        </p:nvSpPr>
        <p:spPr>
          <a:xfrm>
            <a:off x="0" y="332656"/>
            <a:ext cx="6336704" cy="57606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t>Entablar una buena relación</a:t>
            </a:r>
          </a:p>
        </p:txBody>
      </p:sp>
      <p:sp>
        <p:nvSpPr>
          <p:cNvPr id="10" name="Tijdelijke aanduiding voor inhoud 2"/>
          <p:cNvSpPr txBox="1">
            <a:spLocks/>
          </p:cNvSpPr>
          <p:nvPr/>
        </p:nvSpPr>
        <p:spPr>
          <a:xfrm>
            <a:off x="457200" y="4293096"/>
            <a:ext cx="8291264" cy="1224136"/>
          </a:xfrm>
          <a:prstGeom prst="rect">
            <a:avLst/>
          </a:prstGeom>
        </p:spPr>
        <p:txBody>
          <a:bodyPr vert="horz" lIns="91440" tIns="45720" rIns="91440" bIns="45720" rtlCol="0">
            <a:noAutofit/>
          </a:bodyPr>
          <a:lstStyle/>
          <a:p>
            <a:pPr algn="just">
              <a:spcBef>
                <a:spcPct val="20000"/>
              </a:spcBef>
            </a:pPr>
            <a:endParaRPr kumimoji="0" lang="nl-NL" sz="2200" b="0" i="0" u="none" strike="noStrike" kern="1200" cap="none" spc="0" normalizeH="0" baseline="0" noProof="0" dirty="0">
              <a:ln>
                <a:noFill/>
              </a:ln>
              <a:solidFill>
                <a:schemeClr val="tx1"/>
              </a:solidFill>
              <a:effectLst/>
              <a:uLnTx/>
              <a:uFillTx/>
            </a:endParaRPr>
          </a:p>
        </p:txBody>
      </p:sp>
      <p:sp>
        <p:nvSpPr>
          <p:cNvPr id="2" name="Rectangle 1"/>
          <p:cNvSpPr/>
          <p:nvPr/>
        </p:nvSpPr>
        <p:spPr>
          <a:xfrm>
            <a:off x="457200" y="4010346"/>
            <a:ext cx="8542784" cy="2062103"/>
          </a:xfrm>
          <a:prstGeom prst="rect">
            <a:avLst/>
          </a:prstGeom>
        </p:spPr>
        <p:txBody>
          <a:bodyPr wrap="square">
            <a:spAutoFit/>
          </a:bodyPr>
          <a:lstStyle/>
          <a:p>
            <a:pPr algn="just"/>
            <a:r>
              <a:rPr lang="es-ES" sz="2200" dirty="0"/>
              <a:t>Entablar una buena relación es importante en las relaciones interpersonales. Tener una buena relación con una persona fomentará la confianza y el respeto mutuo, se comunicará mejor con los demás, escuchará mejor a los demás y entenderá mejor a los demás, lo que facilitará la cooperación.</a:t>
            </a:r>
          </a:p>
          <a:p>
            <a:r>
              <a:rPr lang="en-US" dirty="0"/>
              <a:t> </a:t>
            </a:r>
            <a:endParaRPr lang="nl-NL" dirty="0"/>
          </a:p>
        </p:txBody>
      </p:sp>
    </p:spTree>
  </p:cSld>
  <p:clrMapOvr>
    <a:masterClrMapping/>
  </p:clrMapOvr>
  <p:transition/>
</p:sld>
</file>

<file path=ppt/theme/theme1.xml><?xml version="1.0" encoding="utf-8"?>
<a:theme xmlns:a="http://schemas.openxmlformats.org/drawingml/2006/main" name="Office-thema">
  <a:themeElements>
    <a:clrScheme name="Aangepast 1">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4527</TotalTime>
  <Words>5913</Words>
  <Application>Microsoft Office PowerPoint</Application>
  <PresentationFormat>Presentación en pantalla (4:3)</PresentationFormat>
  <Paragraphs>449</Paragraphs>
  <Slides>63</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63</vt:i4>
      </vt:variant>
    </vt:vector>
  </HeadingPairs>
  <TitlesOfParts>
    <vt:vector size="67" baseType="lpstr">
      <vt:lpstr>Arial</vt:lpstr>
      <vt:lpstr>Calibri</vt:lpstr>
      <vt:lpstr>Times New Roman</vt:lpstr>
      <vt:lpstr>Office-thema</vt:lpstr>
      <vt:lpstr>Presentación de PowerPoint</vt:lpstr>
      <vt:lpstr>Objetivos y temas del módulo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subject/>
  <dc:creator>Dunya Gezgin</dc:creator>
  <cp:keywords/>
  <dc:description/>
  <cp:lastModifiedBy>Calendari</cp:lastModifiedBy>
  <cp:revision>294</cp:revision>
  <dcterms:created xsi:type="dcterms:W3CDTF">2017-07-17T13:14:00Z</dcterms:created>
  <dcterms:modified xsi:type="dcterms:W3CDTF">2021-10-19T10:28:09Z</dcterms:modified>
  <cp:category/>
</cp:coreProperties>
</file>