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3"/>
  </p:notesMasterIdLst>
  <p:sldIdLst>
    <p:sldId id="256" r:id="rId2"/>
    <p:sldId id="261" r:id="rId3"/>
    <p:sldId id="257" r:id="rId4"/>
    <p:sldId id="258" r:id="rId5"/>
    <p:sldId id="259" r:id="rId6"/>
    <p:sldId id="263" r:id="rId7"/>
    <p:sldId id="358" r:id="rId8"/>
    <p:sldId id="321" r:id="rId9"/>
    <p:sldId id="322" r:id="rId10"/>
    <p:sldId id="264" r:id="rId11"/>
    <p:sldId id="323" r:id="rId12"/>
    <p:sldId id="324" r:id="rId13"/>
    <p:sldId id="268" r:id="rId14"/>
    <p:sldId id="269" r:id="rId15"/>
    <p:sldId id="270" r:id="rId16"/>
    <p:sldId id="271" r:id="rId17"/>
    <p:sldId id="272" r:id="rId18"/>
    <p:sldId id="273" r:id="rId19"/>
    <p:sldId id="325" r:id="rId20"/>
    <p:sldId id="326" r:id="rId21"/>
    <p:sldId id="341" r:id="rId22"/>
    <p:sldId id="331" r:id="rId23"/>
    <p:sldId id="328" r:id="rId24"/>
    <p:sldId id="329" r:id="rId25"/>
    <p:sldId id="330" r:id="rId26"/>
    <p:sldId id="332" r:id="rId27"/>
    <p:sldId id="333" r:id="rId28"/>
    <p:sldId id="334" r:id="rId29"/>
    <p:sldId id="335" r:id="rId30"/>
    <p:sldId id="336" r:id="rId31"/>
    <p:sldId id="337" r:id="rId32"/>
    <p:sldId id="340" r:id="rId33"/>
    <p:sldId id="342" r:id="rId34"/>
    <p:sldId id="274" r:id="rId35"/>
    <p:sldId id="343" r:id="rId36"/>
    <p:sldId id="344" r:id="rId37"/>
    <p:sldId id="345" r:id="rId38"/>
    <p:sldId id="346" r:id="rId39"/>
    <p:sldId id="347" r:id="rId40"/>
    <p:sldId id="348" r:id="rId41"/>
    <p:sldId id="349" r:id="rId42"/>
    <p:sldId id="302" r:id="rId43"/>
    <p:sldId id="275" r:id="rId44"/>
    <p:sldId id="318" r:id="rId45"/>
    <p:sldId id="317" r:id="rId46"/>
    <p:sldId id="303" r:id="rId47"/>
    <p:sldId id="351" r:id="rId48"/>
    <p:sldId id="305" r:id="rId49"/>
    <p:sldId id="352" r:id="rId50"/>
    <p:sldId id="353" r:id="rId51"/>
    <p:sldId id="309" r:id="rId52"/>
    <p:sldId id="354" r:id="rId53"/>
    <p:sldId id="355" r:id="rId54"/>
    <p:sldId id="356" r:id="rId55"/>
    <p:sldId id="357" r:id="rId56"/>
    <p:sldId id="314" r:id="rId57"/>
    <p:sldId id="292" r:id="rId58"/>
    <p:sldId id="307" r:id="rId59"/>
    <p:sldId id="293" r:id="rId60"/>
    <p:sldId id="319" r:id="rId61"/>
    <p:sldId id="320" r:id="rId62"/>
  </p:sldIdLst>
  <p:sldSz cx="9144000" cy="6858000" type="screen4x3"/>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316" autoAdjust="0"/>
    <p:restoredTop sz="94784" autoAdjust="0"/>
  </p:normalViewPr>
  <p:slideViewPr>
    <p:cSldViewPr>
      <p:cViewPr varScale="1">
        <p:scale>
          <a:sx n="90" d="100"/>
          <a:sy n="90" d="100"/>
        </p:scale>
        <p:origin x="1188" y="84"/>
      </p:cViewPr>
      <p:guideLst>
        <p:guide orient="horz" pos="2160"/>
        <p:guide pos="2880"/>
      </p:guideLst>
    </p:cSldViewPr>
  </p:slideViewPr>
  <p:outlineViewPr>
    <p:cViewPr>
      <p:scale>
        <a:sx n="33" d="100"/>
        <a:sy n="33" d="100"/>
      </p:scale>
      <p:origin x="0" y="18198"/>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7BE3359-A665-4AE7-98BE-8479FFEA6D91}" type="datetimeFigureOut">
              <a:rPr lang="nl-NL" smtClean="0"/>
              <a:pPr/>
              <a:t>21-10-2021</a:t>
            </a:fld>
            <a:endParaRPr lang="nl-NL"/>
          </a:p>
        </p:txBody>
      </p:sp>
      <p:sp>
        <p:nvSpPr>
          <p:cNvPr id="4" name="Tijdelijke aanduiding voor dia-afbeelding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D6964B8-7AC7-425A-99F5-AA9141982D0B}" type="slidenum">
              <a:rPr lang="nl-NL" smtClean="0"/>
              <a:pPr/>
              <a:t>‹Nº›</a:t>
            </a:fld>
            <a:endParaRPr lang="nl-NL"/>
          </a:p>
        </p:txBody>
      </p:sp>
    </p:spTree>
    <p:extLst>
      <p:ext uri="{BB962C8B-B14F-4D97-AF65-F5344CB8AC3E}">
        <p14:creationId xmlns:p14="http://schemas.microsoft.com/office/powerpoint/2010/main" val="16976239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fld id="{9D6964B8-7AC7-425A-99F5-AA9141982D0B}" type="slidenum">
              <a:rPr lang="nl-NL" smtClean="0"/>
              <a:pPr/>
              <a:t>4</a:t>
            </a:fld>
            <a:endParaRPr lang="nl-NL"/>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fld id="{9D6964B8-7AC7-425A-99F5-AA9141982D0B}" type="slidenum">
              <a:rPr lang="nl-NL" smtClean="0"/>
              <a:pPr/>
              <a:t>55</a:t>
            </a:fld>
            <a:endParaRPr lang="nl-NL"/>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fld id="{9D6964B8-7AC7-425A-99F5-AA9141982D0B}" type="slidenum">
              <a:rPr lang="nl-NL" smtClean="0"/>
              <a:pPr/>
              <a:t>56</a:t>
            </a:fld>
            <a:endParaRPr lang="nl-NL"/>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fld id="{9D6964B8-7AC7-425A-99F5-AA9141982D0B}" type="slidenum">
              <a:rPr lang="nl-NL" smtClean="0"/>
              <a:pPr/>
              <a:t>42</a:t>
            </a:fld>
            <a:endParaRPr lang="nl-NL"/>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fld id="{9D6964B8-7AC7-425A-99F5-AA9141982D0B}" type="slidenum">
              <a:rPr lang="nl-NL" smtClean="0"/>
              <a:pPr/>
              <a:t>48</a:t>
            </a:fld>
            <a:endParaRPr lang="nl-NL"/>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fld id="{9D6964B8-7AC7-425A-99F5-AA9141982D0B}" type="slidenum">
              <a:rPr lang="nl-NL" smtClean="0"/>
              <a:pPr/>
              <a:t>49</a:t>
            </a:fld>
            <a:endParaRPr lang="nl-NL"/>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fld id="{9D6964B8-7AC7-425A-99F5-AA9141982D0B}" type="slidenum">
              <a:rPr lang="nl-NL" smtClean="0"/>
              <a:pPr/>
              <a:t>50</a:t>
            </a:fld>
            <a:endParaRPr lang="nl-NL"/>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fld id="{9D6964B8-7AC7-425A-99F5-AA9141982D0B}" type="slidenum">
              <a:rPr lang="nl-NL" smtClean="0"/>
              <a:pPr/>
              <a:t>51</a:t>
            </a:fld>
            <a:endParaRPr lang="nl-NL"/>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fld id="{9D6964B8-7AC7-425A-99F5-AA9141982D0B}" type="slidenum">
              <a:rPr lang="nl-NL" smtClean="0"/>
              <a:pPr/>
              <a:t>52</a:t>
            </a:fld>
            <a:endParaRPr lang="nl-NL"/>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fld id="{9D6964B8-7AC7-425A-99F5-AA9141982D0B}" type="slidenum">
              <a:rPr lang="nl-NL" smtClean="0"/>
              <a:pPr/>
              <a:t>53</a:t>
            </a:fld>
            <a:endParaRPr lang="nl-NL"/>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fld id="{9D6964B8-7AC7-425A-99F5-AA9141982D0B}" type="slidenum">
              <a:rPr lang="nl-NL" smtClean="0"/>
              <a:pPr/>
              <a:t>54</a:t>
            </a:fld>
            <a:endParaRPr lang="nl-NL"/>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a:t>Klik om het opmaakprofiel te bewerken</a:t>
            </a:r>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het opmaakprofiel van de modelondertitel te bewerken</a:t>
            </a:r>
          </a:p>
        </p:txBody>
      </p:sp>
      <p:sp>
        <p:nvSpPr>
          <p:cNvPr id="4" name="Tijdelijke aanduiding voor datum 3"/>
          <p:cNvSpPr>
            <a:spLocks noGrp="1"/>
          </p:cNvSpPr>
          <p:nvPr>
            <p:ph type="dt" sz="half" idx="10"/>
          </p:nvPr>
        </p:nvSpPr>
        <p:spPr/>
        <p:txBody>
          <a:bodyPr/>
          <a:lstStyle/>
          <a:p>
            <a:fld id="{8638F0FA-503B-447F-A02E-6BF1D880434F}" type="datetimeFigureOut">
              <a:rPr lang="nl-NL" smtClean="0"/>
              <a:pPr/>
              <a:t>21-10-2021</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C3EE7185-A582-4542-8FF0-969B3F80C0A5}" type="slidenum">
              <a:rPr lang="nl-NL" smtClean="0"/>
              <a:pPr/>
              <a:t>‹Nº›</a:t>
            </a:fld>
            <a:endParaRPr lang="nl-NL"/>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het opmaakprofiel te bewerken</a:t>
            </a:r>
          </a:p>
        </p:txBody>
      </p:sp>
      <p:sp>
        <p:nvSpPr>
          <p:cNvPr id="3" name="Tijdelijke aanduiding voor verticale tekst 2"/>
          <p:cNvSpPr>
            <a:spLocks noGrp="1"/>
          </p:cNvSpPr>
          <p:nvPr>
            <p:ph type="body" orient="vert" idx="1"/>
          </p:nvPr>
        </p:nvSpPr>
        <p:spPr/>
        <p:txBody>
          <a:bodyPr vert="eaVert"/>
          <a:lstStyle/>
          <a:p>
            <a:pPr lvl="0"/>
            <a:r>
              <a:rPr lang="nl-NL"/>
              <a:t>Klik om de opmaakprofielen van de modeltekst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8638F0FA-503B-447F-A02E-6BF1D880434F}" type="datetimeFigureOut">
              <a:rPr lang="nl-NL" smtClean="0"/>
              <a:pPr/>
              <a:t>21-10-2021</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C3EE7185-A582-4542-8FF0-969B3F80C0A5}" type="slidenum">
              <a:rPr lang="nl-NL" smtClean="0"/>
              <a:pPr/>
              <a:t>‹Nº›</a:t>
            </a:fld>
            <a:endParaRPr lang="nl-NL"/>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a:t>Klik om het opmaakprofiel te bewerken</a:t>
            </a:r>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a:t>Klik om de opmaakprofielen van de modeltekst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8638F0FA-503B-447F-A02E-6BF1D880434F}" type="datetimeFigureOut">
              <a:rPr lang="nl-NL" smtClean="0"/>
              <a:pPr/>
              <a:t>21-10-2021</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C3EE7185-A582-4542-8FF0-969B3F80C0A5}" type="slidenum">
              <a:rPr lang="nl-NL" smtClean="0"/>
              <a:pPr/>
              <a:t>‹Nº›</a:t>
            </a:fld>
            <a:endParaRPr lang="nl-NL"/>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het opmaakprofiel te bewerken</a:t>
            </a:r>
          </a:p>
        </p:txBody>
      </p:sp>
      <p:sp>
        <p:nvSpPr>
          <p:cNvPr id="3" name="Tijdelijke aanduiding voor inhoud 2"/>
          <p:cNvSpPr>
            <a:spLocks noGrp="1"/>
          </p:cNvSpPr>
          <p:nvPr>
            <p:ph idx="1"/>
          </p:nvPr>
        </p:nvSpPr>
        <p:spPr/>
        <p:txBody>
          <a:bodyPr/>
          <a:lstStyle/>
          <a:p>
            <a:pPr lvl="0"/>
            <a:r>
              <a:rPr lang="nl-NL"/>
              <a:t>Klik om de opmaakprofielen van de modeltekst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8638F0FA-503B-447F-A02E-6BF1D880434F}" type="datetimeFigureOut">
              <a:rPr lang="nl-NL" smtClean="0"/>
              <a:pPr/>
              <a:t>21-10-2021</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C3EE7185-A582-4542-8FF0-969B3F80C0A5}" type="slidenum">
              <a:rPr lang="nl-NL" smtClean="0"/>
              <a:pPr/>
              <a:t>‹Nº›</a:t>
            </a:fld>
            <a:endParaRPr lang="nl-NL"/>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a:t>Klik om het opmaakprofiel te bewerken</a:t>
            </a:r>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opmaakprofielen van de modeltekst te bewerken</a:t>
            </a:r>
          </a:p>
        </p:txBody>
      </p:sp>
      <p:sp>
        <p:nvSpPr>
          <p:cNvPr id="4" name="Tijdelijke aanduiding voor datum 3"/>
          <p:cNvSpPr>
            <a:spLocks noGrp="1"/>
          </p:cNvSpPr>
          <p:nvPr>
            <p:ph type="dt" sz="half" idx="10"/>
          </p:nvPr>
        </p:nvSpPr>
        <p:spPr/>
        <p:txBody>
          <a:bodyPr/>
          <a:lstStyle/>
          <a:p>
            <a:fld id="{8638F0FA-503B-447F-A02E-6BF1D880434F}" type="datetimeFigureOut">
              <a:rPr lang="nl-NL" smtClean="0"/>
              <a:pPr/>
              <a:t>21-10-2021</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C3EE7185-A582-4542-8FF0-969B3F80C0A5}" type="slidenum">
              <a:rPr lang="nl-NL" smtClean="0"/>
              <a:pPr/>
              <a:t>‹Nº›</a:t>
            </a:fld>
            <a:endParaRPr lang="nl-NL"/>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het opmaakprofiel te bewerken</a:t>
            </a:r>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opmaakprofielen van de modeltekst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opmaakprofielen van de modeltekst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fld id="{8638F0FA-503B-447F-A02E-6BF1D880434F}" type="datetimeFigureOut">
              <a:rPr lang="nl-NL" smtClean="0"/>
              <a:pPr/>
              <a:t>21-10-2021</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C3EE7185-A582-4542-8FF0-969B3F80C0A5}" type="slidenum">
              <a:rPr lang="nl-NL" smtClean="0"/>
              <a:pPr/>
              <a:t>‹Nº›</a:t>
            </a:fld>
            <a:endParaRPr lang="nl-NL"/>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Klik om het opmaakprofiel te bewerken</a:t>
            </a:r>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opmaakprofielen van de modeltekst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opmaakprofielen van de modeltekst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opmaakprofielen van de modeltekst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opmaakprofielen van de modeltekst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fld id="{8638F0FA-503B-447F-A02E-6BF1D880434F}" type="datetimeFigureOut">
              <a:rPr lang="nl-NL" smtClean="0"/>
              <a:pPr/>
              <a:t>21-10-2021</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C3EE7185-A582-4542-8FF0-969B3F80C0A5}" type="slidenum">
              <a:rPr lang="nl-NL" smtClean="0"/>
              <a:pPr/>
              <a:t>‹Nº›</a:t>
            </a:fld>
            <a:endParaRPr lang="nl-NL"/>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het opmaakprofiel te bewerken</a:t>
            </a:r>
          </a:p>
        </p:txBody>
      </p:sp>
      <p:sp>
        <p:nvSpPr>
          <p:cNvPr id="3" name="Tijdelijke aanduiding voor datum 2"/>
          <p:cNvSpPr>
            <a:spLocks noGrp="1"/>
          </p:cNvSpPr>
          <p:nvPr>
            <p:ph type="dt" sz="half" idx="10"/>
          </p:nvPr>
        </p:nvSpPr>
        <p:spPr/>
        <p:txBody>
          <a:bodyPr/>
          <a:lstStyle/>
          <a:p>
            <a:fld id="{8638F0FA-503B-447F-A02E-6BF1D880434F}" type="datetimeFigureOut">
              <a:rPr lang="nl-NL" smtClean="0"/>
              <a:pPr/>
              <a:t>21-10-2021</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C3EE7185-A582-4542-8FF0-969B3F80C0A5}" type="slidenum">
              <a:rPr lang="nl-NL" smtClean="0"/>
              <a:pPr/>
              <a:t>‹Nº›</a:t>
            </a:fld>
            <a:endParaRPr lang="nl-NL"/>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8638F0FA-503B-447F-A02E-6BF1D880434F}" type="datetimeFigureOut">
              <a:rPr lang="nl-NL" smtClean="0"/>
              <a:pPr/>
              <a:t>21-10-2021</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C3EE7185-A582-4542-8FF0-969B3F80C0A5}" type="slidenum">
              <a:rPr lang="nl-NL" smtClean="0"/>
              <a:pPr/>
              <a:t>‹Nº›</a:t>
            </a:fld>
            <a:endParaRPr lang="nl-NL"/>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a:t>Klik om het opmaakprofiel te bewerken</a:t>
            </a:r>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opmaakprofielen van de modeltekst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opmaakprofielen van de modeltekst te bewerken</a:t>
            </a:r>
          </a:p>
        </p:txBody>
      </p:sp>
      <p:sp>
        <p:nvSpPr>
          <p:cNvPr id="5" name="Tijdelijke aanduiding voor datum 4"/>
          <p:cNvSpPr>
            <a:spLocks noGrp="1"/>
          </p:cNvSpPr>
          <p:nvPr>
            <p:ph type="dt" sz="half" idx="10"/>
          </p:nvPr>
        </p:nvSpPr>
        <p:spPr/>
        <p:txBody>
          <a:bodyPr/>
          <a:lstStyle/>
          <a:p>
            <a:fld id="{8638F0FA-503B-447F-A02E-6BF1D880434F}" type="datetimeFigureOut">
              <a:rPr lang="nl-NL" smtClean="0"/>
              <a:pPr/>
              <a:t>21-10-2021</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C3EE7185-A582-4542-8FF0-969B3F80C0A5}" type="slidenum">
              <a:rPr lang="nl-NL" smtClean="0"/>
              <a:pPr/>
              <a:t>‹Nº›</a:t>
            </a:fld>
            <a:endParaRPr lang="nl-NL"/>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a:t>Klik om het opmaakprofiel te bewerken</a:t>
            </a:r>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opmaakprofielen van de modeltekst te bewerken</a:t>
            </a:r>
          </a:p>
        </p:txBody>
      </p:sp>
      <p:sp>
        <p:nvSpPr>
          <p:cNvPr id="5" name="Tijdelijke aanduiding voor datum 4"/>
          <p:cNvSpPr>
            <a:spLocks noGrp="1"/>
          </p:cNvSpPr>
          <p:nvPr>
            <p:ph type="dt" sz="half" idx="10"/>
          </p:nvPr>
        </p:nvSpPr>
        <p:spPr/>
        <p:txBody>
          <a:bodyPr/>
          <a:lstStyle/>
          <a:p>
            <a:fld id="{8638F0FA-503B-447F-A02E-6BF1D880434F}" type="datetimeFigureOut">
              <a:rPr lang="nl-NL" smtClean="0"/>
              <a:pPr/>
              <a:t>21-10-2021</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C3EE7185-A582-4542-8FF0-969B3F80C0A5}" type="slidenum">
              <a:rPr lang="nl-NL" smtClean="0"/>
              <a:pPr/>
              <a:t>‹Nº›</a:t>
            </a:fld>
            <a:endParaRPr lang="nl-NL"/>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a:t>Klik om het opmaakprofiel te bewerken</a:t>
            </a:r>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a:t>Klik om de opmaakprofielen van de modeltekst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638F0FA-503B-447F-A02E-6BF1D880434F}" type="datetimeFigureOut">
              <a:rPr lang="nl-NL" smtClean="0"/>
              <a:pPr/>
              <a:t>21-10-2021</a:t>
            </a:fld>
            <a:endParaRPr lang="nl-NL"/>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EE7185-A582-4542-8FF0-969B3F80C0A5}" type="slidenum">
              <a:rPr lang="nl-NL" smtClean="0"/>
              <a:pPr/>
              <a:t>‹Nº›</a:t>
            </a:fld>
            <a:endParaRPr lang="nl-NL"/>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slide" Target="slide12.xml"/><Relationship Id="rId4" Type="http://schemas.openxmlformats.org/officeDocument/2006/relationships/slide" Target="slide11.xml"/></Relationships>
</file>

<file path=ppt/slides/_rels/slide11.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slide" Target="slide12.xml"/><Relationship Id="rId4" Type="http://schemas.openxmlformats.org/officeDocument/2006/relationships/slide" Target="slide11.xml"/></Relationships>
</file>

<file path=ppt/slides/_rels/slide12.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slide" Target="slide12.xml"/><Relationship Id="rId4" Type="http://schemas.openxmlformats.org/officeDocument/2006/relationships/slide" Target="slide13.xml"/></Relationships>
</file>

<file path=ppt/slides/_rels/slide13.xml.rels><?xml version="1.0" encoding="UTF-8" standalone="yes"?>
<Relationships xmlns="http://schemas.openxmlformats.org/package/2006/relationships"><Relationship Id="rId3" Type="http://schemas.openxmlformats.org/officeDocument/2006/relationships/slide" Target="slide4.xml"/><Relationship Id="rId7" Type="http://schemas.openxmlformats.org/officeDocument/2006/relationships/slide" Target="slide34.xml"/><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slide" Target="slide15.xml"/><Relationship Id="rId5" Type="http://schemas.openxmlformats.org/officeDocument/2006/relationships/slide" Target="slide17.xml"/><Relationship Id="rId4" Type="http://schemas.openxmlformats.org/officeDocument/2006/relationships/slide" Target="slide14.xml"/></Relationships>
</file>

<file path=ppt/slides/_rels/slide14.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slide" Target="slide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slide" Target="slide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slide" Target="slide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slide" Target="slide18.xml"/><Relationship Id="rId2" Type="http://schemas.openxmlformats.org/officeDocument/2006/relationships/slide" Target="slide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slide" Target="slide26.xml"/><Relationship Id="rId13" Type="http://schemas.openxmlformats.org/officeDocument/2006/relationships/slide" Target="slide23.xml"/><Relationship Id="rId18" Type="http://schemas.openxmlformats.org/officeDocument/2006/relationships/slide" Target="slide33.xml"/><Relationship Id="rId3" Type="http://schemas.openxmlformats.org/officeDocument/2006/relationships/slide" Target="slide19.xml"/><Relationship Id="rId7" Type="http://schemas.openxmlformats.org/officeDocument/2006/relationships/slide" Target="slide22.xml"/><Relationship Id="rId12" Type="http://schemas.openxmlformats.org/officeDocument/2006/relationships/slide" Target="slide25.xml"/><Relationship Id="rId17" Type="http://schemas.openxmlformats.org/officeDocument/2006/relationships/slide" Target="slide34.xml"/><Relationship Id="rId2" Type="http://schemas.openxmlformats.org/officeDocument/2006/relationships/slide" Target="slide4.xml"/><Relationship Id="rId16" Type="http://schemas.openxmlformats.org/officeDocument/2006/relationships/slide" Target="slide24.xml"/><Relationship Id="rId1" Type="http://schemas.openxmlformats.org/officeDocument/2006/relationships/slideLayout" Target="../slideLayouts/slideLayout2.xml"/><Relationship Id="rId6" Type="http://schemas.openxmlformats.org/officeDocument/2006/relationships/slide" Target="slide28.xml"/><Relationship Id="rId11" Type="http://schemas.openxmlformats.org/officeDocument/2006/relationships/slide" Target="slide27.xml"/><Relationship Id="rId5" Type="http://schemas.openxmlformats.org/officeDocument/2006/relationships/slide" Target="slide21.xml"/><Relationship Id="rId15" Type="http://schemas.openxmlformats.org/officeDocument/2006/relationships/slide" Target="slide32.xml"/><Relationship Id="rId10" Type="http://schemas.openxmlformats.org/officeDocument/2006/relationships/slide" Target="slide31.xml"/><Relationship Id="rId4" Type="http://schemas.openxmlformats.org/officeDocument/2006/relationships/slide" Target="slide20.xml"/><Relationship Id="rId9" Type="http://schemas.openxmlformats.org/officeDocument/2006/relationships/slide" Target="slide30.xml"/><Relationship Id="rId14" Type="http://schemas.openxmlformats.org/officeDocument/2006/relationships/slide" Target="slide29.xml"/></Relationships>
</file>

<file path=ppt/slides/_rels/slide19.xml.rels><?xml version="1.0" encoding="UTF-8" standalone="yes"?>
<Relationships xmlns="http://schemas.openxmlformats.org/package/2006/relationships"><Relationship Id="rId8" Type="http://schemas.openxmlformats.org/officeDocument/2006/relationships/slide" Target="slide26.xml"/><Relationship Id="rId13" Type="http://schemas.openxmlformats.org/officeDocument/2006/relationships/slide" Target="slide23.xml"/><Relationship Id="rId18" Type="http://schemas.openxmlformats.org/officeDocument/2006/relationships/slide" Target="slide18.xml"/><Relationship Id="rId3" Type="http://schemas.openxmlformats.org/officeDocument/2006/relationships/slide" Target="slide19.xml"/><Relationship Id="rId7" Type="http://schemas.openxmlformats.org/officeDocument/2006/relationships/slide" Target="slide22.xml"/><Relationship Id="rId12" Type="http://schemas.openxmlformats.org/officeDocument/2006/relationships/slide" Target="slide25.xml"/><Relationship Id="rId17" Type="http://schemas.openxmlformats.org/officeDocument/2006/relationships/slide" Target="slide34.xml"/><Relationship Id="rId2" Type="http://schemas.openxmlformats.org/officeDocument/2006/relationships/slide" Target="slide4.xml"/><Relationship Id="rId16" Type="http://schemas.openxmlformats.org/officeDocument/2006/relationships/slide" Target="slide24.xml"/><Relationship Id="rId1" Type="http://schemas.openxmlformats.org/officeDocument/2006/relationships/slideLayout" Target="../slideLayouts/slideLayout2.xml"/><Relationship Id="rId6" Type="http://schemas.openxmlformats.org/officeDocument/2006/relationships/slide" Target="slide28.xml"/><Relationship Id="rId11" Type="http://schemas.openxmlformats.org/officeDocument/2006/relationships/slide" Target="slide27.xml"/><Relationship Id="rId5" Type="http://schemas.openxmlformats.org/officeDocument/2006/relationships/slide" Target="slide21.xml"/><Relationship Id="rId15" Type="http://schemas.openxmlformats.org/officeDocument/2006/relationships/slide" Target="slide32.xml"/><Relationship Id="rId10" Type="http://schemas.openxmlformats.org/officeDocument/2006/relationships/slide" Target="slide31.xml"/><Relationship Id="rId4" Type="http://schemas.openxmlformats.org/officeDocument/2006/relationships/slide" Target="slide20.xml"/><Relationship Id="rId9" Type="http://schemas.openxmlformats.org/officeDocument/2006/relationships/slide" Target="slide30.xml"/><Relationship Id="rId14" Type="http://schemas.openxmlformats.org/officeDocument/2006/relationships/slide" Target="slide29.xml"/></Relationships>
</file>

<file path=ppt/slides/_rels/slide2.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openxmlformats.org/officeDocument/2006/relationships/slide" Target="slide26.xml"/><Relationship Id="rId13" Type="http://schemas.openxmlformats.org/officeDocument/2006/relationships/slide" Target="slide23.xml"/><Relationship Id="rId18" Type="http://schemas.openxmlformats.org/officeDocument/2006/relationships/slide" Target="slide18.xml"/><Relationship Id="rId3" Type="http://schemas.openxmlformats.org/officeDocument/2006/relationships/slide" Target="slide19.xml"/><Relationship Id="rId7" Type="http://schemas.openxmlformats.org/officeDocument/2006/relationships/slide" Target="slide22.xml"/><Relationship Id="rId12" Type="http://schemas.openxmlformats.org/officeDocument/2006/relationships/slide" Target="slide25.xml"/><Relationship Id="rId17" Type="http://schemas.openxmlformats.org/officeDocument/2006/relationships/slide" Target="slide34.xml"/><Relationship Id="rId2" Type="http://schemas.openxmlformats.org/officeDocument/2006/relationships/slide" Target="slide4.xml"/><Relationship Id="rId16" Type="http://schemas.openxmlformats.org/officeDocument/2006/relationships/slide" Target="slide24.xml"/><Relationship Id="rId1" Type="http://schemas.openxmlformats.org/officeDocument/2006/relationships/slideLayout" Target="../slideLayouts/slideLayout2.xml"/><Relationship Id="rId6" Type="http://schemas.openxmlformats.org/officeDocument/2006/relationships/slide" Target="slide28.xml"/><Relationship Id="rId11" Type="http://schemas.openxmlformats.org/officeDocument/2006/relationships/slide" Target="slide27.xml"/><Relationship Id="rId5" Type="http://schemas.openxmlformats.org/officeDocument/2006/relationships/slide" Target="slide21.xml"/><Relationship Id="rId15" Type="http://schemas.openxmlformats.org/officeDocument/2006/relationships/slide" Target="slide32.xml"/><Relationship Id="rId10" Type="http://schemas.openxmlformats.org/officeDocument/2006/relationships/slide" Target="slide31.xml"/><Relationship Id="rId4" Type="http://schemas.openxmlformats.org/officeDocument/2006/relationships/slide" Target="slide20.xml"/><Relationship Id="rId9" Type="http://schemas.openxmlformats.org/officeDocument/2006/relationships/slide" Target="slide30.xml"/><Relationship Id="rId14" Type="http://schemas.openxmlformats.org/officeDocument/2006/relationships/slide" Target="slide29.xml"/></Relationships>
</file>

<file path=ppt/slides/_rels/slide21.xml.rels><?xml version="1.0" encoding="UTF-8" standalone="yes"?>
<Relationships xmlns="http://schemas.openxmlformats.org/package/2006/relationships"><Relationship Id="rId8" Type="http://schemas.openxmlformats.org/officeDocument/2006/relationships/slide" Target="slide26.xml"/><Relationship Id="rId13" Type="http://schemas.openxmlformats.org/officeDocument/2006/relationships/slide" Target="slide23.xml"/><Relationship Id="rId18" Type="http://schemas.openxmlformats.org/officeDocument/2006/relationships/slide" Target="slide18.xml"/><Relationship Id="rId3" Type="http://schemas.openxmlformats.org/officeDocument/2006/relationships/slide" Target="slide19.xml"/><Relationship Id="rId7" Type="http://schemas.openxmlformats.org/officeDocument/2006/relationships/slide" Target="slide22.xml"/><Relationship Id="rId12" Type="http://schemas.openxmlformats.org/officeDocument/2006/relationships/slide" Target="slide25.xml"/><Relationship Id="rId17" Type="http://schemas.openxmlformats.org/officeDocument/2006/relationships/slide" Target="slide34.xml"/><Relationship Id="rId2" Type="http://schemas.openxmlformats.org/officeDocument/2006/relationships/slide" Target="slide4.xml"/><Relationship Id="rId16" Type="http://schemas.openxmlformats.org/officeDocument/2006/relationships/slide" Target="slide24.xml"/><Relationship Id="rId1" Type="http://schemas.openxmlformats.org/officeDocument/2006/relationships/slideLayout" Target="../slideLayouts/slideLayout2.xml"/><Relationship Id="rId6" Type="http://schemas.openxmlformats.org/officeDocument/2006/relationships/slide" Target="slide28.xml"/><Relationship Id="rId11" Type="http://schemas.openxmlformats.org/officeDocument/2006/relationships/slide" Target="slide27.xml"/><Relationship Id="rId5" Type="http://schemas.openxmlformats.org/officeDocument/2006/relationships/slide" Target="slide21.xml"/><Relationship Id="rId15" Type="http://schemas.openxmlformats.org/officeDocument/2006/relationships/slide" Target="slide32.xml"/><Relationship Id="rId10" Type="http://schemas.openxmlformats.org/officeDocument/2006/relationships/slide" Target="slide31.xml"/><Relationship Id="rId4" Type="http://schemas.openxmlformats.org/officeDocument/2006/relationships/slide" Target="slide20.xml"/><Relationship Id="rId9" Type="http://schemas.openxmlformats.org/officeDocument/2006/relationships/slide" Target="slide30.xml"/><Relationship Id="rId14" Type="http://schemas.openxmlformats.org/officeDocument/2006/relationships/slide" Target="slide29.xml"/></Relationships>
</file>

<file path=ppt/slides/_rels/slide22.xml.rels><?xml version="1.0" encoding="UTF-8" standalone="yes"?>
<Relationships xmlns="http://schemas.openxmlformats.org/package/2006/relationships"><Relationship Id="rId8" Type="http://schemas.openxmlformats.org/officeDocument/2006/relationships/slide" Target="slide26.xml"/><Relationship Id="rId13" Type="http://schemas.openxmlformats.org/officeDocument/2006/relationships/slide" Target="slide23.xml"/><Relationship Id="rId18" Type="http://schemas.openxmlformats.org/officeDocument/2006/relationships/slide" Target="slide18.xml"/><Relationship Id="rId3" Type="http://schemas.openxmlformats.org/officeDocument/2006/relationships/slide" Target="slide19.xml"/><Relationship Id="rId7" Type="http://schemas.openxmlformats.org/officeDocument/2006/relationships/slide" Target="slide22.xml"/><Relationship Id="rId12" Type="http://schemas.openxmlformats.org/officeDocument/2006/relationships/slide" Target="slide25.xml"/><Relationship Id="rId17" Type="http://schemas.openxmlformats.org/officeDocument/2006/relationships/slide" Target="slide34.xml"/><Relationship Id="rId2" Type="http://schemas.openxmlformats.org/officeDocument/2006/relationships/slide" Target="slide4.xml"/><Relationship Id="rId16" Type="http://schemas.openxmlformats.org/officeDocument/2006/relationships/slide" Target="slide24.xml"/><Relationship Id="rId1" Type="http://schemas.openxmlformats.org/officeDocument/2006/relationships/slideLayout" Target="../slideLayouts/slideLayout2.xml"/><Relationship Id="rId6" Type="http://schemas.openxmlformats.org/officeDocument/2006/relationships/slide" Target="slide28.xml"/><Relationship Id="rId11" Type="http://schemas.openxmlformats.org/officeDocument/2006/relationships/slide" Target="slide27.xml"/><Relationship Id="rId5" Type="http://schemas.openxmlformats.org/officeDocument/2006/relationships/slide" Target="slide21.xml"/><Relationship Id="rId15" Type="http://schemas.openxmlformats.org/officeDocument/2006/relationships/slide" Target="slide32.xml"/><Relationship Id="rId10" Type="http://schemas.openxmlformats.org/officeDocument/2006/relationships/slide" Target="slide31.xml"/><Relationship Id="rId4" Type="http://schemas.openxmlformats.org/officeDocument/2006/relationships/slide" Target="slide20.xml"/><Relationship Id="rId9" Type="http://schemas.openxmlformats.org/officeDocument/2006/relationships/slide" Target="slide30.xml"/><Relationship Id="rId14" Type="http://schemas.openxmlformats.org/officeDocument/2006/relationships/slide" Target="slide29.xml"/></Relationships>
</file>

<file path=ppt/slides/_rels/slide23.xml.rels><?xml version="1.0" encoding="UTF-8" standalone="yes"?>
<Relationships xmlns="http://schemas.openxmlformats.org/package/2006/relationships"><Relationship Id="rId8" Type="http://schemas.openxmlformats.org/officeDocument/2006/relationships/slide" Target="slide26.xml"/><Relationship Id="rId13" Type="http://schemas.openxmlformats.org/officeDocument/2006/relationships/slide" Target="slide23.xml"/><Relationship Id="rId18" Type="http://schemas.openxmlformats.org/officeDocument/2006/relationships/slide" Target="slide18.xml"/><Relationship Id="rId3" Type="http://schemas.openxmlformats.org/officeDocument/2006/relationships/slide" Target="slide19.xml"/><Relationship Id="rId7" Type="http://schemas.openxmlformats.org/officeDocument/2006/relationships/slide" Target="slide22.xml"/><Relationship Id="rId12" Type="http://schemas.openxmlformats.org/officeDocument/2006/relationships/slide" Target="slide25.xml"/><Relationship Id="rId17" Type="http://schemas.openxmlformats.org/officeDocument/2006/relationships/slide" Target="slide34.xml"/><Relationship Id="rId2" Type="http://schemas.openxmlformats.org/officeDocument/2006/relationships/slide" Target="slide4.xml"/><Relationship Id="rId16" Type="http://schemas.openxmlformats.org/officeDocument/2006/relationships/slide" Target="slide24.xml"/><Relationship Id="rId1" Type="http://schemas.openxmlformats.org/officeDocument/2006/relationships/slideLayout" Target="../slideLayouts/slideLayout2.xml"/><Relationship Id="rId6" Type="http://schemas.openxmlformats.org/officeDocument/2006/relationships/slide" Target="slide28.xml"/><Relationship Id="rId11" Type="http://schemas.openxmlformats.org/officeDocument/2006/relationships/slide" Target="slide27.xml"/><Relationship Id="rId5" Type="http://schemas.openxmlformats.org/officeDocument/2006/relationships/slide" Target="slide21.xml"/><Relationship Id="rId15" Type="http://schemas.openxmlformats.org/officeDocument/2006/relationships/slide" Target="slide32.xml"/><Relationship Id="rId10" Type="http://schemas.openxmlformats.org/officeDocument/2006/relationships/slide" Target="slide31.xml"/><Relationship Id="rId4" Type="http://schemas.openxmlformats.org/officeDocument/2006/relationships/slide" Target="slide20.xml"/><Relationship Id="rId9" Type="http://schemas.openxmlformats.org/officeDocument/2006/relationships/slide" Target="slide30.xml"/><Relationship Id="rId14" Type="http://schemas.openxmlformats.org/officeDocument/2006/relationships/slide" Target="slide29.xml"/></Relationships>
</file>

<file path=ppt/slides/_rels/slide24.xml.rels><?xml version="1.0" encoding="UTF-8" standalone="yes"?>
<Relationships xmlns="http://schemas.openxmlformats.org/package/2006/relationships"><Relationship Id="rId8" Type="http://schemas.openxmlformats.org/officeDocument/2006/relationships/slide" Target="slide26.xml"/><Relationship Id="rId13" Type="http://schemas.openxmlformats.org/officeDocument/2006/relationships/slide" Target="slide23.xml"/><Relationship Id="rId18" Type="http://schemas.openxmlformats.org/officeDocument/2006/relationships/slide" Target="slide18.xml"/><Relationship Id="rId3" Type="http://schemas.openxmlformats.org/officeDocument/2006/relationships/slide" Target="slide19.xml"/><Relationship Id="rId7" Type="http://schemas.openxmlformats.org/officeDocument/2006/relationships/slide" Target="slide22.xml"/><Relationship Id="rId12" Type="http://schemas.openxmlformats.org/officeDocument/2006/relationships/slide" Target="slide25.xml"/><Relationship Id="rId17" Type="http://schemas.openxmlformats.org/officeDocument/2006/relationships/slide" Target="slide34.xml"/><Relationship Id="rId2" Type="http://schemas.openxmlformats.org/officeDocument/2006/relationships/slide" Target="slide4.xml"/><Relationship Id="rId16" Type="http://schemas.openxmlformats.org/officeDocument/2006/relationships/slide" Target="slide24.xml"/><Relationship Id="rId1" Type="http://schemas.openxmlformats.org/officeDocument/2006/relationships/slideLayout" Target="../slideLayouts/slideLayout2.xml"/><Relationship Id="rId6" Type="http://schemas.openxmlformats.org/officeDocument/2006/relationships/slide" Target="slide28.xml"/><Relationship Id="rId11" Type="http://schemas.openxmlformats.org/officeDocument/2006/relationships/slide" Target="slide27.xml"/><Relationship Id="rId5" Type="http://schemas.openxmlformats.org/officeDocument/2006/relationships/slide" Target="slide21.xml"/><Relationship Id="rId15" Type="http://schemas.openxmlformats.org/officeDocument/2006/relationships/slide" Target="slide32.xml"/><Relationship Id="rId10" Type="http://schemas.openxmlformats.org/officeDocument/2006/relationships/slide" Target="slide31.xml"/><Relationship Id="rId4" Type="http://schemas.openxmlformats.org/officeDocument/2006/relationships/slide" Target="slide20.xml"/><Relationship Id="rId9" Type="http://schemas.openxmlformats.org/officeDocument/2006/relationships/slide" Target="slide30.xml"/><Relationship Id="rId14" Type="http://schemas.openxmlformats.org/officeDocument/2006/relationships/slide" Target="slide29.xml"/></Relationships>
</file>

<file path=ppt/slides/_rels/slide25.xml.rels><?xml version="1.0" encoding="UTF-8" standalone="yes"?>
<Relationships xmlns="http://schemas.openxmlformats.org/package/2006/relationships"><Relationship Id="rId8" Type="http://schemas.openxmlformats.org/officeDocument/2006/relationships/slide" Target="slide26.xml"/><Relationship Id="rId13" Type="http://schemas.openxmlformats.org/officeDocument/2006/relationships/slide" Target="slide23.xml"/><Relationship Id="rId18" Type="http://schemas.openxmlformats.org/officeDocument/2006/relationships/slide" Target="slide18.xml"/><Relationship Id="rId3" Type="http://schemas.openxmlformats.org/officeDocument/2006/relationships/slide" Target="slide19.xml"/><Relationship Id="rId7" Type="http://schemas.openxmlformats.org/officeDocument/2006/relationships/slide" Target="slide22.xml"/><Relationship Id="rId12" Type="http://schemas.openxmlformats.org/officeDocument/2006/relationships/slide" Target="slide25.xml"/><Relationship Id="rId17" Type="http://schemas.openxmlformats.org/officeDocument/2006/relationships/slide" Target="slide34.xml"/><Relationship Id="rId2" Type="http://schemas.openxmlformats.org/officeDocument/2006/relationships/slide" Target="slide4.xml"/><Relationship Id="rId16" Type="http://schemas.openxmlformats.org/officeDocument/2006/relationships/slide" Target="slide24.xml"/><Relationship Id="rId1" Type="http://schemas.openxmlformats.org/officeDocument/2006/relationships/slideLayout" Target="../slideLayouts/slideLayout2.xml"/><Relationship Id="rId6" Type="http://schemas.openxmlformats.org/officeDocument/2006/relationships/slide" Target="slide28.xml"/><Relationship Id="rId11" Type="http://schemas.openxmlformats.org/officeDocument/2006/relationships/slide" Target="slide27.xml"/><Relationship Id="rId5" Type="http://schemas.openxmlformats.org/officeDocument/2006/relationships/slide" Target="slide21.xml"/><Relationship Id="rId15" Type="http://schemas.openxmlformats.org/officeDocument/2006/relationships/slide" Target="slide32.xml"/><Relationship Id="rId10" Type="http://schemas.openxmlformats.org/officeDocument/2006/relationships/slide" Target="slide31.xml"/><Relationship Id="rId4" Type="http://schemas.openxmlformats.org/officeDocument/2006/relationships/slide" Target="slide20.xml"/><Relationship Id="rId9" Type="http://schemas.openxmlformats.org/officeDocument/2006/relationships/slide" Target="slide30.xml"/><Relationship Id="rId14" Type="http://schemas.openxmlformats.org/officeDocument/2006/relationships/slide" Target="slide29.xml"/></Relationships>
</file>

<file path=ppt/slides/_rels/slide26.xml.rels><?xml version="1.0" encoding="UTF-8" standalone="yes"?>
<Relationships xmlns="http://schemas.openxmlformats.org/package/2006/relationships"><Relationship Id="rId8" Type="http://schemas.openxmlformats.org/officeDocument/2006/relationships/slide" Target="slide26.xml"/><Relationship Id="rId13" Type="http://schemas.openxmlformats.org/officeDocument/2006/relationships/slide" Target="slide23.xml"/><Relationship Id="rId18" Type="http://schemas.openxmlformats.org/officeDocument/2006/relationships/slide" Target="slide18.xml"/><Relationship Id="rId3" Type="http://schemas.openxmlformats.org/officeDocument/2006/relationships/slide" Target="slide19.xml"/><Relationship Id="rId7" Type="http://schemas.openxmlformats.org/officeDocument/2006/relationships/slide" Target="slide22.xml"/><Relationship Id="rId12" Type="http://schemas.openxmlformats.org/officeDocument/2006/relationships/slide" Target="slide25.xml"/><Relationship Id="rId17" Type="http://schemas.openxmlformats.org/officeDocument/2006/relationships/slide" Target="slide34.xml"/><Relationship Id="rId2" Type="http://schemas.openxmlformats.org/officeDocument/2006/relationships/slide" Target="slide4.xml"/><Relationship Id="rId16" Type="http://schemas.openxmlformats.org/officeDocument/2006/relationships/slide" Target="slide24.xml"/><Relationship Id="rId1" Type="http://schemas.openxmlformats.org/officeDocument/2006/relationships/slideLayout" Target="../slideLayouts/slideLayout2.xml"/><Relationship Id="rId6" Type="http://schemas.openxmlformats.org/officeDocument/2006/relationships/slide" Target="slide28.xml"/><Relationship Id="rId11" Type="http://schemas.openxmlformats.org/officeDocument/2006/relationships/slide" Target="slide27.xml"/><Relationship Id="rId5" Type="http://schemas.openxmlformats.org/officeDocument/2006/relationships/slide" Target="slide21.xml"/><Relationship Id="rId15" Type="http://schemas.openxmlformats.org/officeDocument/2006/relationships/slide" Target="slide32.xml"/><Relationship Id="rId10" Type="http://schemas.openxmlformats.org/officeDocument/2006/relationships/slide" Target="slide31.xml"/><Relationship Id="rId4" Type="http://schemas.openxmlformats.org/officeDocument/2006/relationships/slide" Target="slide20.xml"/><Relationship Id="rId9" Type="http://schemas.openxmlformats.org/officeDocument/2006/relationships/slide" Target="slide30.xml"/><Relationship Id="rId14" Type="http://schemas.openxmlformats.org/officeDocument/2006/relationships/slide" Target="slide29.xml"/></Relationships>
</file>

<file path=ppt/slides/_rels/slide27.xml.rels><?xml version="1.0" encoding="UTF-8" standalone="yes"?>
<Relationships xmlns="http://schemas.openxmlformats.org/package/2006/relationships"><Relationship Id="rId8" Type="http://schemas.openxmlformats.org/officeDocument/2006/relationships/slide" Target="slide26.xml"/><Relationship Id="rId13" Type="http://schemas.openxmlformats.org/officeDocument/2006/relationships/slide" Target="slide23.xml"/><Relationship Id="rId18" Type="http://schemas.openxmlformats.org/officeDocument/2006/relationships/slide" Target="slide18.xml"/><Relationship Id="rId3" Type="http://schemas.openxmlformats.org/officeDocument/2006/relationships/slide" Target="slide19.xml"/><Relationship Id="rId7" Type="http://schemas.openxmlformats.org/officeDocument/2006/relationships/slide" Target="slide22.xml"/><Relationship Id="rId12" Type="http://schemas.openxmlformats.org/officeDocument/2006/relationships/slide" Target="slide25.xml"/><Relationship Id="rId17" Type="http://schemas.openxmlformats.org/officeDocument/2006/relationships/slide" Target="slide34.xml"/><Relationship Id="rId2" Type="http://schemas.openxmlformats.org/officeDocument/2006/relationships/slide" Target="slide4.xml"/><Relationship Id="rId16" Type="http://schemas.openxmlformats.org/officeDocument/2006/relationships/slide" Target="slide24.xml"/><Relationship Id="rId1" Type="http://schemas.openxmlformats.org/officeDocument/2006/relationships/slideLayout" Target="../slideLayouts/slideLayout2.xml"/><Relationship Id="rId6" Type="http://schemas.openxmlformats.org/officeDocument/2006/relationships/slide" Target="slide28.xml"/><Relationship Id="rId11" Type="http://schemas.openxmlformats.org/officeDocument/2006/relationships/slide" Target="slide27.xml"/><Relationship Id="rId5" Type="http://schemas.openxmlformats.org/officeDocument/2006/relationships/slide" Target="slide21.xml"/><Relationship Id="rId15" Type="http://schemas.openxmlformats.org/officeDocument/2006/relationships/slide" Target="slide32.xml"/><Relationship Id="rId10" Type="http://schemas.openxmlformats.org/officeDocument/2006/relationships/slide" Target="slide31.xml"/><Relationship Id="rId4" Type="http://schemas.openxmlformats.org/officeDocument/2006/relationships/slide" Target="slide20.xml"/><Relationship Id="rId9" Type="http://schemas.openxmlformats.org/officeDocument/2006/relationships/slide" Target="slide30.xml"/><Relationship Id="rId14" Type="http://schemas.openxmlformats.org/officeDocument/2006/relationships/slide" Target="slide29.xml"/></Relationships>
</file>

<file path=ppt/slides/_rels/slide28.xml.rels><?xml version="1.0" encoding="UTF-8" standalone="yes"?>
<Relationships xmlns="http://schemas.openxmlformats.org/package/2006/relationships"><Relationship Id="rId8" Type="http://schemas.openxmlformats.org/officeDocument/2006/relationships/slide" Target="slide26.xml"/><Relationship Id="rId13" Type="http://schemas.openxmlformats.org/officeDocument/2006/relationships/slide" Target="slide23.xml"/><Relationship Id="rId18" Type="http://schemas.openxmlformats.org/officeDocument/2006/relationships/slide" Target="slide18.xml"/><Relationship Id="rId3" Type="http://schemas.openxmlformats.org/officeDocument/2006/relationships/slide" Target="slide19.xml"/><Relationship Id="rId7" Type="http://schemas.openxmlformats.org/officeDocument/2006/relationships/slide" Target="slide22.xml"/><Relationship Id="rId12" Type="http://schemas.openxmlformats.org/officeDocument/2006/relationships/slide" Target="slide25.xml"/><Relationship Id="rId17" Type="http://schemas.openxmlformats.org/officeDocument/2006/relationships/slide" Target="slide34.xml"/><Relationship Id="rId2" Type="http://schemas.openxmlformats.org/officeDocument/2006/relationships/slide" Target="slide4.xml"/><Relationship Id="rId16" Type="http://schemas.openxmlformats.org/officeDocument/2006/relationships/slide" Target="slide24.xml"/><Relationship Id="rId1" Type="http://schemas.openxmlformats.org/officeDocument/2006/relationships/slideLayout" Target="../slideLayouts/slideLayout2.xml"/><Relationship Id="rId6" Type="http://schemas.openxmlformats.org/officeDocument/2006/relationships/slide" Target="slide28.xml"/><Relationship Id="rId11" Type="http://schemas.openxmlformats.org/officeDocument/2006/relationships/slide" Target="slide27.xml"/><Relationship Id="rId5" Type="http://schemas.openxmlformats.org/officeDocument/2006/relationships/slide" Target="slide21.xml"/><Relationship Id="rId15" Type="http://schemas.openxmlformats.org/officeDocument/2006/relationships/slide" Target="slide32.xml"/><Relationship Id="rId10" Type="http://schemas.openxmlformats.org/officeDocument/2006/relationships/slide" Target="slide31.xml"/><Relationship Id="rId4" Type="http://schemas.openxmlformats.org/officeDocument/2006/relationships/slide" Target="slide20.xml"/><Relationship Id="rId9" Type="http://schemas.openxmlformats.org/officeDocument/2006/relationships/slide" Target="slide30.xml"/><Relationship Id="rId14" Type="http://schemas.openxmlformats.org/officeDocument/2006/relationships/slide" Target="slide29.xml"/></Relationships>
</file>

<file path=ppt/slides/_rels/slide29.xml.rels><?xml version="1.0" encoding="UTF-8" standalone="yes"?>
<Relationships xmlns="http://schemas.openxmlformats.org/package/2006/relationships"><Relationship Id="rId8" Type="http://schemas.openxmlformats.org/officeDocument/2006/relationships/slide" Target="slide26.xml"/><Relationship Id="rId13" Type="http://schemas.openxmlformats.org/officeDocument/2006/relationships/slide" Target="slide23.xml"/><Relationship Id="rId18" Type="http://schemas.openxmlformats.org/officeDocument/2006/relationships/slide" Target="slide18.xml"/><Relationship Id="rId3" Type="http://schemas.openxmlformats.org/officeDocument/2006/relationships/slide" Target="slide19.xml"/><Relationship Id="rId7" Type="http://schemas.openxmlformats.org/officeDocument/2006/relationships/slide" Target="slide22.xml"/><Relationship Id="rId12" Type="http://schemas.openxmlformats.org/officeDocument/2006/relationships/slide" Target="slide25.xml"/><Relationship Id="rId17" Type="http://schemas.openxmlformats.org/officeDocument/2006/relationships/slide" Target="slide34.xml"/><Relationship Id="rId2" Type="http://schemas.openxmlformats.org/officeDocument/2006/relationships/slide" Target="slide4.xml"/><Relationship Id="rId16" Type="http://schemas.openxmlformats.org/officeDocument/2006/relationships/slide" Target="slide24.xml"/><Relationship Id="rId1" Type="http://schemas.openxmlformats.org/officeDocument/2006/relationships/slideLayout" Target="../slideLayouts/slideLayout2.xml"/><Relationship Id="rId6" Type="http://schemas.openxmlformats.org/officeDocument/2006/relationships/slide" Target="slide28.xml"/><Relationship Id="rId11" Type="http://schemas.openxmlformats.org/officeDocument/2006/relationships/slide" Target="slide27.xml"/><Relationship Id="rId5" Type="http://schemas.openxmlformats.org/officeDocument/2006/relationships/slide" Target="slide21.xml"/><Relationship Id="rId15" Type="http://schemas.openxmlformats.org/officeDocument/2006/relationships/slide" Target="slide32.xml"/><Relationship Id="rId10" Type="http://schemas.openxmlformats.org/officeDocument/2006/relationships/slide" Target="slide31.xml"/><Relationship Id="rId4" Type="http://schemas.openxmlformats.org/officeDocument/2006/relationships/slide" Target="slide20.xml"/><Relationship Id="rId9" Type="http://schemas.openxmlformats.org/officeDocument/2006/relationships/slide" Target="slide30.xml"/><Relationship Id="rId14" Type="http://schemas.openxmlformats.org/officeDocument/2006/relationships/slide" Target="slide29.xml"/></Relationships>
</file>

<file path=ppt/slides/_rels/slide3.xml.rels><?xml version="1.0" encoding="UTF-8" standalone="yes"?>
<Relationships xmlns="http://schemas.openxmlformats.org/package/2006/relationships"><Relationship Id="rId2" Type="http://schemas.openxmlformats.org/officeDocument/2006/relationships/slide" Target="slide4.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slide" Target="slide26.xml"/><Relationship Id="rId13" Type="http://schemas.openxmlformats.org/officeDocument/2006/relationships/slide" Target="slide23.xml"/><Relationship Id="rId18" Type="http://schemas.openxmlformats.org/officeDocument/2006/relationships/slide" Target="slide18.xml"/><Relationship Id="rId3" Type="http://schemas.openxmlformats.org/officeDocument/2006/relationships/slide" Target="slide19.xml"/><Relationship Id="rId7" Type="http://schemas.openxmlformats.org/officeDocument/2006/relationships/slide" Target="slide22.xml"/><Relationship Id="rId12" Type="http://schemas.openxmlformats.org/officeDocument/2006/relationships/slide" Target="slide25.xml"/><Relationship Id="rId17" Type="http://schemas.openxmlformats.org/officeDocument/2006/relationships/slide" Target="slide34.xml"/><Relationship Id="rId2" Type="http://schemas.openxmlformats.org/officeDocument/2006/relationships/slide" Target="slide4.xml"/><Relationship Id="rId16" Type="http://schemas.openxmlformats.org/officeDocument/2006/relationships/slide" Target="slide24.xml"/><Relationship Id="rId1" Type="http://schemas.openxmlformats.org/officeDocument/2006/relationships/slideLayout" Target="../slideLayouts/slideLayout2.xml"/><Relationship Id="rId6" Type="http://schemas.openxmlformats.org/officeDocument/2006/relationships/slide" Target="slide28.xml"/><Relationship Id="rId11" Type="http://schemas.openxmlformats.org/officeDocument/2006/relationships/slide" Target="slide27.xml"/><Relationship Id="rId5" Type="http://schemas.openxmlformats.org/officeDocument/2006/relationships/slide" Target="slide21.xml"/><Relationship Id="rId15" Type="http://schemas.openxmlformats.org/officeDocument/2006/relationships/slide" Target="slide32.xml"/><Relationship Id="rId10" Type="http://schemas.openxmlformats.org/officeDocument/2006/relationships/slide" Target="slide31.xml"/><Relationship Id="rId4" Type="http://schemas.openxmlformats.org/officeDocument/2006/relationships/slide" Target="slide20.xml"/><Relationship Id="rId9" Type="http://schemas.openxmlformats.org/officeDocument/2006/relationships/slide" Target="slide30.xml"/><Relationship Id="rId14" Type="http://schemas.openxmlformats.org/officeDocument/2006/relationships/slide" Target="slide29.xml"/></Relationships>
</file>

<file path=ppt/slides/_rels/slide31.xml.rels><?xml version="1.0" encoding="UTF-8" standalone="yes"?>
<Relationships xmlns="http://schemas.openxmlformats.org/package/2006/relationships"><Relationship Id="rId8" Type="http://schemas.openxmlformats.org/officeDocument/2006/relationships/slide" Target="slide26.xml"/><Relationship Id="rId13" Type="http://schemas.openxmlformats.org/officeDocument/2006/relationships/slide" Target="slide23.xml"/><Relationship Id="rId18" Type="http://schemas.openxmlformats.org/officeDocument/2006/relationships/slide" Target="slide18.xml"/><Relationship Id="rId3" Type="http://schemas.openxmlformats.org/officeDocument/2006/relationships/slide" Target="slide19.xml"/><Relationship Id="rId7" Type="http://schemas.openxmlformats.org/officeDocument/2006/relationships/slide" Target="slide22.xml"/><Relationship Id="rId12" Type="http://schemas.openxmlformats.org/officeDocument/2006/relationships/slide" Target="slide25.xml"/><Relationship Id="rId17" Type="http://schemas.openxmlformats.org/officeDocument/2006/relationships/slide" Target="slide34.xml"/><Relationship Id="rId2" Type="http://schemas.openxmlformats.org/officeDocument/2006/relationships/slide" Target="slide4.xml"/><Relationship Id="rId16" Type="http://schemas.openxmlformats.org/officeDocument/2006/relationships/slide" Target="slide24.xml"/><Relationship Id="rId1" Type="http://schemas.openxmlformats.org/officeDocument/2006/relationships/slideLayout" Target="../slideLayouts/slideLayout2.xml"/><Relationship Id="rId6" Type="http://schemas.openxmlformats.org/officeDocument/2006/relationships/slide" Target="slide28.xml"/><Relationship Id="rId11" Type="http://schemas.openxmlformats.org/officeDocument/2006/relationships/slide" Target="slide27.xml"/><Relationship Id="rId5" Type="http://schemas.openxmlformats.org/officeDocument/2006/relationships/slide" Target="slide21.xml"/><Relationship Id="rId15" Type="http://schemas.openxmlformats.org/officeDocument/2006/relationships/slide" Target="slide32.xml"/><Relationship Id="rId10" Type="http://schemas.openxmlformats.org/officeDocument/2006/relationships/slide" Target="slide31.xml"/><Relationship Id="rId4" Type="http://schemas.openxmlformats.org/officeDocument/2006/relationships/slide" Target="slide20.xml"/><Relationship Id="rId9" Type="http://schemas.openxmlformats.org/officeDocument/2006/relationships/slide" Target="slide30.xml"/><Relationship Id="rId14" Type="http://schemas.openxmlformats.org/officeDocument/2006/relationships/slide" Target="slide29.xml"/></Relationships>
</file>

<file path=ppt/slides/_rels/slide32.xml.rels><?xml version="1.0" encoding="UTF-8" standalone="yes"?>
<Relationships xmlns="http://schemas.openxmlformats.org/package/2006/relationships"><Relationship Id="rId8" Type="http://schemas.openxmlformats.org/officeDocument/2006/relationships/slide" Target="slide26.xml"/><Relationship Id="rId13" Type="http://schemas.openxmlformats.org/officeDocument/2006/relationships/slide" Target="slide23.xml"/><Relationship Id="rId18" Type="http://schemas.openxmlformats.org/officeDocument/2006/relationships/slide" Target="slide18.xml"/><Relationship Id="rId3" Type="http://schemas.openxmlformats.org/officeDocument/2006/relationships/slide" Target="slide19.xml"/><Relationship Id="rId7" Type="http://schemas.openxmlformats.org/officeDocument/2006/relationships/slide" Target="slide22.xml"/><Relationship Id="rId12" Type="http://schemas.openxmlformats.org/officeDocument/2006/relationships/slide" Target="slide25.xml"/><Relationship Id="rId17" Type="http://schemas.openxmlformats.org/officeDocument/2006/relationships/slide" Target="slide34.xml"/><Relationship Id="rId2" Type="http://schemas.openxmlformats.org/officeDocument/2006/relationships/slide" Target="slide4.xml"/><Relationship Id="rId16" Type="http://schemas.openxmlformats.org/officeDocument/2006/relationships/slide" Target="slide24.xml"/><Relationship Id="rId1" Type="http://schemas.openxmlformats.org/officeDocument/2006/relationships/slideLayout" Target="../slideLayouts/slideLayout2.xml"/><Relationship Id="rId6" Type="http://schemas.openxmlformats.org/officeDocument/2006/relationships/slide" Target="slide28.xml"/><Relationship Id="rId11" Type="http://schemas.openxmlformats.org/officeDocument/2006/relationships/slide" Target="slide27.xml"/><Relationship Id="rId5" Type="http://schemas.openxmlformats.org/officeDocument/2006/relationships/slide" Target="slide21.xml"/><Relationship Id="rId15" Type="http://schemas.openxmlformats.org/officeDocument/2006/relationships/slide" Target="slide32.xml"/><Relationship Id="rId10" Type="http://schemas.openxmlformats.org/officeDocument/2006/relationships/slide" Target="slide31.xml"/><Relationship Id="rId4" Type="http://schemas.openxmlformats.org/officeDocument/2006/relationships/slide" Target="slide20.xml"/><Relationship Id="rId9" Type="http://schemas.openxmlformats.org/officeDocument/2006/relationships/slide" Target="slide30.xml"/><Relationship Id="rId14" Type="http://schemas.openxmlformats.org/officeDocument/2006/relationships/slide" Target="slide29.xml"/></Relationships>
</file>

<file path=ppt/slides/_rels/slide33.xml.rels><?xml version="1.0" encoding="UTF-8" standalone="yes"?>
<Relationships xmlns="http://schemas.openxmlformats.org/package/2006/relationships"><Relationship Id="rId8" Type="http://schemas.openxmlformats.org/officeDocument/2006/relationships/slide" Target="slide26.xml"/><Relationship Id="rId13" Type="http://schemas.openxmlformats.org/officeDocument/2006/relationships/slide" Target="slide23.xml"/><Relationship Id="rId18" Type="http://schemas.openxmlformats.org/officeDocument/2006/relationships/slide" Target="slide18.xml"/><Relationship Id="rId3" Type="http://schemas.openxmlformats.org/officeDocument/2006/relationships/slide" Target="slide19.xml"/><Relationship Id="rId7" Type="http://schemas.openxmlformats.org/officeDocument/2006/relationships/slide" Target="slide22.xml"/><Relationship Id="rId12" Type="http://schemas.openxmlformats.org/officeDocument/2006/relationships/slide" Target="slide25.xml"/><Relationship Id="rId17" Type="http://schemas.openxmlformats.org/officeDocument/2006/relationships/slide" Target="slide34.xml"/><Relationship Id="rId2" Type="http://schemas.openxmlformats.org/officeDocument/2006/relationships/slide" Target="slide4.xml"/><Relationship Id="rId16" Type="http://schemas.openxmlformats.org/officeDocument/2006/relationships/slide" Target="slide24.xml"/><Relationship Id="rId1" Type="http://schemas.openxmlformats.org/officeDocument/2006/relationships/slideLayout" Target="../slideLayouts/slideLayout2.xml"/><Relationship Id="rId6" Type="http://schemas.openxmlformats.org/officeDocument/2006/relationships/slide" Target="slide28.xml"/><Relationship Id="rId11" Type="http://schemas.openxmlformats.org/officeDocument/2006/relationships/slide" Target="slide27.xml"/><Relationship Id="rId5" Type="http://schemas.openxmlformats.org/officeDocument/2006/relationships/slide" Target="slide21.xml"/><Relationship Id="rId15" Type="http://schemas.openxmlformats.org/officeDocument/2006/relationships/slide" Target="slide32.xml"/><Relationship Id="rId10" Type="http://schemas.openxmlformats.org/officeDocument/2006/relationships/slide" Target="slide31.xml"/><Relationship Id="rId4" Type="http://schemas.openxmlformats.org/officeDocument/2006/relationships/slide" Target="slide20.xml"/><Relationship Id="rId9" Type="http://schemas.openxmlformats.org/officeDocument/2006/relationships/slide" Target="slide30.xml"/><Relationship Id="rId14" Type="http://schemas.openxmlformats.org/officeDocument/2006/relationships/slide" Target="slide29.xml"/></Relationships>
</file>

<file path=ppt/slides/_rels/slide34.xml.rels><?xml version="1.0" encoding="UTF-8" standalone="yes"?>
<Relationships xmlns="http://schemas.openxmlformats.org/package/2006/relationships"><Relationship Id="rId3" Type="http://schemas.openxmlformats.org/officeDocument/2006/relationships/slide" Target="slide35.xml"/><Relationship Id="rId2" Type="http://schemas.openxmlformats.org/officeDocument/2006/relationships/slide" Target="slide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slide" Target="slide36.xml"/><Relationship Id="rId2" Type="http://schemas.openxmlformats.org/officeDocument/2006/relationships/slide" Target="slide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slide" Target="slide37.xml"/><Relationship Id="rId2" Type="http://schemas.openxmlformats.org/officeDocument/2006/relationships/slide" Target="slide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slide" Target="slide38.xml"/><Relationship Id="rId2" Type="http://schemas.openxmlformats.org/officeDocument/2006/relationships/slide" Target="slide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slide" Target="slide39.xml"/><Relationship Id="rId2" Type="http://schemas.openxmlformats.org/officeDocument/2006/relationships/slide" Target="slide4.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slide" Target="slide40.xml"/><Relationship Id="rId2" Type="http://schemas.openxmlformats.org/officeDocument/2006/relationships/slide" Target="slide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slide" Target="slide57.xml"/><Relationship Id="rId5" Type="http://schemas.openxmlformats.org/officeDocument/2006/relationships/slide" Target="slide43.xml"/><Relationship Id="rId4" Type="http://schemas.openxmlformats.org/officeDocument/2006/relationships/slide" Target="slide13.xml"/></Relationships>
</file>

<file path=ppt/slides/_rels/slide40.xml.rels><?xml version="1.0" encoding="UTF-8" standalone="yes"?>
<Relationships xmlns="http://schemas.openxmlformats.org/package/2006/relationships"><Relationship Id="rId3" Type="http://schemas.openxmlformats.org/officeDocument/2006/relationships/slide" Target="slide41.xml"/><Relationship Id="rId2" Type="http://schemas.openxmlformats.org/officeDocument/2006/relationships/slide" Target="slide4.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slide" Target="slide34.xml"/><Relationship Id="rId2" Type="http://schemas.openxmlformats.org/officeDocument/2006/relationships/slide" Target="slide4.xml"/><Relationship Id="rId1" Type="http://schemas.openxmlformats.org/officeDocument/2006/relationships/slideLayout" Target="../slideLayouts/slideLayout2.xml"/><Relationship Id="rId4" Type="http://schemas.openxmlformats.org/officeDocument/2006/relationships/slide" Target="slide42.xml"/></Relationships>
</file>

<file path=ppt/slides/_rels/slide42.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slide" Target="slide57.xml"/><Relationship Id="rId5" Type="http://schemas.openxmlformats.org/officeDocument/2006/relationships/slide" Target="slide43.xml"/><Relationship Id="rId4" Type="http://schemas.openxmlformats.org/officeDocument/2006/relationships/slide" Target="slide13.xml"/></Relationships>
</file>

<file path=ppt/slides/_rels/slide43.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9.jpeg"/><Relationship Id="rId1" Type="http://schemas.openxmlformats.org/officeDocument/2006/relationships/slideLayout" Target="../slideLayouts/slideLayout2.xml"/><Relationship Id="rId5" Type="http://schemas.openxmlformats.org/officeDocument/2006/relationships/slide" Target="slide8.xml"/><Relationship Id="rId4" Type="http://schemas.openxmlformats.org/officeDocument/2006/relationships/slide" Target="slide44.xml"/></Relationships>
</file>

<file path=ppt/slides/_rels/slide44.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slide" Target="slide45.xml"/></Relationships>
</file>

<file path=ppt/slides/_rels/slide45.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9.jpeg"/><Relationship Id="rId1" Type="http://schemas.openxmlformats.org/officeDocument/2006/relationships/slideLayout" Target="../slideLayouts/slideLayout2.xml"/><Relationship Id="rId5" Type="http://schemas.openxmlformats.org/officeDocument/2006/relationships/slide" Target="slide46.xml"/><Relationship Id="rId4" Type="http://schemas.openxmlformats.org/officeDocument/2006/relationships/slide" Target="slide8.xml"/></Relationships>
</file>

<file path=ppt/slides/_rels/slide46.xml.rels><?xml version="1.0" encoding="UTF-8" standalone="yes"?>
<Relationships xmlns="http://schemas.openxmlformats.org/package/2006/relationships"><Relationship Id="rId3" Type="http://schemas.openxmlformats.org/officeDocument/2006/relationships/slide" Target="slide47.xml"/><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slide" Target="slide43.xml"/><Relationship Id="rId5" Type="http://schemas.openxmlformats.org/officeDocument/2006/relationships/slide" Target="slide49.xml"/><Relationship Id="rId4" Type="http://schemas.openxmlformats.org/officeDocument/2006/relationships/slide" Target="slide48.xml"/></Relationships>
</file>

<file path=ppt/slides/_rels/slide47.xml.rels><?xml version="1.0" encoding="UTF-8" standalone="yes"?>
<Relationships xmlns="http://schemas.openxmlformats.org/package/2006/relationships"><Relationship Id="rId3" Type="http://schemas.openxmlformats.org/officeDocument/2006/relationships/slide" Target="slide43.xml"/><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slide" Target="slide49.xml"/><Relationship Id="rId5" Type="http://schemas.openxmlformats.org/officeDocument/2006/relationships/slide" Target="slide48.xml"/><Relationship Id="rId4" Type="http://schemas.openxmlformats.org/officeDocument/2006/relationships/slide" Target="slide7.xml"/></Relationships>
</file>

<file path=ppt/slides/_rels/slide48.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slide" Target="slide43.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slide" Target="slide49.xml"/><Relationship Id="rId5" Type="http://schemas.openxmlformats.org/officeDocument/2006/relationships/slide" Target="slide8.xml"/><Relationship Id="rId4" Type="http://schemas.openxmlformats.org/officeDocument/2006/relationships/slide" Target="slide46.xml"/></Relationships>
</file>

<file path=ppt/slides/_rels/slide49.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slide" Target="slide50.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slide" Target="slide48.xml"/><Relationship Id="rId5" Type="http://schemas.openxmlformats.org/officeDocument/2006/relationships/slide" Target="slide46.xml"/><Relationship Id="rId4" Type="http://schemas.openxmlformats.org/officeDocument/2006/relationships/slide" Target="slide43.xml"/></Relationships>
</file>

<file path=ppt/slides/_rels/slide5.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slide" Target="slide4.xml"/><Relationship Id="rId1" Type="http://schemas.openxmlformats.org/officeDocument/2006/relationships/slideLayout" Target="../slideLayouts/slideLayout2.xml"/><Relationship Id="rId4" Type="http://schemas.openxmlformats.org/officeDocument/2006/relationships/slide" Target="slide10.xml"/></Relationships>
</file>

<file path=ppt/slides/_rels/slide50.xml.rels><?xml version="1.0" encoding="UTF-8" standalone="yes"?>
<Relationships xmlns="http://schemas.openxmlformats.org/package/2006/relationships"><Relationship Id="rId8" Type="http://schemas.openxmlformats.org/officeDocument/2006/relationships/slide" Target="slide57.xml"/><Relationship Id="rId3" Type="http://schemas.openxmlformats.org/officeDocument/2006/relationships/image" Target="../media/image9.jpeg"/><Relationship Id="rId7" Type="http://schemas.openxmlformats.org/officeDocument/2006/relationships/slide" Target="slide48.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slide" Target="slide46.xml"/><Relationship Id="rId5" Type="http://schemas.openxmlformats.org/officeDocument/2006/relationships/slide" Target="slide51.xml"/><Relationship Id="rId4" Type="http://schemas.openxmlformats.org/officeDocument/2006/relationships/slide" Target="slide43.xml"/></Relationships>
</file>

<file path=ppt/slides/_rels/slide5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slide" Target="slide52.xml"/><Relationship Id="rId4" Type="http://schemas.openxmlformats.org/officeDocument/2006/relationships/slide" Target="slide43.xml"/></Relationships>
</file>

<file path=ppt/slides/_rels/slide5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slide" Target="slide53.xml"/><Relationship Id="rId4" Type="http://schemas.openxmlformats.org/officeDocument/2006/relationships/slide" Target="slide43.xml"/></Relationships>
</file>

<file path=ppt/slides/_rels/slide5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slide" Target="slide54.xml"/><Relationship Id="rId4" Type="http://schemas.openxmlformats.org/officeDocument/2006/relationships/slide" Target="slide43.xml"/></Relationships>
</file>

<file path=ppt/slides/_rels/slide5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slide" Target="slide55.xml"/><Relationship Id="rId4" Type="http://schemas.openxmlformats.org/officeDocument/2006/relationships/slide" Target="slide43.xml"/></Relationships>
</file>

<file path=ppt/slides/_rels/slide5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slide" Target="slide56.xml"/><Relationship Id="rId4" Type="http://schemas.openxmlformats.org/officeDocument/2006/relationships/slide" Target="slide43.xml"/></Relationships>
</file>

<file path=ppt/slides/_rels/slide56.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slide" Target="slide57.xml"/><Relationship Id="rId5" Type="http://schemas.openxmlformats.org/officeDocument/2006/relationships/slide" Target="slide43.xml"/><Relationship Id="rId4" Type="http://schemas.openxmlformats.org/officeDocument/2006/relationships/slide" Target="slide13.xml"/></Relationships>
</file>

<file path=ppt/slides/_rels/slide57.xml.rels><?xml version="1.0" encoding="UTF-8" standalone="yes"?>
<Relationships xmlns="http://schemas.openxmlformats.org/package/2006/relationships"><Relationship Id="rId3" Type="http://schemas.openxmlformats.org/officeDocument/2006/relationships/slide" Target="slide58.xml"/><Relationship Id="rId2" Type="http://schemas.openxmlformats.org/officeDocument/2006/relationships/slide" Target="slide4.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slide" Target="slide59.xml"/><Relationship Id="rId2" Type="http://schemas.openxmlformats.org/officeDocument/2006/relationships/slide" Target="slide4.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slide" Target="slide60.xml"/><Relationship Id="rId2" Type="http://schemas.openxmlformats.org/officeDocument/2006/relationships/slide" Target="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slide" Target="slide4.xml"/><Relationship Id="rId5" Type="http://schemas.openxmlformats.org/officeDocument/2006/relationships/slide" Target="slide9.xml"/><Relationship Id="rId4" Type="http://schemas.openxmlformats.org/officeDocument/2006/relationships/slide" Target="slide8.xml"/></Relationships>
</file>

<file path=ppt/slides/_rels/slide60.xml.rels><?xml version="1.0" encoding="UTF-8" standalone="yes"?>
<Relationships xmlns="http://schemas.openxmlformats.org/package/2006/relationships"><Relationship Id="rId8" Type="http://schemas.openxmlformats.org/officeDocument/2006/relationships/hyperlink" Target="http://www.springer.com/gp/book/9781461496410" TargetMode="External"/><Relationship Id="rId3" Type="http://schemas.openxmlformats.org/officeDocument/2006/relationships/hyperlink" Target="https://www.campbellcollaboration.org/library/interview-interrogation-effects-on-investigations.html" TargetMode="External"/><Relationship Id="rId7" Type="http://schemas.openxmlformats.org/officeDocument/2006/relationships/hyperlink" Target="http://journals.sagepub.com/doi/full/10.1177/0093854812449216" TargetMode="External"/><Relationship Id="rId2" Type="http://schemas.openxmlformats.org/officeDocument/2006/relationships/hyperlink" Target="http://web.a.ebscohost.com/ehost/pdfviewer/pdfviewer?vid=0&amp;sid=bf302474-ce84-48d8-b354-9c73e3c42cde@sessionmgr4010" TargetMode="External"/><Relationship Id="rId1" Type="http://schemas.openxmlformats.org/officeDocument/2006/relationships/slideLayout" Target="../slideLayouts/slideLayout7.xml"/><Relationship Id="rId6" Type="http://schemas.openxmlformats.org/officeDocument/2006/relationships/hyperlink" Target="http://www.tandfonline.com/doi/full/10.1080/10683160802201827" TargetMode="External"/><Relationship Id="rId5" Type="http://schemas.openxmlformats.org/officeDocument/2006/relationships/hyperlink" Target="http://onlinelibrary.wiley.com/doi/10.1002/bsl.872/abstract" TargetMode="External"/><Relationship Id="rId4" Type="http://schemas.openxmlformats.org/officeDocument/2006/relationships/hyperlink" Target="http://eu.wiley.com/WileyCDA/WileyTitle/productCd-0470844612.html" TargetMode="External"/><Relationship Id="rId9" Type="http://schemas.openxmlformats.org/officeDocument/2006/relationships/slide" Target="slide61.xml"/></Relationships>
</file>

<file path=ppt/slides/_rels/slide61.xml.rels><?xml version="1.0" encoding="UTF-8" standalone="yes"?>
<Relationships xmlns="http://schemas.openxmlformats.org/package/2006/relationships"><Relationship Id="rId8" Type="http://schemas.openxmlformats.org/officeDocument/2006/relationships/hyperlink" Target="http://onlinelibrary.wiley.com/doi/10.1002/jip.1354/abstract" TargetMode="External"/><Relationship Id="rId3" Type="http://schemas.openxmlformats.org/officeDocument/2006/relationships/hyperlink" Target="http://www.sciencedirect.com/science/article/pii/S019188690500214X?_rdoc=1&amp;_fmt=high&amp;_origin=gateway&amp;_docanchor=&amp;md5=b8429449ccfc9c30159a5f9aeaa92ffb&amp;ccp=y" TargetMode="External"/><Relationship Id="rId7" Type="http://schemas.openxmlformats.org/officeDocument/2006/relationships/hyperlink" Target="http://www.tandfonline.com/doi/abs/10.1080/08351813.2011.543877" TargetMode="External"/><Relationship Id="rId2" Type="http://schemas.openxmlformats.org/officeDocument/2006/relationships/hyperlink" Target="http://onlinelibrary.wiley.com/doi/10.1348/000712606X147510/abstract?systemMessage=Wiley+Online+Library+will+be+unavailable+on+Saturday+12th+August+at+3:00+EDT+/+8:00+BST+/+12:30+IST+/+15:00+SGT+for+4+hours+for+essential+maintenance.+Apologies+for+the+inconvenience." TargetMode="External"/><Relationship Id="rId1" Type="http://schemas.openxmlformats.org/officeDocument/2006/relationships/slideLayout" Target="../slideLayouts/slideLayout7.xml"/><Relationship Id="rId6" Type="http://schemas.openxmlformats.org/officeDocument/2006/relationships/hyperlink" Target="http://connection.ebscohost.com/c/articles/14099589/effects-length-sleep-deprivation-interrogative-suggestibility" TargetMode="External"/><Relationship Id="rId5" Type="http://schemas.openxmlformats.org/officeDocument/2006/relationships/hyperlink" Target="https://works.bepress.com/christian_meissner/56/" TargetMode="External"/><Relationship Id="rId4" Type="http://schemas.openxmlformats.org/officeDocument/2006/relationships/hyperlink" Target="http://web.williams.edu/Psychology/Faculty/Kassin/files/Perillo%20&amp;%20Kassin%20(in%20press)%20-%20LHB%20bluff%20studies" TargetMode="External"/><Relationship Id="rId9" Type="http://schemas.openxmlformats.org/officeDocument/2006/relationships/slide" Target="slide1.xml"/></Relationships>
</file>

<file path=ppt/slides/_rels/slide7.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image" Target="../media/image6.jpeg"/><Relationship Id="rId1" Type="http://schemas.openxmlformats.org/officeDocument/2006/relationships/slideLayout" Target="../slideLayouts/slideLayout2.xml"/><Relationship Id="rId5" Type="http://schemas.openxmlformats.org/officeDocument/2006/relationships/slide" Target="slide4.xml"/><Relationship Id="rId4" Type="http://schemas.openxmlformats.org/officeDocument/2006/relationships/slide" Target="slide9.xml"/></Relationships>
</file>

<file path=ppt/slides/_rels/slide8.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image" Target="../media/image6.jpeg"/><Relationship Id="rId1" Type="http://schemas.openxmlformats.org/officeDocument/2006/relationships/slideLayout" Target="../slideLayouts/slideLayout2.xml"/><Relationship Id="rId5" Type="http://schemas.openxmlformats.org/officeDocument/2006/relationships/slide" Target="slide8.xml"/><Relationship Id="rId4" Type="http://schemas.openxmlformats.org/officeDocument/2006/relationships/slide" Target="slide4.xml"/></Relationships>
</file>

<file path=ppt/slides/_rels/slide9.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6.jpeg"/><Relationship Id="rId1" Type="http://schemas.openxmlformats.org/officeDocument/2006/relationships/slideLayout" Target="../slideLayouts/slideLayout2.xml"/><Relationship Id="rId5" Type="http://schemas.openxmlformats.org/officeDocument/2006/relationships/slide" Target="slide9.xml"/><Relationship Id="rId4" Type="http://schemas.openxmlformats.org/officeDocument/2006/relationships/slide" Target="slide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endParaRPr lang="nl-NL" dirty="0"/>
          </a:p>
        </p:txBody>
      </p:sp>
      <p:sp>
        <p:nvSpPr>
          <p:cNvPr id="3" name="Ondertitel 2"/>
          <p:cNvSpPr>
            <a:spLocks noGrp="1"/>
          </p:cNvSpPr>
          <p:nvPr>
            <p:ph type="subTitle" idx="1"/>
          </p:nvPr>
        </p:nvSpPr>
        <p:spPr/>
        <p:txBody>
          <a:bodyPr/>
          <a:lstStyle/>
          <a:p>
            <a:endParaRPr lang="nl-NL"/>
          </a:p>
        </p:txBody>
      </p:sp>
      <p:sp>
        <p:nvSpPr>
          <p:cNvPr id="4" name="Rechthoek 3"/>
          <p:cNvSpPr/>
          <p:nvPr/>
        </p:nvSpPr>
        <p:spPr>
          <a:xfrm>
            <a:off x="0" y="0"/>
            <a:ext cx="9432032" cy="6858000"/>
          </a:xfrm>
          <a:prstGeom prst="rect">
            <a:avLst/>
          </a:prstGeom>
          <a:solidFill>
            <a:schemeClr val="accent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t> </a:t>
            </a:r>
          </a:p>
        </p:txBody>
      </p:sp>
      <p:sp>
        <p:nvSpPr>
          <p:cNvPr id="5" name="Titel 1"/>
          <p:cNvSpPr txBox="1">
            <a:spLocks/>
          </p:cNvSpPr>
          <p:nvPr/>
        </p:nvSpPr>
        <p:spPr>
          <a:xfrm>
            <a:off x="436730" y="1713309"/>
            <a:ext cx="8352928" cy="1152128"/>
          </a:xfrm>
          <a:prstGeom prst="rect">
            <a:avLst/>
          </a:prstGeom>
        </p:spPr>
        <p:txBody>
          <a:bodyPr vert="horz" lIns="91440" tIns="45720" rIns="91440" bIns="45720" rtlCol="0" anchor="ctr">
            <a:norm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nl-NL" sz="4400" b="0" i="0" u="none" strike="noStrike" kern="1200" cap="none" spc="0" normalizeH="0" baseline="0" noProof="0" dirty="0">
                <a:ln>
                  <a:noFill/>
                </a:ln>
                <a:solidFill>
                  <a:srgbClr val="00142E"/>
                </a:solidFill>
                <a:effectLst/>
                <a:uLnTx/>
                <a:uFillTx/>
                <a:latin typeface="+mj-lt"/>
                <a:ea typeface="+mj-ea"/>
                <a:cs typeface="+mj-cs"/>
              </a:rPr>
              <a:t>Module 4: Suspect</a:t>
            </a:r>
            <a:r>
              <a:rPr kumimoji="0" lang="nl-NL" sz="4400" b="0" i="0" u="none" strike="noStrike" kern="1200" cap="none" spc="0" normalizeH="0" noProof="0" dirty="0">
                <a:ln>
                  <a:noFill/>
                </a:ln>
                <a:solidFill>
                  <a:srgbClr val="00142E"/>
                </a:solidFill>
                <a:effectLst/>
                <a:uLnTx/>
                <a:uFillTx/>
                <a:latin typeface="+mj-lt"/>
                <a:ea typeface="+mj-ea"/>
                <a:cs typeface="+mj-cs"/>
              </a:rPr>
              <a:t> interview</a:t>
            </a:r>
            <a:endParaRPr kumimoji="0" lang="nl-NL" sz="4400" b="0" i="0" u="none" strike="noStrike" kern="1200" cap="none" spc="0" normalizeH="0" baseline="0" noProof="0" dirty="0">
              <a:ln>
                <a:noFill/>
              </a:ln>
              <a:solidFill>
                <a:srgbClr val="00142E"/>
              </a:solidFill>
              <a:effectLst/>
              <a:uLnTx/>
              <a:uFillTx/>
              <a:latin typeface="+mj-lt"/>
              <a:ea typeface="+mj-ea"/>
              <a:cs typeface="+mj-cs"/>
            </a:endParaRPr>
          </a:p>
          <a:p>
            <a:pPr marL="0" marR="0" lvl="0" indent="0" defTabSz="914400" rtl="0" eaLnBrk="1" fontAlgn="auto" latinLnBrk="0" hangingPunct="1">
              <a:lnSpc>
                <a:spcPct val="100000"/>
              </a:lnSpc>
              <a:spcBef>
                <a:spcPct val="0"/>
              </a:spcBef>
              <a:spcAft>
                <a:spcPts val="0"/>
              </a:spcAft>
              <a:buClrTx/>
              <a:buSzTx/>
              <a:buFontTx/>
              <a:buNone/>
              <a:tabLst/>
              <a:defRPr/>
            </a:pPr>
            <a:endParaRPr lang="nl-NL" sz="1600" dirty="0">
              <a:solidFill>
                <a:srgbClr val="00142E"/>
              </a:solidFill>
              <a:latin typeface="+mj-lt"/>
              <a:ea typeface="+mj-ea"/>
              <a:cs typeface="+mj-cs"/>
            </a:endParaRPr>
          </a:p>
          <a:p>
            <a:pPr marL="0" marR="0" lvl="0" indent="0" defTabSz="914400" rtl="0" eaLnBrk="1" fontAlgn="auto" latinLnBrk="0" hangingPunct="1">
              <a:lnSpc>
                <a:spcPct val="100000"/>
              </a:lnSpc>
              <a:spcBef>
                <a:spcPct val="0"/>
              </a:spcBef>
              <a:spcAft>
                <a:spcPts val="0"/>
              </a:spcAft>
              <a:buClrTx/>
              <a:buSzTx/>
              <a:buFontTx/>
              <a:buNone/>
              <a:tabLst/>
              <a:defRPr/>
            </a:pPr>
            <a:endParaRPr kumimoji="0" lang="nl-NL" sz="4400" b="0" i="0" u="none" strike="noStrike" kern="1200" cap="none" spc="0" normalizeH="0" baseline="0" noProof="0" dirty="0">
              <a:ln>
                <a:noFill/>
              </a:ln>
              <a:solidFill>
                <a:srgbClr val="00142E"/>
              </a:solidFill>
              <a:effectLst/>
              <a:uLnTx/>
              <a:uFillTx/>
              <a:latin typeface="+mj-lt"/>
              <a:ea typeface="+mj-ea"/>
              <a:cs typeface="+mj-cs"/>
            </a:endParaRPr>
          </a:p>
        </p:txBody>
      </p:sp>
      <p:pic>
        <p:nvPicPr>
          <p:cNvPr id="7" name="Afbeelding 6" descr="Future look.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05958" y="3645025"/>
            <a:ext cx="3532883" cy="3261967"/>
          </a:xfrm>
          <a:prstGeom prst="rect">
            <a:avLst/>
          </a:prstGeom>
        </p:spPr>
      </p:pic>
      <p:grpSp>
        <p:nvGrpSpPr>
          <p:cNvPr id="11" name="Group 10"/>
          <p:cNvGrpSpPr/>
          <p:nvPr/>
        </p:nvGrpSpPr>
        <p:grpSpPr>
          <a:xfrm>
            <a:off x="823492" y="2339828"/>
            <a:ext cx="4879312" cy="2939132"/>
            <a:chOff x="251520" y="3717032"/>
            <a:chExt cx="4879312" cy="2939132"/>
          </a:xfrm>
        </p:grpSpPr>
        <p:pic>
          <p:nvPicPr>
            <p:cNvPr id="8" name="Picture 7"/>
            <p:cNvPicPr>
              <a:picLocks noChangeAspect="1"/>
            </p:cNvPicPr>
            <p:nvPr/>
          </p:nvPicPr>
          <p:blipFill>
            <a:blip r:embed="rId3"/>
            <a:stretch>
              <a:fillRect/>
            </a:stretch>
          </p:blipFill>
          <p:spPr>
            <a:xfrm>
              <a:off x="251520" y="3717032"/>
              <a:ext cx="4879312" cy="1862584"/>
            </a:xfrm>
            <a:prstGeom prst="rect">
              <a:avLst/>
            </a:prstGeom>
          </p:spPr>
        </p:pic>
        <p:pic>
          <p:nvPicPr>
            <p:cNvPr id="9" name="Picture 8"/>
            <p:cNvPicPr>
              <a:picLocks noChangeAspect="1"/>
            </p:cNvPicPr>
            <p:nvPr/>
          </p:nvPicPr>
          <p:blipFill>
            <a:blip r:embed="rId4"/>
            <a:stretch>
              <a:fillRect/>
            </a:stretch>
          </p:blipFill>
          <p:spPr>
            <a:xfrm>
              <a:off x="3203848" y="5805264"/>
              <a:ext cx="1270000" cy="850900"/>
            </a:xfrm>
            <a:prstGeom prst="rect">
              <a:avLst/>
            </a:prstGeom>
          </p:spPr>
        </p:pic>
        <p:sp>
          <p:nvSpPr>
            <p:cNvPr id="10" name="TextBox 9"/>
            <p:cNvSpPr txBox="1"/>
            <p:nvPr/>
          </p:nvSpPr>
          <p:spPr>
            <a:xfrm>
              <a:off x="251520" y="5877272"/>
              <a:ext cx="2880320" cy="523220"/>
            </a:xfrm>
            <a:prstGeom prst="rect">
              <a:avLst/>
            </a:prstGeom>
            <a:noFill/>
          </p:spPr>
          <p:txBody>
            <a:bodyPr wrap="square" rtlCol="0">
              <a:spAutoFit/>
            </a:bodyPr>
            <a:lstStyle/>
            <a:p>
              <a:pPr algn="r"/>
              <a:r>
                <a:rPr lang="en-US" sz="1400" dirty="0"/>
                <a:t>Co-funded by the Justice </a:t>
              </a:r>
              <a:r>
                <a:rPr lang="en-US" sz="1400" dirty="0" err="1"/>
                <a:t>Programme</a:t>
              </a:r>
              <a:r>
                <a:rPr lang="en-US" sz="1400" dirty="0"/>
                <a:t>       (2014-2020) of the European Union </a:t>
              </a:r>
            </a:p>
          </p:txBody>
        </p:sp>
      </p:grpSp>
      <p:pic>
        <p:nvPicPr>
          <p:cNvPr id="13" name="Picture 12" descr="D1sRTFSW0AA_Tau.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43608" y="476672"/>
            <a:ext cx="4591719" cy="918343"/>
          </a:xfrm>
          <a:prstGeom prst="rect">
            <a:avLst/>
          </a:prstGeom>
        </p:spPr>
      </p:pic>
      <p:sp>
        <p:nvSpPr>
          <p:cNvPr id="14" name="CuadroTexto 13">
            <a:extLst>
              <a:ext uri="{FF2B5EF4-FFF2-40B4-BE49-F238E27FC236}">
                <a16:creationId xmlns:a16="http://schemas.microsoft.com/office/drawing/2014/main" id="{F70AE92A-DB55-4E12-9A80-EDDDDC0C689F}"/>
              </a:ext>
            </a:extLst>
          </p:cNvPr>
          <p:cNvSpPr txBox="1"/>
          <p:nvPr/>
        </p:nvSpPr>
        <p:spPr>
          <a:xfrm>
            <a:off x="436730" y="5411430"/>
            <a:ext cx="6185957" cy="1169551"/>
          </a:xfrm>
          <a:prstGeom prst="rect">
            <a:avLst/>
          </a:prstGeom>
          <a:noFill/>
        </p:spPr>
        <p:txBody>
          <a:bodyPr wrap="square" rtlCol="0">
            <a:spAutoFit/>
          </a:bodyPr>
          <a:lstStyle/>
          <a:p>
            <a:r>
              <a:rPr lang="en-GB" sz="1400" dirty="0">
                <a:effectLst/>
                <a:latin typeface="Cambria" panose="02040503050406030204" pitchFamily="18" charset="0"/>
                <a:ea typeface="MS Mincho" panose="02020609040205080304" pitchFamily="49" charset="-128"/>
                <a:cs typeface="Times New Roman" panose="02020603050405020304" pitchFamily="18" charset="0"/>
              </a:rPr>
              <a:t>“This publication was funded by the European Union’s Justice Programme (2014-2020). The content of this training material represents only the views of the </a:t>
            </a:r>
            <a:r>
              <a:rPr lang="en-GB" sz="1400" dirty="0" err="1">
                <a:effectLst/>
                <a:latin typeface="Cambria" panose="02040503050406030204" pitchFamily="18" charset="0"/>
                <a:ea typeface="MS Mincho" panose="02020609040205080304" pitchFamily="49" charset="-128"/>
                <a:cs typeface="Times New Roman" panose="02020603050405020304" pitchFamily="18" charset="0"/>
              </a:rPr>
              <a:t>Netpralat’s</a:t>
            </a:r>
            <a:r>
              <a:rPr lang="en-GB" sz="1400" dirty="0">
                <a:effectLst/>
                <a:latin typeface="Cambria" panose="02040503050406030204" pitchFamily="18" charset="0"/>
                <a:ea typeface="MS Mincho" panose="02020609040205080304" pitchFamily="49" charset="-128"/>
                <a:cs typeface="Times New Roman" panose="02020603050405020304" pitchFamily="18" charset="0"/>
              </a:rPr>
              <a:t> Project Partners and is their sole responsibility. The European Commission does not accept any responsibility for use that may be made of the information it contains."</a:t>
            </a:r>
            <a:endParaRPr lang="es-ES" sz="1400" dirty="0">
              <a:effectLst/>
              <a:latin typeface="Cambria" panose="02040503050406030204" pitchFamily="18" charset="0"/>
              <a:ea typeface="MS Mincho" panose="02020609040205080304" pitchFamily="49" charset="-128"/>
              <a:cs typeface="Times New Roman" panose="02020603050405020304" pitchFamily="18" charset="0"/>
            </a:endParaRP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Dunya\Documents\SUPRALAT\Politie en Recht 6.jpg"/>
          <p:cNvPicPr>
            <a:picLocks noChangeAspect="1" noChangeArrowheads="1"/>
          </p:cNvPicPr>
          <p:nvPr/>
        </p:nvPicPr>
        <p:blipFill>
          <a:blip r:embed="rId2" cstate="print"/>
          <a:srcRect b="25265"/>
          <a:stretch>
            <a:fillRect/>
          </a:stretch>
        </p:blipFill>
        <p:spPr bwMode="auto">
          <a:xfrm>
            <a:off x="0" y="-27384"/>
            <a:ext cx="9144000" cy="3789041"/>
          </a:xfrm>
          <a:prstGeom prst="rect">
            <a:avLst/>
          </a:prstGeom>
          <a:noFill/>
        </p:spPr>
      </p:pic>
      <p:sp>
        <p:nvSpPr>
          <p:cNvPr id="6" name="Rechthoek 5"/>
          <p:cNvSpPr/>
          <p:nvPr/>
        </p:nvSpPr>
        <p:spPr>
          <a:xfrm>
            <a:off x="0" y="-27384"/>
            <a:ext cx="9144000" cy="3789040"/>
          </a:xfrm>
          <a:prstGeom prst="rect">
            <a:avLst/>
          </a:prstGeom>
          <a:solidFill>
            <a:srgbClr val="001C3D">
              <a:alpha val="4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4" name="Vijfhoek 3"/>
          <p:cNvSpPr/>
          <p:nvPr/>
        </p:nvSpPr>
        <p:spPr>
          <a:xfrm>
            <a:off x="0" y="332656"/>
            <a:ext cx="6336704" cy="576064"/>
          </a:xfrm>
          <a:prstGeom prst="homePlate">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sz="2400" b="1" dirty="0"/>
              <a:t>Accusatory model</a:t>
            </a:r>
          </a:p>
        </p:txBody>
      </p:sp>
      <p:sp>
        <p:nvSpPr>
          <p:cNvPr id="7" name="Actieknop: Introductiepagina 6">
            <a:hlinkClick r:id="rId3" action="ppaction://hlinksldjump" highlightClick="1"/>
          </p:cNvPr>
          <p:cNvSpPr/>
          <p:nvPr/>
        </p:nvSpPr>
        <p:spPr>
          <a:xfrm>
            <a:off x="8244408" y="404664"/>
            <a:ext cx="755576" cy="504056"/>
          </a:xfrm>
          <a:prstGeom prst="actionButtonHome">
            <a:avLst/>
          </a:prstGeom>
          <a:solidFill>
            <a:schemeClr val="accent5">
              <a:lumMod val="20000"/>
              <a:lumOff val="80000"/>
            </a:schemeClr>
          </a:solidFill>
        </p:spPr>
        <p:style>
          <a:lnRef idx="2">
            <a:schemeClr val="accent2"/>
          </a:lnRef>
          <a:fillRef idx="1">
            <a:schemeClr val="lt1"/>
          </a:fillRef>
          <a:effectRef idx="0">
            <a:schemeClr val="accent2"/>
          </a:effectRef>
          <a:fontRef idx="minor">
            <a:schemeClr val="dk1"/>
          </a:fontRef>
        </p:style>
        <p:txBody>
          <a:bodyPr rtlCol="0" anchor="ctr"/>
          <a:lstStyle/>
          <a:p>
            <a:pPr algn="ctr"/>
            <a:endParaRPr lang="nl-NL" b="1"/>
          </a:p>
        </p:txBody>
      </p:sp>
      <p:sp>
        <p:nvSpPr>
          <p:cNvPr id="8" name="Tekstvak 7"/>
          <p:cNvSpPr txBox="1"/>
          <p:nvPr/>
        </p:nvSpPr>
        <p:spPr>
          <a:xfrm>
            <a:off x="467544" y="3861048"/>
            <a:ext cx="8639944" cy="461665"/>
          </a:xfrm>
          <a:prstGeom prst="rect">
            <a:avLst/>
          </a:prstGeom>
          <a:noFill/>
        </p:spPr>
        <p:txBody>
          <a:bodyPr wrap="square" rtlCol="0">
            <a:spAutoFit/>
          </a:bodyPr>
          <a:lstStyle/>
          <a:p>
            <a:r>
              <a:rPr lang="nl-NL" sz="2400" b="1" dirty="0">
                <a:solidFill>
                  <a:schemeClr val="tx2"/>
                </a:solidFill>
              </a:rPr>
              <a:t>What are the characteristics of an accusatory model?</a:t>
            </a:r>
          </a:p>
        </p:txBody>
      </p:sp>
      <p:sp>
        <p:nvSpPr>
          <p:cNvPr id="9" name="Ovaal 8">
            <a:hlinkClick r:id="rId4" action="ppaction://hlinksldjump"/>
          </p:cNvPr>
          <p:cNvSpPr/>
          <p:nvPr/>
        </p:nvSpPr>
        <p:spPr>
          <a:xfrm>
            <a:off x="611560" y="6021288"/>
            <a:ext cx="792088" cy="504056"/>
          </a:xfrm>
          <a:prstGeom prst="ellipse">
            <a:avLst/>
          </a:prstGeom>
          <a:ln w="6350"/>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nl-NL" sz="3200" dirty="0"/>
              <a:t>1</a:t>
            </a:r>
          </a:p>
        </p:txBody>
      </p:sp>
      <p:sp>
        <p:nvSpPr>
          <p:cNvPr id="10" name="Ovaal 9">
            <a:hlinkClick r:id="rId5" action="ppaction://hlinksldjump"/>
          </p:cNvPr>
          <p:cNvSpPr/>
          <p:nvPr/>
        </p:nvSpPr>
        <p:spPr>
          <a:xfrm>
            <a:off x="1547664" y="6021288"/>
            <a:ext cx="792088" cy="504056"/>
          </a:xfrm>
          <a:prstGeom prst="ellipse">
            <a:avLst/>
          </a:prstGeom>
          <a:ln w="6350"/>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nl-NL" sz="3200" dirty="0"/>
              <a:t>2</a:t>
            </a:r>
          </a:p>
        </p:txBody>
      </p:sp>
      <p:sp>
        <p:nvSpPr>
          <p:cNvPr id="11" name="Rechthoek 10"/>
          <p:cNvSpPr/>
          <p:nvPr/>
        </p:nvSpPr>
        <p:spPr>
          <a:xfrm>
            <a:off x="227656" y="6546830"/>
            <a:ext cx="3709477" cy="338554"/>
          </a:xfrm>
          <a:prstGeom prst="rect">
            <a:avLst/>
          </a:prstGeom>
        </p:spPr>
        <p:txBody>
          <a:bodyPr wrap="none">
            <a:spAutoFit/>
          </a:bodyPr>
          <a:lstStyle/>
          <a:p>
            <a:r>
              <a:rPr lang="nl-NL" sz="1600" i="1" dirty="0">
                <a:solidFill>
                  <a:srgbClr val="001C3D"/>
                </a:solidFill>
              </a:rPr>
              <a:t>Click on the numbers for more information</a:t>
            </a:r>
            <a:endParaRPr lang="nl-NL" sz="1600" dirty="0"/>
          </a:p>
        </p:txBody>
      </p:sp>
      <p:sp>
        <p:nvSpPr>
          <p:cNvPr id="12" name="Tijdelijke aanduiding voor inhoud 2"/>
          <p:cNvSpPr txBox="1">
            <a:spLocks/>
          </p:cNvSpPr>
          <p:nvPr/>
        </p:nvSpPr>
        <p:spPr>
          <a:xfrm>
            <a:off x="467544" y="4581128"/>
            <a:ext cx="8424936" cy="1224136"/>
          </a:xfrm>
          <a:prstGeom prst="rect">
            <a:avLst/>
          </a:prstGeom>
        </p:spPr>
        <p:txBody>
          <a:bodyPr vert="horz" lIns="91440" tIns="45720" rIns="91440" bIns="45720" rtlCol="0">
            <a:noAutofit/>
          </a:bodyPr>
          <a:lstStyle/>
          <a:p>
            <a:r>
              <a:rPr lang="en-GB" sz="2000" dirty="0"/>
              <a:t>On the opposite side of the spectrum, the “accusatory” model resembles a hostile “interrogation”. Its goal is to </a:t>
            </a:r>
            <a:r>
              <a:rPr lang="en-GB" sz="2000" b="1" dirty="0"/>
              <a:t>obtain a confession from the suspect</a:t>
            </a:r>
            <a:r>
              <a:rPr lang="en-GB" sz="2000" dirty="0"/>
              <a:t>.</a:t>
            </a:r>
            <a:endParaRPr lang="nl-NL" sz="2000" dirty="0"/>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Dunya\Documents\SUPRALAT\Politie en Recht 6.jpg"/>
          <p:cNvPicPr>
            <a:picLocks noChangeAspect="1" noChangeArrowheads="1"/>
          </p:cNvPicPr>
          <p:nvPr/>
        </p:nvPicPr>
        <p:blipFill>
          <a:blip r:embed="rId2" cstate="print"/>
          <a:srcRect b="25265"/>
          <a:stretch>
            <a:fillRect/>
          </a:stretch>
        </p:blipFill>
        <p:spPr bwMode="auto">
          <a:xfrm>
            <a:off x="0" y="-27384"/>
            <a:ext cx="9144000" cy="3789041"/>
          </a:xfrm>
          <a:prstGeom prst="rect">
            <a:avLst/>
          </a:prstGeom>
          <a:noFill/>
        </p:spPr>
      </p:pic>
      <p:sp>
        <p:nvSpPr>
          <p:cNvPr id="6" name="Rechthoek 5"/>
          <p:cNvSpPr/>
          <p:nvPr/>
        </p:nvSpPr>
        <p:spPr>
          <a:xfrm>
            <a:off x="0" y="-27384"/>
            <a:ext cx="9144000" cy="3789040"/>
          </a:xfrm>
          <a:prstGeom prst="rect">
            <a:avLst/>
          </a:prstGeom>
          <a:solidFill>
            <a:srgbClr val="001C3D">
              <a:alpha val="4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4" name="Vijfhoek 3"/>
          <p:cNvSpPr/>
          <p:nvPr/>
        </p:nvSpPr>
        <p:spPr>
          <a:xfrm>
            <a:off x="0" y="332656"/>
            <a:ext cx="6336704" cy="576064"/>
          </a:xfrm>
          <a:prstGeom prst="homePlate">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sz="2400" b="1" dirty="0"/>
              <a:t>Accusatory model</a:t>
            </a:r>
          </a:p>
        </p:txBody>
      </p:sp>
      <p:sp>
        <p:nvSpPr>
          <p:cNvPr id="7" name="Actieknop: Introductiepagina 6">
            <a:hlinkClick r:id="rId3" action="ppaction://hlinksldjump" highlightClick="1"/>
          </p:cNvPr>
          <p:cNvSpPr/>
          <p:nvPr/>
        </p:nvSpPr>
        <p:spPr>
          <a:xfrm>
            <a:off x="8244408" y="404664"/>
            <a:ext cx="755576" cy="504056"/>
          </a:xfrm>
          <a:prstGeom prst="actionButtonHome">
            <a:avLst/>
          </a:prstGeom>
          <a:solidFill>
            <a:schemeClr val="accent5">
              <a:lumMod val="20000"/>
              <a:lumOff val="80000"/>
            </a:schemeClr>
          </a:solidFill>
        </p:spPr>
        <p:style>
          <a:lnRef idx="2">
            <a:schemeClr val="accent2"/>
          </a:lnRef>
          <a:fillRef idx="1">
            <a:schemeClr val="lt1"/>
          </a:fillRef>
          <a:effectRef idx="0">
            <a:schemeClr val="accent2"/>
          </a:effectRef>
          <a:fontRef idx="minor">
            <a:schemeClr val="dk1"/>
          </a:fontRef>
        </p:style>
        <p:txBody>
          <a:bodyPr rtlCol="0" anchor="ctr"/>
          <a:lstStyle/>
          <a:p>
            <a:pPr algn="ctr"/>
            <a:endParaRPr lang="nl-NL" b="1"/>
          </a:p>
        </p:txBody>
      </p:sp>
      <p:sp>
        <p:nvSpPr>
          <p:cNvPr id="8" name="Tekstvak 7"/>
          <p:cNvSpPr txBox="1"/>
          <p:nvPr/>
        </p:nvSpPr>
        <p:spPr>
          <a:xfrm>
            <a:off x="467544" y="3861048"/>
            <a:ext cx="8639944" cy="461665"/>
          </a:xfrm>
          <a:prstGeom prst="rect">
            <a:avLst/>
          </a:prstGeom>
          <a:noFill/>
        </p:spPr>
        <p:txBody>
          <a:bodyPr wrap="square" rtlCol="0">
            <a:spAutoFit/>
          </a:bodyPr>
          <a:lstStyle/>
          <a:p>
            <a:r>
              <a:rPr lang="nl-NL" sz="2400" b="1" dirty="0">
                <a:solidFill>
                  <a:schemeClr val="tx2"/>
                </a:solidFill>
              </a:rPr>
              <a:t>What are the characteristics of an accusatory model?</a:t>
            </a:r>
          </a:p>
        </p:txBody>
      </p:sp>
      <p:sp>
        <p:nvSpPr>
          <p:cNvPr id="11" name="Rechthoek 10"/>
          <p:cNvSpPr/>
          <p:nvPr/>
        </p:nvSpPr>
        <p:spPr>
          <a:xfrm>
            <a:off x="227656" y="6546830"/>
            <a:ext cx="3709477" cy="338554"/>
          </a:xfrm>
          <a:prstGeom prst="rect">
            <a:avLst/>
          </a:prstGeom>
        </p:spPr>
        <p:txBody>
          <a:bodyPr wrap="none">
            <a:spAutoFit/>
          </a:bodyPr>
          <a:lstStyle/>
          <a:p>
            <a:r>
              <a:rPr lang="nl-NL" sz="1600" i="1" dirty="0">
                <a:solidFill>
                  <a:srgbClr val="001C3D"/>
                </a:solidFill>
              </a:rPr>
              <a:t>Click on the numbers for more information</a:t>
            </a:r>
            <a:endParaRPr lang="nl-NL" sz="1600" dirty="0"/>
          </a:p>
        </p:txBody>
      </p:sp>
      <p:sp>
        <p:nvSpPr>
          <p:cNvPr id="12" name="Tijdelijke aanduiding voor inhoud 2"/>
          <p:cNvSpPr txBox="1">
            <a:spLocks/>
          </p:cNvSpPr>
          <p:nvPr/>
        </p:nvSpPr>
        <p:spPr>
          <a:xfrm>
            <a:off x="467544" y="4581128"/>
            <a:ext cx="8424936" cy="1224136"/>
          </a:xfrm>
          <a:prstGeom prst="rect">
            <a:avLst/>
          </a:prstGeom>
        </p:spPr>
        <p:txBody>
          <a:bodyPr vert="horz" lIns="91440" tIns="45720" rIns="91440" bIns="45720" rtlCol="0">
            <a:noAutofit/>
          </a:bodyPr>
          <a:lstStyle/>
          <a:p>
            <a:r>
              <a:rPr lang="en-GB" sz="2000" dirty="0"/>
              <a:t> </a:t>
            </a:r>
            <a:endParaRPr lang="nl-NL" sz="2000" dirty="0"/>
          </a:p>
        </p:txBody>
      </p:sp>
      <p:sp>
        <p:nvSpPr>
          <p:cNvPr id="13" name="Tijdelijke aanduiding voor inhoud 2"/>
          <p:cNvSpPr txBox="1">
            <a:spLocks/>
          </p:cNvSpPr>
          <p:nvPr/>
        </p:nvSpPr>
        <p:spPr>
          <a:xfrm>
            <a:off x="619944" y="4733528"/>
            <a:ext cx="8424936" cy="1224136"/>
          </a:xfrm>
          <a:prstGeom prst="rect">
            <a:avLst/>
          </a:prstGeom>
        </p:spPr>
        <p:txBody>
          <a:bodyPr vert="horz" lIns="91440" tIns="45720" rIns="91440" bIns="45720" rtlCol="0">
            <a:noAutofit/>
          </a:bodyPr>
          <a:lstStyle/>
          <a:p>
            <a:r>
              <a:rPr lang="en-GB" sz="2000" dirty="0"/>
              <a:t>In this model, the interviewer typically employs </a:t>
            </a:r>
            <a:r>
              <a:rPr lang="en-GB" sz="2000" b="1" dirty="0"/>
              <a:t>closed, ”attacking” questions </a:t>
            </a:r>
            <a:r>
              <a:rPr lang="en-GB" sz="2000" dirty="0"/>
              <a:t>since the very beginning of the interview, with the purpose of </a:t>
            </a:r>
            <a:r>
              <a:rPr lang="en-GB" sz="2000" b="1" dirty="0"/>
              <a:t>confirming the hypothesis of the suspect’s guilt</a:t>
            </a:r>
            <a:r>
              <a:rPr lang="en-GB" sz="2000" dirty="0"/>
              <a:t>. </a:t>
            </a:r>
            <a:endParaRPr lang="nl-NL" sz="2000" dirty="0"/>
          </a:p>
        </p:txBody>
      </p:sp>
      <p:sp>
        <p:nvSpPr>
          <p:cNvPr id="15" name="Ovaal 8">
            <a:hlinkClick r:id="rId4" action="ppaction://hlinksldjump"/>
          </p:cNvPr>
          <p:cNvSpPr/>
          <p:nvPr/>
        </p:nvSpPr>
        <p:spPr>
          <a:xfrm>
            <a:off x="611560" y="6059168"/>
            <a:ext cx="792088" cy="504056"/>
          </a:xfrm>
          <a:prstGeom prst="ellipse">
            <a:avLst/>
          </a:prstGeom>
          <a:solidFill>
            <a:schemeClr val="accent4">
              <a:alpha val="66000"/>
            </a:schemeClr>
          </a:solidFill>
          <a:ln w="6350"/>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nl-NL" sz="3200" dirty="0"/>
              <a:t>1</a:t>
            </a:r>
          </a:p>
        </p:txBody>
      </p:sp>
      <p:sp>
        <p:nvSpPr>
          <p:cNvPr id="16" name="Ovaal 9">
            <a:hlinkClick r:id="rId5" action="ppaction://hlinksldjump"/>
          </p:cNvPr>
          <p:cNvSpPr/>
          <p:nvPr/>
        </p:nvSpPr>
        <p:spPr>
          <a:xfrm>
            <a:off x="1547664" y="6059168"/>
            <a:ext cx="792088" cy="504056"/>
          </a:xfrm>
          <a:prstGeom prst="ellipse">
            <a:avLst/>
          </a:prstGeom>
          <a:solidFill>
            <a:schemeClr val="accent4"/>
          </a:solidFill>
          <a:ln w="6350"/>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nl-NL" sz="3200" dirty="0"/>
              <a:t>2</a:t>
            </a:r>
          </a:p>
        </p:txBody>
      </p:sp>
    </p:spTree>
    <p:extLst>
      <p:ext uri="{BB962C8B-B14F-4D97-AF65-F5344CB8AC3E}">
        <p14:creationId xmlns:p14="http://schemas.microsoft.com/office/powerpoint/2010/main" val="2973764690"/>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Dunya\Documents\SUPRALAT\Politie en Recht 6.jpg"/>
          <p:cNvPicPr>
            <a:picLocks noChangeAspect="1" noChangeArrowheads="1"/>
          </p:cNvPicPr>
          <p:nvPr/>
        </p:nvPicPr>
        <p:blipFill>
          <a:blip r:embed="rId2" cstate="print"/>
          <a:srcRect b="25265"/>
          <a:stretch>
            <a:fillRect/>
          </a:stretch>
        </p:blipFill>
        <p:spPr bwMode="auto">
          <a:xfrm>
            <a:off x="0" y="-27384"/>
            <a:ext cx="9144000" cy="3789041"/>
          </a:xfrm>
          <a:prstGeom prst="rect">
            <a:avLst/>
          </a:prstGeom>
          <a:noFill/>
        </p:spPr>
      </p:pic>
      <p:sp>
        <p:nvSpPr>
          <p:cNvPr id="6" name="Rechthoek 5"/>
          <p:cNvSpPr/>
          <p:nvPr/>
        </p:nvSpPr>
        <p:spPr>
          <a:xfrm>
            <a:off x="0" y="-27384"/>
            <a:ext cx="9144000" cy="3789040"/>
          </a:xfrm>
          <a:prstGeom prst="rect">
            <a:avLst/>
          </a:prstGeom>
          <a:solidFill>
            <a:srgbClr val="001C3D">
              <a:alpha val="4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4" name="Vijfhoek 3"/>
          <p:cNvSpPr/>
          <p:nvPr/>
        </p:nvSpPr>
        <p:spPr>
          <a:xfrm>
            <a:off x="0" y="332656"/>
            <a:ext cx="6336704" cy="576064"/>
          </a:xfrm>
          <a:prstGeom prst="homePlate">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sz="2400" b="1" dirty="0"/>
              <a:t>Accusatory model</a:t>
            </a:r>
          </a:p>
        </p:txBody>
      </p:sp>
      <p:sp>
        <p:nvSpPr>
          <p:cNvPr id="7" name="Actieknop: Introductiepagina 6">
            <a:hlinkClick r:id="rId3" action="ppaction://hlinksldjump" highlightClick="1"/>
          </p:cNvPr>
          <p:cNvSpPr/>
          <p:nvPr/>
        </p:nvSpPr>
        <p:spPr>
          <a:xfrm>
            <a:off x="8244408" y="404664"/>
            <a:ext cx="755576" cy="504056"/>
          </a:xfrm>
          <a:prstGeom prst="actionButtonHome">
            <a:avLst/>
          </a:prstGeom>
          <a:solidFill>
            <a:schemeClr val="accent5">
              <a:lumMod val="20000"/>
              <a:lumOff val="80000"/>
            </a:schemeClr>
          </a:solidFill>
        </p:spPr>
        <p:style>
          <a:lnRef idx="2">
            <a:schemeClr val="accent2"/>
          </a:lnRef>
          <a:fillRef idx="1">
            <a:schemeClr val="lt1"/>
          </a:fillRef>
          <a:effectRef idx="0">
            <a:schemeClr val="accent2"/>
          </a:effectRef>
          <a:fontRef idx="minor">
            <a:schemeClr val="dk1"/>
          </a:fontRef>
        </p:style>
        <p:txBody>
          <a:bodyPr rtlCol="0" anchor="ctr"/>
          <a:lstStyle/>
          <a:p>
            <a:pPr algn="ctr"/>
            <a:endParaRPr lang="nl-NL" b="1"/>
          </a:p>
        </p:txBody>
      </p:sp>
      <p:sp>
        <p:nvSpPr>
          <p:cNvPr id="8" name="Tekstvak 7"/>
          <p:cNvSpPr txBox="1"/>
          <p:nvPr/>
        </p:nvSpPr>
        <p:spPr>
          <a:xfrm>
            <a:off x="467544" y="3861048"/>
            <a:ext cx="8639944" cy="461665"/>
          </a:xfrm>
          <a:prstGeom prst="rect">
            <a:avLst/>
          </a:prstGeom>
          <a:noFill/>
        </p:spPr>
        <p:txBody>
          <a:bodyPr wrap="square" rtlCol="0">
            <a:spAutoFit/>
          </a:bodyPr>
          <a:lstStyle/>
          <a:p>
            <a:r>
              <a:rPr lang="nl-NL" sz="2400" b="1" dirty="0">
                <a:solidFill>
                  <a:schemeClr val="tx2"/>
                </a:solidFill>
              </a:rPr>
              <a:t>What are the characteristics of an accusatory model?</a:t>
            </a:r>
          </a:p>
        </p:txBody>
      </p:sp>
      <p:sp>
        <p:nvSpPr>
          <p:cNvPr id="11" name="Rechthoek 10"/>
          <p:cNvSpPr/>
          <p:nvPr/>
        </p:nvSpPr>
        <p:spPr>
          <a:xfrm>
            <a:off x="227656" y="6546830"/>
            <a:ext cx="3709477" cy="338554"/>
          </a:xfrm>
          <a:prstGeom prst="rect">
            <a:avLst/>
          </a:prstGeom>
        </p:spPr>
        <p:txBody>
          <a:bodyPr wrap="none">
            <a:spAutoFit/>
          </a:bodyPr>
          <a:lstStyle/>
          <a:p>
            <a:r>
              <a:rPr lang="nl-NL" sz="1600" i="1" dirty="0">
                <a:solidFill>
                  <a:srgbClr val="001C3D"/>
                </a:solidFill>
              </a:rPr>
              <a:t>Click on the numbers for more information</a:t>
            </a:r>
            <a:endParaRPr lang="nl-NL" sz="1600" dirty="0"/>
          </a:p>
        </p:txBody>
      </p:sp>
      <p:sp>
        <p:nvSpPr>
          <p:cNvPr id="12" name="Tijdelijke aanduiding voor inhoud 2"/>
          <p:cNvSpPr txBox="1">
            <a:spLocks/>
          </p:cNvSpPr>
          <p:nvPr/>
        </p:nvSpPr>
        <p:spPr>
          <a:xfrm>
            <a:off x="467544" y="4581128"/>
            <a:ext cx="8424936" cy="1224136"/>
          </a:xfrm>
          <a:prstGeom prst="rect">
            <a:avLst/>
          </a:prstGeom>
        </p:spPr>
        <p:txBody>
          <a:bodyPr vert="horz" lIns="91440" tIns="45720" rIns="91440" bIns="45720" rtlCol="0">
            <a:noAutofit/>
          </a:bodyPr>
          <a:lstStyle/>
          <a:p>
            <a:r>
              <a:rPr lang="en-GB" sz="2000" dirty="0"/>
              <a:t> </a:t>
            </a:r>
            <a:endParaRPr lang="nl-NL" sz="2000" dirty="0"/>
          </a:p>
        </p:txBody>
      </p:sp>
      <p:sp>
        <p:nvSpPr>
          <p:cNvPr id="14" name="Vijfhoek 13">
            <a:hlinkClick r:id="rId4" action="ppaction://hlinksldjump"/>
          </p:cNvPr>
          <p:cNvSpPr/>
          <p:nvPr/>
        </p:nvSpPr>
        <p:spPr>
          <a:xfrm>
            <a:off x="6228184" y="6453336"/>
            <a:ext cx="2880320" cy="404664"/>
          </a:xfrm>
          <a:prstGeom prst="homePlate">
            <a:avLst/>
          </a:prstGeom>
          <a:gradFill flip="none" rotWithShape="1">
            <a:gsLst>
              <a:gs pos="0">
                <a:schemeClr val="accent2">
                  <a:shade val="30000"/>
                  <a:satMod val="115000"/>
                  <a:alpha val="80000"/>
                </a:schemeClr>
              </a:gs>
              <a:gs pos="50000">
                <a:schemeClr val="accent2">
                  <a:shade val="67500"/>
                  <a:satMod val="115000"/>
                </a:schemeClr>
              </a:gs>
              <a:gs pos="100000">
                <a:schemeClr val="accent2">
                  <a:shade val="100000"/>
                  <a:satMod val="11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b="1" dirty="0"/>
              <a:t>Pressure and tactics</a:t>
            </a:r>
          </a:p>
        </p:txBody>
      </p:sp>
      <p:sp>
        <p:nvSpPr>
          <p:cNvPr id="13" name="Tijdelijke aanduiding voor inhoud 2"/>
          <p:cNvSpPr txBox="1">
            <a:spLocks/>
          </p:cNvSpPr>
          <p:nvPr/>
        </p:nvSpPr>
        <p:spPr>
          <a:xfrm>
            <a:off x="619944" y="4733528"/>
            <a:ext cx="8424936" cy="1224136"/>
          </a:xfrm>
          <a:prstGeom prst="rect">
            <a:avLst/>
          </a:prstGeom>
        </p:spPr>
        <p:txBody>
          <a:bodyPr vert="horz" lIns="91440" tIns="45720" rIns="91440" bIns="45720" rtlCol="0">
            <a:noAutofit/>
          </a:bodyPr>
          <a:lstStyle/>
          <a:p>
            <a:r>
              <a:rPr lang="en-GB" sz="2000" dirty="0"/>
              <a:t>In this model, the interviewer typically employs </a:t>
            </a:r>
            <a:r>
              <a:rPr lang="en-GB" sz="2000" b="1" dirty="0"/>
              <a:t>closed, ”attacking” questions </a:t>
            </a:r>
            <a:r>
              <a:rPr lang="en-GB" sz="2000" dirty="0"/>
              <a:t>since the very beginning of the interview, with the purpose of </a:t>
            </a:r>
            <a:r>
              <a:rPr lang="en-GB" sz="2000" b="1" dirty="0"/>
              <a:t>confirming the hypothesis of the suspect’s guilt</a:t>
            </a:r>
            <a:r>
              <a:rPr lang="en-GB" sz="2000" dirty="0"/>
              <a:t>. </a:t>
            </a:r>
            <a:endParaRPr lang="nl-NL" sz="2000" dirty="0"/>
          </a:p>
        </p:txBody>
      </p:sp>
      <p:sp>
        <p:nvSpPr>
          <p:cNvPr id="17" name="Ovaal 8"/>
          <p:cNvSpPr/>
          <p:nvPr/>
        </p:nvSpPr>
        <p:spPr>
          <a:xfrm>
            <a:off x="611560" y="6095310"/>
            <a:ext cx="792088" cy="504056"/>
          </a:xfrm>
          <a:prstGeom prst="ellipse">
            <a:avLst/>
          </a:prstGeom>
          <a:ln w="6350"/>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nl-NL" sz="3200" dirty="0"/>
              <a:t>1</a:t>
            </a:r>
          </a:p>
        </p:txBody>
      </p:sp>
      <p:sp>
        <p:nvSpPr>
          <p:cNvPr id="18" name="Ovaal 9">
            <a:hlinkClick r:id="rId5" action="ppaction://hlinksldjump"/>
          </p:cNvPr>
          <p:cNvSpPr/>
          <p:nvPr/>
        </p:nvSpPr>
        <p:spPr>
          <a:xfrm>
            <a:off x="1547664" y="6095310"/>
            <a:ext cx="792088" cy="504056"/>
          </a:xfrm>
          <a:prstGeom prst="ellipse">
            <a:avLst/>
          </a:prstGeom>
          <a:solidFill>
            <a:schemeClr val="accent4">
              <a:alpha val="66000"/>
            </a:schemeClr>
          </a:solidFill>
          <a:ln w="6350"/>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nl-NL" sz="3200" dirty="0"/>
              <a:t>2</a:t>
            </a:r>
          </a:p>
        </p:txBody>
      </p:sp>
    </p:spTree>
    <p:extLst>
      <p:ext uri="{BB962C8B-B14F-4D97-AF65-F5344CB8AC3E}">
        <p14:creationId xmlns:p14="http://schemas.microsoft.com/office/powerpoint/2010/main" val="2451299121"/>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Dunya\Documents\SUPRALAT\Politie en Recht 8.jpg"/>
          <p:cNvPicPr>
            <a:picLocks noChangeAspect="1" noChangeArrowheads="1"/>
          </p:cNvPicPr>
          <p:nvPr/>
        </p:nvPicPr>
        <p:blipFill>
          <a:blip r:embed="rId2" cstate="print"/>
          <a:srcRect l="25175" r="34266"/>
          <a:stretch>
            <a:fillRect/>
          </a:stretch>
        </p:blipFill>
        <p:spPr bwMode="auto">
          <a:xfrm>
            <a:off x="4967536" y="0"/>
            <a:ext cx="4176464" cy="6873441"/>
          </a:xfrm>
          <a:prstGeom prst="rect">
            <a:avLst/>
          </a:prstGeom>
          <a:noFill/>
        </p:spPr>
      </p:pic>
      <p:sp>
        <p:nvSpPr>
          <p:cNvPr id="10" name="Rechthoek 9"/>
          <p:cNvSpPr/>
          <p:nvPr/>
        </p:nvSpPr>
        <p:spPr>
          <a:xfrm>
            <a:off x="4968552" y="-27384"/>
            <a:ext cx="4211960" cy="6885384"/>
          </a:xfrm>
          <a:prstGeom prst="rect">
            <a:avLst/>
          </a:prstGeom>
          <a:solidFill>
            <a:srgbClr val="001C3D">
              <a:alpha val="4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4" name="Vijfhoek 3"/>
          <p:cNvSpPr/>
          <p:nvPr/>
        </p:nvSpPr>
        <p:spPr>
          <a:xfrm>
            <a:off x="0" y="332656"/>
            <a:ext cx="6336704" cy="576064"/>
          </a:xfrm>
          <a:prstGeom prst="homePlate">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sz="2400" b="1" dirty="0"/>
              <a:t>Pressure and tactics </a:t>
            </a:r>
          </a:p>
        </p:txBody>
      </p:sp>
      <p:sp>
        <p:nvSpPr>
          <p:cNvPr id="5" name="Actieknop: Introductiepagina 4">
            <a:hlinkClick r:id="rId3" action="ppaction://hlinksldjump" highlightClick="1"/>
          </p:cNvPr>
          <p:cNvSpPr/>
          <p:nvPr/>
        </p:nvSpPr>
        <p:spPr>
          <a:xfrm>
            <a:off x="8244408" y="404664"/>
            <a:ext cx="755576" cy="504056"/>
          </a:xfrm>
          <a:prstGeom prst="actionButtonHome">
            <a:avLst/>
          </a:prstGeom>
          <a:solidFill>
            <a:schemeClr val="accent5">
              <a:lumMod val="20000"/>
              <a:lumOff val="80000"/>
            </a:schemeClr>
          </a:solidFill>
        </p:spPr>
        <p:style>
          <a:lnRef idx="2">
            <a:schemeClr val="accent2"/>
          </a:lnRef>
          <a:fillRef idx="1">
            <a:schemeClr val="lt1"/>
          </a:fillRef>
          <a:effectRef idx="0">
            <a:schemeClr val="accent2"/>
          </a:effectRef>
          <a:fontRef idx="minor">
            <a:schemeClr val="dk1"/>
          </a:fontRef>
        </p:style>
        <p:txBody>
          <a:bodyPr rtlCol="0" anchor="ctr"/>
          <a:lstStyle/>
          <a:p>
            <a:pPr algn="ctr"/>
            <a:endParaRPr lang="nl-NL" b="1"/>
          </a:p>
        </p:txBody>
      </p:sp>
      <p:sp>
        <p:nvSpPr>
          <p:cNvPr id="8" name="Tijdelijke aanduiding voor inhoud 2"/>
          <p:cNvSpPr txBox="1">
            <a:spLocks/>
          </p:cNvSpPr>
          <p:nvPr/>
        </p:nvSpPr>
        <p:spPr>
          <a:xfrm>
            <a:off x="395536" y="1340768"/>
            <a:ext cx="4176464" cy="2376264"/>
          </a:xfrm>
          <a:prstGeom prst="rect">
            <a:avLst/>
          </a:prstGeom>
        </p:spPr>
        <p:txBody>
          <a:bodyPr vert="horz" lIns="91440" tIns="45720" rIns="91440" bIns="45720" rtlCol="0">
            <a:noAutofit/>
          </a:bodyPr>
          <a:lstStyle/>
          <a:p>
            <a:pPr algn="just"/>
            <a:r>
              <a:rPr lang="en-GB" sz="2000" dirty="0"/>
              <a:t>In the rest of the module, we will talk about the concept of tactics and pressure in a suspect interview.</a:t>
            </a:r>
            <a:endParaRPr lang="nl-NL" sz="2000" dirty="0"/>
          </a:p>
          <a:p>
            <a:pPr algn="just"/>
            <a:endParaRPr lang="en-US" sz="2000" dirty="0"/>
          </a:p>
          <a:p>
            <a:pPr algn="just"/>
            <a:endParaRPr lang="en-US" sz="2000" dirty="0"/>
          </a:p>
          <a:p>
            <a:pPr algn="just"/>
            <a:endParaRPr lang="en-US" sz="2000" dirty="0"/>
          </a:p>
          <a:p>
            <a:pPr algn="just"/>
            <a:r>
              <a:rPr lang="en-US" sz="2000" i="1" dirty="0"/>
              <a:t>Click on the boxes below for more information.</a:t>
            </a:r>
            <a:endParaRPr lang="nl-NL" sz="2000" i="1" dirty="0"/>
          </a:p>
        </p:txBody>
      </p:sp>
      <p:sp>
        <p:nvSpPr>
          <p:cNvPr id="11" name="Tekstvak 10">
            <a:hlinkClick r:id="rId4" action="ppaction://hlinksldjump"/>
          </p:cNvPr>
          <p:cNvSpPr txBox="1"/>
          <p:nvPr/>
        </p:nvSpPr>
        <p:spPr>
          <a:xfrm>
            <a:off x="467544" y="3923764"/>
            <a:ext cx="4039098" cy="369332"/>
          </a:xfrm>
          <a:prstGeom prst="rect">
            <a:avLst/>
          </a:prstGeom>
          <a:solidFill>
            <a:srgbClr val="00A2DB">
              <a:alpha val="84000"/>
            </a:srgbClr>
          </a:solidFill>
        </p:spPr>
        <p:txBody>
          <a:bodyPr wrap="square" rtlCol="0">
            <a:spAutoFit/>
          </a:bodyPr>
          <a:lstStyle/>
          <a:p>
            <a:pPr algn="ctr"/>
            <a:r>
              <a:rPr lang="nl-NL" b="1" dirty="0">
                <a:solidFill>
                  <a:schemeClr val="bg2"/>
                </a:solidFill>
              </a:rPr>
              <a:t>Pressure during interview</a:t>
            </a:r>
          </a:p>
        </p:txBody>
      </p:sp>
      <p:sp>
        <p:nvSpPr>
          <p:cNvPr id="12" name="Tekstvak 11">
            <a:hlinkClick r:id="rId5" action="ppaction://hlinksldjump"/>
          </p:cNvPr>
          <p:cNvSpPr txBox="1"/>
          <p:nvPr/>
        </p:nvSpPr>
        <p:spPr>
          <a:xfrm>
            <a:off x="460894" y="5219908"/>
            <a:ext cx="4039098" cy="369332"/>
          </a:xfrm>
          <a:prstGeom prst="rect">
            <a:avLst/>
          </a:prstGeom>
          <a:solidFill>
            <a:srgbClr val="00A2DB">
              <a:alpha val="84000"/>
            </a:srgbClr>
          </a:solidFill>
        </p:spPr>
        <p:txBody>
          <a:bodyPr wrap="square" rtlCol="0">
            <a:spAutoFit/>
          </a:bodyPr>
          <a:lstStyle/>
          <a:p>
            <a:pPr algn="ctr"/>
            <a:r>
              <a:rPr lang="nl-NL" b="1" dirty="0">
                <a:solidFill>
                  <a:schemeClr val="bg2"/>
                </a:solidFill>
              </a:rPr>
              <a:t>Interviews techniques and tactics</a:t>
            </a:r>
          </a:p>
        </p:txBody>
      </p:sp>
      <p:sp>
        <p:nvSpPr>
          <p:cNvPr id="13" name="Tekstvak 12">
            <a:hlinkClick r:id="rId6" action="ppaction://hlinksldjump"/>
          </p:cNvPr>
          <p:cNvSpPr txBox="1"/>
          <p:nvPr/>
        </p:nvSpPr>
        <p:spPr>
          <a:xfrm>
            <a:off x="467544" y="4571836"/>
            <a:ext cx="4039098" cy="369332"/>
          </a:xfrm>
          <a:prstGeom prst="rect">
            <a:avLst/>
          </a:prstGeom>
          <a:solidFill>
            <a:srgbClr val="00A2DB">
              <a:alpha val="84000"/>
            </a:srgbClr>
          </a:solidFill>
        </p:spPr>
        <p:txBody>
          <a:bodyPr wrap="square" rtlCol="0">
            <a:spAutoFit/>
          </a:bodyPr>
          <a:lstStyle/>
          <a:p>
            <a:pPr algn="ctr"/>
            <a:r>
              <a:rPr lang="nl-NL" b="1" dirty="0">
                <a:solidFill>
                  <a:schemeClr val="bg2"/>
                </a:solidFill>
              </a:rPr>
              <a:t>Recognising excessive pressure</a:t>
            </a:r>
          </a:p>
        </p:txBody>
      </p:sp>
      <p:sp>
        <p:nvSpPr>
          <p:cNvPr id="14" name="Tekstvak 13">
            <a:hlinkClick r:id="rId7" action="ppaction://hlinksldjump"/>
          </p:cNvPr>
          <p:cNvSpPr txBox="1"/>
          <p:nvPr/>
        </p:nvSpPr>
        <p:spPr>
          <a:xfrm>
            <a:off x="460894" y="5867980"/>
            <a:ext cx="4039098" cy="369332"/>
          </a:xfrm>
          <a:prstGeom prst="rect">
            <a:avLst/>
          </a:prstGeom>
          <a:solidFill>
            <a:srgbClr val="00A2DB">
              <a:alpha val="84000"/>
            </a:srgbClr>
          </a:solidFill>
        </p:spPr>
        <p:txBody>
          <a:bodyPr wrap="square" rtlCol="0">
            <a:spAutoFit/>
          </a:bodyPr>
          <a:lstStyle/>
          <a:p>
            <a:pPr algn="ctr"/>
            <a:r>
              <a:rPr lang="nl-NL" b="1" dirty="0">
                <a:solidFill>
                  <a:schemeClr val="bg2"/>
                </a:solidFill>
              </a:rPr>
              <a:t>Inappropriate techniques and tactics</a:t>
            </a:r>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457200" y="1196752"/>
            <a:ext cx="8291264" cy="5472608"/>
          </a:xfrm>
        </p:spPr>
        <p:txBody>
          <a:bodyPr>
            <a:noAutofit/>
          </a:bodyPr>
          <a:lstStyle/>
          <a:p>
            <a:pPr algn="just">
              <a:buNone/>
            </a:pPr>
            <a:r>
              <a:rPr lang="nl-NL" sz="2000" i="1" dirty="0"/>
              <a:t>	</a:t>
            </a:r>
            <a:r>
              <a:rPr lang="en-GB" sz="2000" i="1" dirty="0"/>
              <a:t>“Pressure” at interview is </a:t>
            </a:r>
            <a:r>
              <a:rPr lang="en-GB" sz="2000" b="1" i="1" dirty="0"/>
              <a:t>any kind of influence</a:t>
            </a:r>
            <a:r>
              <a:rPr lang="en-GB" sz="2000" i="1" dirty="0"/>
              <a:t>, social, emotional or cognitive, that makes a person </a:t>
            </a:r>
            <a:r>
              <a:rPr lang="en-GB" sz="2000" b="1" i="1" dirty="0"/>
              <a:t>cooperate by responding to questions</a:t>
            </a:r>
            <a:r>
              <a:rPr lang="en-GB" sz="2000" i="1" dirty="0"/>
              <a:t>, whether truthfully or not.</a:t>
            </a:r>
            <a:endParaRPr lang="nl-NL" sz="2000" i="1" dirty="0"/>
          </a:p>
          <a:p>
            <a:pPr algn="just">
              <a:buNone/>
            </a:pPr>
            <a:endParaRPr lang="nl-NL" sz="2000" dirty="0"/>
          </a:p>
          <a:p>
            <a:pPr algn="just"/>
            <a:r>
              <a:rPr lang="en-GB" sz="2000" dirty="0"/>
              <a:t>Some pressure is inherent in the very situation of a suspect interview. Being interviewed as a suspect is not the same as being interviewed as a witness. The suspect is likely to feel pressure due to the very fact of being suspected of a crime, and the risk of being convicted. </a:t>
            </a:r>
            <a:endParaRPr lang="nl-NL" sz="2000" dirty="0"/>
          </a:p>
          <a:p>
            <a:pPr marL="0" indent="0" algn="just">
              <a:buNone/>
            </a:pPr>
            <a:endParaRPr lang="nl-NL" sz="2000" dirty="0"/>
          </a:p>
          <a:p>
            <a:r>
              <a:rPr lang="en-GB" sz="2000" dirty="0"/>
              <a:t>Pressure may be caused by </a:t>
            </a:r>
            <a:r>
              <a:rPr lang="en-GB" sz="2000" b="1" i="1" dirty="0"/>
              <a:t>internal or external factors</a:t>
            </a:r>
            <a:r>
              <a:rPr lang="en-GB" sz="2000" dirty="0"/>
              <a:t>. Internal factors may include, for example, the feeling of remorse, or the fear of not being believed. Pressure may also be due to external influences. In this Module, we will talk about </a:t>
            </a:r>
            <a:r>
              <a:rPr lang="en-GB" sz="2000" b="1" i="1" dirty="0"/>
              <a:t>external pressure</a:t>
            </a:r>
            <a:r>
              <a:rPr lang="en-GB" sz="2000" dirty="0"/>
              <a:t>. The </a:t>
            </a:r>
            <a:r>
              <a:rPr lang="en-GB" sz="2000" b="1" i="1" dirty="0"/>
              <a:t>way in which the interview is conducted</a:t>
            </a:r>
            <a:r>
              <a:rPr lang="en-GB" sz="2000" dirty="0"/>
              <a:t>, including the </a:t>
            </a:r>
            <a:r>
              <a:rPr lang="en-GB" sz="2000" b="1" i="1" dirty="0"/>
              <a:t>techniques and tactics used</a:t>
            </a:r>
            <a:r>
              <a:rPr lang="en-GB" sz="2000" dirty="0"/>
              <a:t>, are the most important external pressure factors.</a:t>
            </a:r>
            <a:endParaRPr lang="nl-NL" sz="2000" dirty="0"/>
          </a:p>
          <a:p>
            <a:pPr marL="0" indent="0">
              <a:buNone/>
            </a:pPr>
            <a:endParaRPr lang="nl-NL" sz="2000" dirty="0"/>
          </a:p>
          <a:p>
            <a:pPr algn="just">
              <a:buNone/>
            </a:pPr>
            <a:endParaRPr lang="nl-NL" sz="2000" dirty="0"/>
          </a:p>
          <a:p>
            <a:pPr algn="just"/>
            <a:endParaRPr lang="nl-NL" sz="2000" dirty="0"/>
          </a:p>
          <a:p>
            <a:pPr algn="just"/>
            <a:endParaRPr lang="nl-NL" sz="2000" dirty="0"/>
          </a:p>
        </p:txBody>
      </p:sp>
      <p:sp>
        <p:nvSpPr>
          <p:cNvPr id="4" name="Vijfhoek 3"/>
          <p:cNvSpPr/>
          <p:nvPr/>
        </p:nvSpPr>
        <p:spPr>
          <a:xfrm>
            <a:off x="0" y="332656"/>
            <a:ext cx="6336704" cy="576064"/>
          </a:xfrm>
          <a:prstGeom prst="homePlate">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sz="2400" b="1" dirty="0"/>
              <a:t>Pressure and tactics</a:t>
            </a:r>
          </a:p>
        </p:txBody>
      </p:sp>
      <p:sp>
        <p:nvSpPr>
          <p:cNvPr id="5" name="Actieknop: Introductiepagina 4">
            <a:hlinkClick r:id="rId2" action="ppaction://hlinksldjump" highlightClick="1"/>
          </p:cNvPr>
          <p:cNvSpPr/>
          <p:nvPr/>
        </p:nvSpPr>
        <p:spPr>
          <a:xfrm>
            <a:off x="8244408" y="404664"/>
            <a:ext cx="755576" cy="504056"/>
          </a:xfrm>
          <a:prstGeom prst="actionButtonHome">
            <a:avLst/>
          </a:prstGeom>
          <a:solidFill>
            <a:schemeClr val="accent5">
              <a:lumMod val="20000"/>
              <a:lumOff val="80000"/>
            </a:schemeClr>
          </a:solidFill>
        </p:spPr>
        <p:style>
          <a:lnRef idx="2">
            <a:schemeClr val="accent2"/>
          </a:lnRef>
          <a:fillRef idx="1">
            <a:schemeClr val="lt1"/>
          </a:fillRef>
          <a:effectRef idx="0">
            <a:schemeClr val="accent2"/>
          </a:effectRef>
          <a:fontRef idx="minor">
            <a:schemeClr val="dk1"/>
          </a:fontRef>
        </p:style>
        <p:txBody>
          <a:bodyPr rtlCol="0" anchor="ctr"/>
          <a:lstStyle/>
          <a:p>
            <a:pPr algn="ctr"/>
            <a:endParaRPr lang="nl-NL" b="1"/>
          </a:p>
        </p:txBody>
      </p:sp>
      <p:sp>
        <p:nvSpPr>
          <p:cNvPr id="7" name="Vijfhoek 5">
            <a:hlinkClick r:id="rId3" action="ppaction://hlinksldjump"/>
          </p:cNvPr>
          <p:cNvSpPr/>
          <p:nvPr/>
        </p:nvSpPr>
        <p:spPr>
          <a:xfrm>
            <a:off x="7524328" y="6165304"/>
            <a:ext cx="1260648" cy="404664"/>
          </a:xfrm>
          <a:prstGeom prst="homePlate">
            <a:avLst/>
          </a:prstGeom>
          <a:gradFill flip="none" rotWithShape="1">
            <a:gsLst>
              <a:gs pos="0">
                <a:schemeClr val="accent2">
                  <a:shade val="30000"/>
                  <a:satMod val="115000"/>
                  <a:alpha val="80000"/>
                </a:schemeClr>
              </a:gs>
              <a:gs pos="50000">
                <a:schemeClr val="accent2">
                  <a:shade val="67500"/>
                  <a:satMod val="115000"/>
                </a:schemeClr>
              </a:gs>
              <a:gs pos="100000">
                <a:schemeClr val="accent2">
                  <a:shade val="100000"/>
                  <a:satMod val="11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b="1" dirty="0"/>
              <a:t>CLOSE</a:t>
            </a:r>
          </a:p>
        </p:txBody>
      </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539552" y="1268760"/>
            <a:ext cx="8210292" cy="5098876"/>
          </a:xfrm>
        </p:spPr>
        <p:txBody>
          <a:bodyPr>
            <a:normAutofit fontScale="92500"/>
          </a:bodyPr>
          <a:lstStyle/>
          <a:p>
            <a:pPr algn="just"/>
            <a:r>
              <a:rPr lang="en-GB" sz="2200" dirty="0"/>
              <a:t>There is no clear border between what is </a:t>
            </a:r>
            <a:r>
              <a:rPr lang="en-GB" sz="2200" b="1" i="1" dirty="0"/>
              <a:t>”appropriate” </a:t>
            </a:r>
            <a:r>
              <a:rPr lang="en-GB" sz="2200" dirty="0"/>
              <a:t>and </a:t>
            </a:r>
            <a:r>
              <a:rPr lang="en-GB" sz="2200" b="1" i="1" dirty="0"/>
              <a:t>”inappropriate” or “excessive” pressure</a:t>
            </a:r>
            <a:r>
              <a:rPr lang="en-GB" sz="2200" dirty="0"/>
              <a:t>. “Excessive”, or “inappropriate” pressure in interview is a legal construct. The assessment of what is ”excessive” is made by the judge based on the circumstances of each case. In most national systems, the legal concept of “inappropriate” pressure is related to the “voluntariness” of the suspect’s statement.  </a:t>
            </a:r>
            <a:endParaRPr lang="nl-NL" sz="2200" dirty="0"/>
          </a:p>
          <a:p>
            <a:pPr marL="0" indent="0" algn="just">
              <a:buNone/>
            </a:pPr>
            <a:endParaRPr lang="nl-NL" sz="2200" dirty="0"/>
          </a:p>
          <a:p>
            <a:pPr algn="just"/>
            <a:r>
              <a:rPr lang="en-GB" sz="2200" dirty="0"/>
              <a:t>The danger of applying external pressure in interview is that it increases the risk of not only involuntary, but also of </a:t>
            </a:r>
            <a:r>
              <a:rPr lang="en-GB" sz="2200" b="1" i="1" dirty="0"/>
              <a:t>false confessions</a:t>
            </a:r>
            <a:r>
              <a:rPr lang="en-GB" sz="2200" dirty="0"/>
              <a:t>. This is especially so, because police may tend to apply more pressure in those cases, where evidence is scarce, in order to obtain a confession. However, it is in those cases, where evidence is inconclusive, that the suspect is more likely to be innocent, and thus the eventual confession is more likely to be false. Similarly, the interviewers may make increased use of interviewing tactics. To learn more about false confessions and their causes, go to the Resources section of this Module. </a:t>
            </a:r>
          </a:p>
          <a:p>
            <a:pPr algn="just"/>
            <a:endParaRPr lang="en-GB" sz="2000" dirty="0"/>
          </a:p>
          <a:p>
            <a:pPr marL="0" indent="0" algn="just">
              <a:buNone/>
            </a:pPr>
            <a:endParaRPr lang="nl-NL" sz="2000" dirty="0"/>
          </a:p>
          <a:p>
            <a:pPr marL="0" indent="0" algn="just">
              <a:buNone/>
            </a:pPr>
            <a:endParaRPr lang="nl-NL" sz="2000" dirty="0"/>
          </a:p>
        </p:txBody>
      </p:sp>
      <p:sp>
        <p:nvSpPr>
          <p:cNvPr id="4" name="Vijfhoek 3"/>
          <p:cNvSpPr/>
          <p:nvPr/>
        </p:nvSpPr>
        <p:spPr>
          <a:xfrm>
            <a:off x="0" y="332656"/>
            <a:ext cx="6336704" cy="576064"/>
          </a:xfrm>
          <a:prstGeom prst="homePlate">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sz="2400" b="1" dirty="0"/>
              <a:t>Recongising excessive pressure</a:t>
            </a:r>
          </a:p>
        </p:txBody>
      </p:sp>
      <p:sp>
        <p:nvSpPr>
          <p:cNvPr id="5" name="Actieknop: Introductiepagina 4">
            <a:hlinkClick r:id="rId2" action="ppaction://hlinksldjump" highlightClick="1"/>
          </p:cNvPr>
          <p:cNvSpPr/>
          <p:nvPr/>
        </p:nvSpPr>
        <p:spPr>
          <a:xfrm>
            <a:off x="8244408" y="404664"/>
            <a:ext cx="755576" cy="504056"/>
          </a:xfrm>
          <a:prstGeom prst="actionButtonHome">
            <a:avLst/>
          </a:prstGeom>
          <a:solidFill>
            <a:schemeClr val="accent5">
              <a:lumMod val="20000"/>
              <a:lumOff val="80000"/>
            </a:schemeClr>
          </a:solidFill>
        </p:spPr>
        <p:style>
          <a:lnRef idx="2">
            <a:schemeClr val="accent2"/>
          </a:lnRef>
          <a:fillRef idx="1">
            <a:schemeClr val="lt1"/>
          </a:fillRef>
          <a:effectRef idx="0">
            <a:schemeClr val="accent2"/>
          </a:effectRef>
          <a:fontRef idx="minor">
            <a:schemeClr val="dk1"/>
          </a:fontRef>
        </p:style>
        <p:txBody>
          <a:bodyPr rtlCol="0" anchor="ctr"/>
          <a:lstStyle/>
          <a:p>
            <a:pPr algn="ctr"/>
            <a:endParaRPr lang="nl-NL" b="1"/>
          </a:p>
        </p:txBody>
      </p:sp>
      <p:sp>
        <p:nvSpPr>
          <p:cNvPr id="7" name="Vijfhoek 5">
            <a:hlinkClick r:id="rId3" action="ppaction://hlinksldjump"/>
          </p:cNvPr>
          <p:cNvSpPr/>
          <p:nvPr/>
        </p:nvSpPr>
        <p:spPr>
          <a:xfrm>
            <a:off x="7524328" y="6165304"/>
            <a:ext cx="1260648" cy="404664"/>
          </a:xfrm>
          <a:prstGeom prst="homePlate">
            <a:avLst/>
          </a:prstGeom>
          <a:gradFill flip="none" rotWithShape="1">
            <a:gsLst>
              <a:gs pos="0">
                <a:schemeClr val="accent2">
                  <a:shade val="30000"/>
                  <a:satMod val="115000"/>
                  <a:alpha val="80000"/>
                </a:schemeClr>
              </a:gs>
              <a:gs pos="50000">
                <a:schemeClr val="accent2">
                  <a:shade val="67500"/>
                  <a:satMod val="115000"/>
                </a:schemeClr>
              </a:gs>
              <a:gs pos="100000">
                <a:schemeClr val="accent2">
                  <a:shade val="100000"/>
                  <a:satMod val="11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b="1" dirty="0"/>
              <a:t>Next</a:t>
            </a:r>
          </a:p>
        </p:txBody>
      </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555376" y="1484784"/>
            <a:ext cx="8229600" cy="4525963"/>
          </a:xfrm>
        </p:spPr>
        <p:txBody>
          <a:bodyPr>
            <a:normAutofit/>
          </a:bodyPr>
          <a:lstStyle/>
          <a:p>
            <a:pPr algn="just"/>
            <a:r>
              <a:rPr lang="en-GB" sz="2200" dirty="0"/>
              <a:t>Finally, </a:t>
            </a:r>
            <a:r>
              <a:rPr lang="en-GB" sz="2200" b="1" dirty="0"/>
              <a:t>certain tactics or behaviours </a:t>
            </a:r>
            <a:r>
              <a:rPr lang="en-GB" sz="2200" dirty="0"/>
              <a:t>definitely constitute excessive “pressure”. These are, for instance, </a:t>
            </a:r>
            <a:r>
              <a:rPr lang="en-GB" sz="2200" b="1" dirty="0"/>
              <a:t>lying about the evidence</a:t>
            </a:r>
            <a:r>
              <a:rPr lang="en-GB" sz="2200" dirty="0"/>
              <a:t>, </a:t>
            </a:r>
            <a:r>
              <a:rPr lang="en-GB" sz="2200" b="1" dirty="0"/>
              <a:t>making false promises </a:t>
            </a:r>
            <a:r>
              <a:rPr lang="en-GB" sz="2200" dirty="0"/>
              <a:t>or </a:t>
            </a:r>
            <a:r>
              <a:rPr lang="en-GB" sz="2200" b="1" dirty="0"/>
              <a:t>undermining the legal advisor</a:t>
            </a:r>
            <a:r>
              <a:rPr lang="en-GB" sz="2200" dirty="0"/>
              <a:t>.</a:t>
            </a:r>
            <a:endParaRPr lang="nl-NL" sz="2200" dirty="0"/>
          </a:p>
          <a:p>
            <a:pPr algn="just">
              <a:buNone/>
            </a:pPr>
            <a:endParaRPr lang="nl-NL" sz="2200" dirty="0"/>
          </a:p>
          <a:p>
            <a:pPr algn="just"/>
            <a:r>
              <a:rPr lang="en-GB" sz="2200" dirty="0"/>
              <a:t>Excessive pressure and tactics being applied to the suspect is to a greater extent associated with a more accusatory model. If you notice that the interrogation is of </a:t>
            </a:r>
            <a:r>
              <a:rPr lang="en-GB" sz="2200" b="1" dirty="0"/>
              <a:t>a more accusatory nature</a:t>
            </a:r>
            <a:r>
              <a:rPr lang="en-GB" sz="2200" dirty="0"/>
              <a:t>, or it seems as if the interrogator is aiming for a confession rather than hearing your client’s story, there may be an increased need for your presence and intervention</a:t>
            </a:r>
            <a:r>
              <a:rPr lang="nl-NL" sz="2200" dirty="0"/>
              <a:t>.  </a:t>
            </a:r>
          </a:p>
          <a:p>
            <a:pPr algn="just"/>
            <a:endParaRPr lang="nl-NL" sz="2200" dirty="0"/>
          </a:p>
        </p:txBody>
      </p:sp>
      <p:sp>
        <p:nvSpPr>
          <p:cNvPr id="4" name="Vijfhoek 3"/>
          <p:cNvSpPr/>
          <p:nvPr/>
        </p:nvSpPr>
        <p:spPr>
          <a:xfrm>
            <a:off x="0" y="332656"/>
            <a:ext cx="6336704" cy="576064"/>
          </a:xfrm>
          <a:prstGeom prst="homePlate">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sz="2400" b="1" dirty="0"/>
              <a:t>Recognising excessive pressure</a:t>
            </a:r>
          </a:p>
        </p:txBody>
      </p:sp>
      <p:sp>
        <p:nvSpPr>
          <p:cNvPr id="5" name="Actieknop: Introductiepagina 4">
            <a:hlinkClick r:id="rId2" action="ppaction://hlinksldjump" highlightClick="1"/>
          </p:cNvPr>
          <p:cNvSpPr/>
          <p:nvPr/>
        </p:nvSpPr>
        <p:spPr>
          <a:xfrm>
            <a:off x="8244408" y="404664"/>
            <a:ext cx="755576" cy="504056"/>
          </a:xfrm>
          <a:prstGeom prst="actionButtonHome">
            <a:avLst/>
          </a:prstGeom>
          <a:solidFill>
            <a:schemeClr val="accent5">
              <a:lumMod val="20000"/>
              <a:lumOff val="80000"/>
            </a:schemeClr>
          </a:solidFill>
        </p:spPr>
        <p:style>
          <a:lnRef idx="2">
            <a:schemeClr val="accent2"/>
          </a:lnRef>
          <a:fillRef idx="1">
            <a:schemeClr val="lt1"/>
          </a:fillRef>
          <a:effectRef idx="0">
            <a:schemeClr val="accent2"/>
          </a:effectRef>
          <a:fontRef idx="minor">
            <a:schemeClr val="dk1"/>
          </a:fontRef>
        </p:style>
        <p:txBody>
          <a:bodyPr rtlCol="0" anchor="ctr"/>
          <a:lstStyle/>
          <a:p>
            <a:pPr algn="ctr"/>
            <a:endParaRPr lang="nl-NL" b="1"/>
          </a:p>
        </p:txBody>
      </p:sp>
      <p:sp>
        <p:nvSpPr>
          <p:cNvPr id="7" name="Vijfhoek 5">
            <a:hlinkClick r:id="rId3" action="ppaction://hlinksldjump"/>
          </p:cNvPr>
          <p:cNvSpPr/>
          <p:nvPr/>
        </p:nvSpPr>
        <p:spPr>
          <a:xfrm>
            <a:off x="7524328" y="6165304"/>
            <a:ext cx="1260648" cy="404664"/>
          </a:xfrm>
          <a:prstGeom prst="homePlate">
            <a:avLst/>
          </a:prstGeom>
          <a:gradFill flip="none" rotWithShape="1">
            <a:gsLst>
              <a:gs pos="0">
                <a:schemeClr val="accent2">
                  <a:shade val="30000"/>
                  <a:satMod val="115000"/>
                  <a:alpha val="80000"/>
                </a:schemeClr>
              </a:gs>
              <a:gs pos="50000">
                <a:schemeClr val="accent2">
                  <a:shade val="67500"/>
                  <a:satMod val="115000"/>
                </a:schemeClr>
              </a:gs>
              <a:gs pos="100000">
                <a:schemeClr val="accent2">
                  <a:shade val="100000"/>
                  <a:satMod val="11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b="1" dirty="0"/>
              <a:t>CLOSE</a:t>
            </a:r>
          </a:p>
        </p:txBody>
      </p: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179512" y="908720"/>
            <a:ext cx="8820472" cy="5386358"/>
          </a:xfrm>
        </p:spPr>
        <p:txBody>
          <a:bodyPr>
            <a:normAutofit fontScale="70000" lnSpcReduction="20000"/>
          </a:bodyPr>
          <a:lstStyle/>
          <a:p>
            <a:pPr marL="0" indent="0" algn="just">
              <a:buNone/>
            </a:pPr>
            <a:endParaRPr lang="en-GB" sz="2200" dirty="0"/>
          </a:p>
          <a:p>
            <a:pPr marL="0" indent="0" algn="just">
              <a:buNone/>
            </a:pPr>
            <a:r>
              <a:rPr lang="en-GB" dirty="0"/>
              <a:t>During the interview, police are also likely to use a range of tactics or techniques aimed as eliciting a statement from the suspect. It is impossible to classify and describe all possible interview techniques and tactics. Here, we only give some examples. </a:t>
            </a:r>
            <a:endParaRPr lang="nl-NL" dirty="0"/>
          </a:p>
          <a:p>
            <a:pPr marL="0" indent="0" algn="just">
              <a:buNone/>
            </a:pPr>
            <a:br>
              <a:rPr lang="en-GB" dirty="0"/>
            </a:br>
            <a:r>
              <a:rPr lang="en-GB" dirty="0"/>
              <a:t>Here are some examples of tactics and techniques linked to the two models of suspect interview: accusatory and information-gathering. </a:t>
            </a:r>
            <a:endParaRPr lang="nl-NL" dirty="0"/>
          </a:p>
          <a:p>
            <a:pPr marL="0" indent="0">
              <a:buNone/>
            </a:pPr>
            <a:endParaRPr lang="nl-NL" i="1" dirty="0"/>
          </a:p>
          <a:p>
            <a:pPr marL="0" indent="0" algn="just">
              <a:buNone/>
            </a:pPr>
            <a:r>
              <a:rPr lang="en-GB" dirty="0"/>
              <a:t>These tactics may be placed on a continuum from “appropriate” to “inappropriate”, depending on their intensity, timing, combination with other tactics, etcetera. </a:t>
            </a:r>
          </a:p>
          <a:p>
            <a:pPr marL="0" indent="0" algn="just">
              <a:buNone/>
            </a:pPr>
            <a:endParaRPr lang="en-GB" dirty="0"/>
          </a:p>
          <a:p>
            <a:pPr marL="0" indent="0" algn="just">
              <a:buNone/>
            </a:pPr>
            <a:r>
              <a:rPr lang="en-GB" sz="2900" i="1" dirty="0"/>
              <a:t>Note that the way that they are positioned on the scheme on the following slide is for illustrative purpose only, and it is not meant to reflect their relative “coerciveness” or “appropriateness”. Yet, as far as presenting false evidence is concerned, research does show that it is one of the most coercive tactics, after the use of physical violence.</a:t>
            </a:r>
            <a:endParaRPr lang="nl-NL" sz="2900" i="1" dirty="0"/>
          </a:p>
          <a:p>
            <a:pPr marL="0" indent="0" algn="just">
              <a:buNone/>
            </a:pPr>
            <a:endParaRPr lang="nl-NL" sz="2000" i="1" dirty="0"/>
          </a:p>
          <a:p>
            <a:pPr marL="0" indent="0" algn="just">
              <a:buNone/>
            </a:pPr>
            <a:endParaRPr lang="nl-NL" sz="2200" dirty="0"/>
          </a:p>
        </p:txBody>
      </p:sp>
      <p:sp>
        <p:nvSpPr>
          <p:cNvPr id="4" name="Vijfhoek 3"/>
          <p:cNvSpPr/>
          <p:nvPr/>
        </p:nvSpPr>
        <p:spPr>
          <a:xfrm>
            <a:off x="0" y="332656"/>
            <a:ext cx="6336704" cy="576064"/>
          </a:xfrm>
          <a:prstGeom prst="homePlate">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sz="2400" b="1" dirty="0"/>
              <a:t>Interrogation techniques and tactics</a:t>
            </a:r>
          </a:p>
        </p:txBody>
      </p:sp>
      <p:sp>
        <p:nvSpPr>
          <p:cNvPr id="5" name="Actieknop: Introductiepagina 4">
            <a:hlinkClick r:id="rId2" action="ppaction://hlinksldjump" highlightClick="1"/>
          </p:cNvPr>
          <p:cNvSpPr/>
          <p:nvPr/>
        </p:nvSpPr>
        <p:spPr>
          <a:xfrm>
            <a:off x="8244408" y="404664"/>
            <a:ext cx="755576" cy="504056"/>
          </a:xfrm>
          <a:prstGeom prst="actionButtonHome">
            <a:avLst/>
          </a:prstGeom>
          <a:solidFill>
            <a:schemeClr val="accent5">
              <a:lumMod val="20000"/>
              <a:lumOff val="80000"/>
            </a:schemeClr>
          </a:solidFill>
        </p:spPr>
        <p:style>
          <a:lnRef idx="2">
            <a:schemeClr val="accent2"/>
          </a:lnRef>
          <a:fillRef idx="1">
            <a:schemeClr val="lt1"/>
          </a:fillRef>
          <a:effectRef idx="0">
            <a:schemeClr val="accent2"/>
          </a:effectRef>
          <a:fontRef idx="minor">
            <a:schemeClr val="dk1"/>
          </a:fontRef>
        </p:style>
        <p:txBody>
          <a:bodyPr rtlCol="0" anchor="ctr"/>
          <a:lstStyle/>
          <a:p>
            <a:pPr algn="ctr"/>
            <a:endParaRPr lang="nl-NL" b="1"/>
          </a:p>
        </p:txBody>
      </p:sp>
      <p:sp>
        <p:nvSpPr>
          <p:cNvPr id="6" name="Tekstvak 5">
            <a:hlinkClick r:id="rId3" action="ppaction://hlinksldjump"/>
          </p:cNvPr>
          <p:cNvSpPr txBox="1"/>
          <p:nvPr/>
        </p:nvSpPr>
        <p:spPr>
          <a:xfrm>
            <a:off x="3542184" y="5908760"/>
            <a:ext cx="2088232" cy="923330"/>
          </a:xfrm>
          <a:prstGeom prst="rect">
            <a:avLst/>
          </a:prstGeom>
          <a:solidFill>
            <a:srgbClr val="00A2DB">
              <a:alpha val="84000"/>
            </a:srgbClr>
          </a:solidFill>
        </p:spPr>
        <p:txBody>
          <a:bodyPr wrap="square" rtlCol="0">
            <a:spAutoFit/>
          </a:bodyPr>
          <a:lstStyle/>
          <a:p>
            <a:pPr algn="ctr"/>
            <a:endParaRPr lang="nl-NL" b="1" dirty="0">
              <a:solidFill>
                <a:schemeClr val="bg2"/>
              </a:solidFill>
            </a:endParaRPr>
          </a:p>
          <a:p>
            <a:pPr algn="ctr"/>
            <a:r>
              <a:rPr lang="nl-NL" b="1" dirty="0">
                <a:solidFill>
                  <a:schemeClr val="bg2"/>
                </a:solidFill>
              </a:rPr>
              <a:t>TECHNIQUES</a:t>
            </a:r>
          </a:p>
          <a:p>
            <a:pPr algn="ctr"/>
            <a:endParaRPr lang="nl-NL" b="1" dirty="0">
              <a:solidFill>
                <a:schemeClr val="bg2"/>
              </a:solidFill>
            </a:endParaRPr>
          </a:p>
        </p:txBody>
      </p:sp>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Vijfhoek 3"/>
          <p:cNvSpPr/>
          <p:nvPr/>
        </p:nvSpPr>
        <p:spPr>
          <a:xfrm>
            <a:off x="0" y="332656"/>
            <a:ext cx="6336704" cy="576064"/>
          </a:xfrm>
          <a:prstGeom prst="homePlate">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sz="2400" b="1" dirty="0"/>
              <a:t>Techniques</a:t>
            </a:r>
          </a:p>
        </p:txBody>
      </p:sp>
      <p:sp>
        <p:nvSpPr>
          <p:cNvPr id="5" name="Actieknop: Introductiepagina 4">
            <a:hlinkClick r:id="rId2" action="ppaction://hlinksldjump" highlightClick="1"/>
          </p:cNvPr>
          <p:cNvSpPr/>
          <p:nvPr/>
        </p:nvSpPr>
        <p:spPr>
          <a:xfrm>
            <a:off x="8244408" y="404664"/>
            <a:ext cx="755576" cy="504056"/>
          </a:xfrm>
          <a:prstGeom prst="actionButtonHome">
            <a:avLst/>
          </a:prstGeom>
          <a:solidFill>
            <a:schemeClr val="accent5">
              <a:lumMod val="20000"/>
              <a:lumOff val="80000"/>
            </a:schemeClr>
          </a:solidFill>
        </p:spPr>
        <p:style>
          <a:lnRef idx="2">
            <a:schemeClr val="accent2"/>
          </a:lnRef>
          <a:fillRef idx="1">
            <a:schemeClr val="lt1"/>
          </a:fillRef>
          <a:effectRef idx="0">
            <a:schemeClr val="accent2"/>
          </a:effectRef>
          <a:fontRef idx="minor">
            <a:schemeClr val="dk1"/>
          </a:fontRef>
        </p:style>
        <p:txBody>
          <a:bodyPr rtlCol="0" anchor="ctr"/>
          <a:lstStyle/>
          <a:p>
            <a:pPr algn="ctr"/>
            <a:endParaRPr lang="nl-NL" b="1"/>
          </a:p>
        </p:txBody>
      </p:sp>
      <p:cxnSp>
        <p:nvCxnSpPr>
          <p:cNvPr id="24" name="Rechte verbindingslijn 23"/>
          <p:cNvCxnSpPr/>
          <p:nvPr/>
        </p:nvCxnSpPr>
        <p:spPr>
          <a:xfrm>
            <a:off x="323528" y="1340768"/>
            <a:ext cx="842493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Rechte verbindingslijn 24"/>
          <p:cNvCxnSpPr/>
          <p:nvPr/>
        </p:nvCxnSpPr>
        <p:spPr>
          <a:xfrm>
            <a:off x="395536" y="5877272"/>
            <a:ext cx="842493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0" name="Groep 29"/>
          <p:cNvGrpSpPr/>
          <p:nvPr/>
        </p:nvGrpSpPr>
        <p:grpSpPr>
          <a:xfrm>
            <a:off x="323528" y="908720"/>
            <a:ext cx="8496944" cy="5459834"/>
            <a:chOff x="323528" y="1196752"/>
            <a:chExt cx="8496944" cy="5459834"/>
          </a:xfrm>
        </p:grpSpPr>
        <p:grpSp>
          <p:nvGrpSpPr>
            <p:cNvPr id="22" name="Groep 21"/>
            <p:cNvGrpSpPr/>
            <p:nvPr/>
          </p:nvGrpSpPr>
          <p:grpSpPr>
            <a:xfrm>
              <a:off x="323528" y="1772816"/>
              <a:ext cx="8424936" cy="4175505"/>
              <a:chOff x="323528" y="1772816"/>
              <a:chExt cx="8424936" cy="4175505"/>
            </a:xfrm>
          </p:grpSpPr>
          <p:sp>
            <p:nvSpPr>
              <p:cNvPr id="6" name="Rechthoek: afgeronde hoeken 6">
                <a:hlinkClick r:id="rId3" action="ppaction://hlinksldjump"/>
              </p:cNvPr>
              <p:cNvSpPr/>
              <p:nvPr/>
            </p:nvSpPr>
            <p:spPr>
              <a:xfrm>
                <a:off x="611807" y="1773775"/>
                <a:ext cx="1331901" cy="647113"/>
              </a:xfrm>
              <a:prstGeom prst="roundRect">
                <a:avLst/>
              </a:prstGeom>
              <a:solidFill>
                <a:srgbClr val="00A2D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nl-NL" sz="1600" dirty="0"/>
                  <a:t>Minimisation</a:t>
                </a:r>
              </a:p>
            </p:txBody>
          </p:sp>
          <p:sp>
            <p:nvSpPr>
              <p:cNvPr id="7" name="Rechthoek: afgeronde hoeken 48">
                <a:hlinkClick r:id="rId4" action="ppaction://hlinksldjump"/>
              </p:cNvPr>
              <p:cNvSpPr/>
              <p:nvPr/>
            </p:nvSpPr>
            <p:spPr>
              <a:xfrm>
                <a:off x="2483768" y="1773775"/>
                <a:ext cx="1656184" cy="647113"/>
              </a:xfrm>
              <a:prstGeom prst="roundRect">
                <a:avLst/>
              </a:prstGeom>
              <a:solidFill>
                <a:srgbClr val="00A2D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nl-NL" sz="1600" dirty="0"/>
                  <a:t>Showing disbelief</a:t>
                </a:r>
              </a:p>
            </p:txBody>
          </p:sp>
          <p:sp>
            <p:nvSpPr>
              <p:cNvPr id="8" name="Rechthoek: afgeronde hoeken 49">
                <a:hlinkClick r:id="rId5" action="ppaction://hlinksldjump"/>
              </p:cNvPr>
              <p:cNvSpPr/>
              <p:nvPr/>
            </p:nvSpPr>
            <p:spPr>
              <a:xfrm>
                <a:off x="4716016" y="1772816"/>
                <a:ext cx="1944216" cy="647113"/>
              </a:xfrm>
              <a:prstGeom prst="roundRect">
                <a:avLst/>
              </a:prstGeom>
              <a:solidFill>
                <a:srgbClr val="00A2D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nl-NL" sz="1600" dirty="0"/>
                  <a:t>Time-related questions</a:t>
                </a:r>
              </a:p>
            </p:txBody>
          </p:sp>
          <p:sp>
            <p:nvSpPr>
              <p:cNvPr id="9" name="Rechthoek: afgeronde hoeken 54">
                <a:hlinkClick r:id="rId6" action="ppaction://hlinksldjump"/>
              </p:cNvPr>
              <p:cNvSpPr/>
              <p:nvPr/>
            </p:nvSpPr>
            <p:spPr>
              <a:xfrm>
                <a:off x="7092527" y="2011895"/>
                <a:ext cx="1655937" cy="769033"/>
              </a:xfrm>
              <a:prstGeom prst="roundRect">
                <a:avLst/>
              </a:prstGeom>
              <a:solidFill>
                <a:srgbClr val="00A2D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nl-NL" sz="1600" dirty="0"/>
                  <a:t>Free recall</a:t>
                </a:r>
              </a:p>
            </p:txBody>
          </p:sp>
          <p:sp>
            <p:nvSpPr>
              <p:cNvPr id="11" name="Rechthoek: afgeronde hoeken 6">
                <a:hlinkClick r:id="rId7" action="ppaction://hlinksldjump"/>
              </p:cNvPr>
              <p:cNvSpPr/>
              <p:nvPr/>
            </p:nvSpPr>
            <p:spPr>
              <a:xfrm>
                <a:off x="323528" y="2709879"/>
                <a:ext cx="1223889" cy="647113"/>
              </a:xfrm>
              <a:prstGeom prst="roundRect">
                <a:avLst/>
              </a:prstGeom>
              <a:solidFill>
                <a:srgbClr val="00A2D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nl-NL" sz="1600" dirty="0"/>
                  <a:t>False evidence</a:t>
                </a:r>
              </a:p>
            </p:txBody>
          </p:sp>
          <p:sp>
            <p:nvSpPr>
              <p:cNvPr id="12" name="Rechthoek: afgeronde hoeken 6">
                <a:hlinkClick r:id="rId8" action="ppaction://hlinksldjump"/>
              </p:cNvPr>
              <p:cNvSpPr/>
              <p:nvPr/>
            </p:nvSpPr>
            <p:spPr>
              <a:xfrm>
                <a:off x="547936" y="3573975"/>
                <a:ext cx="1503784" cy="647113"/>
              </a:xfrm>
              <a:prstGeom prst="roundRect">
                <a:avLst/>
              </a:prstGeom>
              <a:solidFill>
                <a:srgbClr val="00A2D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nl-NL" sz="1600" dirty="0"/>
                  <a:t>Maximisation</a:t>
                </a:r>
              </a:p>
            </p:txBody>
          </p:sp>
          <p:sp>
            <p:nvSpPr>
              <p:cNvPr id="13" name="Rechthoek: afgeronde hoeken 6">
                <a:hlinkClick r:id="rId9" action="ppaction://hlinksldjump"/>
              </p:cNvPr>
              <p:cNvSpPr/>
              <p:nvPr/>
            </p:nvSpPr>
            <p:spPr>
              <a:xfrm>
                <a:off x="700336" y="4437112"/>
                <a:ext cx="1927448" cy="647113"/>
              </a:xfrm>
              <a:prstGeom prst="roundRect">
                <a:avLst/>
              </a:prstGeom>
              <a:solidFill>
                <a:srgbClr val="00A2D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nl-NL" sz="1600" dirty="0"/>
                  <a:t>Suggestive questioning</a:t>
                </a:r>
              </a:p>
            </p:txBody>
          </p:sp>
          <p:sp>
            <p:nvSpPr>
              <p:cNvPr id="14" name="Rechthoek: afgeronde hoeken 48">
                <a:hlinkClick r:id="rId10" action="ppaction://hlinksldjump"/>
              </p:cNvPr>
              <p:cNvSpPr/>
              <p:nvPr/>
            </p:nvSpPr>
            <p:spPr>
              <a:xfrm>
                <a:off x="2339752" y="2709879"/>
                <a:ext cx="1656184" cy="647113"/>
              </a:xfrm>
              <a:prstGeom prst="roundRect">
                <a:avLst/>
              </a:prstGeom>
              <a:solidFill>
                <a:srgbClr val="00A2D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nl-NL" sz="1600" dirty="0"/>
                  <a:t>False promises</a:t>
                </a:r>
              </a:p>
            </p:txBody>
          </p:sp>
          <p:sp>
            <p:nvSpPr>
              <p:cNvPr id="15" name="Rechthoek: afgeronde hoeken 48">
                <a:hlinkClick r:id="rId11" action="ppaction://hlinksldjump"/>
              </p:cNvPr>
              <p:cNvSpPr/>
              <p:nvPr/>
            </p:nvSpPr>
            <p:spPr>
              <a:xfrm>
                <a:off x="2636168" y="3573975"/>
                <a:ext cx="1656184" cy="647113"/>
              </a:xfrm>
              <a:prstGeom prst="roundRect">
                <a:avLst/>
              </a:prstGeom>
              <a:solidFill>
                <a:srgbClr val="00A2D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nl-NL" sz="1600" dirty="0"/>
                  <a:t>Hypothetical questions</a:t>
                </a:r>
              </a:p>
            </p:txBody>
          </p:sp>
          <p:sp>
            <p:nvSpPr>
              <p:cNvPr id="16" name="Rechthoek: afgeronde hoeken 48">
                <a:hlinkClick r:id="rId12" action="ppaction://hlinksldjump"/>
              </p:cNvPr>
              <p:cNvSpPr/>
              <p:nvPr/>
            </p:nvSpPr>
            <p:spPr>
              <a:xfrm>
                <a:off x="2843808" y="4438071"/>
                <a:ext cx="1656184" cy="647113"/>
              </a:xfrm>
              <a:prstGeom prst="roundRect">
                <a:avLst/>
              </a:prstGeom>
              <a:solidFill>
                <a:srgbClr val="00A2D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nl-NL" sz="1600" dirty="0"/>
                  <a:t>Persuasion</a:t>
                </a:r>
              </a:p>
            </p:txBody>
          </p:sp>
          <p:sp>
            <p:nvSpPr>
              <p:cNvPr id="17" name="Rechthoek: afgeronde hoeken 48">
                <a:hlinkClick r:id="rId13" action="ppaction://hlinksldjump"/>
              </p:cNvPr>
              <p:cNvSpPr/>
              <p:nvPr/>
            </p:nvSpPr>
            <p:spPr>
              <a:xfrm>
                <a:off x="3059832" y="5301208"/>
                <a:ext cx="1656184" cy="647113"/>
              </a:xfrm>
              <a:prstGeom prst="roundRect">
                <a:avLst/>
              </a:prstGeom>
              <a:solidFill>
                <a:srgbClr val="00A2D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nl-NL" sz="1600" dirty="0"/>
                  <a:t>Repetitive questioning</a:t>
                </a:r>
              </a:p>
            </p:txBody>
          </p:sp>
          <p:sp>
            <p:nvSpPr>
              <p:cNvPr id="19" name="Rechthoek: afgeronde hoeken 49">
                <a:hlinkClick r:id="rId14" action="ppaction://hlinksldjump"/>
              </p:cNvPr>
              <p:cNvSpPr/>
              <p:nvPr/>
            </p:nvSpPr>
            <p:spPr>
              <a:xfrm>
                <a:off x="4716016" y="2709879"/>
                <a:ext cx="1937493" cy="647113"/>
              </a:xfrm>
              <a:prstGeom prst="roundRect">
                <a:avLst/>
              </a:prstGeom>
              <a:solidFill>
                <a:srgbClr val="00A2D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nl-NL" sz="1600" dirty="0"/>
                  <a:t>Confronting with existing evidence</a:t>
                </a:r>
              </a:p>
            </p:txBody>
          </p:sp>
          <p:sp>
            <p:nvSpPr>
              <p:cNvPr id="20" name="Rechthoek: afgeronde hoeken 49">
                <a:hlinkClick r:id="rId15" action="ppaction://hlinksldjump"/>
              </p:cNvPr>
              <p:cNvSpPr/>
              <p:nvPr/>
            </p:nvSpPr>
            <p:spPr>
              <a:xfrm>
                <a:off x="4716016" y="3573016"/>
                <a:ext cx="1937493" cy="647113"/>
              </a:xfrm>
              <a:prstGeom prst="roundRect">
                <a:avLst/>
              </a:prstGeom>
              <a:solidFill>
                <a:srgbClr val="00A2D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nl-NL" sz="1600" dirty="0"/>
                  <a:t>Exploring inconsistencies</a:t>
                </a:r>
              </a:p>
            </p:txBody>
          </p:sp>
          <p:sp>
            <p:nvSpPr>
              <p:cNvPr id="21" name="Rechthoek: afgeronde hoeken 49">
                <a:hlinkClick r:id="rId16" action="ppaction://hlinksldjump"/>
              </p:cNvPr>
              <p:cNvSpPr/>
              <p:nvPr/>
            </p:nvSpPr>
            <p:spPr>
              <a:xfrm>
                <a:off x="6084168" y="4437112"/>
                <a:ext cx="1937493" cy="647113"/>
              </a:xfrm>
              <a:prstGeom prst="roundRect">
                <a:avLst/>
              </a:prstGeom>
              <a:solidFill>
                <a:srgbClr val="00A2D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nl-NL" sz="1600" dirty="0"/>
                  <a:t>Building rapport</a:t>
                </a:r>
              </a:p>
            </p:txBody>
          </p:sp>
        </p:grpSp>
        <p:sp>
          <p:nvSpPr>
            <p:cNvPr id="26" name="Tekstvak 25"/>
            <p:cNvSpPr txBox="1"/>
            <p:nvPr/>
          </p:nvSpPr>
          <p:spPr>
            <a:xfrm>
              <a:off x="323528" y="1196752"/>
              <a:ext cx="3024336" cy="369332"/>
            </a:xfrm>
            <a:prstGeom prst="rect">
              <a:avLst/>
            </a:prstGeom>
            <a:noFill/>
            <a:ln>
              <a:noFill/>
            </a:ln>
          </p:spPr>
          <p:txBody>
            <a:bodyPr wrap="square" rtlCol="0">
              <a:spAutoFit/>
            </a:bodyPr>
            <a:lstStyle/>
            <a:p>
              <a:r>
                <a:rPr lang="nl-NL" dirty="0"/>
                <a:t>ACCUSATORY MODEL</a:t>
              </a:r>
            </a:p>
          </p:txBody>
        </p:sp>
        <p:sp>
          <p:nvSpPr>
            <p:cNvPr id="27" name="Tekstvak 26"/>
            <p:cNvSpPr txBox="1"/>
            <p:nvPr/>
          </p:nvSpPr>
          <p:spPr>
            <a:xfrm>
              <a:off x="5148064" y="1196752"/>
              <a:ext cx="3600400" cy="369332"/>
            </a:xfrm>
            <a:prstGeom prst="rect">
              <a:avLst/>
            </a:prstGeom>
            <a:noFill/>
            <a:ln>
              <a:noFill/>
            </a:ln>
          </p:spPr>
          <p:txBody>
            <a:bodyPr wrap="square" rtlCol="0">
              <a:spAutoFit/>
            </a:bodyPr>
            <a:lstStyle/>
            <a:p>
              <a:r>
                <a:rPr lang="nl-NL" dirty="0"/>
                <a:t>INFORMATION-GATHERING  MODEL</a:t>
              </a:r>
            </a:p>
          </p:txBody>
        </p:sp>
        <p:sp>
          <p:nvSpPr>
            <p:cNvPr id="28" name="Tekstvak 27"/>
            <p:cNvSpPr txBox="1"/>
            <p:nvPr/>
          </p:nvSpPr>
          <p:spPr>
            <a:xfrm>
              <a:off x="323528" y="5733256"/>
              <a:ext cx="3240360" cy="923330"/>
            </a:xfrm>
            <a:prstGeom prst="rect">
              <a:avLst/>
            </a:prstGeom>
            <a:noFill/>
            <a:ln>
              <a:noFill/>
            </a:ln>
          </p:spPr>
          <p:txBody>
            <a:bodyPr wrap="square" rtlCol="0">
              <a:spAutoFit/>
            </a:bodyPr>
            <a:lstStyle/>
            <a:p>
              <a:r>
                <a:rPr lang="nl-NL" b="1" dirty="0"/>
                <a:t>INAPPOPRIATE</a:t>
              </a:r>
            </a:p>
            <a:p>
              <a:endParaRPr lang="nl-NL" dirty="0"/>
            </a:p>
            <a:p>
              <a:r>
                <a:rPr lang="nl-NL" dirty="0"/>
                <a:t>High risk of a false confession</a:t>
              </a:r>
            </a:p>
          </p:txBody>
        </p:sp>
        <p:sp>
          <p:nvSpPr>
            <p:cNvPr id="29" name="Tekstvak 28"/>
            <p:cNvSpPr txBox="1"/>
            <p:nvPr/>
          </p:nvSpPr>
          <p:spPr>
            <a:xfrm>
              <a:off x="5580112" y="5733256"/>
              <a:ext cx="3240360" cy="923330"/>
            </a:xfrm>
            <a:prstGeom prst="rect">
              <a:avLst/>
            </a:prstGeom>
            <a:noFill/>
            <a:ln>
              <a:noFill/>
            </a:ln>
          </p:spPr>
          <p:txBody>
            <a:bodyPr wrap="square" rtlCol="0">
              <a:spAutoFit/>
            </a:bodyPr>
            <a:lstStyle/>
            <a:p>
              <a:pPr algn="r"/>
              <a:r>
                <a:rPr lang="nl-NL" b="1" dirty="0"/>
                <a:t>APPROPRIATE</a:t>
              </a:r>
            </a:p>
            <a:p>
              <a:endParaRPr lang="nl-NL" dirty="0"/>
            </a:p>
            <a:p>
              <a:pPr algn="r"/>
              <a:r>
                <a:rPr lang="nl-NL" dirty="0"/>
                <a:t>Low risk of a false confession</a:t>
              </a:r>
            </a:p>
          </p:txBody>
        </p:sp>
      </p:grpSp>
      <p:sp>
        <p:nvSpPr>
          <p:cNvPr id="34" name="Rechthoek 33"/>
          <p:cNvSpPr/>
          <p:nvPr/>
        </p:nvSpPr>
        <p:spPr>
          <a:xfrm>
            <a:off x="467544" y="1700808"/>
            <a:ext cx="1512168" cy="7920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2" name="Tekstvak 31"/>
          <p:cNvSpPr txBox="1"/>
          <p:nvPr/>
        </p:nvSpPr>
        <p:spPr>
          <a:xfrm>
            <a:off x="611807" y="-27384"/>
            <a:ext cx="8424689" cy="369332"/>
          </a:xfrm>
          <a:prstGeom prst="rect">
            <a:avLst/>
          </a:prstGeom>
          <a:noFill/>
        </p:spPr>
        <p:txBody>
          <a:bodyPr wrap="square" rtlCol="0">
            <a:spAutoFit/>
          </a:bodyPr>
          <a:lstStyle/>
          <a:p>
            <a:r>
              <a:rPr lang="nl-NL" i="1" dirty="0"/>
              <a:t>CLICK on each of the boxes to read more; CLICK AGAIN to close</a:t>
            </a:r>
          </a:p>
        </p:txBody>
      </p:sp>
      <p:sp>
        <p:nvSpPr>
          <p:cNvPr id="33" name="Vijfhoek 32">
            <a:hlinkClick r:id="rId17" action="ppaction://hlinksldjump"/>
          </p:cNvPr>
          <p:cNvSpPr/>
          <p:nvPr/>
        </p:nvSpPr>
        <p:spPr>
          <a:xfrm>
            <a:off x="4860032" y="6436010"/>
            <a:ext cx="4248472" cy="404664"/>
          </a:xfrm>
          <a:prstGeom prst="homePlate">
            <a:avLst/>
          </a:prstGeom>
          <a:gradFill flip="none" rotWithShape="1">
            <a:gsLst>
              <a:gs pos="0">
                <a:schemeClr val="accent2">
                  <a:shade val="30000"/>
                  <a:satMod val="115000"/>
                  <a:alpha val="80000"/>
                </a:schemeClr>
              </a:gs>
              <a:gs pos="50000">
                <a:schemeClr val="accent2">
                  <a:shade val="67500"/>
                  <a:satMod val="115000"/>
                </a:schemeClr>
              </a:gs>
              <a:gs pos="100000">
                <a:schemeClr val="accent2">
                  <a:shade val="100000"/>
                  <a:satMod val="11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b="1" dirty="0"/>
              <a:t>Click here for ’Inappropriate techniques’</a:t>
            </a:r>
          </a:p>
        </p:txBody>
      </p:sp>
      <p:sp>
        <p:nvSpPr>
          <p:cNvPr id="3" name="Action Button: Information 2">
            <a:hlinkClick r:id="rId18" action="ppaction://hlinksldjump" highlightClick="1"/>
          </p:cNvPr>
          <p:cNvSpPr/>
          <p:nvPr/>
        </p:nvSpPr>
        <p:spPr>
          <a:xfrm>
            <a:off x="7183925" y="440668"/>
            <a:ext cx="394344" cy="432048"/>
          </a:xfrm>
          <a:prstGeom prst="actionButtonInformat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Vijfhoek 3"/>
          <p:cNvSpPr/>
          <p:nvPr/>
        </p:nvSpPr>
        <p:spPr>
          <a:xfrm>
            <a:off x="0" y="332656"/>
            <a:ext cx="6336704" cy="576064"/>
          </a:xfrm>
          <a:prstGeom prst="homePlate">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sz="2400" b="1" dirty="0"/>
              <a:t>Techniques</a:t>
            </a:r>
          </a:p>
        </p:txBody>
      </p:sp>
      <p:sp>
        <p:nvSpPr>
          <p:cNvPr id="5" name="Actieknop: Introductiepagina 4">
            <a:hlinkClick r:id="rId2" action="ppaction://hlinksldjump" highlightClick="1"/>
          </p:cNvPr>
          <p:cNvSpPr/>
          <p:nvPr/>
        </p:nvSpPr>
        <p:spPr>
          <a:xfrm>
            <a:off x="8244408" y="404664"/>
            <a:ext cx="755576" cy="504056"/>
          </a:xfrm>
          <a:prstGeom prst="actionButtonHome">
            <a:avLst/>
          </a:prstGeom>
          <a:solidFill>
            <a:schemeClr val="accent5">
              <a:lumMod val="20000"/>
              <a:lumOff val="80000"/>
            </a:schemeClr>
          </a:solidFill>
        </p:spPr>
        <p:style>
          <a:lnRef idx="2">
            <a:schemeClr val="accent2"/>
          </a:lnRef>
          <a:fillRef idx="1">
            <a:schemeClr val="lt1"/>
          </a:fillRef>
          <a:effectRef idx="0">
            <a:schemeClr val="accent2"/>
          </a:effectRef>
          <a:fontRef idx="minor">
            <a:schemeClr val="dk1"/>
          </a:fontRef>
        </p:style>
        <p:txBody>
          <a:bodyPr rtlCol="0" anchor="ctr"/>
          <a:lstStyle/>
          <a:p>
            <a:pPr algn="ctr"/>
            <a:endParaRPr lang="nl-NL" b="1"/>
          </a:p>
        </p:txBody>
      </p:sp>
      <p:cxnSp>
        <p:nvCxnSpPr>
          <p:cNvPr id="24" name="Rechte verbindingslijn 23"/>
          <p:cNvCxnSpPr/>
          <p:nvPr/>
        </p:nvCxnSpPr>
        <p:spPr>
          <a:xfrm>
            <a:off x="323528" y="1340768"/>
            <a:ext cx="842493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Rechte verbindingslijn 24"/>
          <p:cNvCxnSpPr/>
          <p:nvPr/>
        </p:nvCxnSpPr>
        <p:spPr>
          <a:xfrm>
            <a:off x="395536" y="5877272"/>
            <a:ext cx="842493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0" name="Groep 29"/>
          <p:cNvGrpSpPr/>
          <p:nvPr/>
        </p:nvGrpSpPr>
        <p:grpSpPr>
          <a:xfrm>
            <a:off x="323528" y="908720"/>
            <a:ext cx="8496944" cy="5459834"/>
            <a:chOff x="323528" y="1196752"/>
            <a:chExt cx="8496944" cy="5459834"/>
          </a:xfrm>
        </p:grpSpPr>
        <p:grpSp>
          <p:nvGrpSpPr>
            <p:cNvPr id="22" name="Groep 21"/>
            <p:cNvGrpSpPr/>
            <p:nvPr/>
          </p:nvGrpSpPr>
          <p:grpSpPr>
            <a:xfrm>
              <a:off x="323528" y="1772816"/>
              <a:ext cx="8424936" cy="4175505"/>
              <a:chOff x="323528" y="1772816"/>
              <a:chExt cx="8424936" cy="4175505"/>
            </a:xfrm>
          </p:grpSpPr>
          <p:sp>
            <p:nvSpPr>
              <p:cNvPr id="6" name="Rechthoek: afgeronde hoeken 6">
                <a:hlinkClick r:id="rId3" action="ppaction://hlinksldjump"/>
              </p:cNvPr>
              <p:cNvSpPr/>
              <p:nvPr/>
            </p:nvSpPr>
            <p:spPr>
              <a:xfrm>
                <a:off x="611807" y="1773775"/>
                <a:ext cx="1331901" cy="647113"/>
              </a:xfrm>
              <a:prstGeom prst="roundRect">
                <a:avLst/>
              </a:prstGeom>
              <a:solidFill>
                <a:srgbClr val="00A2D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nl-NL" sz="1600" dirty="0"/>
                  <a:t>Minimisation</a:t>
                </a:r>
              </a:p>
            </p:txBody>
          </p:sp>
          <p:sp>
            <p:nvSpPr>
              <p:cNvPr id="7" name="Rechthoek: afgeronde hoeken 48">
                <a:hlinkClick r:id="rId4" action="ppaction://hlinksldjump"/>
              </p:cNvPr>
              <p:cNvSpPr/>
              <p:nvPr/>
            </p:nvSpPr>
            <p:spPr>
              <a:xfrm>
                <a:off x="2483768" y="1773775"/>
                <a:ext cx="1656184" cy="647113"/>
              </a:xfrm>
              <a:prstGeom prst="roundRect">
                <a:avLst/>
              </a:prstGeom>
              <a:solidFill>
                <a:srgbClr val="00A2D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nl-NL" sz="1600" dirty="0"/>
                  <a:t>Showing disbelief</a:t>
                </a:r>
              </a:p>
            </p:txBody>
          </p:sp>
          <p:sp>
            <p:nvSpPr>
              <p:cNvPr id="8" name="Rechthoek: afgeronde hoeken 49">
                <a:hlinkClick r:id="rId5" action="ppaction://hlinksldjump"/>
              </p:cNvPr>
              <p:cNvSpPr/>
              <p:nvPr/>
            </p:nvSpPr>
            <p:spPr>
              <a:xfrm>
                <a:off x="4716016" y="1772816"/>
                <a:ext cx="1944216" cy="647113"/>
              </a:xfrm>
              <a:prstGeom prst="roundRect">
                <a:avLst/>
              </a:prstGeom>
              <a:solidFill>
                <a:srgbClr val="00A2D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nl-NL" sz="1600" dirty="0"/>
                  <a:t>Time-related questions</a:t>
                </a:r>
              </a:p>
            </p:txBody>
          </p:sp>
          <p:sp>
            <p:nvSpPr>
              <p:cNvPr id="9" name="Rechthoek: afgeronde hoeken 54">
                <a:hlinkClick r:id="rId6" action="ppaction://hlinksldjump"/>
              </p:cNvPr>
              <p:cNvSpPr/>
              <p:nvPr/>
            </p:nvSpPr>
            <p:spPr>
              <a:xfrm>
                <a:off x="7092527" y="2011895"/>
                <a:ext cx="1655937" cy="769033"/>
              </a:xfrm>
              <a:prstGeom prst="roundRect">
                <a:avLst/>
              </a:prstGeom>
              <a:solidFill>
                <a:srgbClr val="00A2D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nl-NL" sz="1600" dirty="0"/>
                  <a:t>Free recall</a:t>
                </a:r>
              </a:p>
            </p:txBody>
          </p:sp>
          <p:sp>
            <p:nvSpPr>
              <p:cNvPr id="11" name="Rechthoek: afgeronde hoeken 6">
                <a:hlinkClick r:id="rId7" action="ppaction://hlinksldjump"/>
              </p:cNvPr>
              <p:cNvSpPr/>
              <p:nvPr/>
            </p:nvSpPr>
            <p:spPr>
              <a:xfrm>
                <a:off x="323528" y="2709879"/>
                <a:ext cx="1223889" cy="647113"/>
              </a:xfrm>
              <a:prstGeom prst="roundRect">
                <a:avLst/>
              </a:prstGeom>
              <a:solidFill>
                <a:srgbClr val="00A2D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nl-NL" sz="1600" dirty="0"/>
                  <a:t>False evidence</a:t>
                </a:r>
              </a:p>
            </p:txBody>
          </p:sp>
          <p:sp>
            <p:nvSpPr>
              <p:cNvPr id="12" name="Rechthoek: afgeronde hoeken 6">
                <a:hlinkClick r:id="rId8" action="ppaction://hlinksldjump"/>
              </p:cNvPr>
              <p:cNvSpPr/>
              <p:nvPr/>
            </p:nvSpPr>
            <p:spPr>
              <a:xfrm>
                <a:off x="547936" y="3573975"/>
                <a:ext cx="1503784" cy="647113"/>
              </a:xfrm>
              <a:prstGeom prst="roundRect">
                <a:avLst/>
              </a:prstGeom>
              <a:solidFill>
                <a:srgbClr val="00A2D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nl-NL" sz="1600" dirty="0"/>
                  <a:t>Maximisation</a:t>
                </a:r>
              </a:p>
            </p:txBody>
          </p:sp>
          <p:sp>
            <p:nvSpPr>
              <p:cNvPr id="13" name="Rechthoek: afgeronde hoeken 6">
                <a:hlinkClick r:id="rId9" action="ppaction://hlinksldjump"/>
              </p:cNvPr>
              <p:cNvSpPr/>
              <p:nvPr/>
            </p:nvSpPr>
            <p:spPr>
              <a:xfrm>
                <a:off x="700336" y="4437112"/>
                <a:ext cx="1927448" cy="647113"/>
              </a:xfrm>
              <a:prstGeom prst="roundRect">
                <a:avLst/>
              </a:prstGeom>
              <a:solidFill>
                <a:srgbClr val="00A2D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nl-NL" sz="1600" dirty="0"/>
                  <a:t>Suggesting questioning</a:t>
                </a:r>
              </a:p>
            </p:txBody>
          </p:sp>
          <p:sp>
            <p:nvSpPr>
              <p:cNvPr id="14" name="Rechthoek: afgeronde hoeken 48">
                <a:hlinkClick r:id="rId10" action="ppaction://hlinksldjump"/>
              </p:cNvPr>
              <p:cNvSpPr/>
              <p:nvPr/>
            </p:nvSpPr>
            <p:spPr>
              <a:xfrm>
                <a:off x="2339752" y="2709879"/>
                <a:ext cx="1656184" cy="647113"/>
              </a:xfrm>
              <a:prstGeom prst="roundRect">
                <a:avLst/>
              </a:prstGeom>
              <a:solidFill>
                <a:srgbClr val="00A2D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nl-NL" sz="1600" dirty="0"/>
                  <a:t>False promises</a:t>
                </a:r>
              </a:p>
            </p:txBody>
          </p:sp>
          <p:sp>
            <p:nvSpPr>
              <p:cNvPr id="15" name="Rechthoek: afgeronde hoeken 48">
                <a:hlinkClick r:id="rId11" action="ppaction://hlinksldjump"/>
              </p:cNvPr>
              <p:cNvSpPr/>
              <p:nvPr/>
            </p:nvSpPr>
            <p:spPr>
              <a:xfrm>
                <a:off x="2636168" y="3573975"/>
                <a:ext cx="1656184" cy="647113"/>
              </a:xfrm>
              <a:prstGeom prst="roundRect">
                <a:avLst/>
              </a:prstGeom>
              <a:solidFill>
                <a:srgbClr val="00A2D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nl-NL" sz="1600" dirty="0"/>
                  <a:t>Hypothetical questions</a:t>
                </a:r>
              </a:p>
            </p:txBody>
          </p:sp>
          <p:sp>
            <p:nvSpPr>
              <p:cNvPr id="16" name="Rechthoek: afgeronde hoeken 48">
                <a:hlinkClick r:id="rId12" action="ppaction://hlinksldjump"/>
              </p:cNvPr>
              <p:cNvSpPr/>
              <p:nvPr/>
            </p:nvSpPr>
            <p:spPr>
              <a:xfrm>
                <a:off x="2843808" y="4438071"/>
                <a:ext cx="1656184" cy="647113"/>
              </a:xfrm>
              <a:prstGeom prst="roundRect">
                <a:avLst/>
              </a:prstGeom>
              <a:solidFill>
                <a:srgbClr val="00A2D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nl-NL" sz="1600" dirty="0"/>
                  <a:t>Persuasion</a:t>
                </a:r>
              </a:p>
            </p:txBody>
          </p:sp>
          <p:sp>
            <p:nvSpPr>
              <p:cNvPr id="17" name="Rechthoek: afgeronde hoeken 48">
                <a:hlinkClick r:id="rId13" action="ppaction://hlinksldjump"/>
              </p:cNvPr>
              <p:cNvSpPr/>
              <p:nvPr/>
            </p:nvSpPr>
            <p:spPr>
              <a:xfrm>
                <a:off x="3059832" y="5301208"/>
                <a:ext cx="1656184" cy="647113"/>
              </a:xfrm>
              <a:prstGeom prst="roundRect">
                <a:avLst/>
              </a:prstGeom>
              <a:solidFill>
                <a:srgbClr val="00A2D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nl-NL" sz="1600" dirty="0"/>
                  <a:t>Repetitive questioning</a:t>
                </a:r>
              </a:p>
            </p:txBody>
          </p:sp>
          <p:sp>
            <p:nvSpPr>
              <p:cNvPr id="19" name="Rechthoek: afgeronde hoeken 49">
                <a:hlinkClick r:id="rId14" action="ppaction://hlinksldjump"/>
              </p:cNvPr>
              <p:cNvSpPr/>
              <p:nvPr/>
            </p:nvSpPr>
            <p:spPr>
              <a:xfrm>
                <a:off x="4716016" y="2709879"/>
                <a:ext cx="1937493" cy="647113"/>
              </a:xfrm>
              <a:prstGeom prst="roundRect">
                <a:avLst/>
              </a:prstGeom>
              <a:solidFill>
                <a:srgbClr val="00A2D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nl-NL" sz="1600" dirty="0"/>
                  <a:t>Confronting with existing evidence</a:t>
                </a:r>
              </a:p>
            </p:txBody>
          </p:sp>
          <p:sp>
            <p:nvSpPr>
              <p:cNvPr id="20" name="Rechthoek: afgeronde hoeken 49">
                <a:hlinkClick r:id="rId15" action="ppaction://hlinksldjump"/>
              </p:cNvPr>
              <p:cNvSpPr/>
              <p:nvPr/>
            </p:nvSpPr>
            <p:spPr>
              <a:xfrm>
                <a:off x="4716016" y="3573016"/>
                <a:ext cx="1937493" cy="647113"/>
              </a:xfrm>
              <a:prstGeom prst="roundRect">
                <a:avLst/>
              </a:prstGeom>
              <a:solidFill>
                <a:srgbClr val="00A2D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nl-NL" sz="1600" dirty="0"/>
                  <a:t>Exploring inconsistencies</a:t>
                </a:r>
              </a:p>
            </p:txBody>
          </p:sp>
          <p:sp>
            <p:nvSpPr>
              <p:cNvPr id="21" name="Rechthoek: afgeronde hoeken 49">
                <a:hlinkClick r:id="rId16" action="ppaction://hlinksldjump"/>
              </p:cNvPr>
              <p:cNvSpPr/>
              <p:nvPr/>
            </p:nvSpPr>
            <p:spPr>
              <a:xfrm>
                <a:off x="6084168" y="4437112"/>
                <a:ext cx="1937493" cy="647113"/>
              </a:xfrm>
              <a:prstGeom prst="roundRect">
                <a:avLst/>
              </a:prstGeom>
              <a:solidFill>
                <a:srgbClr val="00A2D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nl-NL" sz="1600" dirty="0"/>
                  <a:t>Building rapport</a:t>
                </a:r>
              </a:p>
            </p:txBody>
          </p:sp>
        </p:grpSp>
        <p:sp>
          <p:nvSpPr>
            <p:cNvPr id="26" name="Tekstvak 25"/>
            <p:cNvSpPr txBox="1"/>
            <p:nvPr/>
          </p:nvSpPr>
          <p:spPr>
            <a:xfrm>
              <a:off x="323528" y="1196752"/>
              <a:ext cx="3024336" cy="369332"/>
            </a:xfrm>
            <a:prstGeom prst="rect">
              <a:avLst/>
            </a:prstGeom>
            <a:noFill/>
            <a:ln>
              <a:noFill/>
            </a:ln>
          </p:spPr>
          <p:txBody>
            <a:bodyPr wrap="square" rtlCol="0">
              <a:spAutoFit/>
            </a:bodyPr>
            <a:lstStyle/>
            <a:p>
              <a:r>
                <a:rPr lang="nl-NL" dirty="0"/>
                <a:t>ACCUSATORY MODEL</a:t>
              </a:r>
            </a:p>
          </p:txBody>
        </p:sp>
        <p:sp>
          <p:nvSpPr>
            <p:cNvPr id="27" name="Tekstvak 26"/>
            <p:cNvSpPr txBox="1"/>
            <p:nvPr/>
          </p:nvSpPr>
          <p:spPr>
            <a:xfrm>
              <a:off x="5148064" y="1196752"/>
              <a:ext cx="3600400" cy="369332"/>
            </a:xfrm>
            <a:prstGeom prst="rect">
              <a:avLst/>
            </a:prstGeom>
            <a:noFill/>
            <a:ln>
              <a:noFill/>
            </a:ln>
          </p:spPr>
          <p:txBody>
            <a:bodyPr wrap="square" rtlCol="0">
              <a:spAutoFit/>
            </a:bodyPr>
            <a:lstStyle/>
            <a:p>
              <a:r>
                <a:rPr lang="nl-NL" dirty="0"/>
                <a:t>INFORMATION-GATHERING  MODEL</a:t>
              </a:r>
            </a:p>
          </p:txBody>
        </p:sp>
        <p:sp>
          <p:nvSpPr>
            <p:cNvPr id="28" name="Tekstvak 27"/>
            <p:cNvSpPr txBox="1"/>
            <p:nvPr/>
          </p:nvSpPr>
          <p:spPr>
            <a:xfrm>
              <a:off x="323528" y="5733256"/>
              <a:ext cx="3240360" cy="923330"/>
            </a:xfrm>
            <a:prstGeom prst="rect">
              <a:avLst/>
            </a:prstGeom>
            <a:noFill/>
            <a:ln>
              <a:noFill/>
            </a:ln>
          </p:spPr>
          <p:txBody>
            <a:bodyPr wrap="square" rtlCol="0">
              <a:spAutoFit/>
            </a:bodyPr>
            <a:lstStyle/>
            <a:p>
              <a:r>
                <a:rPr lang="nl-NL" b="1" dirty="0"/>
                <a:t>INAPPOPRIATE</a:t>
              </a:r>
            </a:p>
            <a:p>
              <a:endParaRPr lang="nl-NL" dirty="0"/>
            </a:p>
            <a:p>
              <a:r>
                <a:rPr lang="nl-NL" dirty="0"/>
                <a:t>High risk of a false confession</a:t>
              </a:r>
            </a:p>
          </p:txBody>
        </p:sp>
        <p:sp>
          <p:nvSpPr>
            <p:cNvPr id="29" name="Tekstvak 28"/>
            <p:cNvSpPr txBox="1"/>
            <p:nvPr/>
          </p:nvSpPr>
          <p:spPr>
            <a:xfrm>
              <a:off x="5580112" y="5733256"/>
              <a:ext cx="3240360" cy="923330"/>
            </a:xfrm>
            <a:prstGeom prst="rect">
              <a:avLst/>
            </a:prstGeom>
            <a:noFill/>
            <a:ln>
              <a:noFill/>
            </a:ln>
          </p:spPr>
          <p:txBody>
            <a:bodyPr wrap="square" rtlCol="0">
              <a:spAutoFit/>
            </a:bodyPr>
            <a:lstStyle/>
            <a:p>
              <a:pPr algn="r"/>
              <a:r>
                <a:rPr lang="nl-NL" b="1" dirty="0"/>
                <a:t>APPROPRIATE</a:t>
              </a:r>
            </a:p>
            <a:p>
              <a:endParaRPr lang="nl-NL" dirty="0"/>
            </a:p>
            <a:p>
              <a:pPr algn="r"/>
              <a:r>
                <a:rPr lang="nl-NL" dirty="0"/>
                <a:t>Low risk of a false confession</a:t>
              </a:r>
            </a:p>
          </p:txBody>
        </p:sp>
      </p:grpSp>
      <p:sp>
        <p:nvSpPr>
          <p:cNvPr id="34" name="Rechthoek 33"/>
          <p:cNvSpPr/>
          <p:nvPr/>
        </p:nvSpPr>
        <p:spPr>
          <a:xfrm>
            <a:off x="467544" y="1700808"/>
            <a:ext cx="1512168" cy="7920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2" name="Tekstvak 31"/>
          <p:cNvSpPr txBox="1"/>
          <p:nvPr/>
        </p:nvSpPr>
        <p:spPr>
          <a:xfrm>
            <a:off x="611807" y="-27384"/>
            <a:ext cx="8424689" cy="369332"/>
          </a:xfrm>
          <a:prstGeom prst="rect">
            <a:avLst/>
          </a:prstGeom>
          <a:noFill/>
        </p:spPr>
        <p:txBody>
          <a:bodyPr wrap="square" rtlCol="0">
            <a:spAutoFit/>
          </a:bodyPr>
          <a:lstStyle/>
          <a:p>
            <a:r>
              <a:rPr lang="nl-NL" i="1" dirty="0"/>
              <a:t>CLICK on each of the boxes to read more; CLICK AGAIN to close</a:t>
            </a:r>
          </a:p>
        </p:txBody>
      </p:sp>
      <p:sp>
        <p:nvSpPr>
          <p:cNvPr id="33" name="Vijfhoek 32">
            <a:hlinkClick r:id="rId17" action="ppaction://hlinksldjump"/>
          </p:cNvPr>
          <p:cNvSpPr/>
          <p:nvPr/>
        </p:nvSpPr>
        <p:spPr>
          <a:xfrm>
            <a:off x="4860032" y="6436010"/>
            <a:ext cx="4248472" cy="404664"/>
          </a:xfrm>
          <a:prstGeom prst="homePlate">
            <a:avLst/>
          </a:prstGeom>
          <a:gradFill flip="none" rotWithShape="1">
            <a:gsLst>
              <a:gs pos="0">
                <a:schemeClr val="accent2">
                  <a:shade val="30000"/>
                  <a:satMod val="115000"/>
                  <a:alpha val="80000"/>
                </a:schemeClr>
              </a:gs>
              <a:gs pos="50000">
                <a:schemeClr val="accent2">
                  <a:shade val="67500"/>
                  <a:satMod val="115000"/>
                </a:schemeClr>
              </a:gs>
              <a:gs pos="100000">
                <a:schemeClr val="accent2">
                  <a:shade val="100000"/>
                  <a:satMod val="11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b="1" dirty="0"/>
              <a:t>Click here for ’Inappropriate techniques’</a:t>
            </a:r>
          </a:p>
        </p:txBody>
      </p:sp>
      <p:sp>
        <p:nvSpPr>
          <p:cNvPr id="31" name="Tekstvak 29"/>
          <p:cNvSpPr txBox="1"/>
          <p:nvPr/>
        </p:nvSpPr>
        <p:spPr>
          <a:xfrm>
            <a:off x="3491880" y="404664"/>
            <a:ext cx="4824536" cy="369332"/>
          </a:xfrm>
          <a:prstGeom prst="rect">
            <a:avLst/>
          </a:prstGeom>
          <a:noFill/>
        </p:spPr>
        <p:txBody>
          <a:bodyPr wrap="square" rtlCol="0">
            <a:spAutoFit/>
          </a:bodyPr>
          <a:lstStyle/>
          <a:p>
            <a:r>
              <a:rPr lang="nl-NL" b="1" dirty="0"/>
              <a:t>Click </a:t>
            </a:r>
            <a:r>
              <a:rPr lang="nl-NL" b="1" dirty="0">
                <a:solidFill>
                  <a:schemeClr val="tx2"/>
                </a:solidFill>
                <a:hlinkClick r:id="rId18" action="ppaction://hlinksldjump"/>
              </a:rPr>
              <a:t>HER</a:t>
            </a:r>
            <a:r>
              <a:rPr lang="nl-NL" b="1" dirty="0">
                <a:solidFill>
                  <a:schemeClr val="tx2"/>
                </a:solidFill>
                <a:hlinkClick r:id="rId3" action="ppaction://hlinksldjump"/>
              </a:rPr>
              <a:t>E</a:t>
            </a:r>
            <a:r>
              <a:rPr lang="nl-NL" b="1" dirty="0">
                <a:solidFill>
                  <a:schemeClr val="tx2"/>
                </a:solidFill>
              </a:rPr>
              <a:t> </a:t>
            </a:r>
            <a:r>
              <a:rPr lang="nl-NL" b="1" dirty="0"/>
              <a:t>for an overview of all techiques</a:t>
            </a:r>
          </a:p>
        </p:txBody>
      </p:sp>
      <p:sp>
        <p:nvSpPr>
          <p:cNvPr id="35" name="Tekstvak 30">
            <a:hlinkClick r:id="rId18" action="ppaction://hlinksldjump"/>
          </p:cNvPr>
          <p:cNvSpPr txBox="1"/>
          <p:nvPr/>
        </p:nvSpPr>
        <p:spPr>
          <a:xfrm>
            <a:off x="251520" y="1700808"/>
            <a:ext cx="4104456" cy="4524315"/>
          </a:xfrm>
          <a:prstGeom prst="rect">
            <a:avLst/>
          </a:prstGeom>
          <a:solidFill>
            <a:srgbClr val="002060"/>
          </a:solidFill>
          <a:ln>
            <a:solidFill>
              <a:schemeClr val="tx2"/>
            </a:solidFill>
          </a:ln>
        </p:spPr>
        <p:txBody>
          <a:bodyPr wrap="square" rtlCol="0">
            <a:spAutoFit/>
          </a:bodyPr>
          <a:lstStyle/>
          <a:p>
            <a:pPr algn="just"/>
            <a:r>
              <a:rPr lang="en-US" b="1" dirty="0" err="1">
                <a:solidFill>
                  <a:schemeClr val="bg1"/>
                </a:solidFill>
              </a:rPr>
              <a:t>Minimisation</a:t>
            </a:r>
            <a:r>
              <a:rPr lang="en-US" b="1" dirty="0">
                <a:solidFill>
                  <a:schemeClr val="bg1"/>
                </a:solidFill>
              </a:rPr>
              <a:t> (and </a:t>
            </a:r>
            <a:r>
              <a:rPr lang="en-US" b="1" dirty="0" err="1">
                <a:solidFill>
                  <a:schemeClr val="bg1"/>
                </a:solidFill>
              </a:rPr>
              <a:t>rationalisation</a:t>
            </a:r>
            <a:r>
              <a:rPr lang="en-US" b="1" dirty="0">
                <a:solidFill>
                  <a:schemeClr val="bg1"/>
                </a:solidFill>
              </a:rPr>
              <a:t>)</a:t>
            </a:r>
          </a:p>
          <a:p>
            <a:pPr algn="just"/>
            <a:endParaRPr lang="en-US" dirty="0">
              <a:solidFill>
                <a:schemeClr val="bg1"/>
              </a:solidFill>
            </a:endParaRPr>
          </a:p>
          <a:p>
            <a:pPr algn="just"/>
            <a:r>
              <a:rPr lang="en-US" dirty="0" err="1">
                <a:solidFill>
                  <a:schemeClr val="bg1"/>
                </a:solidFill>
              </a:rPr>
              <a:t>Minimisation</a:t>
            </a:r>
            <a:r>
              <a:rPr lang="en-US" dirty="0">
                <a:solidFill>
                  <a:schemeClr val="bg1"/>
                </a:solidFill>
              </a:rPr>
              <a:t> and </a:t>
            </a:r>
            <a:r>
              <a:rPr lang="en-US" dirty="0" err="1">
                <a:solidFill>
                  <a:schemeClr val="bg1"/>
                </a:solidFill>
              </a:rPr>
              <a:t>rationalisation</a:t>
            </a:r>
            <a:r>
              <a:rPr lang="en-US" dirty="0">
                <a:solidFill>
                  <a:schemeClr val="bg1"/>
                </a:solidFill>
              </a:rPr>
              <a:t> is a range of techniques or tactics aimed at persuading the suspect that the alleged offence is “banal” or less serious than it seems, and offering a morally acceptable, or rational explanation for the incriminated behavior. This may lead the suspect to believe that he or she would avoid a harsh punishment in case of a confession. This tactic may also be combined with an implicit offer of more lenient treatment.</a:t>
            </a:r>
          </a:p>
          <a:p>
            <a:pPr algn="just"/>
            <a:endParaRPr lang="nl-NL" dirty="0">
              <a:solidFill>
                <a:schemeClr val="bg1"/>
              </a:solidFill>
            </a:endParaRPr>
          </a:p>
          <a:p>
            <a:pPr algn="just"/>
            <a:r>
              <a:rPr lang="nl-NL" b="1" dirty="0">
                <a:solidFill>
                  <a:schemeClr val="bg1"/>
                </a:solidFill>
              </a:rPr>
              <a:t>CLIK </a:t>
            </a:r>
            <a:r>
              <a:rPr lang="nl-NL" b="1" dirty="0">
                <a:solidFill>
                  <a:schemeClr val="bg1"/>
                </a:solidFill>
                <a:hlinkClick r:id="rId18" action="ppaction://hlinksldjump"/>
              </a:rPr>
              <a:t>HERE </a:t>
            </a:r>
            <a:r>
              <a:rPr lang="nl-NL" b="1" dirty="0">
                <a:solidFill>
                  <a:schemeClr val="bg1"/>
                </a:solidFill>
              </a:rPr>
              <a:t>TO CLOSE</a:t>
            </a:r>
          </a:p>
        </p:txBody>
      </p:sp>
    </p:spTree>
    <p:extLst>
      <p:ext uri="{BB962C8B-B14F-4D97-AF65-F5344CB8AC3E}">
        <p14:creationId xmlns:p14="http://schemas.microsoft.com/office/powerpoint/2010/main" val="189288036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el 2"/>
          <p:cNvSpPr>
            <a:spLocks noGrp="1"/>
          </p:cNvSpPr>
          <p:nvPr>
            <p:ph type="subTitle" idx="1"/>
          </p:nvPr>
        </p:nvSpPr>
        <p:spPr>
          <a:xfrm>
            <a:off x="179512" y="3812882"/>
            <a:ext cx="8605464" cy="1968624"/>
          </a:xfrm>
        </p:spPr>
        <p:txBody>
          <a:bodyPr>
            <a:noAutofit/>
          </a:bodyPr>
          <a:lstStyle/>
          <a:p>
            <a:pPr algn="l"/>
            <a:r>
              <a:rPr lang="en-US" sz="2000" dirty="0">
                <a:solidFill>
                  <a:schemeClr val="tx1"/>
                </a:solidFill>
                <a:latin typeface="+mj-lt"/>
              </a:rPr>
              <a:t> Welcome to the Module:  “Suspect Interview”.</a:t>
            </a:r>
          </a:p>
          <a:p>
            <a:pPr algn="just"/>
            <a:r>
              <a:rPr lang="en-US" sz="2000" dirty="0">
                <a:solidFill>
                  <a:schemeClr val="tx1"/>
                </a:solidFill>
                <a:latin typeface="+mj-lt"/>
              </a:rPr>
              <a:t>Often, the outcome of an interview is an important source of evidence. This is especially true in more high volume criminal cases. Suspect interviews are conducted in virtually all criminal cases, even if there is overwhelming evidence against the suspect. </a:t>
            </a:r>
          </a:p>
          <a:p>
            <a:pPr algn="just"/>
            <a:r>
              <a:rPr lang="en-US" sz="2000" dirty="0">
                <a:solidFill>
                  <a:schemeClr val="tx1"/>
                </a:solidFill>
                <a:latin typeface="+mj-lt"/>
              </a:rPr>
              <a:t>In this module, we use the term “interview” as opposed to “interrogation”, which has a negative connotation and implies the use of verbally aggressive and manipulative tactics. It should be noted though that the term “interrogation” is often used in many European systems.</a:t>
            </a:r>
          </a:p>
        </p:txBody>
      </p:sp>
      <p:sp>
        <p:nvSpPr>
          <p:cNvPr id="5" name="Titel 4"/>
          <p:cNvSpPr>
            <a:spLocks noGrp="1"/>
          </p:cNvSpPr>
          <p:nvPr>
            <p:ph type="ctrTitle"/>
          </p:nvPr>
        </p:nvSpPr>
        <p:spPr>
          <a:xfrm>
            <a:off x="755576" y="1124744"/>
            <a:ext cx="7772400" cy="1470025"/>
          </a:xfrm>
        </p:spPr>
        <p:txBody>
          <a:bodyPr/>
          <a:lstStyle/>
          <a:p>
            <a:endParaRPr lang="nl-NL" dirty="0"/>
          </a:p>
        </p:txBody>
      </p:sp>
      <p:pic>
        <p:nvPicPr>
          <p:cNvPr id="3074" name="Picture 2" descr="C:\Users\Dunya\Documents\SUPRALAT\Politie en Recht 21.jpg"/>
          <p:cNvPicPr>
            <a:picLocks noChangeAspect="1" noChangeArrowheads="1"/>
          </p:cNvPicPr>
          <p:nvPr/>
        </p:nvPicPr>
        <p:blipFill>
          <a:blip r:embed="rId2" cstate="print"/>
          <a:srcRect t="3204" b="30744"/>
          <a:stretch>
            <a:fillRect/>
          </a:stretch>
        </p:blipFill>
        <p:spPr bwMode="auto">
          <a:xfrm>
            <a:off x="0" y="-99392"/>
            <a:ext cx="9144000" cy="3888432"/>
          </a:xfrm>
          <a:prstGeom prst="rect">
            <a:avLst/>
          </a:prstGeom>
          <a:noFill/>
        </p:spPr>
      </p:pic>
      <p:sp>
        <p:nvSpPr>
          <p:cNvPr id="9" name="Rechthoek 8"/>
          <p:cNvSpPr/>
          <p:nvPr/>
        </p:nvSpPr>
        <p:spPr>
          <a:xfrm>
            <a:off x="0" y="-99392"/>
            <a:ext cx="9144000" cy="3888432"/>
          </a:xfrm>
          <a:prstGeom prst="rect">
            <a:avLst/>
          </a:prstGeom>
          <a:solidFill>
            <a:srgbClr val="001C3D">
              <a:alpha val="4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7" name="Vijfhoek 5">
            <a:hlinkClick r:id="rId3" action="ppaction://hlinksldjump"/>
          </p:cNvPr>
          <p:cNvSpPr/>
          <p:nvPr/>
        </p:nvSpPr>
        <p:spPr>
          <a:xfrm>
            <a:off x="7524328" y="6431978"/>
            <a:ext cx="1260648" cy="404664"/>
          </a:xfrm>
          <a:prstGeom prst="homePlate">
            <a:avLst/>
          </a:prstGeom>
          <a:gradFill flip="none" rotWithShape="1">
            <a:gsLst>
              <a:gs pos="0">
                <a:schemeClr val="accent2">
                  <a:shade val="30000"/>
                  <a:satMod val="115000"/>
                  <a:alpha val="80000"/>
                </a:schemeClr>
              </a:gs>
              <a:gs pos="50000">
                <a:schemeClr val="accent2">
                  <a:shade val="67500"/>
                  <a:satMod val="115000"/>
                </a:schemeClr>
              </a:gs>
              <a:gs pos="100000">
                <a:schemeClr val="accent2">
                  <a:shade val="100000"/>
                  <a:satMod val="11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b="1" dirty="0"/>
              <a:t>Next</a:t>
            </a:r>
          </a:p>
        </p:txBody>
      </p:sp>
    </p:spTree>
    <p:extLst>
      <p:ext uri="{BB962C8B-B14F-4D97-AF65-F5344CB8AC3E}">
        <p14:creationId xmlns:p14="http://schemas.microsoft.com/office/powerpoint/2010/main" val="3988576298"/>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Vijfhoek 3"/>
          <p:cNvSpPr/>
          <p:nvPr/>
        </p:nvSpPr>
        <p:spPr>
          <a:xfrm>
            <a:off x="0" y="332656"/>
            <a:ext cx="6336704" cy="576064"/>
          </a:xfrm>
          <a:prstGeom prst="homePlate">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sz="2400" b="1" dirty="0"/>
              <a:t>Techniques</a:t>
            </a:r>
          </a:p>
        </p:txBody>
      </p:sp>
      <p:sp>
        <p:nvSpPr>
          <p:cNvPr id="5" name="Actieknop: Introductiepagina 4">
            <a:hlinkClick r:id="rId2" action="ppaction://hlinksldjump" highlightClick="1"/>
          </p:cNvPr>
          <p:cNvSpPr/>
          <p:nvPr/>
        </p:nvSpPr>
        <p:spPr>
          <a:xfrm>
            <a:off x="8244408" y="404664"/>
            <a:ext cx="755576" cy="504056"/>
          </a:xfrm>
          <a:prstGeom prst="actionButtonHome">
            <a:avLst/>
          </a:prstGeom>
          <a:solidFill>
            <a:schemeClr val="accent5">
              <a:lumMod val="20000"/>
              <a:lumOff val="80000"/>
            </a:schemeClr>
          </a:solidFill>
        </p:spPr>
        <p:style>
          <a:lnRef idx="2">
            <a:schemeClr val="accent2"/>
          </a:lnRef>
          <a:fillRef idx="1">
            <a:schemeClr val="lt1"/>
          </a:fillRef>
          <a:effectRef idx="0">
            <a:schemeClr val="accent2"/>
          </a:effectRef>
          <a:fontRef idx="minor">
            <a:schemeClr val="dk1"/>
          </a:fontRef>
        </p:style>
        <p:txBody>
          <a:bodyPr rtlCol="0" anchor="ctr"/>
          <a:lstStyle/>
          <a:p>
            <a:pPr algn="ctr"/>
            <a:endParaRPr lang="nl-NL" b="1"/>
          </a:p>
        </p:txBody>
      </p:sp>
      <p:cxnSp>
        <p:nvCxnSpPr>
          <p:cNvPr id="24" name="Rechte verbindingslijn 23"/>
          <p:cNvCxnSpPr/>
          <p:nvPr/>
        </p:nvCxnSpPr>
        <p:spPr>
          <a:xfrm>
            <a:off x="323528" y="1340768"/>
            <a:ext cx="842493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Rechte verbindingslijn 24"/>
          <p:cNvCxnSpPr/>
          <p:nvPr/>
        </p:nvCxnSpPr>
        <p:spPr>
          <a:xfrm>
            <a:off x="395536" y="5877272"/>
            <a:ext cx="842493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0" name="Groep 29"/>
          <p:cNvGrpSpPr/>
          <p:nvPr/>
        </p:nvGrpSpPr>
        <p:grpSpPr>
          <a:xfrm>
            <a:off x="323528" y="908720"/>
            <a:ext cx="8496944" cy="5459834"/>
            <a:chOff x="323528" y="1196752"/>
            <a:chExt cx="8496944" cy="5459834"/>
          </a:xfrm>
        </p:grpSpPr>
        <p:grpSp>
          <p:nvGrpSpPr>
            <p:cNvPr id="22" name="Groep 21"/>
            <p:cNvGrpSpPr/>
            <p:nvPr/>
          </p:nvGrpSpPr>
          <p:grpSpPr>
            <a:xfrm>
              <a:off x="323528" y="1772816"/>
              <a:ext cx="8424936" cy="4175505"/>
              <a:chOff x="323528" y="1772816"/>
              <a:chExt cx="8424936" cy="4175505"/>
            </a:xfrm>
          </p:grpSpPr>
          <p:sp>
            <p:nvSpPr>
              <p:cNvPr id="6" name="Rechthoek: afgeronde hoeken 6">
                <a:hlinkClick r:id="rId3" action="ppaction://hlinksldjump"/>
              </p:cNvPr>
              <p:cNvSpPr/>
              <p:nvPr/>
            </p:nvSpPr>
            <p:spPr>
              <a:xfrm>
                <a:off x="611807" y="1773775"/>
                <a:ext cx="1331901" cy="647113"/>
              </a:xfrm>
              <a:prstGeom prst="roundRect">
                <a:avLst/>
              </a:prstGeom>
              <a:solidFill>
                <a:srgbClr val="00A2D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nl-NL" sz="1600" dirty="0"/>
                  <a:t>Minimisation</a:t>
                </a:r>
              </a:p>
            </p:txBody>
          </p:sp>
          <p:sp>
            <p:nvSpPr>
              <p:cNvPr id="7" name="Rechthoek: afgeronde hoeken 48">
                <a:hlinkClick r:id="rId4" action="ppaction://hlinksldjump"/>
              </p:cNvPr>
              <p:cNvSpPr/>
              <p:nvPr/>
            </p:nvSpPr>
            <p:spPr>
              <a:xfrm>
                <a:off x="2483768" y="1773775"/>
                <a:ext cx="1656184" cy="647113"/>
              </a:xfrm>
              <a:prstGeom prst="roundRect">
                <a:avLst/>
              </a:prstGeom>
              <a:solidFill>
                <a:srgbClr val="00A2D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nl-NL" sz="1600" dirty="0"/>
                  <a:t>Showing disbelief</a:t>
                </a:r>
              </a:p>
            </p:txBody>
          </p:sp>
          <p:sp>
            <p:nvSpPr>
              <p:cNvPr id="8" name="Rechthoek: afgeronde hoeken 49">
                <a:hlinkClick r:id="rId5" action="ppaction://hlinksldjump"/>
              </p:cNvPr>
              <p:cNvSpPr/>
              <p:nvPr/>
            </p:nvSpPr>
            <p:spPr>
              <a:xfrm>
                <a:off x="4716016" y="1772816"/>
                <a:ext cx="1944216" cy="647113"/>
              </a:xfrm>
              <a:prstGeom prst="roundRect">
                <a:avLst/>
              </a:prstGeom>
              <a:solidFill>
                <a:srgbClr val="00A2D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nl-NL" sz="1600" dirty="0"/>
                  <a:t>Time-related questions</a:t>
                </a:r>
              </a:p>
            </p:txBody>
          </p:sp>
          <p:sp>
            <p:nvSpPr>
              <p:cNvPr id="9" name="Rechthoek: afgeronde hoeken 54">
                <a:hlinkClick r:id="rId6" action="ppaction://hlinksldjump"/>
              </p:cNvPr>
              <p:cNvSpPr/>
              <p:nvPr/>
            </p:nvSpPr>
            <p:spPr>
              <a:xfrm>
                <a:off x="7092527" y="2011895"/>
                <a:ext cx="1655937" cy="769033"/>
              </a:xfrm>
              <a:prstGeom prst="roundRect">
                <a:avLst/>
              </a:prstGeom>
              <a:solidFill>
                <a:srgbClr val="00A2D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nl-NL" sz="1600" dirty="0"/>
                  <a:t>Free recall</a:t>
                </a:r>
              </a:p>
            </p:txBody>
          </p:sp>
          <p:sp>
            <p:nvSpPr>
              <p:cNvPr id="11" name="Rechthoek: afgeronde hoeken 6">
                <a:hlinkClick r:id="rId7" action="ppaction://hlinksldjump"/>
              </p:cNvPr>
              <p:cNvSpPr/>
              <p:nvPr/>
            </p:nvSpPr>
            <p:spPr>
              <a:xfrm>
                <a:off x="323528" y="2709879"/>
                <a:ext cx="1223889" cy="647113"/>
              </a:xfrm>
              <a:prstGeom prst="roundRect">
                <a:avLst/>
              </a:prstGeom>
              <a:solidFill>
                <a:srgbClr val="00A2D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nl-NL" sz="1600" dirty="0"/>
                  <a:t>False evidence</a:t>
                </a:r>
              </a:p>
            </p:txBody>
          </p:sp>
          <p:sp>
            <p:nvSpPr>
              <p:cNvPr id="12" name="Rechthoek: afgeronde hoeken 6">
                <a:hlinkClick r:id="rId8" action="ppaction://hlinksldjump"/>
              </p:cNvPr>
              <p:cNvSpPr/>
              <p:nvPr/>
            </p:nvSpPr>
            <p:spPr>
              <a:xfrm>
                <a:off x="547936" y="3573975"/>
                <a:ext cx="1503784" cy="647113"/>
              </a:xfrm>
              <a:prstGeom prst="roundRect">
                <a:avLst/>
              </a:prstGeom>
              <a:solidFill>
                <a:srgbClr val="00A2D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nl-NL" sz="1600" dirty="0"/>
                  <a:t>Maximisation</a:t>
                </a:r>
              </a:p>
            </p:txBody>
          </p:sp>
          <p:sp>
            <p:nvSpPr>
              <p:cNvPr id="13" name="Rechthoek: afgeronde hoeken 6">
                <a:hlinkClick r:id="rId9" action="ppaction://hlinksldjump"/>
              </p:cNvPr>
              <p:cNvSpPr/>
              <p:nvPr/>
            </p:nvSpPr>
            <p:spPr>
              <a:xfrm>
                <a:off x="700336" y="4437112"/>
                <a:ext cx="1927448" cy="647113"/>
              </a:xfrm>
              <a:prstGeom prst="roundRect">
                <a:avLst/>
              </a:prstGeom>
              <a:solidFill>
                <a:srgbClr val="00A2D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nl-NL" sz="1600" dirty="0"/>
                  <a:t>Suggesting questioning</a:t>
                </a:r>
              </a:p>
            </p:txBody>
          </p:sp>
          <p:sp>
            <p:nvSpPr>
              <p:cNvPr id="14" name="Rechthoek: afgeronde hoeken 48">
                <a:hlinkClick r:id="rId10" action="ppaction://hlinksldjump"/>
              </p:cNvPr>
              <p:cNvSpPr/>
              <p:nvPr/>
            </p:nvSpPr>
            <p:spPr>
              <a:xfrm>
                <a:off x="2339752" y="2709879"/>
                <a:ext cx="1656184" cy="647113"/>
              </a:xfrm>
              <a:prstGeom prst="roundRect">
                <a:avLst/>
              </a:prstGeom>
              <a:solidFill>
                <a:srgbClr val="00A2D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nl-NL" sz="1600" dirty="0"/>
                  <a:t>False promises</a:t>
                </a:r>
              </a:p>
            </p:txBody>
          </p:sp>
          <p:sp>
            <p:nvSpPr>
              <p:cNvPr id="15" name="Rechthoek: afgeronde hoeken 48">
                <a:hlinkClick r:id="rId11" action="ppaction://hlinksldjump"/>
              </p:cNvPr>
              <p:cNvSpPr/>
              <p:nvPr/>
            </p:nvSpPr>
            <p:spPr>
              <a:xfrm>
                <a:off x="2636168" y="3573975"/>
                <a:ext cx="1656184" cy="647113"/>
              </a:xfrm>
              <a:prstGeom prst="roundRect">
                <a:avLst/>
              </a:prstGeom>
              <a:solidFill>
                <a:srgbClr val="00A2D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nl-NL" sz="1600" dirty="0"/>
                  <a:t>Hypothetical questions</a:t>
                </a:r>
              </a:p>
            </p:txBody>
          </p:sp>
          <p:sp>
            <p:nvSpPr>
              <p:cNvPr id="16" name="Rechthoek: afgeronde hoeken 48">
                <a:hlinkClick r:id="rId12" action="ppaction://hlinksldjump"/>
              </p:cNvPr>
              <p:cNvSpPr/>
              <p:nvPr/>
            </p:nvSpPr>
            <p:spPr>
              <a:xfrm>
                <a:off x="2843808" y="4438071"/>
                <a:ext cx="1656184" cy="647113"/>
              </a:xfrm>
              <a:prstGeom prst="roundRect">
                <a:avLst/>
              </a:prstGeom>
              <a:solidFill>
                <a:srgbClr val="00A2D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nl-NL" sz="1600" dirty="0"/>
                  <a:t>Persuasion</a:t>
                </a:r>
              </a:p>
            </p:txBody>
          </p:sp>
          <p:sp>
            <p:nvSpPr>
              <p:cNvPr id="17" name="Rechthoek: afgeronde hoeken 48">
                <a:hlinkClick r:id="rId13" action="ppaction://hlinksldjump"/>
              </p:cNvPr>
              <p:cNvSpPr/>
              <p:nvPr/>
            </p:nvSpPr>
            <p:spPr>
              <a:xfrm>
                <a:off x="3059832" y="5301208"/>
                <a:ext cx="1656184" cy="647113"/>
              </a:xfrm>
              <a:prstGeom prst="roundRect">
                <a:avLst/>
              </a:prstGeom>
              <a:solidFill>
                <a:srgbClr val="00A2D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nl-NL" sz="1600" dirty="0"/>
                  <a:t>Repetitive questioning</a:t>
                </a:r>
              </a:p>
            </p:txBody>
          </p:sp>
          <p:sp>
            <p:nvSpPr>
              <p:cNvPr id="19" name="Rechthoek: afgeronde hoeken 49">
                <a:hlinkClick r:id="rId14" action="ppaction://hlinksldjump"/>
              </p:cNvPr>
              <p:cNvSpPr/>
              <p:nvPr/>
            </p:nvSpPr>
            <p:spPr>
              <a:xfrm>
                <a:off x="4716016" y="2709879"/>
                <a:ext cx="1937493" cy="647113"/>
              </a:xfrm>
              <a:prstGeom prst="roundRect">
                <a:avLst/>
              </a:prstGeom>
              <a:solidFill>
                <a:srgbClr val="00A2D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nl-NL" sz="1600" dirty="0"/>
                  <a:t>Confronting with existing evidence</a:t>
                </a:r>
              </a:p>
            </p:txBody>
          </p:sp>
          <p:sp>
            <p:nvSpPr>
              <p:cNvPr id="20" name="Rechthoek: afgeronde hoeken 49">
                <a:hlinkClick r:id="rId15" action="ppaction://hlinksldjump"/>
              </p:cNvPr>
              <p:cNvSpPr/>
              <p:nvPr/>
            </p:nvSpPr>
            <p:spPr>
              <a:xfrm>
                <a:off x="4716016" y="3573016"/>
                <a:ext cx="1937493" cy="647113"/>
              </a:xfrm>
              <a:prstGeom prst="roundRect">
                <a:avLst/>
              </a:prstGeom>
              <a:solidFill>
                <a:srgbClr val="00A2D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nl-NL" sz="1600" dirty="0"/>
                  <a:t>Exploring inconsistencies</a:t>
                </a:r>
              </a:p>
            </p:txBody>
          </p:sp>
          <p:sp>
            <p:nvSpPr>
              <p:cNvPr id="21" name="Rechthoek: afgeronde hoeken 49">
                <a:hlinkClick r:id="rId16" action="ppaction://hlinksldjump"/>
              </p:cNvPr>
              <p:cNvSpPr/>
              <p:nvPr/>
            </p:nvSpPr>
            <p:spPr>
              <a:xfrm>
                <a:off x="6084168" y="4437112"/>
                <a:ext cx="1937493" cy="647113"/>
              </a:xfrm>
              <a:prstGeom prst="roundRect">
                <a:avLst/>
              </a:prstGeom>
              <a:solidFill>
                <a:srgbClr val="00A2D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nl-NL" sz="1600" dirty="0"/>
                  <a:t>Building rapport</a:t>
                </a:r>
              </a:p>
            </p:txBody>
          </p:sp>
        </p:grpSp>
        <p:sp>
          <p:nvSpPr>
            <p:cNvPr id="26" name="Tekstvak 25"/>
            <p:cNvSpPr txBox="1"/>
            <p:nvPr/>
          </p:nvSpPr>
          <p:spPr>
            <a:xfrm>
              <a:off x="323528" y="1196752"/>
              <a:ext cx="3024336" cy="369332"/>
            </a:xfrm>
            <a:prstGeom prst="rect">
              <a:avLst/>
            </a:prstGeom>
            <a:noFill/>
            <a:ln>
              <a:noFill/>
            </a:ln>
          </p:spPr>
          <p:txBody>
            <a:bodyPr wrap="square" rtlCol="0">
              <a:spAutoFit/>
            </a:bodyPr>
            <a:lstStyle/>
            <a:p>
              <a:r>
                <a:rPr lang="nl-NL" dirty="0"/>
                <a:t>ACCUSATORY MODEL</a:t>
              </a:r>
            </a:p>
          </p:txBody>
        </p:sp>
        <p:sp>
          <p:nvSpPr>
            <p:cNvPr id="27" name="Tekstvak 26"/>
            <p:cNvSpPr txBox="1"/>
            <p:nvPr/>
          </p:nvSpPr>
          <p:spPr>
            <a:xfrm>
              <a:off x="5148064" y="1196752"/>
              <a:ext cx="3600400" cy="369332"/>
            </a:xfrm>
            <a:prstGeom prst="rect">
              <a:avLst/>
            </a:prstGeom>
            <a:noFill/>
            <a:ln>
              <a:noFill/>
            </a:ln>
          </p:spPr>
          <p:txBody>
            <a:bodyPr wrap="square" rtlCol="0">
              <a:spAutoFit/>
            </a:bodyPr>
            <a:lstStyle/>
            <a:p>
              <a:r>
                <a:rPr lang="nl-NL" dirty="0"/>
                <a:t>INFORMATION-GATHERING  MODEL</a:t>
              </a:r>
            </a:p>
          </p:txBody>
        </p:sp>
        <p:sp>
          <p:nvSpPr>
            <p:cNvPr id="28" name="Tekstvak 27"/>
            <p:cNvSpPr txBox="1"/>
            <p:nvPr/>
          </p:nvSpPr>
          <p:spPr>
            <a:xfrm>
              <a:off x="323528" y="5733256"/>
              <a:ext cx="3240360" cy="923330"/>
            </a:xfrm>
            <a:prstGeom prst="rect">
              <a:avLst/>
            </a:prstGeom>
            <a:noFill/>
            <a:ln>
              <a:noFill/>
            </a:ln>
          </p:spPr>
          <p:txBody>
            <a:bodyPr wrap="square" rtlCol="0">
              <a:spAutoFit/>
            </a:bodyPr>
            <a:lstStyle/>
            <a:p>
              <a:r>
                <a:rPr lang="nl-NL" b="1" dirty="0"/>
                <a:t>INAPPOPRIATE</a:t>
              </a:r>
            </a:p>
            <a:p>
              <a:endParaRPr lang="nl-NL" dirty="0"/>
            </a:p>
            <a:p>
              <a:r>
                <a:rPr lang="nl-NL" dirty="0"/>
                <a:t>High risk of a false confession</a:t>
              </a:r>
            </a:p>
          </p:txBody>
        </p:sp>
        <p:sp>
          <p:nvSpPr>
            <p:cNvPr id="29" name="Tekstvak 28"/>
            <p:cNvSpPr txBox="1"/>
            <p:nvPr/>
          </p:nvSpPr>
          <p:spPr>
            <a:xfrm>
              <a:off x="5580112" y="5733256"/>
              <a:ext cx="3240360" cy="923330"/>
            </a:xfrm>
            <a:prstGeom prst="rect">
              <a:avLst/>
            </a:prstGeom>
            <a:noFill/>
            <a:ln>
              <a:noFill/>
            </a:ln>
          </p:spPr>
          <p:txBody>
            <a:bodyPr wrap="square" rtlCol="0">
              <a:spAutoFit/>
            </a:bodyPr>
            <a:lstStyle/>
            <a:p>
              <a:pPr algn="r"/>
              <a:r>
                <a:rPr lang="nl-NL" b="1" dirty="0"/>
                <a:t>APPROPRIATE</a:t>
              </a:r>
            </a:p>
            <a:p>
              <a:endParaRPr lang="nl-NL" dirty="0"/>
            </a:p>
            <a:p>
              <a:pPr algn="r"/>
              <a:r>
                <a:rPr lang="nl-NL" dirty="0"/>
                <a:t>Low risk of a false confession</a:t>
              </a:r>
            </a:p>
          </p:txBody>
        </p:sp>
      </p:grpSp>
      <p:sp>
        <p:nvSpPr>
          <p:cNvPr id="34" name="Rechthoek 33"/>
          <p:cNvSpPr/>
          <p:nvPr/>
        </p:nvSpPr>
        <p:spPr>
          <a:xfrm>
            <a:off x="467544" y="1700808"/>
            <a:ext cx="1512168" cy="7920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2" name="Tekstvak 31"/>
          <p:cNvSpPr txBox="1"/>
          <p:nvPr/>
        </p:nvSpPr>
        <p:spPr>
          <a:xfrm>
            <a:off x="611807" y="-27384"/>
            <a:ext cx="8424689" cy="369332"/>
          </a:xfrm>
          <a:prstGeom prst="rect">
            <a:avLst/>
          </a:prstGeom>
          <a:noFill/>
        </p:spPr>
        <p:txBody>
          <a:bodyPr wrap="square" rtlCol="0">
            <a:spAutoFit/>
          </a:bodyPr>
          <a:lstStyle/>
          <a:p>
            <a:r>
              <a:rPr lang="nl-NL" i="1" dirty="0"/>
              <a:t>CLICK on each of the boxes to read more; CLICK AGAIN to close</a:t>
            </a:r>
          </a:p>
        </p:txBody>
      </p:sp>
      <p:sp>
        <p:nvSpPr>
          <p:cNvPr id="33" name="Vijfhoek 32">
            <a:hlinkClick r:id="rId17" action="ppaction://hlinksldjump"/>
          </p:cNvPr>
          <p:cNvSpPr/>
          <p:nvPr/>
        </p:nvSpPr>
        <p:spPr>
          <a:xfrm>
            <a:off x="4860032" y="6436010"/>
            <a:ext cx="4248472" cy="404664"/>
          </a:xfrm>
          <a:prstGeom prst="homePlate">
            <a:avLst/>
          </a:prstGeom>
          <a:gradFill flip="none" rotWithShape="1">
            <a:gsLst>
              <a:gs pos="0">
                <a:schemeClr val="accent2">
                  <a:shade val="30000"/>
                  <a:satMod val="115000"/>
                  <a:alpha val="80000"/>
                </a:schemeClr>
              </a:gs>
              <a:gs pos="50000">
                <a:schemeClr val="accent2">
                  <a:shade val="67500"/>
                  <a:satMod val="115000"/>
                </a:schemeClr>
              </a:gs>
              <a:gs pos="100000">
                <a:schemeClr val="accent2">
                  <a:shade val="100000"/>
                  <a:satMod val="11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b="1" dirty="0"/>
              <a:t>Click here for ’Inappropriate techniques’</a:t>
            </a:r>
          </a:p>
        </p:txBody>
      </p:sp>
      <p:sp>
        <p:nvSpPr>
          <p:cNvPr id="31" name="Tekstvak 29"/>
          <p:cNvSpPr txBox="1"/>
          <p:nvPr/>
        </p:nvSpPr>
        <p:spPr>
          <a:xfrm>
            <a:off x="3491880" y="404664"/>
            <a:ext cx="4824536" cy="369332"/>
          </a:xfrm>
          <a:prstGeom prst="rect">
            <a:avLst/>
          </a:prstGeom>
          <a:noFill/>
        </p:spPr>
        <p:txBody>
          <a:bodyPr wrap="square" rtlCol="0">
            <a:spAutoFit/>
          </a:bodyPr>
          <a:lstStyle/>
          <a:p>
            <a:r>
              <a:rPr lang="nl-NL" b="1" dirty="0"/>
              <a:t>Click </a:t>
            </a:r>
            <a:r>
              <a:rPr lang="nl-NL" b="1" dirty="0">
                <a:solidFill>
                  <a:schemeClr val="tx2"/>
                </a:solidFill>
                <a:hlinkClick r:id="rId18" action="ppaction://hlinksldjump"/>
              </a:rPr>
              <a:t>HER</a:t>
            </a:r>
            <a:r>
              <a:rPr lang="nl-NL" b="1" dirty="0">
                <a:solidFill>
                  <a:schemeClr val="tx2"/>
                </a:solidFill>
                <a:hlinkClick r:id="rId3" action="ppaction://hlinksldjump"/>
              </a:rPr>
              <a:t>E</a:t>
            </a:r>
            <a:r>
              <a:rPr lang="nl-NL" b="1" dirty="0">
                <a:solidFill>
                  <a:schemeClr val="tx2"/>
                </a:solidFill>
              </a:rPr>
              <a:t> </a:t>
            </a:r>
            <a:r>
              <a:rPr lang="nl-NL" b="1" dirty="0"/>
              <a:t>for an overview of all techiques</a:t>
            </a:r>
          </a:p>
        </p:txBody>
      </p:sp>
      <p:sp>
        <p:nvSpPr>
          <p:cNvPr id="36" name="Tekstvak 30">
            <a:hlinkClick r:id="rId18" action="ppaction://hlinksldjump"/>
          </p:cNvPr>
          <p:cNvSpPr txBox="1"/>
          <p:nvPr/>
        </p:nvSpPr>
        <p:spPr>
          <a:xfrm>
            <a:off x="1799692" y="1700808"/>
            <a:ext cx="5058308" cy="4247317"/>
          </a:xfrm>
          <a:prstGeom prst="rect">
            <a:avLst/>
          </a:prstGeom>
          <a:solidFill>
            <a:srgbClr val="002060"/>
          </a:solidFill>
          <a:ln>
            <a:solidFill>
              <a:schemeClr val="tx2"/>
            </a:solidFill>
          </a:ln>
        </p:spPr>
        <p:txBody>
          <a:bodyPr wrap="square" rtlCol="0">
            <a:spAutoFit/>
          </a:bodyPr>
          <a:lstStyle/>
          <a:p>
            <a:pPr algn="just"/>
            <a:r>
              <a:rPr lang="en-US" b="1" dirty="0">
                <a:solidFill>
                  <a:schemeClr val="bg1"/>
                </a:solidFill>
              </a:rPr>
              <a:t>Showing disbelief</a:t>
            </a:r>
          </a:p>
          <a:p>
            <a:pPr algn="just"/>
            <a:endParaRPr lang="en-US" dirty="0">
              <a:solidFill>
                <a:schemeClr val="bg1"/>
              </a:solidFill>
            </a:endParaRPr>
          </a:p>
          <a:p>
            <a:pPr algn="just"/>
            <a:r>
              <a:rPr lang="en-US" dirty="0">
                <a:solidFill>
                  <a:schemeClr val="bg1"/>
                </a:solidFill>
              </a:rPr>
              <a:t>Showing disbelief, or negative feedback, is letting the suspect know that the interviewer does not believe that his or her account is truthful, or that he or she did not commit the incriminated offence. This may be done explicitly, for example, by telling the suspect: “You are a liar!”, but often it is more implicit, for example asking the suspect to “think well”, adopting non-verbal behavior showing mistrust, or persistently coming back to a certain version of events, while the suspect attempts to put forward a different version.</a:t>
            </a:r>
          </a:p>
          <a:p>
            <a:pPr algn="just"/>
            <a:endParaRPr lang="nl-NL" dirty="0">
              <a:solidFill>
                <a:schemeClr val="bg1"/>
              </a:solidFill>
            </a:endParaRPr>
          </a:p>
          <a:p>
            <a:pPr algn="just"/>
            <a:r>
              <a:rPr lang="nl-NL" b="1" dirty="0">
                <a:solidFill>
                  <a:schemeClr val="bg1"/>
                </a:solidFill>
              </a:rPr>
              <a:t>CLICK </a:t>
            </a:r>
            <a:r>
              <a:rPr lang="nl-NL" b="1" dirty="0">
                <a:solidFill>
                  <a:schemeClr val="bg1"/>
                </a:solidFill>
                <a:hlinkClick r:id="rId18" action="ppaction://hlinksldjump"/>
              </a:rPr>
              <a:t>HERE</a:t>
            </a:r>
            <a:r>
              <a:rPr lang="nl-NL" dirty="0">
                <a:solidFill>
                  <a:schemeClr val="bg1"/>
                </a:solidFill>
                <a:hlinkClick r:id="rId18" action="ppaction://hlinksldjump"/>
              </a:rPr>
              <a:t> </a:t>
            </a:r>
            <a:r>
              <a:rPr lang="nl-NL" b="1" dirty="0">
                <a:solidFill>
                  <a:schemeClr val="bg1"/>
                </a:solidFill>
              </a:rPr>
              <a:t>TO CLOSE</a:t>
            </a:r>
          </a:p>
        </p:txBody>
      </p:sp>
    </p:spTree>
    <p:extLst>
      <p:ext uri="{BB962C8B-B14F-4D97-AF65-F5344CB8AC3E}">
        <p14:creationId xmlns:p14="http://schemas.microsoft.com/office/powerpoint/2010/main" val="358450251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Vijfhoek 3"/>
          <p:cNvSpPr/>
          <p:nvPr/>
        </p:nvSpPr>
        <p:spPr>
          <a:xfrm>
            <a:off x="0" y="332656"/>
            <a:ext cx="6336704" cy="576064"/>
          </a:xfrm>
          <a:prstGeom prst="homePlate">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sz="2400" b="1" dirty="0"/>
              <a:t>Techniques</a:t>
            </a:r>
          </a:p>
        </p:txBody>
      </p:sp>
      <p:sp>
        <p:nvSpPr>
          <p:cNvPr id="5" name="Actieknop: Introductiepagina 4">
            <a:hlinkClick r:id="rId2" action="ppaction://hlinksldjump" highlightClick="1"/>
          </p:cNvPr>
          <p:cNvSpPr/>
          <p:nvPr/>
        </p:nvSpPr>
        <p:spPr>
          <a:xfrm>
            <a:off x="8244408" y="404664"/>
            <a:ext cx="755576" cy="504056"/>
          </a:xfrm>
          <a:prstGeom prst="actionButtonHome">
            <a:avLst/>
          </a:prstGeom>
          <a:solidFill>
            <a:schemeClr val="accent5">
              <a:lumMod val="20000"/>
              <a:lumOff val="80000"/>
            </a:schemeClr>
          </a:solidFill>
        </p:spPr>
        <p:style>
          <a:lnRef idx="2">
            <a:schemeClr val="accent2"/>
          </a:lnRef>
          <a:fillRef idx="1">
            <a:schemeClr val="lt1"/>
          </a:fillRef>
          <a:effectRef idx="0">
            <a:schemeClr val="accent2"/>
          </a:effectRef>
          <a:fontRef idx="minor">
            <a:schemeClr val="dk1"/>
          </a:fontRef>
        </p:style>
        <p:txBody>
          <a:bodyPr rtlCol="0" anchor="ctr"/>
          <a:lstStyle/>
          <a:p>
            <a:pPr algn="ctr"/>
            <a:endParaRPr lang="nl-NL" b="1"/>
          </a:p>
        </p:txBody>
      </p:sp>
      <p:cxnSp>
        <p:nvCxnSpPr>
          <p:cNvPr id="24" name="Rechte verbindingslijn 23"/>
          <p:cNvCxnSpPr/>
          <p:nvPr/>
        </p:nvCxnSpPr>
        <p:spPr>
          <a:xfrm>
            <a:off x="323528" y="1340768"/>
            <a:ext cx="842493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Rechte verbindingslijn 24"/>
          <p:cNvCxnSpPr/>
          <p:nvPr/>
        </p:nvCxnSpPr>
        <p:spPr>
          <a:xfrm>
            <a:off x="395536" y="5877272"/>
            <a:ext cx="842493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0" name="Groep 29"/>
          <p:cNvGrpSpPr/>
          <p:nvPr/>
        </p:nvGrpSpPr>
        <p:grpSpPr>
          <a:xfrm>
            <a:off x="323528" y="908720"/>
            <a:ext cx="8496944" cy="5459834"/>
            <a:chOff x="323528" y="1196752"/>
            <a:chExt cx="8496944" cy="5459834"/>
          </a:xfrm>
        </p:grpSpPr>
        <p:grpSp>
          <p:nvGrpSpPr>
            <p:cNvPr id="22" name="Groep 21"/>
            <p:cNvGrpSpPr/>
            <p:nvPr/>
          </p:nvGrpSpPr>
          <p:grpSpPr>
            <a:xfrm>
              <a:off x="323528" y="1772816"/>
              <a:ext cx="8424936" cy="4175505"/>
              <a:chOff x="323528" y="1772816"/>
              <a:chExt cx="8424936" cy="4175505"/>
            </a:xfrm>
          </p:grpSpPr>
          <p:sp>
            <p:nvSpPr>
              <p:cNvPr id="6" name="Rechthoek: afgeronde hoeken 6">
                <a:hlinkClick r:id="rId3" action="ppaction://hlinksldjump"/>
              </p:cNvPr>
              <p:cNvSpPr/>
              <p:nvPr/>
            </p:nvSpPr>
            <p:spPr>
              <a:xfrm>
                <a:off x="611807" y="1773775"/>
                <a:ext cx="1331901" cy="647113"/>
              </a:xfrm>
              <a:prstGeom prst="roundRect">
                <a:avLst/>
              </a:prstGeom>
              <a:solidFill>
                <a:srgbClr val="00A2D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nl-NL" sz="1600" dirty="0"/>
                  <a:t>Minimisation</a:t>
                </a:r>
              </a:p>
            </p:txBody>
          </p:sp>
          <p:sp>
            <p:nvSpPr>
              <p:cNvPr id="7" name="Rechthoek: afgeronde hoeken 48">
                <a:hlinkClick r:id="rId4" action="ppaction://hlinksldjump"/>
              </p:cNvPr>
              <p:cNvSpPr/>
              <p:nvPr/>
            </p:nvSpPr>
            <p:spPr>
              <a:xfrm>
                <a:off x="2483768" y="1773775"/>
                <a:ext cx="1656184" cy="647113"/>
              </a:xfrm>
              <a:prstGeom prst="roundRect">
                <a:avLst/>
              </a:prstGeom>
              <a:solidFill>
                <a:srgbClr val="00A2D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nl-NL" sz="1600" dirty="0"/>
                  <a:t>Showing disbelief</a:t>
                </a:r>
              </a:p>
            </p:txBody>
          </p:sp>
          <p:sp>
            <p:nvSpPr>
              <p:cNvPr id="8" name="Rechthoek: afgeronde hoeken 49">
                <a:hlinkClick r:id="rId5" action="ppaction://hlinksldjump"/>
              </p:cNvPr>
              <p:cNvSpPr/>
              <p:nvPr/>
            </p:nvSpPr>
            <p:spPr>
              <a:xfrm>
                <a:off x="4716016" y="1772816"/>
                <a:ext cx="1944216" cy="647113"/>
              </a:xfrm>
              <a:prstGeom prst="roundRect">
                <a:avLst/>
              </a:prstGeom>
              <a:solidFill>
                <a:srgbClr val="00A2D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nl-NL" sz="1600" dirty="0"/>
                  <a:t>Time-related questions</a:t>
                </a:r>
              </a:p>
            </p:txBody>
          </p:sp>
          <p:sp>
            <p:nvSpPr>
              <p:cNvPr id="9" name="Rechthoek: afgeronde hoeken 54">
                <a:hlinkClick r:id="rId6" action="ppaction://hlinksldjump"/>
              </p:cNvPr>
              <p:cNvSpPr/>
              <p:nvPr/>
            </p:nvSpPr>
            <p:spPr>
              <a:xfrm>
                <a:off x="7092527" y="2011895"/>
                <a:ext cx="1655937" cy="769033"/>
              </a:xfrm>
              <a:prstGeom prst="roundRect">
                <a:avLst/>
              </a:prstGeom>
              <a:solidFill>
                <a:srgbClr val="00A2D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nl-NL" sz="1600" dirty="0"/>
                  <a:t>Free recall</a:t>
                </a:r>
              </a:p>
            </p:txBody>
          </p:sp>
          <p:sp>
            <p:nvSpPr>
              <p:cNvPr id="11" name="Rechthoek: afgeronde hoeken 6">
                <a:hlinkClick r:id="rId7" action="ppaction://hlinksldjump"/>
              </p:cNvPr>
              <p:cNvSpPr/>
              <p:nvPr/>
            </p:nvSpPr>
            <p:spPr>
              <a:xfrm>
                <a:off x="323528" y="2709879"/>
                <a:ext cx="1223889" cy="647113"/>
              </a:xfrm>
              <a:prstGeom prst="roundRect">
                <a:avLst/>
              </a:prstGeom>
              <a:solidFill>
                <a:srgbClr val="00A2D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nl-NL" sz="1600" dirty="0"/>
                  <a:t>False evidence</a:t>
                </a:r>
              </a:p>
            </p:txBody>
          </p:sp>
          <p:sp>
            <p:nvSpPr>
              <p:cNvPr id="12" name="Rechthoek: afgeronde hoeken 6">
                <a:hlinkClick r:id="rId8" action="ppaction://hlinksldjump"/>
              </p:cNvPr>
              <p:cNvSpPr/>
              <p:nvPr/>
            </p:nvSpPr>
            <p:spPr>
              <a:xfrm>
                <a:off x="547936" y="3573975"/>
                <a:ext cx="1503784" cy="647113"/>
              </a:xfrm>
              <a:prstGeom prst="roundRect">
                <a:avLst/>
              </a:prstGeom>
              <a:solidFill>
                <a:srgbClr val="00A2D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nl-NL" sz="1600" dirty="0"/>
                  <a:t>Maximisation</a:t>
                </a:r>
              </a:p>
            </p:txBody>
          </p:sp>
          <p:sp>
            <p:nvSpPr>
              <p:cNvPr id="13" name="Rechthoek: afgeronde hoeken 6">
                <a:hlinkClick r:id="rId9" action="ppaction://hlinksldjump"/>
              </p:cNvPr>
              <p:cNvSpPr/>
              <p:nvPr/>
            </p:nvSpPr>
            <p:spPr>
              <a:xfrm>
                <a:off x="700336" y="4437112"/>
                <a:ext cx="1927448" cy="647113"/>
              </a:xfrm>
              <a:prstGeom prst="roundRect">
                <a:avLst/>
              </a:prstGeom>
              <a:solidFill>
                <a:srgbClr val="00A2D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nl-NL" sz="1600" dirty="0"/>
                  <a:t>Suggesting questioning</a:t>
                </a:r>
              </a:p>
            </p:txBody>
          </p:sp>
          <p:sp>
            <p:nvSpPr>
              <p:cNvPr id="14" name="Rechthoek: afgeronde hoeken 48">
                <a:hlinkClick r:id="rId10" action="ppaction://hlinksldjump"/>
              </p:cNvPr>
              <p:cNvSpPr/>
              <p:nvPr/>
            </p:nvSpPr>
            <p:spPr>
              <a:xfrm>
                <a:off x="2339752" y="2709879"/>
                <a:ext cx="1656184" cy="647113"/>
              </a:xfrm>
              <a:prstGeom prst="roundRect">
                <a:avLst/>
              </a:prstGeom>
              <a:solidFill>
                <a:srgbClr val="00A2D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nl-NL" sz="1600" dirty="0"/>
                  <a:t>False promises</a:t>
                </a:r>
              </a:p>
            </p:txBody>
          </p:sp>
          <p:sp>
            <p:nvSpPr>
              <p:cNvPr id="15" name="Rechthoek: afgeronde hoeken 48">
                <a:hlinkClick r:id="rId11" action="ppaction://hlinksldjump"/>
              </p:cNvPr>
              <p:cNvSpPr/>
              <p:nvPr/>
            </p:nvSpPr>
            <p:spPr>
              <a:xfrm>
                <a:off x="2636168" y="3573975"/>
                <a:ext cx="1656184" cy="647113"/>
              </a:xfrm>
              <a:prstGeom prst="roundRect">
                <a:avLst/>
              </a:prstGeom>
              <a:solidFill>
                <a:srgbClr val="00A2D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nl-NL" sz="1600" dirty="0"/>
                  <a:t>Hypothetical questions</a:t>
                </a:r>
              </a:p>
            </p:txBody>
          </p:sp>
          <p:sp>
            <p:nvSpPr>
              <p:cNvPr id="16" name="Rechthoek: afgeronde hoeken 48">
                <a:hlinkClick r:id="rId12" action="ppaction://hlinksldjump"/>
              </p:cNvPr>
              <p:cNvSpPr/>
              <p:nvPr/>
            </p:nvSpPr>
            <p:spPr>
              <a:xfrm>
                <a:off x="2843808" y="4438071"/>
                <a:ext cx="1656184" cy="647113"/>
              </a:xfrm>
              <a:prstGeom prst="roundRect">
                <a:avLst/>
              </a:prstGeom>
              <a:solidFill>
                <a:srgbClr val="00A2D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nl-NL" sz="1600" dirty="0"/>
                  <a:t>Persuasion</a:t>
                </a:r>
              </a:p>
            </p:txBody>
          </p:sp>
          <p:sp>
            <p:nvSpPr>
              <p:cNvPr id="17" name="Rechthoek: afgeronde hoeken 48">
                <a:hlinkClick r:id="rId13" action="ppaction://hlinksldjump"/>
              </p:cNvPr>
              <p:cNvSpPr/>
              <p:nvPr/>
            </p:nvSpPr>
            <p:spPr>
              <a:xfrm>
                <a:off x="3059832" y="5301208"/>
                <a:ext cx="1656184" cy="647113"/>
              </a:xfrm>
              <a:prstGeom prst="roundRect">
                <a:avLst/>
              </a:prstGeom>
              <a:solidFill>
                <a:srgbClr val="00A2D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nl-NL" sz="1600" dirty="0"/>
                  <a:t>Repetitive questioning</a:t>
                </a:r>
              </a:p>
            </p:txBody>
          </p:sp>
          <p:sp>
            <p:nvSpPr>
              <p:cNvPr id="19" name="Rechthoek: afgeronde hoeken 49">
                <a:hlinkClick r:id="rId14" action="ppaction://hlinksldjump"/>
              </p:cNvPr>
              <p:cNvSpPr/>
              <p:nvPr/>
            </p:nvSpPr>
            <p:spPr>
              <a:xfrm>
                <a:off x="4716016" y="2709879"/>
                <a:ext cx="1937493" cy="647113"/>
              </a:xfrm>
              <a:prstGeom prst="roundRect">
                <a:avLst/>
              </a:prstGeom>
              <a:solidFill>
                <a:srgbClr val="00A2D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nl-NL" sz="1600" dirty="0"/>
                  <a:t>Confronting with existing evidence</a:t>
                </a:r>
              </a:p>
            </p:txBody>
          </p:sp>
          <p:sp>
            <p:nvSpPr>
              <p:cNvPr id="20" name="Rechthoek: afgeronde hoeken 49">
                <a:hlinkClick r:id="rId15" action="ppaction://hlinksldjump"/>
              </p:cNvPr>
              <p:cNvSpPr/>
              <p:nvPr/>
            </p:nvSpPr>
            <p:spPr>
              <a:xfrm>
                <a:off x="4716016" y="3573016"/>
                <a:ext cx="1937493" cy="647113"/>
              </a:xfrm>
              <a:prstGeom prst="roundRect">
                <a:avLst/>
              </a:prstGeom>
              <a:solidFill>
                <a:srgbClr val="00A2D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nl-NL" sz="1600" dirty="0"/>
                  <a:t>Exploring inconsistencies</a:t>
                </a:r>
              </a:p>
            </p:txBody>
          </p:sp>
          <p:sp>
            <p:nvSpPr>
              <p:cNvPr id="21" name="Rechthoek: afgeronde hoeken 49">
                <a:hlinkClick r:id="rId16" action="ppaction://hlinksldjump"/>
              </p:cNvPr>
              <p:cNvSpPr/>
              <p:nvPr/>
            </p:nvSpPr>
            <p:spPr>
              <a:xfrm>
                <a:off x="6084168" y="4437112"/>
                <a:ext cx="1937493" cy="647113"/>
              </a:xfrm>
              <a:prstGeom prst="roundRect">
                <a:avLst/>
              </a:prstGeom>
              <a:solidFill>
                <a:srgbClr val="00A2D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nl-NL" sz="1600" dirty="0"/>
                  <a:t>Building rapport</a:t>
                </a:r>
              </a:p>
            </p:txBody>
          </p:sp>
        </p:grpSp>
        <p:sp>
          <p:nvSpPr>
            <p:cNvPr id="26" name="Tekstvak 25"/>
            <p:cNvSpPr txBox="1"/>
            <p:nvPr/>
          </p:nvSpPr>
          <p:spPr>
            <a:xfrm>
              <a:off x="323528" y="1196752"/>
              <a:ext cx="3024336" cy="369332"/>
            </a:xfrm>
            <a:prstGeom prst="rect">
              <a:avLst/>
            </a:prstGeom>
            <a:noFill/>
            <a:ln>
              <a:noFill/>
            </a:ln>
          </p:spPr>
          <p:txBody>
            <a:bodyPr wrap="square" rtlCol="0">
              <a:spAutoFit/>
            </a:bodyPr>
            <a:lstStyle/>
            <a:p>
              <a:r>
                <a:rPr lang="nl-NL" dirty="0"/>
                <a:t>ACCUSATORY MODEL</a:t>
              </a:r>
            </a:p>
          </p:txBody>
        </p:sp>
        <p:sp>
          <p:nvSpPr>
            <p:cNvPr id="27" name="Tekstvak 26"/>
            <p:cNvSpPr txBox="1"/>
            <p:nvPr/>
          </p:nvSpPr>
          <p:spPr>
            <a:xfrm>
              <a:off x="5148064" y="1196752"/>
              <a:ext cx="3600400" cy="369332"/>
            </a:xfrm>
            <a:prstGeom prst="rect">
              <a:avLst/>
            </a:prstGeom>
            <a:noFill/>
            <a:ln>
              <a:noFill/>
            </a:ln>
          </p:spPr>
          <p:txBody>
            <a:bodyPr wrap="square" rtlCol="0">
              <a:spAutoFit/>
            </a:bodyPr>
            <a:lstStyle/>
            <a:p>
              <a:r>
                <a:rPr lang="nl-NL" dirty="0"/>
                <a:t>INFORMATION-GATHERING  MODEL</a:t>
              </a:r>
            </a:p>
          </p:txBody>
        </p:sp>
        <p:sp>
          <p:nvSpPr>
            <p:cNvPr id="28" name="Tekstvak 27"/>
            <p:cNvSpPr txBox="1"/>
            <p:nvPr/>
          </p:nvSpPr>
          <p:spPr>
            <a:xfrm>
              <a:off x="323528" y="5733256"/>
              <a:ext cx="3240360" cy="923330"/>
            </a:xfrm>
            <a:prstGeom prst="rect">
              <a:avLst/>
            </a:prstGeom>
            <a:noFill/>
            <a:ln>
              <a:noFill/>
            </a:ln>
          </p:spPr>
          <p:txBody>
            <a:bodyPr wrap="square" rtlCol="0">
              <a:spAutoFit/>
            </a:bodyPr>
            <a:lstStyle/>
            <a:p>
              <a:r>
                <a:rPr lang="nl-NL" b="1" dirty="0"/>
                <a:t>INAPPOPRIATE</a:t>
              </a:r>
            </a:p>
            <a:p>
              <a:endParaRPr lang="nl-NL" dirty="0"/>
            </a:p>
            <a:p>
              <a:r>
                <a:rPr lang="nl-NL" dirty="0"/>
                <a:t>High risk of a false confession</a:t>
              </a:r>
            </a:p>
          </p:txBody>
        </p:sp>
        <p:sp>
          <p:nvSpPr>
            <p:cNvPr id="29" name="Tekstvak 28"/>
            <p:cNvSpPr txBox="1"/>
            <p:nvPr/>
          </p:nvSpPr>
          <p:spPr>
            <a:xfrm>
              <a:off x="5580112" y="5733256"/>
              <a:ext cx="3240360" cy="923330"/>
            </a:xfrm>
            <a:prstGeom prst="rect">
              <a:avLst/>
            </a:prstGeom>
            <a:noFill/>
            <a:ln>
              <a:noFill/>
            </a:ln>
          </p:spPr>
          <p:txBody>
            <a:bodyPr wrap="square" rtlCol="0">
              <a:spAutoFit/>
            </a:bodyPr>
            <a:lstStyle/>
            <a:p>
              <a:pPr algn="r"/>
              <a:r>
                <a:rPr lang="nl-NL" b="1" dirty="0"/>
                <a:t>APPROPRIATE</a:t>
              </a:r>
            </a:p>
            <a:p>
              <a:endParaRPr lang="nl-NL" dirty="0"/>
            </a:p>
            <a:p>
              <a:pPr algn="r"/>
              <a:r>
                <a:rPr lang="nl-NL" dirty="0"/>
                <a:t>Low risk of a false confession</a:t>
              </a:r>
            </a:p>
          </p:txBody>
        </p:sp>
      </p:grpSp>
      <p:sp>
        <p:nvSpPr>
          <p:cNvPr id="34" name="Rechthoek 33"/>
          <p:cNvSpPr/>
          <p:nvPr/>
        </p:nvSpPr>
        <p:spPr>
          <a:xfrm>
            <a:off x="467544" y="1700808"/>
            <a:ext cx="1512168" cy="7920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2" name="Tekstvak 31"/>
          <p:cNvSpPr txBox="1"/>
          <p:nvPr/>
        </p:nvSpPr>
        <p:spPr>
          <a:xfrm>
            <a:off x="611807" y="-27384"/>
            <a:ext cx="8424689" cy="369332"/>
          </a:xfrm>
          <a:prstGeom prst="rect">
            <a:avLst/>
          </a:prstGeom>
          <a:noFill/>
        </p:spPr>
        <p:txBody>
          <a:bodyPr wrap="square" rtlCol="0">
            <a:spAutoFit/>
          </a:bodyPr>
          <a:lstStyle/>
          <a:p>
            <a:r>
              <a:rPr lang="nl-NL" i="1" dirty="0"/>
              <a:t>CLICK on each of the boxes to read more; CLICK AGAIN to close</a:t>
            </a:r>
          </a:p>
        </p:txBody>
      </p:sp>
      <p:sp>
        <p:nvSpPr>
          <p:cNvPr id="33" name="Vijfhoek 32">
            <a:hlinkClick r:id="rId17" action="ppaction://hlinksldjump"/>
          </p:cNvPr>
          <p:cNvSpPr/>
          <p:nvPr/>
        </p:nvSpPr>
        <p:spPr>
          <a:xfrm>
            <a:off x="4860032" y="6436010"/>
            <a:ext cx="4248472" cy="404664"/>
          </a:xfrm>
          <a:prstGeom prst="homePlate">
            <a:avLst/>
          </a:prstGeom>
          <a:gradFill flip="none" rotWithShape="1">
            <a:gsLst>
              <a:gs pos="0">
                <a:schemeClr val="accent2">
                  <a:shade val="30000"/>
                  <a:satMod val="115000"/>
                  <a:alpha val="80000"/>
                </a:schemeClr>
              </a:gs>
              <a:gs pos="50000">
                <a:schemeClr val="accent2">
                  <a:shade val="67500"/>
                  <a:satMod val="115000"/>
                </a:schemeClr>
              </a:gs>
              <a:gs pos="100000">
                <a:schemeClr val="accent2">
                  <a:shade val="100000"/>
                  <a:satMod val="11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b="1" dirty="0"/>
              <a:t>Click here for ’Inappropriate techniques’</a:t>
            </a:r>
          </a:p>
        </p:txBody>
      </p:sp>
      <p:sp>
        <p:nvSpPr>
          <p:cNvPr id="31" name="Tekstvak 29"/>
          <p:cNvSpPr txBox="1"/>
          <p:nvPr/>
        </p:nvSpPr>
        <p:spPr>
          <a:xfrm>
            <a:off x="3491880" y="404664"/>
            <a:ext cx="4824536" cy="369332"/>
          </a:xfrm>
          <a:prstGeom prst="rect">
            <a:avLst/>
          </a:prstGeom>
          <a:noFill/>
        </p:spPr>
        <p:txBody>
          <a:bodyPr wrap="square" rtlCol="0">
            <a:spAutoFit/>
          </a:bodyPr>
          <a:lstStyle/>
          <a:p>
            <a:r>
              <a:rPr lang="nl-NL" b="1" dirty="0"/>
              <a:t>Click </a:t>
            </a:r>
            <a:r>
              <a:rPr lang="nl-NL" b="1" dirty="0">
                <a:solidFill>
                  <a:schemeClr val="tx2"/>
                </a:solidFill>
                <a:hlinkClick r:id="rId18" action="ppaction://hlinksldjump"/>
              </a:rPr>
              <a:t>HER</a:t>
            </a:r>
            <a:r>
              <a:rPr lang="nl-NL" b="1" dirty="0">
                <a:solidFill>
                  <a:schemeClr val="tx2"/>
                </a:solidFill>
                <a:hlinkClick r:id="rId3" action="ppaction://hlinksldjump"/>
              </a:rPr>
              <a:t>E</a:t>
            </a:r>
            <a:r>
              <a:rPr lang="nl-NL" b="1" dirty="0">
                <a:solidFill>
                  <a:schemeClr val="tx2"/>
                </a:solidFill>
              </a:rPr>
              <a:t> </a:t>
            </a:r>
            <a:r>
              <a:rPr lang="nl-NL" b="1" dirty="0"/>
              <a:t>for an overview of all techiques</a:t>
            </a:r>
          </a:p>
        </p:txBody>
      </p:sp>
      <p:sp>
        <p:nvSpPr>
          <p:cNvPr id="35" name="Tekstvak 30">
            <a:hlinkClick r:id="rId18" action="ppaction://hlinksldjump"/>
          </p:cNvPr>
          <p:cNvSpPr txBox="1"/>
          <p:nvPr/>
        </p:nvSpPr>
        <p:spPr>
          <a:xfrm>
            <a:off x="4067944" y="1700808"/>
            <a:ext cx="4104456" cy="3693319"/>
          </a:xfrm>
          <a:prstGeom prst="rect">
            <a:avLst/>
          </a:prstGeom>
          <a:solidFill>
            <a:srgbClr val="002060"/>
          </a:solidFill>
          <a:ln>
            <a:solidFill>
              <a:schemeClr val="tx2"/>
            </a:solidFill>
          </a:ln>
        </p:spPr>
        <p:txBody>
          <a:bodyPr wrap="square" rtlCol="0">
            <a:spAutoFit/>
          </a:bodyPr>
          <a:lstStyle/>
          <a:p>
            <a:pPr algn="just"/>
            <a:r>
              <a:rPr lang="en-US" b="1" dirty="0">
                <a:solidFill>
                  <a:schemeClr val="bg1"/>
                </a:solidFill>
              </a:rPr>
              <a:t>Asking time-related questions</a:t>
            </a:r>
          </a:p>
          <a:p>
            <a:pPr algn="just"/>
            <a:endParaRPr lang="en-US" b="1" dirty="0">
              <a:solidFill>
                <a:schemeClr val="bg1"/>
              </a:solidFill>
            </a:endParaRPr>
          </a:p>
          <a:p>
            <a:pPr algn="just"/>
            <a:r>
              <a:rPr lang="en-US" dirty="0">
                <a:solidFill>
                  <a:schemeClr val="bg1"/>
                </a:solidFill>
              </a:rPr>
              <a:t>This strategy involves asking detailed questions about what the suspect did around the time of the alleged offence. There is evidence showing that actual perpetrators, who wish to provide an exculpatory account, typically give less details when accounting for their actions during the time of the incriminated offence. </a:t>
            </a:r>
          </a:p>
          <a:p>
            <a:pPr algn="just"/>
            <a:endParaRPr lang="nl-NL" dirty="0">
              <a:solidFill>
                <a:schemeClr val="bg1"/>
              </a:solidFill>
            </a:endParaRPr>
          </a:p>
          <a:p>
            <a:pPr algn="just"/>
            <a:r>
              <a:rPr lang="nl-NL" b="1" dirty="0">
                <a:solidFill>
                  <a:schemeClr val="bg1"/>
                </a:solidFill>
              </a:rPr>
              <a:t>CLICK </a:t>
            </a:r>
            <a:r>
              <a:rPr lang="nl-NL" b="1" dirty="0">
                <a:solidFill>
                  <a:schemeClr val="bg1"/>
                </a:solidFill>
                <a:hlinkClick r:id="rId18" action="ppaction://hlinksldjump"/>
              </a:rPr>
              <a:t>HERE</a:t>
            </a:r>
            <a:r>
              <a:rPr lang="nl-NL" b="1" dirty="0">
                <a:solidFill>
                  <a:schemeClr val="bg1"/>
                </a:solidFill>
              </a:rPr>
              <a:t> TO CLOSE</a:t>
            </a:r>
          </a:p>
        </p:txBody>
      </p:sp>
    </p:spTree>
    <p:extLst>
      <p:ext uri="{BB962C8B-B14F-4D97-AF65-F5344CB8AC3E}">
        <p14:creationId xmlns:p14="http://schemas.microsoft.com/office/powerpoint/2010/main" val="198029999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Vijfhoek 3"/>
          <p:cNvSpPr/>
          <p:nvPr/>
        </p:nvSpPr>
        <p:spPr>
          <a:xfrm>
            <a:off x="0" y="332656"/>
            <a:ext cx="6336704" cy="576064"/>
          </a:xfrm>
          <a:prstGeom prst="homePlate">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sz="2400" b="1" dirty="0"/>
              <a:t>Techniques</a:t>
            </a:r>
          </a:p>
        </p:txBody>
      </p:sp>
      <p:sp>
        <p:nvSpPr>
          <p:cNvPr id="5" name="Actieknop: Introductiepagina 4">
            <a:hlinkClick r:id="rId2" action="ppaction://hlinksldjump" highlightClick="1"/>
          </p:cNvPr>
          <p:cNvSpPr/>
          <p:nvPr/>
        </p:nvSpPr>
        <p:spPr>
          <a:xfrm>
            <a:off x="8244408" y="404664"/>
            <a:ext cx="755576" cy="504056"/>
          </a:xfrm>
          <a:prstGeom prst="actionButtonHome">
            <a:avLst/>
          </a:prstGeom>
          <a:solidFill>
            <a:schemeClr val="accent5">
              <a:lumMod val="20000"/>
              <a:lumOff val="80000"/>
            </a:schemeClr>
          </a:solidFill>
        </p:spPr>
        <p:style>
          <a:lnRef idx="2">
            <a:schemeClr val="accent2"/>
          </a:lnRef>
          <a:fillRef idx="1">
            <a:schemeClr val="lt1"/>
          </a:fillRef>
          <a:effectRef idx="0">
            <a:schemeClr val="accent2"/>
          </a:effectRef>
          <a:fontRef idx="minor">
            <a:schemeClr val="dk1"/>
          </a:fontRef>
        </p:style>
        <p:txBody>
          <a:bodyPr rtlCol="0" anchor="ctr"/>
          <a:lstStyle/>
          <a:p>
            <a:pPr algn="ctr"/>
            <a:endParaRPr lang="nl-NL" b="1"/>
          </a:p>
        </p:txBody>
      </p:sp>
      <p:cxnSp>
        <p:nvCxnSpPr>
          <p:cNvPr id="24" name="Rechte verbindingslijn 23"/>
          <p:cNvCxnSpPr/>
          <p:nvPr/>
        </p:nvCxnSpPr>
        <p:spPr>
          <a:xfrm>
            <a:off x="323528" y="1340768"/>
            <a:ext cx="842493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Rechte verbindingslijn 24"/>
          <p:cNvCxnSpPr/>
          <p:nvPr/>
        </p:nvCxnSpPr>
        <p:spPr>
          <a:xfrm>
            <a:off x="395536" y="5877272"/>
            <a:ext cx="842493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0" name="Groep 29"/>
          <p:cNvGrpSpPr/>
          <p:nvPr/>
        </p:nvGrpSpPr>
        <p:grpSpPr>
          <a:xfrm>
            <a:off x="323528" y="908720"/>
            <a:ext cx="8496944" cy="5459834"/>
            <a:chOff x="323528" y="1196752"/>
            <a:chExt cx="8496944" cy="5459834"/>
          </a:xfrm>
        </p:grpSpPr>
        <p:grpSp>
          <p:nvGrpSpPr>
            <p:cNvPr id="22" name="Groep 21"/>
            <p:cNvGrpSpPr/>
            <p:nvPr/>
          </p:nvGrpSpPr>
          <p:grpSpPr>
            <a:xfrm>
              <a:off x="323528" y="1772816"/>
              <a:ext cx="8424936" cy="4175505"/>
              <a:chOff x="323528" y="1772816"/>
              <a:chExt cx="8424936" cy="4175505"/>
            </a:xfrm>
          </p:grpSpPr>
          <p:sp>
            <p:nvSpPr>
              <p:cNvPr id="6" name="Rechthoek: afgeronde hoeken 6">
                <a:hlinkClick r:id="rId3" action="ppaction://hlinksldjump"/>
              </p:cNvPr>
              <p:cNvSpPr/>
              <p:nvPr/>
            </p:nvSpPr>
            <p:spPr>
              <a:xfrm>
                <a:off x="611807" y="1773775"/>
                <a:ext cx="1331901" cy="647113"/>
              </a:xfrm>
              <a:prstGeom prst="roundRect">
                <a:avLst/>
              </a:prstGeom>
              <a:solidFill>
                <a:srgbClr val="00A2D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nl-NL" sz="1600" dirty="0"/>
                  <a:t>Minimisation</a:t>
                </a:r>
              </a:p>
            </p:txBody>
          </p:sp>
          <p:sp>
            <p:nvSpPr>
              <p:cNvPr id="7" name="Rechthoek: afgeronde hoeken 48">
                <a:hlinkClick r:id="rId4" action="ppaction://hlinksldjump"/>
              </p:cNvPr>
              <p:cNvSpPr/>
              <p:nvPr/>
            </p:nvSpPr>
            <p:spPr>
              <a:xfrm>
                <a:off x="2483768" y="1773775"/>
                <a:ext cx="1656184" cy="647113"/>
              </a:xfrm>
              <a:prstGeom prst="roundRect">
                <a:avLst/>
              </a:prstGeom>
              <a:solidFill>
                <a:srgbClr val="00A2D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nl-NL" sz="1600" dirty="0"/>
                  <a:t>Showing disbelief</a:t>
                </a:r>
              </a:p>
            </p:txBody>
          </p:sp>
          <p:sp>
            <p:nvSpPr>
              <p:cNvPr id="8" name="Rechthoek: afgeronde hoeken 49">
                <a:hlinkClick r:id="rId5" action="ppaction://hlinksldjump"/>
              </p:cNvPr>
              <p:cNvSpPr/>
              <p:nvPr/>
            </p:nvSpPr>
            <p:spPr>
              <a:xfrm>
                <a:off x="4716016" y="1772816"/>
                <a:ext cx="1944216" cy="647113"/>
              </a:xfrm>
              <a:prstGeom prst="roundRect">
                <a:avLst/>
              </a:prstGeom>
              <a:solidFill>
                <a:srgbClr val="00A2D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nl-NL" sz="1600" dirty="0"/>
                  <a:t>Time-related questions</a:t>
                </a:r>
              </a:p>
            </p:txBody>
          </p:sp>
          <p:sp>
            <p:nvSpPr>
              <p:cNvPr id="9" name="Rechthoek: afgeronde hoeken 54">
                <a:hlinkClick r:id="rId6" action="ppaction://hlinksldjump"/>
              </p:cNvPr>
              <p:cNvSpPr/>
              <p:nvPr/>
            </p:nvSpPr>
            <p:spPr>
              <a:xfrm>
                <a:off x="7092527" y="2011895"/>
                <a:ext cx="1655937" cy="769033"/>
              </a:xfrm>
              <a:prstGeom prst="roundRect">
                <a:avLst/>
              </a:prstGeom>
              <a:solidFill>
                <a:srgbClr val="00A2D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nl-NL" sz="1600" dirty="0"/>
                  <a:t>Free recall</a:t>
                </a:r>
              </a:p>
            </p:txBody>
          </p:sp>
          <p:sp>
            <p:nvSpPr>
              <p:cNvPr id="11" name="Rechthoek: afgeronde hoeken 6">
                <a:hlinkClick r:id="rId7" action="ppaction://hlinksldjump"/>
              </p:cNvPr>
              <p:cNvSpPr/>
              <p:nvPr/>
            </p:nvSpPr>
            <p:spPr>
              <a:xfrm>
                <a:off x="323528" y="2709879"/>
                <a:ext cx="1223889" cy="647113"/>
              </a:xfrm>
              <a:prstGeom prst="roundRect">
                <a:avLst/>
              </a:prstGeom>
              <a:solidFill>
                <a:srgbClr val="00A2D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nl-NL" sz="1600" dirty="0"/>
                  <a:t>False evidence</a:t>
                </a:r>
              </a:p>
            </p:txBody>
          </p:sp>
          <p:sp>
            <p:nvSpPr>
              <p:cNvPr id="12" name="Rechthoek: afgeronde hoeken 6">
                <a:hlinkClick r:id="rId8" action="ppaction://hlinksldjump"/>
              </p:cNvPr>
              <p:cNvSpPr/>
              <p:nvPr/>
            </p:nvSpPr>
            <p:spPr>
              <a:xfrm>
                <a:off x="547936" y="3573975"/>
                <a:ext cx="1503784" cy="647113"/>
              </a:xfrm>
              <a:prstGeom prst="roundRect">
                <a:avLst/>
              </a:prstGeom>
              <a:solidFill>
                <a:srgbClr val="00A2D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nl-NL" sz="1600" dirty="0"/>
                  <a:t>Maximisation</a:t>
                </a:r>
              </a:p>
            </p:txBody>
          </p:sp>
          <p:sp>
            <p:nvSpPr>
              <p:cNvPr id="13" name="Rechthoek: afgeronde hoeken 6">
                <a:hlinkClick r:id="rId9" action="ppaction://hlinksldjump"/>
              </p:cNvPr>
              <p:cNvSpPr/>
              <p:nvPr/>
            </p:nvSpPr>
            <p:spPr>
              <a:xfrm>
                <a:off x="700336" y="4437112"/>
                <a:ext cx="1927448" cy="647113"/>
              </a:xfrm>
              <a:prstGeom prst="roundRect">
                <a:avLst/>
              </a:prstGeom>
              <a:solidFill>
                <a:srgbClr val="00A2D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nl-NL" sz="1600" dirty="0"/>
                  <a:t>Suggesting questioning</a:t>
                </a:r>
              </a:p>
            </p:txBody>
          </p:sp>
          <p:sp>
            <p:nvSpPr>
              <p:cNvPr id="14" name="Rechthoek: afgeronde hoeken 48">
                <a:hlinkClick r:id="rId10" action="ppaction://hlinksldjump"/>
              </p:cNvPr>
              <p:cNvSpPr/>
              <p:nvPr/>
            </p:nvSpPr>
            <p:spPr>
              <a:xfrm>
                <a:off x="2339752" y="2709879"/>
                <a:ext cx="1656184" cy="647113"/>
              </a:xfrm>
              <a:prstGeom prst="roundRect">
                <a:avLst/>
              </a:prstGeom>
              <a:solidFill>
                <a:srgbClr val="00A2D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nl-NL" sz="1600" dirty="0"/>
                  <a:t>False promises</a:t>
                </a:r>
              </a:p>
            </p:txBody>
          </p:sp>
          <p:sp>
            <p:nvSpPr>
              <p:cNvPr id="15" name="Rechthoek: afgeronde hoeken 48">
                <a:hlinkClick r:id="rId11" action="ppaction://hlinksldjump"/>
              </p:cNvPr>
              <p:cNvSpPr/>
              <p:nvPr/>
            </p:nvSpPr>
            <p:spPr>
              <a:xfrm>
                <a:off x="2636168" y="3573975"/>
                <a:ext cx="1656184" cy="647113"/>
              </a:xfrm>
              <a:prstGeom prst="roundRect">
                <a:avLst/>
              </a:prstGeom>
              <a:solidFill>
                <a:srgbClr val="00A2D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nl-NL" sz="1600" dirty="0"/>
                  <a:t>Hypothetical questions</a:t>
                </a:r>
              </a:p>
            </p:txBody>
          </p:sp>
          <p:sp>
            <p:nvSpPr>
              <p:cNvPr id="16" name="Rechthoek: afgeronde hoeken 48">
                <a:hlinkClick r:id="rId12" action="ppaction://hlinksldjump"/>
              </p:cNvPr>
              <p:cNvSpPr/>
              <p:nvPr/>
            </p:nvSpPr>
            <p:spPr>
              <a:xfrm>
                <a:off x="2843808" y="4438071"/>
                <a:ext cx="1656184" cy="647113"/>
              </a:xfrm>
              <a:prstGeom prst="roundRect">
                <a:avLst/>
              </a:prstGeom>
              <a:solidFill>
                <a:srgbClr val="00A2D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nl-NL" sz="1600" dirty="0"/>
                  <a:t>Persuasion</a:t>
                </a:r>
              </a:p>
            </p:txBody>
          </p:sp>
          <p:sp>
            <p:nvSpPr>
              <p:cNvPr id="17" name="Rechthoek: afgeronde hoeken 48">
                <a:hlinkClick r:id="rId13" action="ppaction://hlinksldjump"/>
              </p:cNvPr>
              <p:cNvSpPr/>
              <p:nvPr/>
            </p:nvSpPr>
            <p:spPr>
              <a:xfrm>
                <a:off x="3059832" y="5301208"/>
                <a:ext cx="1656184" cy="647113"/>
              </a:xfrm>
              <a:prstGeom prst="roundRect">
                <a:avLst/>
              </a:prstGeom>
              <a:solidFill>
                <a:srgbClr val="00A2D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nl-NL" sz="1600" dirty="0"/>
                  <a:t>Repetitive questioning</a:t>
                </a:r>
              </a:p>
            </p:txBody>
          </p:sp>
          <p:sp>
            <p:nvSpPr>
              <p:cNvPr id="19" name="Rechthoek: afgeronde hoeken 49">
                <a:hlinkClick r:id="rId14" action="ppaction://hlinksldjump"/>
              </p:cNvPr>
              <p:cNvSpPr/>
              <p:nvPr/>
            </p:nvSpPr>
            <p:spPr>
              <a:xfrm>
                <a:off x="4716016" y="2709879"/>
                <a:ext cx="1937493" cy="647113"/>
              </a:xfrm>
              <a:prstGeom prst="roundRect">
                <a:avLst/>
              </a:prstGeom>
              <a:solidFill>
                <a:srgbClr val="00A2D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nl-NL" sz="1600" dirty="0"/>
                  <a:t>Confronting with existing evidence</a:t>
                </a:r>
              </a:p>
            </p:txBody>
          </p:sp>
          <p:sp>
            <p:nvSpPr>
              <p:cNvPr id="20" name="Rechthoek: afgeronde hoeken 49">
                <a:hlinkClick r:id="rId15" action="ppaction://hlinksldjump"/>
              </p:cNvPr>
              <p:cNvSpPr/>
              <p:nvPr/>
            </p:nvSpPr>
            <p:spPr>
              <a:xfrm>
                <a:off x="4716016" y="3573016"/>
                <a:ext cx="1937493" cy="647113"/>
              </a:xfrm>
              <a:prstGeom prst="roundRect">
                <a:avLst/>
              </a:prstGeom>
              <a:solidFill>
                <a:srgbClr val="00A2D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nl-NL" sz="1600" dirty="0"/>
                  <a:t>Exploring inconsistencies</a:t>
                </a:r>
              </a:p>
            </p:txBody>
          </p:sp>
          <p:sp>
            <p:nvSpPr>
              <p:cNvPr id="21" name="Rechthoek: afgeronde hoeken 49">
                <a:hlinkClick r:id="rId16" action="ppaction://hlinksldjump"/>
              </p:cNvPr>
              <p:cNvSpPr/>
              <p:nvPr/>
            </p:nvSpPr>
            <p:spPr>
              <a:xfrm>
                <a:off x="6084168" y="4437112"/>
                <a:ext cx="1937493" cy="647113"/>
              </a:xfrm>
              <a:prstGeom prst="roundRect">
                <a:avLst/>
              </a:prstGeom>
              <a:solidFill>
                <a:srgbClr val="00A2D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nl-NL" sz="1600" dirty="0"/>
                  <a:t>Building rapport</a:t>
                </a:r>
              </a:p>
            </p:txBody>
          </p:sp>
        </p:grpSp>
        <p:sp>
          <p:nvSpPr>
            <p:cNvPr id="26" name="Tekstvak 25"/>
            <p:cNvSpPr txBox="1"/>
            <p:nvPr/>
          </p:nvSpPr>
          <p:spPr>
            <a:xfrm>
              <a:off x="323528" y="1196752"/>
              <a:ext cx="3024336" cy="369332"/>
            </a:xfrm>
            <a:prstGeom prst="rect">
              <a:avLst/>
            </a:prstGeom>
            <a:noFill/>
            <a:ln>
              <a:noFill/>
            </a:ln>
          </p:spPr>
          <p:txBody>
            <a:bodyPr wrap="square" rtlCol="0">
              <a:spAutoFit/>
            </a:bodyPr>
            <a:lstStyle/>
            <a:p>
              <a:r>
                <a:rPr lang="nl-NL" dirty="0"/>
                <a:t>ACCUSATORY MODEL</a:t>
              </a:r>
            </a:p>
          </p:txBody>
        </p:sp>
        <p:sp>
          <p:nvSpPr>
            <p:cNvPr id="27" name="Tekstvak 26"/>
            <p:cNvSpPr txBox="1"/>
            <p:nvPr/>
          </p:nvSpPr>
          <p:spPr>
            <a:xfrm>
              <a:off x="5148064" y="1196752"/>
              <a:ext cx="3600400" cy="369332"/>
            </a:xfrm>
            <a:prstGeom prst="rect">
              <a:avLst/>
            </a:prstGeom>
            <a:noFill/>
            <a:ln>
              <a:noFill/>
            </a:ln>
          </p:spPr>
          <p:txBody>
            <a:bodyPr wrap="square" rtlCol="0">
              <a:spAutoFit/>
            </a:bodyPr>
            <a:lstStyle/>
            <a:p>
              <a:r>
                <a:rPr lang="nl-NL" dirty="0"/>
                <a:t>INFORMATION-GATHERING  MODEL</a:t>
              </a:r>
            </a:p>
          </p:txBody>
        </p:sp>
        <p:sp>
          <p:nvSpPr>
            <p:cNvPr id="28" name="Tekstvak 27"/>
            <p:cNvSpPr txBox="1"/>
            <p:nvPr/>
          </p:nvSpPr>
          <p:spPr>
            <a:xfrm>
              <a:off x="323528" y="5733256"/>
              <a:ext cx="3240360" cy="923330"/>
            </a:xfrm>
            <a:prstGeom prst="rect">
              <a:avLst/>
            </a:prstGeom>
            <a:noFill/>
            <a:ln>
              <a:noFill/>
            </a:ln>
          </p:spPr>
          <p:txBody>
            <a:bodyPr wrap="square" rtlCol="0">
              <a:spAutoFit/>
            </a:bodyPr>
            <a:lstStyle/>
            <a:p>
              <a:r>
                <a:rPr lang="nl-NL" b="1" dirty="0"/>
                <a:t>INAPPOPRIATE</a:t>
              </a:r>
            </a:p>
            <a:p>
              <a:endParaRPr lang="nl-NL" dirty="0"/>
            </a:p>
            <a:p>
              <a:r>
                <a:rPr lang="nl-NL" dirty="0"/>
                <a:t>High risk of a false confession</a:t>
              </a:r>
            </a:p>
          </p:txBody>
        </p:sp>
        <p:sp>
          <p:nvSpPr>
            <p:cNvPr id="29" name="Tekstvak 28"/>
            <p:cNvSpPr txBox="1"/>
            <p:nvPr/>
          </p:nvSpPr>
          <p:spPr>
            <a:xfrm>
              <a:off x="5580112" y="5733256"/>
              <a:ext cx="3240360" cy="923330"/>
            </a:xfrm>
            <a:prstGeom prst="rect">
              <a:avLst/>
            </a:prstGeom>
            <a:noFill/>
            <a:ln>
              <a:noFill/>
            </a:ln>
          </p:spPr>
          <p:txBody>
            <a:bodyPr wrap="square" rtlCol="0">
              <a:spAutoFit/>
            </a:bodyPr>
            <a:lstStyle/>
            <a:p>
              <a:pPr algn="r"/>
              <a:r>
                <a:rPr lang="nl-NL" b="1" dirty="0"/>
                <a:t>APPROPRIATE</a:t>
              </a:r>
            </a:p>
            <a:p>
              <a:endParaRPr lang="nl-NL" dirty="0"/>
            </a:p>
            <a:p>
              <a:pPr algn="r"/>
              <a:r>
                <a:rPr lang="nl-NL" dirty="0"/>
                <a:t>Low risk of a false confession</a:t>
              </a:r>
            </a:p>
          </p:txBody>
        </p:sp>
      </p:grpSp>
      <p:sp>
        <p:nvSpPr>
          <p:cNvPr id="34" name="Rechthoek 33"/>
          <p:cNvSpPr/>
          <p:nvPr/>
        </p:nvSpPr>
        <p:spPr>
          <a:xfrm>
            <a:off x="467544" y="1700808"/>
            <a:ext cx="1512168" cy="7920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2" name="Tekstvak 31"/>
          <p:cNvSpPr txBox="1"/>
          <p:nvPr/>
        </p:nvSpPr>
        <p:spPr>
          <a:xfrm>
            <a:off x="611807" y="-27384"/>
            <a:ext cx="8424689" cy="369332"/>
          </a:xfrm>
          <a:prstGeom prst="rect">
            <a:avLst/>
          </a:prstGeom>
          <a:noFill/>
        </p:spPr>
        <p:txBody>
          <a:bodyPr wrap="square" rtlCol="0">
            <a:spAutoFit/>
          </a:bodyPr>
          <a:lstStyle/>
          <a:p>
            <a:r>
              <a:rPr lang="nl-NL" i="1" dirty="0"/>
              <a:t>CLICK on each of the boxes to read more; CLICK AGAIN to close</a:t>
            </a:r>
          </a:p>
        </p:txBody>
      </p:sp>
      <p:sp>
        <p:nvSpPr>
          <p:cNvPr id="33" name="Vijfhoek 32">
            <a:hlinkClick r:id="rId17" action="ppaction://hlinksldjump"/>
          </p:cNvPr>
          <p:cNvSpPr/>
          <p:nvPr/>
        </p:nvSpPr>
        <p:spPr>
          <a:xfrm>
            <a:off x="4860032" y="6436010"/>
            <a:ext cx="4248472" cy="404664"/>
          </a:xfrm>
          <a:prstGeom prst="homePlate">
            <a:avLst/>
          </a:prstGeom>
          <a:gradFill flip="none" rotWithShape="1">
            <a:gsLst>
              <a:gs pos="0">
                <a:schemeClr val="accent2">
                  <a:shade val="30000"/>
                  <a:satMod val="115000"/>
                  <a:alpha val="80000"/>
                </a:schemeClr>
              </a:gs>
              <a:gs pos="50000">
                <a:schemeClr val="accent2">
                  <a:shade val="67500"/>
                  <a:satMod val="115000"/>
                </a:schemeClr>
              </a:gs>
              <a:gs pos="100000">
                <a:schemeClr val="accent2">
                  <a:shade val="100000"/>
                  <a:satMod val="11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b="1" dirty="0"/>
              <a:t>Click here for ’Inappropriate techniques’</a:t>
            </a:r>
          </a:p>
        </p:txBody>
      </p:sp>
      <p:sp>
        <p:nvSpPr>
          <p:cNvPr id="31" name="Tekstvak 29"/>
          <p:cNvSpPr txBox="1"/>
          <p:nvPr/>
        </p:nvSpPr>
        <p:spPr>
          <a:xfrm>
            <a:off x="3491880" y="404664"/>
            <a:ext cx="4824536" cy="369332"/>
          </a:xfrm>
          <a:prstGeom prst="rect">
            <a:avLst/>
          </a:prstGeom>
          <a:noFill/>
        </p:spPr>
        <p:txBody>
          <a:bodyPr wrap="square" rtlCol="0">
            <a:spAutoFit/>
          </a:bodyPr>
          <a:lstStyle/>
          <a:p>
            <a:r>
              <a:rPr lang="nl-NL" b="1" dirty="0"/>
              <a:t>Click </a:t>
            </a:r>
            <a:r>
              <a:rPr lang="nl-NL" b="1" dirty="0">
                <a:solidFill>
                  <a:schemeClr val="tx2"/>
                </a:solidFill>
                <a:hlinkClick r:id="rId18" action="ppaction://hlinksldjump"/>
              </a:rPr>
              <a:t>HER</a:t>
            </a:r>
            <a:r>
              <a:rPr lang="nl-NL" b="1" dirty="0">
                <a:solidFill>
                  <a:schemeClr val="tx2"/>
                </a:solidFill>
                <a:hlinkClick r:id="rId3" action="ppaction://hlinksldjump"/>
              </a:rPr>
              <a:t>E</a:t>
            </a:r>
            <a:r>
              <a:rPr lang="nl-NL" b="1" dirty="0">
                <a:solidFill>
                  <a:schemeClr val="tx2"/>
                </a:solidFill>
              </a:rPr>
              <a:t> </a:t>
            </a:r>
            <a:r>
              <a:rPr lang="nl-NL" b="1" dirty="0"/>
              <a:t>for an overview of all techiques</a:t>
            </a:r>
          </a:p>
        </p:txBody>
      </p:sp>
      <p:sp>
        <p:nvSpPr>
          <p:cNvPr id="35" name="Tekstvak 30">
            <a:hlinkClick r:id="rId18" action="ppaction://hlinksldjump"/>
          </p:cNvPr>
          <p:cNvSpPr txBox="1"/>
          <p:nvPr/>
        </p:nvSpPr>
        <p:spPr>
          <a:xfrm>
            <a:off x="251520" y="2090292"/>
            <a:ext cx="5976664" cy="4247317"/>
          </a:xfrm>
          <a:prstGeom prst="rect">
            <a:avLst/>
          </a:prstGeom>
          <a:solidFill>
            <a:srgbClr val="002060"/>
          </a:solidFill>
          <a:ln>
            <a:solidFill>
              <a:schemeClr val="tx2"/>
            </a:solidFill>
          </a:ln>
        </p:spPr>
        <p:txBody>
          <a:bodyPr wrap="square" rtlCol="0">
            <a:spAutoFit/>
          </a:bodyPr>
          <a:lstStyle/>
          <a:p>
            <a:pPr algn="just"/>
            <a:r>
              <a:rPr lang="en-US" b="1" dirty="0">
                <a:solidFill>
                  <a:schemeClr val="bg1"/>
                </a:solidFill>
              </a:rPr>
              <a:t>Confronting with false evidence</a:t>
            </a:r>
          </a:p>
          <a:p>
            <a:pPr algn="just"/>
            <a:endParaRPr lang="en-US" dirty="0">
              <a:solidFill>
                <a:schemeClr val="bg1"/>
              </a:solidFill>
            </a:endParaRPr>
          </a:p>
          <a:p>
            <a:pPr algn="just"/>
            <a:r>
              <a:rPr lang="en-US" dirty="0">
                <a:solidFill>
                  <a:schemeClr val="bg1"/>
                </a:solidFill>
              </a:rPr>
              <a:t>Also called a “false evidence ploy”, means making the suspect believe that there is strong evidence against him or her, while this is not the case.</a:t>
            </a:r>
          </a:p>
          <a:p>
            <a:pPr algn="just"/>
            <a:r>
              <a:rPr lang="en-US" dirty="0">
                <a:solidFill>
                  <a:schemeClr val="bg1"/>
                </a:solidFill>
              </a:rPr>
              <a:t>This could imply lying about the evidence – for example, telling the suspect that there is a witness who saw him or her on the scene of the crime, while this is not true. It could also be more subtle that this: for example, misrepresenting details of the evidence, telling suspect that there is “overwhelming” evidence against him, without showing the details of it, or suggesting that “possibly, irrefutable evidence (for example, DNA) would be found following an expert examination.”</a:t>
            </a:r>
          </a:p>
          <a:p>
            <a:pPr algn="just"/>
            <a:endParaRPr lang="nl-NL" dirty="0">
              <a:solidFill>
                <a:schemeClr val="bg1"/>
              </a:solidFill>
            </a:endParaRPr>
          </a:p>
          <a:p>
            <a:pPr algn="just"/>
            <a:r>
              <a:rPr lang="nl-NL" b="1" dirty="0">
                <a:solidFill>
                  <a:schemeClr val="bg1"/>
                </a:solidFill>
              </a:rPr>
              <a:t>CLICK </a:t>
            </a:r>
            <a:r>
              <a:rPr lang="nl-NL" b="1" dirty="0">
                <a:solidFill>
                  <a:schemeClr val="bg1"/>
                </a:solidFill>
                <a:hlinkClick r:id="rId18" action="ppaction://hlinksldjump"/>
              </a:rPr>
              <a:t>HERE</a:t>
            </a:r>
            <a:r>
              <a:rPr lang="nl-NL" dirty="0">
                <a:solidFill>
                  <a:schemeClr val="bg1"/>
                </a:solidFill>
                <a:hlinkClick r:id="rId18" action="ppaction://hlinksldjump"/>
              </a:rPr>
              <a:t> </a:t>
            </a:r>
            <a:r>
              <a:rPr lang="nl-NL" b="1" dirty="0">
                <a:solidFill>
                  <a:schemeClr val="bg1"/>
                </a:solidFill>
              </a:rPr>
              <a:t>TO CLOSE</a:t>
            </a:r>
          </a:p>
        </p:txBody>
      </p:sp>
    </p:spTree>
    <p:extLst>
      <p:ext uri="{BB962C8B-B14F-4D97-AF65-F5344CB8AC3E}">
        <p14:creationId xmlns:p14="http://schemas.microsoft.com/office/powerpoint/2010/main" val="185602260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Vijfhoek 3"/>
          <p:cNvSpPr/>
          <p:nvPr/>
        </p:nvSpPr>
        <p:spPr>
          <a:xfrm>
            <a:off x="0" y="332656"/>
            <a:ext cx="6336704" cy="576064"/>
          </a:xfrm>
          <a:prstGeom prst="homePlate">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sz="2400" b="1" dirty="0"/>
              <a:t>Techniques</a:t>
            </a:r>
          </a:p>
        </p:txBody>
      </p:sp>
      <p:sp>
        <p:nvSpPr>
          <p:cNvPr id="5" name="Actieknop: Introductiepagina 4">
            <a:hlinkClick r:id="rId2" action="ppaction://hlinksldjump" highlightClick="1"/>
          </p:cNvPr>
          <p:cNvSpPr/>
          <p:nvPr/>
        </p:nvSpPr>
        <p:spPr>
          <a:xfrm>
            <a:off x="8244408" y="404664"/>
            <a:ext cx="755576" cy="504056"/>
          </a:xfrm>
          <a:prstGeom prst="actionButtonHome">
            <a:avLst/>
          </a:prstGeom>
          <a:solidFill>
            <a:schemeClr val="accent5">
              <a:lumMod val="20000"/>
              <a:lumOff val="80000"/>
            </a:schemeClr>
          </a:solidFill>
        </p:spPr>
        <p:style>
          <a:lnRef idx="2">
            <a:schemeClr val="accent2"/>
          </a:lnRef>
          <a:fillRef idx="1">
            <a:schemeClr val="lt1"/>
          </a:fillRef>
          <a:effectRef idx="0">
            <a:schemeClr val="accent2"/>
          </a:effectRef>
          <a:fontRef idx="minor">
            <a:schemeClr val="dk1"/>
          </a:fontRef>
        </p:style>
        <p:txBody>
          <a:bodyPr rtlCol="0" anchor="ctr"/>
          <a:lstStyle/>
          <a:p>
            <a:pPr algn="ctr"/>
            <a:endParaRPr lang="nl-NL" b="1"/>
          </a:p>
        </p:txBody>
      </p:sp>
      <p:cxnSp>
        <p:nvCxnSpPr>
          <p:cNvPr id="24" name="Rechte verbindingslijn 23"/>
          <p:cNvCxnSpPr/>
          <p:nvPr/>
        </p:nvCxnSpPr>
        <p:spPr>
          <a:xfrm>
            <a:off x="323528" y="1340768"/>
            <a:ext cx="842493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Rechte verbindingslijn 24"/>
          <p:cNvCxnSpPr/>
          <p:nvPr/>
        </p:nvCxnSpPr>
        <p:spPr>
          <a:xfrm>
            <a:off x="395536" y="5877272"/>
            <a:ext cx="842493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0" name="Groep 29"/>
          <p:cNvGrpSpPr/>
          <p:nvPr/>
        </p:nvGrpSpPr>
        <p:grpSpPr>
          <a:xfrm>
            <a:off x="323528" y="908720"/>
            <a:ext cx="8496944" cy="5459834"/>
            <a:chOff x="323528" y="1196752"/>
            <a:chExt cx="8496944" cy="5459834"/>
          </a:xfrm>
        </p:grpSpPr>
        <p:grpSp>
          <p:nvGrpSpPr>
            <p:cNvPr id="22" name="Groep 21"/>
            <p:cNvGrpSpPr/>
            <p:nvPr/>
          </p:nvGrpSpPr>
          <p:grpSpPr>
            <a:xfrm>
              <a:off x="323528" y="1772816"/>
              <a:ext cx="8424936" cy="4175505"/>
              <a:chOff x="323528" y="1772816"/>
              <a:chExt cx="8424936" cy="4175505"/>
            </a:xfrm>
          </p:grpSpPr>
          <p:sp>
            <p:nvSpPr>
              <p:cNvPr id="6" name="Rechthoek: afgeronde hoeken 6">
                <a:hlinkClick r:id="rId3" action="ppaction://hlinksldjump"/>
              </p:cNvPr>
              <p:cNvSpPr/>
              <p:nvPr/>
            </p:nvSpPr>
            <p:spPr>
              <a:xfrm>
                <a:off x="611807" y="1773775"/>
                <a:ext cx="1331901" cy="647113"/>
              </a:xfrm>
              <a:prstGeom prst="roundRect">
                <a:avLst/>
              </a:prstGeom>
              <a:solidFill>
                <a:srgbClr val="00A2D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nl-NL" sz="1600" dirty="0"/>
                  <a:t>Minimisation</a:t>
                </a:r>
              </a:p>
            </p:txBody>
          </p:sp>
          <p:sp>
            <p:nvSpPr>
              <p:cNvPr id="7" name="Rechthoek: afgeronde hoeken 48">
                <a:hlinkClick r:id="rId4" action="ppaction://hlinksldjump"/>
              </p:cNvPr>
              <p:cNvSpPr/>
              <p:nvPr/>
            </p:nvSpPr>
            <p:spPr>
              <a:xfrm>
                <a:off x="2483768" y="1773775"/>
                <a:ext cx="1656184" cy="647113"/>
              </a:xfrm>
              <a:prstGeom prst="roundRect">
                <a:avLst/>
              </a:prstGeom>
              <a:solidFill>
                <a:srgbClr val="00A2D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nl-NL" sz="1600" dirty="0"/>
                  <a:t>Showing disbelief</a:t>
                </a:r>
              </a:p>
            </p:txBody>
          </p:sp>
          <p:sp>
            <p:nvSpPr>
              <p:cNvPr id="8" name="Rechthoek: afgeronde hoeken 49">
                <a:hlinkClick r:id="rId5" action="ppaction://hlinksldjump"/>
              </p:cNvPr>
              <p:cNvSpPr/>
              <p:nvPr/>
            </p:nvSpPr>
            <p:spPr>
              <a:xfrm>
                <a:off x="4716016" y="1772816"/>
                <a:ext cx="1944216" cy="647113"/>
              </a:xfrm>
              <a:prstGeom prst="roundRect">
                <a:avLst/>
              </a:prstGeom>
              <a:solidFill>
                <a:srgbClr val="00A2D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nl-NL" sz="1600" dirty="0"/>
                  <a:t>Time-related questions</a:t>
                </a:r>
              </a:p>
            </p:txBody>
          </p:sp>
          <p:sp>
            <p:nvSpPr>
              <p:cNvPr id="9" name="Rechthoek: afgeronde hoeken 54">
                <a:hlinkClick r:id="rId6" action="ppaction://hlinksldjump"/>
              </p:cNvPr>
              <p:cNvSpPr/>
              <p:nvPr/>
            </p:nvSpPr>
            <p:spPr>
              <a:xfrm>
                <a:off x="7092527" y="2011895"/>
                <a:ext cx="1655937" cy="769033"/>
              </a:xfrm>
              <a:prstGeom prst="roundRect">
                <a:avLst/>
              </a:prstGeom>
              <a:solidFill>
                <a:srgbClr val="00A2D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nl-NL" sz="1600" dirty="0"/>
                  <a:t>Free recall</a:t>
                </a:r>
              </a:p>
            </p:txBody>
          </p:sp>
          <p:sp>
            <p:nvSpPr>
              <p:cNvPr id="11" name="Rechthoek: afgeronde hoeken 6">
                <a:hlinkClick r:id="rId7" action="ppaction://hlinksldjump"/>
              </p:cNvPr>
              <p:cNvSpPr/>
              <p:nvPr/>
            </p:nvSpPr>
            <p:spPr>
              <a:xfrm>
                <a:off x="323528" y="2709879"/>
                <a:ext cx="1223889" cy="647113"/>
              </a:xfrm>
              <a:prstGeom prst="roundRect">
                <a:avLst/>
              </a:prstGeom>
              <a:solidFill>
                <a:srgbClr val="00A2D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nl-NL" sz="1600" dirty="0"/>
                  <a:t>False evidence</a:t>
                </a:r>
              </a:p>
            </p:txBody>
          </p:sp>
          <p:sp>
            <p:nvSpPr>
              <p:cNvPr id="12" name="Rechthoek: afgeronde hoeken 6">
                <a:hlinkClick r:id="rId8" action="ppaction://hlinksldjump"/>
              </p:cNvPr>
              <p:cNvSpPr/>
              <p:nvPr/>
            </p:nvSpPr>
            <p:spPr>
              <a:xfrm>
                <a:off x="547936" y="3573975"/>
                <a:ext cx="1503784" cy="647113"/>
              </a:xfrm>
              <a:prstGeom prst="roundRect">
                <a:avLst/>
              </a:prstGeom>
              <a:solidFill>
                <a:srgbClr val="00A2D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nl-NL" sz="1600" dirty="0"/>
                  <a:t>Maximisation</a:t>
                </a:r>
              </a:p>
            </p:txBody>
          </p:sp>
          <p:sp>
            <p:nvSpPr>
              <p:cNvPr id="13" name="Rechthoek: afgeronde hoeken 6">
                <a:hlinkClick r:id="rId9" action="ppaction://hlinksldjump"/>
              </p:cNvPr>
              <p:cNvSpPr/>
              <p:nvPr/>
            </p:nvSpPr>
            <p:spPr>
              <a:xfrm>
                <a:off x="700336" y="4437112"/>
                <a:ext cx="1927448" cy="647113"/>
              </a:xfrm>
              <a:prstGeom prst="roundRect">
                <a:avLst/>
              </a:prstGeom>
              <a:solidFill>
                <a:srgbClr val="00A2D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nl-NL" sz="1600" dirty="0"/>
                  <a:t>Suggesting questioning</a:t>
                </a:r>
              </a:p>
            </p:txBody>
          </p:sp>
          <p:sp>
            <p:nvSpPr>
              <p:cNvPr id="14" name="Rechthoek: afgeronde hoeken 48">
                <a:hlinkClick r:id="rId10" action="ppaction://hlinksldjump"/>
              </p:cNvPr>
              <p:cNvSpPr/>
              <p:nvPr/>
            </p:nvSpPr>
            <p:spPr>
              <a:xfrm>
                <a:off x="2339752" y="2709879"/>
                <a:ext cx="1656184" cy="647113"/>
              </a:xfrm>
              <a:prstGeom prst="roundRect">
                <a:avLst/>
              </a:prstGeom>
              <a:solidFill>
                <a:srgbClr val="00A2D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nl-NL" sz="1600" dirty="0"/>
                  <a:t>False promises</a:t>
                </a:r>
              </a:p>
            </p:txBody>
          </p:sp>
          <p:sp>
            <p:nvSpPr>
              <p:cNvPr id="15" name="Rechthoek: afgeronde hoeken 48">
                <a:hlinkClick r:id="rId11" action="ppaction://hlinksldjump"/>
              </p:cNvPr>
              <p:cNvSpPr/>
              <p:nvPr/>
            </p:nvSpPr>
            <p:spPr>
              <a:xfrm>
                <a:off x="2636168" y="3573975"/>
                <a:ext cx="1656184" cy="647113"/>
              </a:xfrm>
              <a:prstGeom prst="roundRect">
                <a:avLst/>
              </a:prstGeom>
              <a:solidFill>
                <a:srgbClr val="00A2D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nl-NL" sz="1600" dirty="0"/>
                  <a:t>Hypothetical questions</a:t>
                </a:r>
              </a:p>
            </p:txBody>
          </p:sp>
          <p:sp>
            <p:nvSpPr>
              <p:cNvPr id="16" name="Rechthoek: afgeronde hoeken 48">
                <a:hlinkClick r:id="rId12" action="ppaction://hlinksldjump"/>
              </p:cNvPr>
              <p:cNvSpPr/>
              <p:nvPr/>
            </p:nvSpPr>
            <p:spPr>
              <a:xfrm>
                <a:off x="2843808" y="4438071"/>
                <a:ext cx="1656184" cy="647113"/>
              </a:xfrm>
              <a:prstGeom prst="roundRect">
                <a:avLst/>
              </a:prstGeom>
              <a:solidFill>
                <a:srgbClr val="00A2D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nl-NL" sz="1600" dirty="0"/>
                  <a:t>Persuasion</a:t>
                </a:r>
              </a:p>
            </p:txBody>
          </p:sp>
          <p:sp>
            <p:nvSpPr>
              <p:cNvPr id="17" name="Rechthoek: afgeronde hoeken 48">
                <a:hlinkClick r:id="rId13" action="ppaction://hlinksldjump"/>
              </p:cNvPr>
              <p:cNvSpPr/>
              <p:nvPr/>
            </p:nvSpPr>
            <p:spPr>
              <a:xfrm>
                <a:off x="3059832" y="5301208"/>
                <a:ext cx="1656184" cy="647113"/>
              </a:xfrm>
              <a:prstGeom prst="roundRect">
                <a:avLst/>
              </a:prstGeom>
              <a:solidFill>
                <a:srgbClr val="00A2D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nl-NL" sz="1600" dirty="0"/>
                  <a:t>Repetitive questioning</a:t>
                </a:r>
              </a:p>
            </p:txBody>
          </p:sp>
          <p:sp>
            <p:nvSpPr>
              <p:cNvPr id="19" name="Rechthoek: afgeronde hoeken 49">
                <a:hlinkClick r:id="rId14" action="ppaction://hlinksldjump"/>
              </p:cNvPr>
              <p:cNvSpPr/>
              <p:nvPr/>
            </p:nvSpPr>
            <p:spPr>
              <a:xfrm>
                <a:off x="4716016" y="2709879"/>
                <a:ext cx="1937493" cy="647113"/>
              </a:xfrm>
              <a:prstGeom prst="roundRect">
                <a:avLst/>
              </a:prstGeom>
              <a:solidFill>
                <a:srgbClr val="00A2D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nl-NL" sz="1600" dirty="0"/>
                  <a:t>Confronting with existing evidence</a:t>
                </a:r>
              </a:p>
            </p:txBody>
          </p:sp>
          <p:sp>
            <p:nvSpPr>
              <p:cNvPr id="20" name="Rechthoek: afgeronde hoeken 49">
                <a:hlinkClick r:id="rId15" action="ppaction://hlinksldjump"/>
              </p:cNvPr>
              <p:cNvSpPr/>
              <p:nvPr/>
            </p:nvSpPr>
            <p:spPr>
              <a:xfrm>
                <a:off x="4716016" y="3573016"/>
                <a:ext cx="1937493" cy="647113"/>
              </a:xfrm>
              <a:prstGeom prst="roundRect">
                <a:avLst/>
              </a:prstGeom>
              <a:solidFill>
                <a:srgbClr val="00A2D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nl-NL" sz="1600" dirty="0"/>
                  <a:t>Exploring inconsistencies</a:t>
                </a:r>
              </a:p>
            </p:txBody>
          </p:sp>
          <p:sp>
            <p:nvSpPr>
              <p:cNvPr id="21" name="Rechthoek: afgeronde hoeken 49">
                <a:hlinkClick r:id="rId16" action="ppaction://hlinksldjump"/>
              </p:cNvPr>
              <p:cNvSpPr/>
              <p:nvPr/>
            </p:nvSpPr>
            <p:spPr>
              <a:xfrm>
                <a:off x="6084168" y="4437112"/>
                <a:ext cx="1937493" cy="647113"/>
              </a:xfrm>
              <a:prstGeom prst="roundRect">
                <a:avLst/>
              </a:prstGeom>
              <a:solidFill>
                <a:srgbClr val="00A2D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nl-NL" sz="1600" dirty="0"/>
                  <a:t>Building rapport</a:t>
                </a:r>
              </a:p>
            </p:txBody>
          </p:sp>
        </p:grpSp>
        <p:sp>
          <p:nvSpPr>
            <p:cNvPr id="26" name="Tekstvak 25"/>
            <p:cNvSpPr txBox="1"/>
            <p:nvPr/>
          </p:nvSpPr>
          <p:spPr>
            <a:xfrm>
              <a:off x="323528" y="1196752"/>
              <a:ext cx="3024336" cy="369332"/>
            </a:xfrm>
            <a:prstGeom prst="rect">
              <a:avLst/>
            </a:prstGeom>
            <a:noFill/>
            <a:ln>
              <a:noFill/>
            </a:ln>
          </p:spPr>
          <p:txBody>
            <a:bodyPr wrap="square" rtlCol="0">
              <a:spAutoFit/>
            </a:bodyPr>
            <a:lstStyle/>
            <a:p>
              <a:r>
                <a:rPr lang="nl-NL" dirty="0"/>
                <a:t>ACCUSATORY MODEL</a:t>
              </a:r>
            </a:p>
          </p:txBody>
        </p:sp>
        <p:sp>
          <p:nvSpPr>
            <p:cNvPr id="27" name="Tekstvak 26"/>
            <p:cNvSpPr txBox="1"/>
            <p:nvPr/>
          </p:nvSpPr>
          <p:spPr>
            <a:xfrm>
              <a:off x="5148064" y="1196752"/>
              <a:ext cx="3600400" cy="369332"/>
            </a:xfrm>
            <a:prstGeom prst="rect">
              <a:avLst/>
            </a:prstGeom>
            <a:noFill/>
            <a:ln>
              <a:noFill/>
            </a:ln>
          </p:spPr>
          <p:txBody>
            <a:bodyPr wrap="square" rtlCol="0">
              <a:spAutoFit/>
            </a:bodyPr>
            <a:lstStyle/>
            <a:p>
              <a:r>
                <a:rPr lang="nl-NL" dirty="0"/>
                <a:t>INFORMATION-GATHERING  MODEL</a:t>
              </a:r>
            </a:p>
          </p:txBody>
        </p:sp>
        <p:sp>
          <p:nvSpPr>
            <p:cNvPr id="28" name="Tekstvak 27"/>
            <p:cNvSpPr txBox="1"/>
            <p:nvPr/>
          </p:nvSpPr>
          <p:spPr>
            <a:xfrm>
              <a:off x="323528" y="5733256"/>
              <a:ext cx="3240360" cy="923330"/>
            </a:xfrm>
            <a:prstGeom prst="rect">
              <a:avLst/>
            </a:prstGeom>
            <a:noFill/>
            <a:ln>
              <a:noFill/>
            </a:ln>
          </p:spPr>
          <p:txBody>
            <a:bodyPr wrap="square" rtlCol="0">
              <a:spAutoFit/>
            </a:bodyPr>
            <a:lstStyle/>
            <a:p>
              <a:r>
                <a:rPr lang="nl-NL" b="1" dirty="0"/>
                <a:t>INAPPOPRIATE</a:t>
              </a:r>
            </a:p>
            <a:p>
              <a:endParaRPr lang="nl-NL" dirty="0"/>
            </a:p>
            <a:p>
              <a:r>
                <a:rPr lang="nl-NL" dirty="0"/>
                <a:t>High risk of a false confession</a:t>
              </a:r>
            </a:p>
          </p:txBody>
        </p:sp>
        <p:sp>
          <p:nvSpPr>
            <p:cNvPr id="29" name="Tekstvak 28"/>
            <p:cNvSpPr txBox="1"/>
            <p:nvPr/>
          </p:nvSpPr>
          <p:spPr>
            <a:xfrm>
              <a:off x="5580112" y="5733256"/>
              <a:ext cx="3240360" cy="923330"/>
            </a:xfrm>
            <a:prstGeom prst="rect">
              <a:avLst/>
            </a:prstGeom>
            <a:noFill/>
            <a:ln>
              <a:noFill/>
            </a:ln>
          </p:spPr>
          <p:txBody>
            <a:bodyPr wrap="square" rtlCol="0">
              <a:spAutoFit/>
            </a:bodyPr>
            <a:lstStyle/>
            <a:p>
              <a:pPr algn="r"/>
              <a:r>
                <a:rPr lang="nl-NL" b="1" dirty="0"/>
                <a:t>APPROPRIATE</a:t>
              </a:r>
            </a:p>
            <a:p>
              <a:endParaRPr lang="nl-NL" dirty="0"/>
            </a:p>
            <a:p>
              <a:pPr algn="r"/>
              <a:r>
                <a:rPr lang="nl-NL" dirty="0"/>
                <a:t>Low risk of a false confession</a:t>
              </a:r>
            </a:p>
          </p:txBody>
        </p:sp>
      </p:grpSp>
      <p:sp>
        <p:nvSpPr>
          <p:cNvPr id="34" name="Rechthoek 33"/>
          <p:cNvSpPr/>
          <p:nvPr/>
        </p:nvSpPr>
        <p:spPr>
          <a:xfrm>
            <a:off x="467544" y="1700808"/>
            <a:ext cx="1512168" cy="7920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2" name="Tekstvak 31"/>
          <p:cNvSpPr txBox="1"/>
          <p:nvPr/>
        </p:nvSpPr>
        <p:spPr>
          <a:xfrm>
            <a:off x="611807" y="-27384"/>
            <a:ext cx="8424689" cy="369332"/>
          </a:xfrm>
          <a:prstGeom prst="rect">
            <a:avLst/>
          </a:prstGeom>
          <a:noFill/>
        </p:spPr>
        <p:txBody>
          <a:bodyPr wrap="square" rtlCol="0">
            <a:spAutoFit/>
          </a:bodyPr>
          <a:lstStyle/>
          <a:p>
            <a:r>
              <a:rPr lang="nl-NL" i="1" dirty="0"/>
              <a:t>CLICK on each of the boxes to read more; CLICK AGAIN to close</a:t>
            </a:r>
          </a:p>
        </p:txBody>
      </p:sp>
      <p:sp>
        <p:nvSpPr>
          <p:cNvPr id="33" name="Vijfhoek 32">
            <a:hlinkClick r:id="rId17" action="ppaction://hlinksldjump"/>
          </p:cNvPr>
          <p:cNvSpPr/>
          <p:nvPr/>
        </p:nvSpPr>
        <p:spPr>
          <a:xfrm>
            <a:off x="4860032" y="6436010"/>
            <a:ext cx="4248472" cy="404664"/>
          </a:xfrm>
          <a:prstGeom prst="homePlate">
            <a:avLst/>
          </a:prstGeom>
          <a:gradFill flip="none" rotWithShape="1">
            <a:gsLst>
              <a:gs pos="0">
                <a:schemeClr val="accent2">
                  <a:shade val="30000"/>
                  <a:satMod val="115000"/>
                  <a:alpha val="80000"/>
                </a:schemeClr>
              </a:gs>
              <a:gs pos="50000">
                <a:schemeClr val="accent2">
                  <a:shade val="67500"/>
                  <a:satMod val="115000"/>
                </a:schemeClr>
              </a:gs>
              <a:gs pos="100000">
                <a:schemeClr val="accent2">
                  <a:shade val="100000"/>
                  <a:satMod val="11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b="1" dirty="0"/>
              <a:t>Click here for ’Inappropriate techniques’</a:t>
            </a:r>
          </a:p>
        </p:txBody>
      </p:sp>
      <p:sp>
        <p:nvSpPr>
          <p:cNvPr id="31" name="Tekstvak 29"/>
          <p:cNvSpPr txBox="1"/>
          <p:nvPr/>
        </p:nvSpPr>
        <p:spPr>
          <a:xfrm>
            <a:off x="3491880" y="404664"/>
            <a:ext cx="4824536" cy="369332"/>
          </a:xfrm>
          <a:prstGeom prst="rect">
            <a:avLst/>
          </a:prstGeom>
          <a:noFill/>
        </p:spPr>
        <p:txBody>
          <a:bodyPr wrap="square" rtlCol="0">
            <a:spAutoFit/>
          </a:bodyPr>
          <a:lstStyle/>
          <a:p>
            <a:r>
              <a:rPr lang="nl-NL" b="1" dirty="0"/>
              <a:t>Click </a:t>
            </a:r>
            <a:r>
              <a:rPr lang="nl-NL" b="1" dirty="0">
                <a:solidFill>
                  <a:schemeClr val="tx2"/>
                </a:solidFill>
                <a:hlinkClick r:id="rId18" action="ppaction://hlinksldjump"/>
              </a:rPr>
              <a:t>HER</a:t>
            </a:r>
            <a:r>
              <a:rPr lang="nl-NL" b="1" dirty="0">
                <a:solidFill>
                  <a:schemeClr val="tx2"/>
                </a:solidFill>
                <a:hlinkClick r:id="rId3" action="ppaction://hlinksldjump"/>
              </a:rPr>
              <a:t>E</a:t>
            </a:r>
            <a:r>
              <a:rPr lang="nl-NL" b="1" dirty="0">
                <a:solidFill>
                  <a:schemeClr val="tx2"/>
                </a:solidFill>
              </a:rPr>
              <a:t> </a:t>
            </a:r>
            <a:r>
              <a:rPr lang="nl-NL" b="1" dirty="0"/>
              <a:t>for an overview of all techiques</a:t>
            </a:r>
          </a:p>
        </p:txBody>
      </p:sp>
      <p:sp>
        <p:nvSpPr>
          <p:cNvPr id="37" name="Tekstvak 30">
            <a:hlinkClick r:id="rId18" action="ppaction://hlinksldjump"/>
          </p:cNvPr>
          <p:cNvSpPr txBox="1"/>
          <p:nvPr/>
        </p:nvSpPr>
        <p:spPr>
          <a:xfrm>
            <a:off x="1304020" y="4233159"/>
            <a:ext cx="5976664" cy="2308324"/>
          </a:xfrm>
          <a:prstGeom prst="rect">
            <a:avLst/>
          </a:prstGeom>
          <a:solidFill>
            <a:srgbClr val="002060"/>
          </a:solidFill>
          <a:ln>
            <a:solidFill>
              <a:schemeClr val="tx2"/>
            </a:solidFill>
          </a:ln>
        </p:spPr>
        <p:txBody>
          <a:bodyPr wrap="square" rtlCol="0">
            <a:spAutoFit/>
          </a:bodyPr>
          <a:lstStyle/>
          <a:p>
            <a:pPr algn="just"/>
            <a:r>
              <a:rPr lang="en-US" b="1" dirty="0">
                <a:solidFill>
                  <a:schemeClr val="bg1"/>
                </a:solidFill>
              </a:rPr>
              <a:t>Repeating questions</a:t>
            </a:r>
          </a:p>
          <a:p>
            <a:pPr algn="just"/>
            <a:endParaRPr lang="en-US" dirty="0">
              <a:solidFill>
                <a:schemeClr val="bg1"/>
              </a:solidFill>
            </a:endParaRPr>
          </a:p>
          <a:p>
            <a:pPr algn="just"/>
            <a:r>
              <a:rPr lang="en-US" dirty="0">
                <a:solidFill>
                  <a:schemeClr val="bg1"/>
                </a:solidFill>
              </a:rPr>
              <a:t>This tactic involves persistently posing the same question with the view to obtain an answer from an uncooperative suspect, or in order to confuse the suspect and/or catch him on the inconsistencies.</a:t>
            </a:r>
          </a:p>
          <a:p>
            <a:pPr algn="just"/>
            <a:endParaRPr lang="nl-NL" dirty="0">
              <a:solidFill>
                <a:schemeClr val="bg1"/>
              </a:solidFill>
            </a:endParaRPr>
          </a:p>
          <a:p>
            <a:pPr algn="just"/>
            <a:r>
              <a:rPr lang="nl-NL" b="1" dirty="0">
                <a:solidFill>
                  <a:schemeClr val="bg1"/>
                </a:solidFill>
              </a:rPr>
              <a:t>CLICK </a:t>
            </a:r>
            <a:r>
              <a:rPr lang="nl-NL" b="1" dirty="0">
                <a:solidFill>
                  <a:schemeClr val="bg1"/>
                </a:solidFill>
                <a:hlinkClick r:id="rId18" action="ppaction://hlinksldjump"/>
              </a:rPr>
              <a:t>HERE</a:t>
            </a:r>
            <a:r>
              <a:rPr lang="nl-NL" dirty="0">
                <a:solidFill>
                  <a:schemeClr val="bg1"/>
                </a:solidFill>
                <a:hlinkClick r:id="rId18" action="ppaction://hlinksldjump"/>
              </a:rPr>
              <a:t> </a:t>
            </a:r>
            <a:r>
              <a:rPr lang="nl-NL" b="1" dirty="0">
                <a:solidFill>
                  <a:schemeClr val="bg1"/>
                </a:solidFill>
              </a:rPr>
              <a:t>TO CLOSE</a:t>
            </a:r>
          </a:p>
        </p:txBody>
      </p:sp>
    </p:spTree>
    <p:extLst>
      <p:ext uri="{BB962C8B-B14F-4D97-AF65-F5344CB8AC3E}">
        <p14:creationId xmlns:p14="http://schemas.microsoft.com/office/powerpoint/2010/main" val="129831071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Vijfhoek 3"/>
          <p:cNvSpPr/>
          <p:nvPr/>
        </p:nvSpPr>
        <p:spPr>
          <a:xfrm>
            <a:off x="0" y="332656"/>
            <a:ext cx="6336704" cy="576064"/>
          </a:xfrm>
          <a:prstGeom prst="homePlate">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sz="2400" b="1" dirty="0"/>
              <a:t>Techniques</a:t>
            </a:r>
          </a:p>
        </p:txBody>
      </p:sp>
      <p:sp>
        <p:nvSpPr>
          <p:cNvPr id="5" name="Actieknop: Introductiepagina 4">
            <a:hlinkClick r:id="rId2" action="ppaction://hlinksldjump" highlightClick="1"/>
          </p:cNvPr>
          <p:cNvSpPr/>
          <p:nvPr/>
        </p:nvSpPr>
        <p:spPr>
          <a:xfrm>
            <a:off x="8244408" y="404664"/>
            <a:ext cx="755576" cy="504056"/>
          </a:xfrm>
          <a:prstGeom prst="actionButtonHome">
            <a:avLst/>
          </a:prstGeom>
          <a:solidFill>
            <a:schemeClr val="accent5">
              <a:lumMod val="20000"/>
              <a:lumOff val="80000"/>
            </a:schemeClr>
          </a:solidFill>
        </p:spPr>
        <p:style>
          <a:lnRef idx="2">
            <a:schemeClr val="accent2"/>
          </a:lnRef>
          <a:fillRef idx="1">
            <a:schemeClr val="lt1"/>
          </a:fillRef>
          <a:effectRef idx="0">
            <a:schemeClr val="accent2"/>
          </a:effectRef>
          <a:fontRef idx="minor">
            <a:schemeClr val="dk1"/>
          </a:fontRef>
        </p:style>
        <p:txBody>
          <a:bodyPr rtlCol="0" anchor="ctr"/>
          <a:lstStyle/>
          <a:p>
            <a:pPr algn="ctr"/>
            <a:endParaRPr lang="nl-NL" b="1"/>
          </a:p>
        </p:txBody>
      </p:sp>
      <p:cxnSp>
        <p:nvCxnSpPr>
          <p:cNvPr id="24" name="Rechte verbindingslijn 23"/>
          <p:cNvCxnSpPr/>
          <p:nvPr/>
        </p:nvCxnSpPr>
        <p:spPr>
          <a:xfrm>
            <a:off x="323528" y="1340768"/>
            <a:ext cx="842493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Rechte verbindingslijn 24"/>
          <p:cNvCxnSpPr/>
          <p:nvPr/>
        </p:nvCxnSpPr>
        <p:spPr>
          <a:xfrm>
            <a:off x="395536" y="5877272"/>
            <a:ext cx="842493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0" name="Groep 29"/>
          <p:cNvGrpSpPr/>
          <p:nvPr/>
        </p:nvGrpSpPr>
        <p:grpSpPr>
          <a:xfrm>
            <a:off x="323528" y="908720"/>
            <a:ext cx="8496944" cy="5459834"/>
            <a:chOff x="323528" y="1196752"/>
            <a:chExt cx="8496944" cy="5459834"/>
          </a:xfrm>
        </p:grpSpPr>
        <p:grpSp>
          <p:nvGrpSpPr>
            <p:cNvPr id="22" name="Groep 21"/>
            <p:cNvGrpSpPr/>
            <p:nvPr/>
          </p:nvGrpSpPr>
          <p:grpSpPr>
            <a:xfrm>
              <a:off x="323528" y="1772816"/>
              <a:ext cx="8424936" cy="4175505"/>
              <a:chOff x="323528" y="1772816"/>
              <a:chExt cx="8424936" cy="4175505"/>
            </a:xfrm>
          </p:grpSpPr>
          <p:sp>
            <p:nvSpPr>
              <p:cNvPr id="6" name="Rechthoek: afgeronde hoeken 6">
                <a:hlinkClick r:id="rId3" action="ppaction://hlinksldjump"/>
              </p:cNvPr>
              <p:cNvSpPr/>
              <p:nvPr/>
            </p:nvSpPr>
            <p:spPr>
              <a:xfrm>
                <a:off x="611807" y="1773775"/>
                <a:ext cx="1331901" cy="647113"/>
              </a:xfrm>
              <a:prstGeom prst="roundRect">
                <a:avLst/>
              </a:prstGeom>
              <a:solidFill>
                <a:srgbClr val="00A2D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nl-NL" sz="1600" dirty="0"/>
                  <a:t>Minimisation</a:t>
                </a:r>
              </a:p>
            </p:txBody>
          </p:sp>
          <p:sp>
            <p:nvSpPr>
              <p:cNvPr id="7" name="Rechthoek: afgeronde hoeken 48">
                <a:hlinkClick r:id="rId4" action="ppaction://hlinksldjump"/>
              </p:cNvPr>
              <p:cNvSpPr/>
              <p:nvPr/>
            </p:nvSpPr>
            <p:spPr>
              <a:xfrm>
                <a:off x="2483768" y="1773775"/>
                <a:ext cx="1656184" cy="647113"/>
              </a:xfrm>
              <a:prstGeom prst="roundRect">
                <a:avLst/>
              </a:prstGeom>
              <a:solidFill>
                <a:srgbClr val="00A2D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nl-NL" sz="1600" dirty="0"/>
                  <a:t>Showing disbelief</a:t>
                </a:r>
              </a:p>
            </p:txBody>
          </p:sp>
          <p:sp>
            <p:nvSpPr>
              <p:cNvPr id="8" name="Rechthoek: afgeronde hoeken 49">
                <a:hlinkClick r:id="rId5" action="ppaction://hlinksldjump"/>
              </p:cNvPr>
              <p:cNvSpPr/>
              <p:nvPr/>
            </p:nvSpPr>
            <p:spPr>
              <a:xfrm>
                <a:off x="4716016" y="1772816"/>
                <a:ext cx="1944216" cy="647113"/>
              </a:xfrm>
              <a:prstGeom prst="roundRect">
                <a:avLst/>
              </a:prstGeom>
              <a:solidFill>
                <a:srgbClr val="00A2D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nl-NL" sz="1600" dirty="0"/>
                  <a:t>Time-related questions</a:t>
                </a:r>
              </a:p>
            </p:txBody>
          </p:sp>
          <p:sp>
            <p:nvSpPr>
              <p:cNvPr id="9" name="Rechthoek: afgeronde hoeken 54">
                <a:hlinkClick r:id="rId6" action="ppaction://hlinksldjump"/>
              </p:cNvPr>
              <p:cNvSpPr/>
              <p:nvPr/>
            </p:nvSpPr>
            <p:spPr>
              <a:xfrm>
                <a:off x="7092527" y="2011895"/>
                <a:ext cx="1655937" cy="769033"/>
              </a:xfrm>
              <a:prstGeom prst="roundRect">
                <a:avLst/>
              </a:prstGeom>
              <a:solidFill>
                <a:srgbClr val="00A2D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nl-NL" sz="1600" dirty="0"/>
                  <a:t>Free recall</a:t>
                </a:r>
              </a:p>
            </p:txBody>
          </p:sp>
          <p:sp>
            <p:nvSpPr>
              <p:cNvPr id="11" name="Rechthoek: afgeronde hoeken 6">
                <a:hlinkClick r:id="rId7" action="ppaction://hlinksldjump"/>
              </p:cNvPr>
              <p:cNvSpPr/>
              <p:nvPr/>
            </p:nvSpPr>
            <p:spPr>
              <a:xfrm>
                <a:off x="323528" y="2709879"/>
                <a:ext cx="1223889" cy="647113"/>
              </a:xfrm>
              <a:prstGeom prst="roundRect">
                <a:avLst/>
              </a:prstGeom>
              <a:solidFill>
                <a:srgbClr val="00A2D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nl-NL" sz="1600" dirty="0"/>
                  <a:t>False evidence</a:t>
                </a:r>
              </a:p>
            </p:txBody>
          </p:sp>
          <p:sp>
            <p:nvSpPr>
              <p:cNvPr id="12" name="Rechthoek: afgeronde hoeken 6">
                <a:hlinkClick r:id="rId8" action="ppaction://hlinksldjump"/>
              </p:cNvPr>
              <p:cNvSpPr/>
              <p:nvPr/>
            </p:nvSpPr>
            <p:spPr>
              <a:xfrm>
                <a:off x="547936" y="3573975"/>
                <a:ext cx="1503784" cy="647113"/>
              </a:xfrm>
              <a:prstGeom prst="roundRect">
                <a:avLst/>
              </a:prstGeom>
              <a:solidFill>
                <a:srgbClr val="00A2D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nl-NL" sz="1600" dirty="0"/>
                  <a:t>Maximisation</a:t>
                </a:r>
              </a:p>
            </p:txBody>
          </p:sp>
          <p:sp>
            <p:nvSpPr>
              <p:cNvPr id="13" name="Rechthoek: afgeronde hoeken 6">
                <a:hlinkClick r:id="rId9" action="ppaction://hlinksldjump"/>
              </p:cNvPr>
              <p:cNvSpPr/>
              <p:nvPr/>
            </p:nvSpPr>
            <p:spPr>
              <a:xfrm>
                <a:off x="700336" y="4437112"/>
                <a:ext cx="1927448" cy="647113"/>
              </a:xfrm>
              <a:prstGeom prst="roundRect">
                <a:avLst/>
              </a:prstGeom>
              <a:solidFill>
                <a:srgbClr val="00A2D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nl-NL" sz="1600" dirty="0"/>
                  <a:t>Suggesting questioning</a:t>
                </a:r>
              </a:p>
            </p:txBody>
          </p:sp>
          <p:sp>
            <p:nvSpPr>
              <p:cNvPr id="14" name="Rechthoek: afgeronde hoeken 48">
                <a:hlinkClick r:id="rId10" action="ppaction://hlinksldjump"/>
              </p:cNvPr>
              <p:cNvSpPr/>
              <p:nvPr/>
            </p:nvSpPr>
            <p:spPr>
              <a:xfrm>
                <a:off x="2339752" y="2709879"/>
                <a:ext cx="1656184" cy="647113"/>
              </a:xfrm>
              <a:prstGeom prst="roundRect">
                <a:avLst/>
              </a:prstGeom>
              <a:solidFill>
                <a:srgbClr val="00A2D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nl-NL" sz="1600" dirty="0"/>
                  <a:t>False promises</a:t>
                </a:r>
              </a:p>
            </p:txBody>
          </p:sp>
          <p:sp>
            <p:nvSpPr>
              <p:cNvPr id="15" name="Rechthoek: afgeronde hoeken 48">
                <a:hlinkClick r:id="rId11" action="ppaction://hlinksldjump"/>
              </p:cNvPr>
              <p:cNvSpPr/>
              <p:nvPr/>
            </p:nvSpPr>
            <p:spPr>
              <a:xfrm>
                <a:off x="2636168" y="3573975"/>
                <a:ext cx="1656184" cy="647113"/>
              </a:xfrm>
              <a:prstGeom prst="roundRect">
                <a:avLst/>
              </a:prstGeom>
              <a:solidFill>
                <a:srgbClr val="00A2D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nl-NL" sz="1600" dirty="0"/>
                  <a:t>Hypothetical questions</a:t>
                </a:r>
              </a:p>
            </p:txBody>
          </p:sp>
          <p:sp>
            <p:nvSpPr>
              <p:cNvPr id="16" name="Rechthoek: afgeronde hoeken 48">
                <a:hlinkClick r:id="rId12" action="ppaction://hlinksldjump"/>
              </p:cNvPr>
              <p:cNvSpPr/>
              <p:nvPr/>
            </p:nvSpPr>
            <p:spPr>
              <a:xfrm>
                <a:off x="2843808" y="4438071"/>
                <a:ext cx="1656184" cy="647113"/>
              </a:xfrm>
              <a:prstGeom prst="roundRect">
                <a:avLst/>
              </a:prstGeom>
              <a:solidFill>
                <a:srgbClr val="00A2D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nl-NL" sz="1600" dirty="0"/>
                  <a:t>Persuasion</a:t>
                </a:r>
              </a:p>
            </p:txBody>
          </p:sp>
          <p:sp>
            <p:nvSpPr>
              <p:cNvPr id="17" name="Rechthoek: afgeronde hoeken 48">
                <a:hlinkClick r:id="rId13" action="ppaction://hlinksldjump"/>
              </p:cNvPr>
              <p:cNvSpPr/>
              <p:nvPr/>
            </p:nvSpPr>
            <p:spPr>
              <a:xfrm>
                <a:off x="3059832" y="5301208"/>
                <a:ext cx="1656184" cy="647113"/>
              </a:xfrm>
              <a:prstGeom prst="roundRect">
                <a:avLst/>
              </a:prstGeom>
              <a:solidFill>
                <a:srgbClr val="00A2D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nl-NL" sz="1600" dirty="0"/>
                  <a:t>Repetitive questioning</a:t>
                </a:r>
              </a:p>
            </p:txBody>
          </p:sp>
          <p:sp>
            <p:nvSpPr>
              <p:cNvPr id="19" name="Rechthoek: afgeronde hoeken 49">
                <a:hlinkClick r:id="rId14" action="ppaction://hlinksldjump"/>
              </p:cNvPr>
              <p:cNvSpPr/>
              <p:nvPr/>
            </p:nvSpPr>
            <p:spPr>
              <a:xfrm>
                <a:off x="4716016" y="2709879"/>
                <a:ext cx="1937493" cy="647113"/>
              </a:xfrm>
              <a:prstGeom prst="roundRect">
                <a:avLst/>
              </a:prstGeom>
              <a:solidFill>
                <a:srgbClr val="00A2D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nl-NL" sz="1600" dirty="0"/>
                  <a:t>Confronting with existing evidence</a:t>
                </a:r>
              </a:p>
            </p:txBody>
          </p:sp>
          <p:sp>
            <p:nvSpPr>
              <p:cNvPr id="20" name="Rechthoek: afgeronde hoeken 49">
                <a:hlinkClick r:id="rId15" action="ppaction://hlinksldjump"/>
              </p:cNvPr>
              <p:cNvSpPr/>
              <p:nvPr/>
            </p:nvSpPr>
            <p:spPr>
              <a:xfrm>
                <a:off x="4716016" y="3573016"/>
                <a:ext cx="1937493" cy="647113"/>
              </a:xfrm>
              <a:prstGeom prst="roundRect">
                <a:avLst/>
              </a:prstGeom>
              <a:solidFill>
                <a:srgbClr val="00A2D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nl-NL" sz="1600" dirty="0"/>
                  <a:t>Exploring inconsistencies</a:t>
                </a:r>
              </a:p>
            </p:txBody>
          </p:sp>
          <p:sp>
            <p:nvSpPr>
              <p:cNvPr id="21" name="Rechthoek: afgeronde hoeken 49">
                <a:hlinkClick r:id="rId16" action="ppaction://hlinksldjump"/>
              </p:cNvPr>
              <p:cNvSpPr/>
              <p:nvPr/>
            </p:nvSpPr>
            <p:spPr>
              <a:xfrm>
                <a:off x="6084168" y="4437112"/>
                <a:ext cx="1937493" cy="647113"/>
              </a:xfrm>
              <a:prstGeom prst="roundRect">
                <a:avLst/>
              </a:prstGeom>
              <a:solidFill>
                <a:srgbClr val="00A2D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nl-NL" sz="1600" dirty="0"/>
                  <a:t>Building rapport</a:t>
                </a:r>
              </a:p>
            </p:txBody>
          </p:sp>
        </p:grpSp>
        <p:sp>
          <p:nvSpPr>
            <p:cNvPr id="26" name="Tekstvak 25"/>
            <p:cNvSpPr txBox="1"/>
            <p:nvPr/>
          </p:nvSpPr>
          <p:spPr>
            <a:xfrm>
              <a:off x="323528" y="1196752"/>
              <a:ext cx="3024336" cy="369332"/>
            </a:xfrm>
            <a:prstGeom prst="rect">
              <a:avLst/>
            </a:prstGeom>
            <a:noFill/>
            <a:ln>
              <a:noFill/>
            </a:ln>
          </p:spPr>
          <p:txBody>
            <a:bodyPr wrap="square" rtlCol="0">
              <a:spAutoFit/>
            </a:bodyPr>
            <a:lstStyle/>
            <a:p>
              <a:r>
                <a:rPr lang="nl-NL" dirty="0"/>
                <a:t>ACCUSATORY MODEL</a:t>
              </a:r>
            </a:p>
          </p:txBody>
        </p:sp>
        <p:sp>
          <p:nvSpPr>
            <p:cNvPr id="27" name="Tekstvak 26"/>
            <p:cNvSpPr txBox="1"/>
            <p:nvPr/>
          </p:nvSpPr>
          <p:spPr>
            <a:xfrm>
              <a:off x="5148064" y="1196752"/>
              <a:ext cx="3600400" cy="369332"/>
            </a:xfrm>
            <a:prstGeom prst="rect">
              <a:avLst/>
            </a:prstGeom>
            <a:noFill/>
            <a:ln>
              <a:noFill/>
            </a:ln>
          </p:spPr>
          <p:txBody>
            <a:bodyPr wrap="square" rtlCol="0">
              <a:spAutoFit/>
            </a:bodyPr>
            <a:lstStyle/>
            <a:p>
              <a:r>
                <a:rPr lang="nl-NL" dirty="0"/>
                <a:t>INFORMATION-GATHERING  MODEL</a:t>
              </a:r>
            </a:p>
          </p:txBody>
        </p:sp>
        <p:sp>
          <p:nvSpPr>
            <p:cNvPr id="28" name="Tekstvak 27"/>
            <p:cNvSpPr txBox="1"/>
            <p:nvPr/>
          </p:nvSpPr>
          <p:spPr>
            <a:xfrm>
              <a:off x="323528" y="5733256"/>
              <a:ext cx="3240360" cy="923330"/>
            </a:xfrm>
            <a:prstGeom prst="rect">
              <a:avLst/>
            </a:prstGeom>
            <a:noFill/>
            <a:ln>
              <a:noFill/>
            </a:ln>
          </p:spPr>
          <p:txBody>
            <a:bodyPr wrap="square" rtlCol="0">
              <a:spAutoFit/>
            </a:bodyPr>
            <a:lstStyle/>
            <a:p>
              <a:r>
                <a:rPr lang="nl-NL" b="1" dirty="0"/>
                <a:t>INAPPOPRIATE</a:t>
              </a:r>
            </a:p>
            <a:p>
              <a:endParaRPr lang="nl-NL" dirty="0"/>
            </a:p>
            <a:p>
              <a:r>
                <a:rPr lang="nl-NL" dirty="0"/>
                <a:t>High risk of a false confession</a:t>
              </a:r>
            </a:p>
          </p:txBody>
        </p:sp>
        <p:sp>
          <p:nvSpPr>
            <p:cNvPr id="29" name="Tekstvak 28"/>
            <p:cNvSpPr txBox="1"/>
            <p:nvPr/>
          </p:nvSpPr>
          <p:spPr>
            <a:xfrm>
              <a:off x="5580112" y="5733256"/>
              <a:ext cx="3240360" cy="923330"/>
            </a:xfrm>
            <a:prstGeom prst="rect">
              <a:avLst/>
            </a:prstGeom>
            <a:noFill/>
            <a:ln>
              <a:noFill/>
            </a:ln>
          </p:spPr>
          <p:txBody>
            <a:bodyPr wrap="square" rtlCol="0">
              <a:spAutoFit/>
            </a:bodyPr>
            <a:lstStyle/>
            <a:p>
              <a:pPr algn="r"/>
              <a:r>
                <a:rPr lang="nl-NL" b="1" dirty="0"/>
                <a:t>APPROPRIATE</a:t>
              </a:r>
            </a:p>
            <a:p>
              <a:endParaRPr lang="nl-NL" dirty="0"/>
            </a:p>
            <a:p>
              <a:pPr algn="r"/>
              <a:r>
                <a:rPr lang="nl-NL" dirty="0"/>
                <a:t>Low risk of a false confession</a:t>
              </a:r>
            </a:p>
          </p:txBody>
        </p:sp>
      </p:grpSp>
      <p:sp>
        <p:nvSpPr>
          <p:cNvPr id="34" name="Rechthoek 33"/>
          <p:cNvSpPr/>
          <p:nvPr/>
        </p:nvSpPr>
        <p:spPr>
          <a:xfrm>
            <a:off x="467544" y="1700808"/>
            <a:ext cx="1512168" cy="7920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2" name="Tekstvak 31"/>
          <p:cNvSpPr txBox="1"/>
          <p:nvPr/>
        </p:nvSpPr>
        <p:spPr>
          <a:xfrm>
            <a:off x="611807" y="-27384"/>
            <a:ext cx="8424689" cy="369332"/>
          </a:xfrm>
          <a:prstGeom prst="rect">
            <a:avLst/>
          </a:prstGeom>
          <a:noFill/>
        </p:spPr>
        <p:txBody>
          <a:bodyPr wrap="square" rtlCol="0">
            <a:spAutoFit/>
          </a:bodyPr>
          <a:lstStyle/>
          <a:p>
            <a:r>
              <a:rPr lang="nl-NL" i="1" dirty="0"/>
              <a:t>CLICK on each of the boxes to read more; CLICK AGAIN to close</a:t>
            </a:r>
          </a:p>
        </p:txBody>
      </p:sp>
      <p:sp>
        <p:nvSpPr>
          <p:cNvPr id="33" name="Vijfhoek 32">
            <a:hlinkClick r:id="rId17" action="ppaction://hlinksldjump"/>
          </p:cNvPr>
          <p:cNvSpPr/>
          <p:nvPr/>
        </p:nvSpPr>
        <p:spPr>
          <a:xfrm>
            <a:off x="4860032" y="6436010"/>
            <a:ext cx="4248472" cy="404664"/>
          </a:xfrm>
          <a:prstGeom prst="homePlate">
            <a:avLst/>
          </a:prstGeom>
          <a:gradFill flip="none" rotWithShape="1">
            <a:gsLst>
              <a:gs pos="0">
                <a:schemeClr val="accent2">
                  <a:shade val="30000"/>
                  <a:satMod val="115000"/>
                  <a:alpha val="80000"/>
                </a:schemeClr>
              </a:gs>
              <a:gs pos="50000">
                <a:schemeClr val="accent2">
                  <a:shade val="67500"/>
                  <a:satMod val="115000"/>
                </a:schemeClr>
              </a:gs>
              <a:gs pos="100000">
                <a:schemeClr val="accent2">
                  <a:shade val="100000"/>
                  <a:satMod val="11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b="1" dirty="0"/>
              <a:t>Click here for ’Inappropriate techniques’</a:t>
            </a:r>
          </a:p>
        </p:txBody>
      </p:sp>
      <p:sp>
        <p:nvSpPr>
          <p:cNvPr id="31" name="Tekstvak 29"/>
          <p:cNvSpPr txBox="1"/>
          <p:nvPr/>
        </p:nvSpPr>
        <p:spPr>
          <a:xfrm>
            <a:off x="3491880" y="404664"/>
            <a:ext cx="4824536" cy="369332"/>
          </a:xfrm>
          <a:prstGeom prst="rect">
            <a:avLst/>
          </a:prstGeom>
          <a:noFill/>
        </p:spPr>
        <p:txBody>
          <a:bodyPr wrap="square" rtlCol="0">
            <a:spAutoFit/>
          </a:bodyPr>
          <a:lstStyle/>
          <a:p>
            <a:r>
              <a:rPr lang="nl-NL" b="1" dirty="0"/>
              <a:t>Click </a:t>
            </a:r>
            <a:r>
              <a:rPr lang="nl-NL" b="1" dirty="0">
                <a:solidFill>
                  <a:schemeClr val="tx2"/>
                </a:solidFill>
                <a:hlinkClick r:id="rId18" action="ppaction://hlinksldjump"/>
              </a:rPr>
              <a:t>HER</a:t>
            </a:r>
            <a:r>
              <a:rPr lang="nl-NL" b="1" dirty="0">
                <a:solidFill>
                  <a:schemeClr val="tx2"/>
                </a:solidFill>
                <a:hlinkClick r:id="rId3" action="ppaction://hlinksldjump"/>
              </a:rPr>
              <a:t>E</a:t>
            </a:r>
            <a:r>
              <a:rPr lang="nl-NL" b="1" dirty="0">
                <a:solidFill>
                  <a:schemeClr val="tx2"/>
                </a:solidFill>
              </a:rPr>
              <a:t> </a:t>
            </a:r>
            <a:r>
              <a:rPr lang="nl-NL" b="1" dirty="0"/>
              <a:t>for an overview of all techiques</a:t>
            </a:r>
          </a:p>
        </p:txBody>
      </p:sp>
      <p:sp>
        <p:nvSpPr>
          <p:cNvPr id="35" name="Tekstvak 30">
            <a:hlinkClick r:id="rId18" action="ppaction://hlinksldjump"/>
          </p:cNvPr>
          <p:cNvSpPr txBox="1"/>
          <p:nvPr/>
        </p:nvSpPr>
        <p:spPr>
          <a:xfrm>
            <a:off x="3491880" y="3501008"/>
            <a:ext cx="5544616" cy="3139321"/>
          </a:xfrm>
          <a:prstGeom prst="rect">
            <a:avLst/>
          </a:prstGeom>
          <a:solidFill>
            <a:srgbClr val="002060"/>
          </a:solidFill>
          <a:ln>
            <a:solidFill>
              <a:schemeClr val="tx2"/>
            </a:solidFill>
          </a:ln>
        </p:spPr>
        <p:txBody>
          <a:bodyPr wrap="square" rtlCol="0">
            <a:spAutoFit/>
          </a:bodyPr>
          <a:lstStyle/>
          <a:p>
            <a:pPr algn="just"/>
            <a:r>
              <a:rPr lang="en-US" b="1" dirty="0">
                <a:solidFill>
                  <a:schemeClr val="bg1"/>
                </a:solidFill>
              </a:rPr>
              <a:t>Build rapport with the suspect</a:t>
            </a:r>
          </a:p>
          <a:p>
            <a:pPr algn="just"/>
            <a:endParaRPr lang="en-US" dirty="0">
              <a:solidFill>
                <a:schemeClr val="bg1"/>
              </a:solidFill>
            </a:endParaRPr>
          </a:p>
          <a:p>
            <a:pPr algn="just"/>
            <a:r>
              <a:rPr lang="en-US" dirty="0">
                <a:solidFill>
                  <a:schemeClr val="bg1"/>
                </a:solidFill>
              </a:rPr>
              <a:t>This is a range of tactics aimed at achieving cooperation and building a working relationship with the suspect with the view to obtaining an accurate account. These could include, for instance, active listening, adopting a friendly tone of voice, or showing empathy. These behaviors, however, should be genuine, and should </a:t>
            </a:r>
            <a:r>
              <a:rPr lang="en-US" dirty="0" err="1">
                <a:solidFill>
                  <a:schemeClr val="bg1"/>
                </a:solidFill>
              </a:rPr>
              <a:t>lnot</a:t>
            </a:r>
            <a:r>
              <a:rPr lang="en-US" dirty="0">
                <a:solidFill>
                  <a:schemeClr val="bg1"/>
                </a:solidFill>
              </a:rPr>
              <a:t> be aimed at manipulating the suspect.</a:t>
            </a:r>
          </a:p>
          <a:p>
            <a:pPr algn="just"/>
            <a:endParaRPr lang="nl-NL" dirty="0">
              <a:solidFill>
                <a:schemeClr val="bg1"/>
              </a:solidFill>
            </a:endParaRPr>
          </a:p>
          <a:p>
            <a:pPr algn="just"/>
            <a:r>
              <a:rPr lang="nl-NL" b="1" dirty="0">
                <a:solidFill>
                  <a:schemeClr val="bg1"/>
                </a:solidFill>
              </a:rPr>
              <a:t>CLICK </a:t>
            </a:r>
            <a:r>
              <a:rPr lang="nl-NL" b="1" dirty="0">
                <a:solidFill>
                  <a:schemeClr val="bg1"/>
                </a:solidFill>
                <a:hlinkClick r:id="rId18" action="ppaction://hlinksldjump"/>
              </a:rPr>
              <a:t>HERE</a:t>
            </a:r>
            <a:r>
              <a:rPr lang="nl-NL" dirty="0">
                <a:solidFill>
                  <a:schemeClr val="bg1"/>
                </a:solidFill>
                <a:hlinkClick r:id="rId18" action="ppaction://hlinksldjump"/>
              </a:rPr>
              <a:t> </a:t>
            </a:r>
            <a:r>
              <a:rPr lang="nl-NL" b="1" dirty="0">
                <a:solidFill>
                  <a:schemeClr val="bg1"/>
                </a:solidFill>
              </a:rPr>
              <a:t>TO CLOSE</a:t>
            </a:r>
          </a:p>
        </p:txBody>
      </p:sp>
    </p:spTree>
    <p:extLst>
      <p:ext uri="{BB962C8B-B14F-4D97-AF65-F5344CB8AC3E}">
        <p14:creationId xmlns:p14="http://schemas.microsoft.com/office/powerpoint/2010/main" val="178517528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Vijfhoek 3"/>
          <p:cNvSpPr/>
          <p:nvPr/>
        </p:nvSpPr>
        <p:spPr>
          <a:xfrm>
            <a:off x="0" y="332656"/>
            <a:ext cx="6336704" cy="576064"/>
          </a:xfrm>
          <a:prstGeom prst="homePlate">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sz="2400" b="1" dirty="0"/>
              <a:t>Techniques</a:t>
            </a:r>
          </a:p>
        </p:txBody>
      </p:sp>
      <p:sp>
        <p:nvSpPr>
          <p:cNvPr id="5" name="Actieknop: Introductiepagina 4">
            <a:hlinkClick r:id="rId2" action="ppaction://hlinksldjump" highlightClick="1"/>
          </p:cNvPr>
          <p:cNvSpPr/>
          <p:nvPr/>
        </p:nvSpPr>
        <p:spPr>
          <a:xfrm>
            <a:off x="8244408" y="404664"/>
            <a:ext cx="755576" cy="504056"/>
          </a:xfrm>
          <a:prstGeom prst="actionButtonHome">
            <a:avLst/>
          </a:prstGeom>
          <a:solidFill>
            <a:schemeClr val="accent5">
              <a:lumMod val="20000"/>
              <a:lumOff val="80000"/>
            </a:schemeClr>
          </a:solidFill>
        </p:spPr>
        <p:style>
          <a:lnRef idx="2">
            <a:schemeClr val="accent2"/>
          </a:lnRef>
          <a:fillRef idx="1">
            <a:schemeClr val="lt1"/>
          </a:fillRef>
          <a:effectRef idx="0">
            <a:schemeClr val="accent2"/>
          </a:effectRef>
          <a:fontRef idx="minor">
            <a:schemeClr val="dk1"/>
          </a:fontRef>
        </p:style>
        <p:txBody>
          <a:bodyPr rtlCol="0" anchor="ctr"/>
          <a:lstStyle/>
          <a:p>
            <a:pPr algn="ctr"/>
            <a:endParaRPr lang="nl-NL" b="1"/>
          </a:p>
        </p:txBody>
      </p:sp>
      <p:cxnSp>
        <p:nvCxnSpPr>
          <p:cNvPr id="24" name="Rechte verbindingslijn 23"/>
          <p:cNvCxnSpPr/>
          <p:nvPr/>
        </p:nvCxnSpPr>
        <p:spPr>
          <a:xfrm>
            <a:off x="323528" y="1340768"/>
            <a:ext cx="842493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Rechte verbindingslijn 24"/>
          <p:cNvCxnSpPr/>
          <p:nvPr/>
        </p:nvCxnSpPr>
        <p:spPr>
          <a:xfrm>
            <a:off x="395536" y="5877272"/>
            <a:ext cx="842493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0" name="Groep 29"/>
          <p:cNvGrpSpPr/>
          <p:nvPr/>
        </p:nvGrpSpPr>
        <p:grpSpPr>
          <a:xfrm>
            <a:off x="323528" y="908720"/>
            <a:ext cx="8496944" cy="5459834"/>
            <a:chOff x="323528" y="1196752"/>
            <a:chExt cx="8496944" cy="5459834"/>
          </a:xfrm>
        </p:grpSpPr>
        <p:grpSp>
          <p:nvGrpSpPr>
            <p:cNvPr id="22" name="Groep 21"/>
            <p:cNvGrpSpPr/>
            <p:nvPr/>
          </p:nvGrpSpPr>
          <p:grpSpPr>
            <a:xfrm>
              <a:off x="323528" y="1772816"/>
              <a:ext cx="8424936" cy="4175505"/>
              <a:chOff x="323528" y="1772816"/>
              <a:chExt cx="8424936" cy="4175505"/>
            </a:xfrm>
          </p:grpSpPr>
          <p:sp>
            <p:nvSpPr>
              <p:cNvPr id="6" name="Rechthoek: afgeronde hoeken 6">
                <a:hlinkClick r:id="rId3" action="ppaction://hlinksldjump"/>
              </p:cNvPr>
              <p:cNvSpPr/>
              <p:nvPr/>
            </p:nvSpPr>
            <p:spPr>
              <a:xfrm>
                <a:off x="611807" y="1773775"/>
                <a:ext cx="1331901" cy="647113"/>
              </a:xfrm>
              <a:prstGeom prst="roundRect">
                <a:avLst/>
              </a:prstGeom>
              <a:solidFill>
                <a:srgbClr val="00A2D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nl-NL" sz="1600" dirty="0"/>
                  <a:t>Minimisation</a:t>
                </a:r>
              </a:p>
            </p:txBody>
          </p:sp>
          <p:sp>
            <p:nvSpPr>
              <p:cNvPr id="7" name="Rechthoek: afgeronde hoeken 48">
                <a:hlinkClick r:id="rId4" action="ppaction://hlinksldjump"/>
              </p:cNvPr>
              <p:cNvSpPr/>
              <p:nvPr/>
            </p:nvSpPr>
            <p:spPr>
              <a:xfrm>
                <a:off x="2483768" y="1773775"/>
                <a:ext cx="1656184" cy="647113"/>
              </a:xfrm>
              <a:prstGeom prst="roundRect">
                <a:avLst/>
              </a:prstGeom>
              <a:solidFill>
                <a:srgbClr val="00A2D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nl-NL" sz="1600" dirty="0"/>
                  <a:t>Showing disbelief</a:t>
                </a:r>
              </a:p>
            </p:txBody>
          </p:sp>
          <p:sp>
            <p:nvSpPr>
              <p:cNvPr id="8" name="Rechthoek: afgeronde hoeken 49">
                <a:hlinkClick r:id="rId5" action="ppaction://hlinksldjump"/>
              </p:cNvPr>
              <p:cNvSpPr/>
              <p:nvPr/>
            </p:nvSpPr>
            <p:spPr>
              <a:xfrm>
                <a:off x="4716016" y="1772816"/>
                <a:ext cx="1944216" cy="647113"/>
              </a:xfrm>
              <a:prstGeom prst="roundRect">
                <a:avLst/>
              </a:prstGeom>
              <a:solidFill>
                <a:srgbClr val="00A2D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nl-NL" sz="1600" dirty="0"/>
                  <a:t>Time-related questions</a:t>
                </a:r>
              </a:p>
            </p:txBody>
          </p:sp>
          <p:sp>
            <p:nvSpPr>
              <p:cNvPr id="9" name="Rechthoek: afgeronde hoeken 54">
                <a:hlinkClick r:id="rId6" action="ppaction://hlinksldjump"/>
              </p:cNvPr>
              <p:cNvSpPr/>
              <p:nvPr/>
            </p:nvSpPr>
            <p:spPr>
              <a:xfrm>
                <a:off x="7092527" y="2011895"/>
                <a:ext cx="1655937" cy="769033"/>
              </a:xfrm>
              <a:prstGeom prst="roundRect">
                <a:avLst/>
              </a:prstGeom>
              <a:solidFill>
                <a:srgbClr val="00A2D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nl-NL" sz="1600" dirty="0"/>
                  <a:t>Free recall</a:t>
                </a:r>
              </a:p>
            </p:txBody>
          </p:sp>
          <p:sp>
            <p:nvSpPr>
              <p:cNvPr id="11" name="Rechthoek: afgeronde hoeken 6">
                <a:hlinkClick r:id="rId7" action="ppaction://hlinksldjump"/>
              </p:cNvPr>
              <p:cNvSpPr/>
              <p:nvPr/>
            </p:nvSpPr>
            <p:spPr>
              <a:xfrm>
                <a:off x="323528" y="2709879"/>
                <a:ext cx="1223889" cy="647113"/>
              </a:xfrm>
              <a:prstGeom prst="roundRect">
                <a:avLst/>
              </a:prstGeom>
              <a:solidFill>
                <a:srgbClr val="00A2D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nl-NL" sz="1600" dirty="0"/>
                  <a:t>False evidence</a:t>
                </a:r>
              </a:p>
            </p:txBody>
          </p:sp>
          <p:sp>
            <p:nvSpPr>
              <p:cNvPr id="12" name="Rechthoek: afgeronde hoeken 6">
                <a:hlinkClick r:id="rId8" action="ppaction://hlinksldjump"/>
              </p:cNvPr>
              <p:cNvSpPr/>
              <p:nvPr/>
            </p:nvSpPr>
            <p:spPr>
              <a:xfrm>
                <a:off x="547936" y="3573975"/>
                <a:ext cx="1503784" cy="647113"/>
              </a:xfrm>
              <a:prstGeom prst="roundRect">
                <a:avLst/>
              </a:prstGeom>
              <a:solidFill>
                <a:srgbClr val="00A2D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nl-NL" sz="1600" dirty="0"/>
                  <a:t>Maximisation</a:t>
                </a:r>
              </a:p>
            </p:txBody>
          </p:sp>
          <p:sp>
            <p:nvSpPr>
              <p:cNvPr id="13" name="Rechthoek: afgeronde hoeken 6">
                <a:hlinkClick r:id="rId9" action="ppaction://hlinksldjump"/>
              </p:cNvPr>
              <p:cNvSpPr/>
              <p:nvPr/>
            </p:nvSpPr>
            <p:spPr>
              <a:xfrm>
                <a:off x="700336" y="4437112"/>
                <a:ext cx="1927448" cy="647113"/>
              </a:xfrm>
              <a:prstGeom prst="roundRect">
                <a:avLst/>
              </a:prstGeom>
              <a:solidFill>
                <a:srgbClr val="00A2D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nl-NL" sz="1600" dirty="0"/>
                  <a:t>Suggesting questioning</a:t>
                </a:r>
              </a:p>
            </p:txBody>
          </p:sp>
          <p:sp>
            <p:nvSpPr>
              <p:cNvPr id="14" name="Rechthoek: afgeronde hoeken 48">
                <a:hlinkClick r:id="rId10" action="ppaction://hlinksldjump"/>
              </p:cNvPr>
              <p:cNvSpPr/>
              <p:nvPr/>
            </p:nvSpPr>
            <p:spPr>
              <a:xfrm>
                <a:off x="2339752" y="2709879"/>
                <a:ext cx="1656184" cy="647113"/>
              </a:xfrm>
              <a:prstGeom prst="roundRect">
                <a:avLst/>
              </a:prstGeom>
              <a:solidFill>
                <a:srgbClr val="00A2D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nl-NL" sz="1600" dirty="0"/>
                  <a:t>False promises</a:t>
                </a:r>
              </a:p>
            </p:txBody>
          </p:sp>
          <p:sp>
            <p:nvSpPr>
              <p:cNvPr id="15" name="Rechthoek: afgeronde hoeken 48">
                <a:hlinkClick r:id="rId11" action="ppaction://hlinksldjump"/>
              </p:cNvPr>
              <p:cNvSpPr/>
              <p:nvPr/>
            </p:nvSpPr>
            <p:spPr>
              <a:xfrm>
                <a:off x="2636168" y="3573975"/>
                <a:ext cx="1656184" cy="647113"/>
              </a:xfrm>
              <a:prstGeom prst="roundRect">
                <a:avLst/>
              </a:prstGeom>
              <a:solidFill>
                <a:srgbClr val="00A2D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nl-NL" sz="1600" dirty="0"/>
                  <a:t>Hypothetical questions</a:t>
                </a:r>
              </a:p>
            </p:txBody>
          </p:sp>
          <p:sp>
            <p:nvSpPr>
              <p:cNvPr id="16" name="Rechthoek: afgeronde hoeken 48">
                <a:hlinkClick r:id="rId12" action="ppaction://hlinksldjump"/>
              </p:cNvPr>
              <p:cNvSpPr/>
              <p:nvPr/>
            </p:nvSpPr>
            <p:spPr>
              <a:xfrm>
                <a:off x="2843808" y="4438071"/>
                <a:ext cx="1656184" cy="647113"/>
              </a:xfrm>
              <a:prstGeom prst="roundRect">
                <a:avLst/>
              </a:prstGeom>
              <a:solidFill>
                <a:srgbClr val="00A2D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nl-NL" sz="1600" dirty="0"/>
                  <a:t>Persuasion</a:t>
                </a:r>
              </a:p>
            </p:txBody>
          </p:sp>
          <p:sp>
            <p:nvSpPr>
              <p:cNvPr id="17" name="Rechthoek: afgeronde hoeken 48">
                <a:hlinkClick r:id="rId13" action="ppaction://hlinksldjump"/>
              </p:cNvPr>
              <p:cNvSpPr/>
              <p:nvPr/>
            </p:nvSpPr>
            <p:spPr>
              <a:xfrm>
                <a:off x="3059832" y="5301208"/>
                <a:ext cx="1656184" cy="647113"/>
              </a:xfrm>
              <a:prstGeom prst="roundRect">
                <a:avLst/>
              </a:prstGeom>
              <a:solidFill>
                <a:srgbClr val="00A2D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nl-NL" sz="1600" dirty="0"/>
                  <a:t>Repetitive questioning</a:t>
                </a:r>
              </a:p>
            </p:txBody>
          </p:sp>
          <p:sp>
            <p:nvSpPr>
              <p:cNvPr id="19" name="Rechthoek: afgeronde hoeken 49">
                <a:hlinkClick r:id="rId14" action="ppaction://hlinksldjump"/>
              </p:cNvPr>
              <p:cNvSpPr/>
              <p:nvPr/>
            </p:nvSpPr>
            <p:spPr>
              <a:xfrm>
                <a:off x="4716016" y="2709879"/>
                <a:ext cx="1937493" cy="647113"/>
              </a:xfrm>
              <a:prstGeom prst="roundRect">
                <a:avLst/>
              </a:prstGeom>
              <a:solidFill>
                <a:srgbClr val="00A2D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nl-NL" sz="1600" dirty="0"/>
                  <a:t>Confronting with existing evidence</a:t>
                </a:r>
              </a:p>
            </p:txBody>
          </p:sp>
          <p:sp>
            <p:nvSpPr>
              <p:cNvPr id="20" name="Rechthoek: afgeronde hoeken 49">
                <a:hlinkClick r:id="rId15" action="ppaction://hlinksldjump"/>
              </p:cNvPr>
              <p:cNvSpPr/>
              <p:nvPr/>
            </p:nvSpPr>
            <p:spPr>
              <a:xfrm>
                <a:off x="4716016" y="3573016"/>
                <a:ext cx="1937493" cy="647113"/>
              </a:xfrm>
              <a:prstGeom prst="roundRect">
                <a:avLst/>
              </a:prstGeom>
              <a:solidFill>
                <a:srgbClr val="00A2D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nl-NL" sz="1600" dirty="0"/>
                  <a:t>Exploring inconsistencies</a:t>
                </a:r>
              </a:p>
            </p:txBody>
          </p:sp>
          <p:sp>
            <p:nvSpPr>
              <p:cNvPr id="21" name="Rechthoek: afgeronde hoeken 49">
                <a:hlinkClick r:id="rId16" action="ppaction://hlinksldjump"/>
              </p:cNvPr>
              <p:cNvSpPr/>
              <p:nvPr/>
            </p:nvSpPr>
            <p:spPr>
              <a:xfrm>
                <a:off x="6084168" y="4437112"/>
                <a:ext cx="1937493" cy="647113"/>
              </a:xfrm>
              <a:prstGeom prst="roundRect">
                <a:avLst/>
              </a:prstGeom>
              <a:solidFill>
                <a:srgbClr val="00A2D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nl-NL" sz="1600" dirty="0"/>
                  <a:t>Building rapport</a:t>
                </a:r>
              </a:p>
            </p:txBody>
          </p:sp>
        </p:grpSp>
        <p:sp>
          <p:nvSpPr>
            <p:cNvPr id="26" name="Tekstvak 25"/>
            <p:cNvSpPr txBox="1"/>
            <p:nvPr/>
          </p:nvSpPr>
          <p:spPr>
            <a:xfrm>
              <a:off x="323528" y="1196752"/>
              <a:ext cx="3024336" cy="369332"/>
            </a:xfrm>
            <a:prstGeom prst="rect">
              <a:avLst/>
            </a:prstGeom>
            <a:noFill/>
            <a:ln>
              <a:noFill/>
            </a:ln>
          </p:spPr>
          <p:txBody>
            <a:bodyPr wrap="square" rtlCol="0">
              <a:spAutoFit/>
            </a:bodyPr>
            <a:lstStyle/>
            <a:p>
              <a:r>
                <a:rPr lang="nl-NL" dirty="0"/>
                <a:t>ACCUSATORY MODEL</a:t>
              </a:r>
            </a:p>
          </p:txBody>
        </p:sp>
        <p:sp>
          <p:nvSpPr>
            <p:cNvPr id="27" name="Tekstvak 26"/>
            <p:cNvSpPr txBox="1"/>
            <p:nvPr/>
          </p:nvSpPr>
          <p:spPr>
            <a:xfrm>
              <a:off x="5148064" y="1196752"/>
              <a:ext cx="3600400" cy="369332"/>
            </a:xfrm>
            <a:prstGeom prst="rect">
              <a:avLst/>
            </a:prstGeom>
            <a:noFill/>
            <a:ln>
              <a:noFill/>
            </a:ln>
          </p:spPr>
          <p:txBody>
            <a:bodyPr wrap="square" rtlCol="0">
              <a:spAutoFit/>
            </a:bodyPr>
            <a:lstStyle/>
            <a:p>
              <a:r>
                <a:rPr lang="nl-NL" dirty="0"/>
                <a:t>INFORMATION-GATHERING  MODEL</a:t>
              </a:r>
            </a:p>
          </p:txBody>
        </p:sp>
        <p:sp>
          <p:nvSpPr>
            <p:cNvPr id="28" name="Tekstvak 27"/>
            <p:cNvSpPr txBox="1"/>
            <p:nvPr/>
          </p:nvSpPr>
          <p:spPr>
            <a:xfrm>
              <a:off x="323528" y="5733256"/>
              <a:ext cx="3240360" cy="923330"/>
            </a:xfrm>
            <a:prstGeom prst="rect">
              <a:avLst/>
            </a:prstGeom>
            <a:noFill/>
            <a:ln>
              <a:noFill/>
            </a:ln>
          </p:spPr>
          <p:txBody>
            <a:bodyPr wrap="square" rtlCol="0">
              <a:spAutoFit/>
            </a:bodyPr>
            <a:lstStyle/>
            <a:p>
              <a:r>
                <a:rPr lang="nl-NL" b="1" dirty="0"/>
                <a:t>INAPPOPRIATE</a:t>
              </a:r>
            </a:p>
            <a:p>
              <a:endParaRPr lang="nl-NL" dirty="0"/>
            </a:p>
            <a:p>
              <a:r>
                <a:rPr lang="nl-NL" dirty="0"/>
                <a:t>High risk of a false confession</a:t>
              </a:r>
            </a:p>
          </p:txBody>
        </p:sp>
        <p:sp>
          <p:nvSpPr>
            <p:cNvPr id="29" name="Tekstvak 28"/>
            <p:cNvSpPr txBox="1"/>
            <p:nvPr/>
          </p:nvSpPr>
          <p:spPr>
            <a:xfrm>
              <a:off x="5580112" y="5733256"/>
              <a:ext cx="3240360" cy="923330"/>
            </a:xfrm>
            <a:prstGeom prst="rect">
              <a:avLst/>
            </a:prstGeom>
            <a:noFill/>
            <a:ln>
              <a:noFill/>
            </a:ln>
          </p:spPr>
          <p:txBody>
            <a:bodyPr wrap="square" rtlCol="0">
              <a:spAutoFit/>
            </a:bodyPr>
            <a:lstStyle/>
            <a:p>
              <a:pPr algn="r"/>
              <a:r>
                <a:rPr lang="nl-NL" b="1" dirty="0"/>
                <a:t>APPROPRIATE</a:t>
              </a:r>
            </a:p>
            <a:p>
              <a:endParaRPr lang="nl-NL" dirty="0"/>
            </a:p>
            <a:p>
              <a:pPr algn="r"/>
              <a:r>
                <a:rPr lang="nl-NL" dirty="0"/>
                <a:t>Low risk of a false confession</a:t>
              </a:r>
            </a:p>
          </p:txBody>
        </p:sp>
      </p:grpSp>
      <p:sp>
        <p:nvSpPr>
          <p:cNvPr id="34" name="Rechthoek 33"/>
          <p:cNvSpPr/>
          <p:nvPr/>
        </p:nvSpPr>
        <p:spPr>
          <a:xfrm>
            <a:off x="467544" y="1700808"/>
            <a:ext cx="1512168" cy="7920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2" name="Tekstvak 31"/>
          <p:cNvSpPr txBox="1"/>
          <p:nvPr/>
        </p:nvSpPr>
        <p:spPr>
          <a:xfrm>
            <a:off x="611807" y="-27384"/>
            <a:ext cx="8424689" cy="369332"/>
          </a:xfrm>
          <a:prstGeom prst="rect">
            <a:avLst/>
          </a:prstGeom>
          <a:noFill/>
        </p:spPr>
        <p:txBody>
          <a:bodyPr wrap="square" rtlCol="0">
            <a:spAutoFit/>
          </a:bodyPr>
          <a:lstStyle/>
          <a:p>
            <a:r>
              <a:rPr lang="nl-NL" i="1" dirty="0"/>
              <a:t>CLICK on each of the boxes to read more; CLICK AGAIN to close</a:t>
            </a:r>
          </a:p>
        </p:txBody>
      </p:sp>
      <p:sp>
        <p:nvSpPr>
          <p:cNvPr id="33" name="Vijfhoek 32">
            <a:hlinkClick r:id="rId17" action="ppaction://hlinksldjump"/>
          </p:cNvPr>
          <p:cNvSpPr/>
          <p:nvPr/>
        </p:nvSpPr>
        <p:spPr>
          <a:xfrm>
            <a:off x="4860032" y="6436010"/>
            <a:ext cx="4248472" cy="404664"/>
          </a:xfrm>
          <a:prstGeom prst="homePlate">
            <a:avLst/>
          </a:prstGeom>
          <a:gradFill flip="none" rotWithShape="1">
            <a:gsLst>
              <a:gs pos="0">
                <a:schemeClr val="accent2">
                  <a:shade val="30000"/>
                  <a:satMod val="115000"/>
                  <a:alpha val="80000"/>
                </a:schemeClr>
              </a:gs>
              <a:gs pos="50000">
                <a:schemeClr val="accent2">
                  <a:shade val="67500"/>
                  <a:satMod val="115000"/>
                </a:schemeClr>
              </a:gs>
              <a:gs pos="100000">
                <a:schemeClr val="accent2">
                  <a:shade val="100000"/>
                  <a:satMod val="11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b="1" dirty="0"/>
              <a:t>Click here for ’Inappropriate techniques’</a:t>
            </a:r>
          </a:p>
        </p:txBody>
      </p:sp>
      <p:sp>
        <p:nvSpPr>
          <p:cNvPr id="31" name="Tekstvak 29"/>
          <p:cNvSpPr txBox="1"/>
          <p:nvPr/>
        </p:nvSpPr>
        <p:spPr>
          <a:xfrm>
            <a:off x="3491880" y="404664"/>
            <a:ext cx="4824536" cy="369332"/>
          </a:xfrm>
          <a:prstGeom prst="rect">
            <a:avLst/>
          </a:prstGeom>
          <a:noFill/>
        </p:spPr>
        <p:txBody>
          <a:bodyPr wrap="square" rtlCol="0">
            <a:spAutoFit/>
          </a:bodyPr>
          <a:lstStyle/>
          <a:p>
            <a:r>
              <a:rPr lang="nl-NL" b="1" dirty="0"/>
              <a:t>Click </a:t>
            </a:r>
            <a:r>
              <a:rPr lang="nl-NL" b="1" dirty="0">
                <a:solidFill>
                  <a:schemeClr val="tx2"/>
                </a:solidFill>
                <a:hlinkClick r:id="rId18" action="ppaction://hlinksldjump"/>
              </a:rPr>
              <a:t>HER</a:t>
            </a:r>
            <a:r>
              <a:rPr lang="nl-NL" b="1" dirty="0">
                <a:solidFill>
                  <a:schemeClr val="tx2"/>
                </a:solidFill>
                <a:hlinkClick r:id="rId3" action="ppaction://hlinksldjump"/>
              </a:rPr>
              <a:t>E</a:t>
            </a:r>
            <a:r>
              <a:rPr lang="nl-NL" b="1" dirty="0">
                <a:solidFill>
                  <a:schemeClr val="tx2"/>
                </a:solidFill>
              </a:rPr>
              <a:t> </a:t>
            </a:r>
            <a:r>
              <a:rPr lang="nl-NL" b="1" dirty="0"/>
              <a:t>for an overview of all techiques</a:t>
            </a:r>
          </a:p>
        </p:txBody>
      </p:sp>
      <p:sp>
        <p:nvSpPr>
          <p:cNvPr id="36" name="Tekstvak 30">
            <a:hlinkClick r:id="rId18" action="ppaction://hlinksldjump"/>
          </p:cNvPr>
          <p:cNvSpPr txBox="1"/>
          <p:nvPr/>
        </p:nvSpPr>
        <p:spPr>
          <a:xfrm>
            <a:off x="1835696" y="3140968"/>
            <a:ext cx="5364596" cy="3139321"/>
          </a:xfrm>
          <a:prstGeom prst="rect">
            <a:avLst/>
          </a:prstGeom>
          <a:solidFill>
            <a:srgbClr val="002060"/>
          </a:solidFill>
          <a:ln>
            <a:solidFill>
              <a:schemeClr val="tx2"/>
            </a:solidFill>
          </a:ln>
        </p:spPr>
        <p:txBody>
          <a:bodyPr wrap="square" rtlCol="0">
            <a:spAutoFit/>
          </a:bodyPr>
          <a:lstStyle/>
          <a:p>
            <a:pPr algn="just"/>
            <a:r>
              <a:rPr lang="en-US" b="1" dirty="0">
                <a:solidFill>
                  <a:schemeClr val="bg1"/>
                </a:solidFill>
              </a:rPr>
              <a:t>Persuasion</a:t>
            </a:r>
          </a:p>
          <a:p>
            <a:pPr algn="just"/>
            <a:endParaRPr lang="en-US" b="1" dirty="0">
              <a:solidFill>
                <a:schemeClr val="bg1"/>
              </a:solidFill>
            </a:endParaRPr>
          </a:p>
          <a:p>
            <a:pPr algn="just"/>
            <a:r>
              <a:rPr lang="en-US" dirty="0">
                <a:solidFill>
                  <a:schemeClr val="bg1"/>
                </a:solidFill>
              </a:rPr>
              <a:t>This interview tactic aims to convince the suspect that it is in his best interest to confess to the impugned crime. It may also involve persuading a suspect that they have actually committed the crime by, for instance, casting a doubt on his ability to accurately remember what has happened. This tactic is associated with the accusatory model of interview. </a:t>
            </a:r>
          </a:p>
          <a:p>
            <a:pPr algn="just"/>
            <a:endParaRPr lang="nl-NL" b="1" dirty="0">
              <a:solidFill>
                <a:schemeClr val="bg1"/>
              </a:solidFill>
            </a:endParaRPr>
          </a:p>
          <a:p>
            <a:pPr algn="just"/>
            <a:r>
              <a:rPr lang="nl-NL" b="1" dirty="0">
                <a:solidFill>
                  <a:schemeClr val="bg1"/>
                </a:solidFill>
              </a:rPr>
              <a:t>CLICK </a:t>
            </a:r>
            <a:r>
              <a:rPr lang="nl-NL" b="1" dirty="0">
                <a:solidFill>
                  <a:schemeClr val="bg1"/>
                </a:solidFill>
                <a:hlinkClick r:id="rId18" action="ppaction://hlinksldjump"/>
              </a:rPr>
              <a:t>HERE</a:t>
            </a:r>
            <a:r>
              <a:rPr lang="nl-NL" dirty="0">
                <a:solidFill>
                  <a:schemeClr val="bg1"/>
                </a:solidFill>
                <a:hlinkClick r:id="rId18" action="ppaction://hlinksldjump"/>
              </a:rPr>
              <a:t> </a:t>
            </a:r>
            <a:r>
              <a:rPr lang="nl-NL" b="1" dirty="0">
                <a:solidFill>
                  <a:schemeClr val="bg1"/>
                </a:solidFill>
              </a:rPr>
              <a:t>TO CLOSE</a:t>
            </a:r>
          </a:p>
        </p:txBody>
      </p:sp>
    </p:spTree>
    <p:extLst>
      <p:ext uri="{BB962C8B-B14F-4D97-AF65-F5344CB8AC3E}">
        <p14:creationId xmlns:p14="http://schemas.microsoft.com/office/powerpoint/2010/main" val="33952817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Vijfhoek 3"/>
          <p:cNvSpPr/>
          <p:nvPr/>
        </p:nvSpPr>
        <p:spPr>
          <a:xfrm>
            <a:off x="0" y="332656"/>
            <a:ext cx="6336704" cy="576064"/>
          </a:xfrm>
          <a:prstGeom prst="homePlate">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sz="2400" b="1" dirty="0"/>
              <a:t>Techniques</a:t>
            </a:r>
          </a:p>
        </p:txBody>
      </p:sp>
      <p:sp>
        <p:nvSpPr>
          <p:cNvPr id="5" name="Actieknop: Introductiepagina 4">
            <a:hlinkClick r:id="rId2" action="ppaction://hlinksldjump" highlightClick="1"/>
          </p:cNvPr>
          <p:cNvSpPr/>
          <p:nvPr/>
        </p:nvSpPr>
        <p:spPr>
          <a:xfrm>
            <a:off x="8244408" y="404664"/>
            <a:ext cx="755576" cy="504056"/>
          </a:xfrm>
          <a:prstGeom prst="actionButtonHome">
            <a:avLst/>
          </a:prstGeom>
          <a:solidFill>
            <a:schemeClr val="accent5">
              <a:lumMod val="20000"/>
              <a:lumOff val="80000"/>
            </a:schemeClr>
          </a:solidFill>
        </p:spPr>
        <p:style>
          <a:lnRef idx="2">
            <a:schemeClr val="accent2"/>
          </a:lnRef>
          <a:fillRef idx="1">
            <a:schemeClr val="lt1"/>
          </a:fillRef>
          <a:effectRef idx="0">
            <a:schemeClr val="accent2"/>
          </a:effectRef>
          <a:fontRef idx="minor">
            <a:schemeClr val="dk1"/>
          </a:fontRef>
        </p:style>
        <p:txBody>
          <a:bodyPr rtlCol="0" anchor="ctr"/>
          <a:lstStyle/>
          <a:p>
            <a:pPr algn="ctr"/>
            <a:endParaRPr lang="nl-NL" b="1"/>
          </a:p>
        </p:txBody>
      </p:sp>
      <p:cxnSp>
        <p:nvCxnSpPr>
          <p:cNvPr id="24" name="Rechte verbindingslijn 23"/>
          <p:cNvCxnSpPr/>
          <p:nvPr/>
        </p:nvCxnSpPr>
        <p:spPr>
          <a:xfrm>
            <a:off x="323528" y="1340768"/>
            <a:ext cx="842493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Rechte verbindingslijn 24"/>
          <p:cNvCxnSpPr/>
          <p:nvPr/>
        </p:nvCxnSpPr>
        <p:spPr>
          <a:xfrm>
            <a:off x="395536" y="5877272"/>
            <a:ext cx="842493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0" name="Groep 29"/>
          <p:cNvGrpSpPr/>
          <p:nvPr/>
        </p:nvGrpSpPr>
        <p:grpSpPr>
          <a:xfrm>
            <a:off x="323528" y="908720"/>
            <a:ext cx="8496944" cy="5459834"/>
            <a:chOff x="323528" y="1196752"/>
            <a:chExt cx="8496944" cy="5459834"/>
          </a:xfrm>
        </p:grpSpPr>
        <p:grpSp>
          <p:nvGrpSpPr>
            <p:cNvPr id="22" name="Groep 21"/>
            <p:cNvGrpSpPr/>
            <p:nvPr/>
          </p:nvGrpSpPr>
          <p:grpSpPr>
            <a:xfrm>
              <a:off x="323528" y="1772816"/>
              <a:ext cx="8424936" cy="4175505"/>
              <a:chOff x="323528" y="1772816"/>
              <a:chExt cx="8424936" cy="4175505"/>
            </a:xfrm>
          </p:grpSpPr>
          <p:sp>
            <p:nvSpPr>
              <p:cNvPr id="6" name="Rechthoek: afgeronde hoeken 6">
                <a:hlinkClick r:id="rId3" action="ppaction://hlinksldjump"/>
              </p:cNvPr>
              <p:cNvSpPr/>
              <p:nvPr/>
            </p:nvSpPr>
            <p:spPr>
              <a:xfrm>
                <a:off x="611807" y="1773775"/>
                <a:ext cx="1331901" cy="647113"/>
              </a:xfrm>
              <a:prstGeom prst="roundRect">
                <a:avLst/>
              </a:prstGeom>
              <a:solidFill>
                <a:srgbClr val="00A2D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nl-NL" sz="1600" dirty="0"/>
                  <a:t>Minimisation</a:t>
                </a:r>
              </a:p>
            </p:txBody>
          </p:sp>
          <p:sp>
            <p:nvSpPr>
              <p:cNvPr id="7" name="Rechthoek: afgeronde hoeken 48">
                <a:hlinkClick r:id="rId4" action="ppaction://hlinksldjump"/>
              </p:cNvPr>
              <p:cNvSpPr/>
              <p:nvPr/>
            </p:nvSpPr>
            <p:spPr>
              <a:xfrm>
                <a:off x="2483768" y="1773775"/>
                <a:ext cx="1656184" cy="647113"/>
              </a:xfrm>
              <a:prstGeom prst="roundRect">
                <a:avLst/>
              </a:prstGeom>
              <a:solidFill>
                <a:srgbClr val="00A2D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nl-NL" sz="1600" dirty="0"/>
                  <a:t>Showing disbelief</a:t>
                </a:r>
              </a:p>
            </p:txBody>
          </p:sp>
          <p:sp>
            <p:nvSpPr>
              <p:cNvPr id="8" name="Rechthoek: afgeronde hoeken 49">
                <a:hlinkClick r:id="rId5" action="ppaction://hlinksldjump"/>
              </p:cNvPr>
              <p:cNvSpPr/>
              <p:nvPr/>
            </p:nvSpPr>
            <p:spPr>
              <a:xfrm>
                <a:off x="4716016" y="1772816"/>
                <a:ext cx="1944216" cy="647113"/>
              </a:xfrm>
              <a:prstGeom prst="roundRect">
                <a:avLst/>
              </a:prstGeom>
              <a:solidFill>
                <a:srgbClr val="00A2D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nl-NL" sz="1600" dirty="0"/>
                  <a:t>Time-related questions</a:t>
                </a:r>
              </a:p>
            </p:txBody>
          </p:sp>
          <p:sp>
            <p:nvSpPr>
              <p:cNvPr id="9" name="Rechthoek: afgeronde hoeken 54">
                <a:hlinkClick r:id="rId6" action="ppaction://hlinksldjump"/>
              </p:cNvPr>
              <p:cNvSpPr/>
              <p:nvPr/>
            </p:nvSpPr>
            <p:spPr>
              <a:xfrm>
                <a:off x="7092527" y="2011895"/>
                <a:ext cx="1655937" cy="769033"/>
              </a:xfrm>
              <a:prstGeom prst="roundRect">
                <a:avLst/>
              </a:prstGeom>
              <a:solidFill>
                <a:srgbClr val="00A2D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nl-NL" sz="1600" dirty="0"/>
                  <a:t>Free recall</a:t>
                </a:r>
              </a:p>
            </p:txBody>
          </p:sp>
          <p:sp>
            <p:nvSpPr>
              <p:cNvPr id="11" name="Rechthoek: afgeronde hoeken 6">
                <a:hlinkClick r:id="rId7" action="ppaction://hlinksldjump"/>
              </p:cNvPr>
              <p:cNvSpPr/>
              <p:nvPr/>
            </p:nvSpPr>
            <p:spPr>
              <a:xfrm>
                <a:off x="323528" y="2709879"/>
                <a:ext cx="1223889" cy="647113"/>
              </a:xfrm>
              <a:prstGeom prst="roundRect">
                <a:avLst/>
              </a:prstGeom>
              <a:solidFill>
                <a:srgbClr val="00A2D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nl-NL" sz="1600" dirty="0"/>
                  <a:t>False evidence</a:t>
                </a:r>
              </a:p>
            </p:txBody>
          </p:sp>
          <p:sp>
            <p:nvSpPr>
              <p:cNvPr id="12" name="Rechthoek: afgeronde hoeken 6">
                <a:hlinkClick r:id="rId8" action="ppaction://hlinksldjump"/>
              </p:cNvPr>
              <p:cNvSpPr/>
              <p:nvPr/>
            </p:nvSpPr>
            <p:spPr>
              <a:xfrm>
                <a:off x="547936" y="3573975"/>
                <a:ext cx="1503784" cy="647113"/>
              </a:xfrm>
              <a:prstGeom prst="roundRect">
                <a:avLst/>
              </a:prstGeom>
              <a:solidFill>
                <a:srgbClr val="00A2D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nl-NL" sz="1600" dirty="0"/>
                  <a:t>Maximisation</a:t>
                </a:r>
              </a:p>
            </p:txBody>
          </p:sp>
          <p:sp>
            <p:nvSpPr>
              <p:cNvPr id="13" name="Rechthoek: afgeronde hoeken 6">
                <a:hlinkClick r:id="rId9" action="ppaction://hlinksldjump"/>
              </p:cNvPr>
              <p:cNvSpPr/>
              <p:nvPr/>
            </p:nvSpPr>
            <p:spPr>
              <a:xfrm>
                <a:off x="700336" y="4437112"/>
                <a:ext cx="1927448" cy="647113"/>
              </a:xfrm>
              <a:prstGeom prst="roundRect">
                <a:avLst/>
              </a:prstGeom>
              <a:solidFill>
                <a:srgbClr val="00A2D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nl-NL" sz="1600" dirty="0"/>
                  <a:t>Suggesting questioning</a:t>
                </a:r>
              </a:p>
            </p:txBody>
          </p:sp>
          <p:sp>
            <p:nvSpPr>
              <p:cNvPr id="14" name="Rechthoek: afgeronde hoeken 48">
                <a:hlinkClick r:id="rId10" action="ppaction://hlinksldjump"/>
              </p:cNvPr>
              <p:cNvSpPr/>
              <p:nvPr/>
            </p:nvSpPr>
            <p:spPr>
              <a:xfrm>
                <a:off x="2339752" y="2709879"/>
                <a:ext cx="1656184" cy="647113"/>
              </a:xfrm>
              <a:prstGeom prst="roundRect">
                <a:avLst/>
              </a:prstGeom>
              <a:solidFill>
                <a:srgbClr val="00A2D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nl-NL" sz="1600" dirty="0"/>
                  <a:t>False promises</a:t>
                </a:r>
              </a:p>
            </p:txBody>
          </p:sp>
          <p:sp>
            <p:nvSpPr>
              <p:cNvPr id="15" name="Rechthoek: afgeronde hoeken 48">
                <a:hlinkClick r:id="rId11" action="ppaction://hlinksldjump"/>
              </p:cNvPr>
              <p:cNvSpPr/>
              <p:nvPr/>
            </p:nvSpPr>
            <p:spPr>
              <a:xfrm>
                <a:off x="2636168" y="3573975"/>
                <a:ext cx="1656184" cy="647113"/>
              </a:xfrm>
              <a:prstGeom prst="roundRect">
                <a:avLst/>
              </a:prstGeom>
              <a:solidFill>
                <a:srgbClr val="00A2D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nl-NL" sz="1600" dirty="0"/>
                  <a:t>Hypothetical questions</a:t>
                </a:r>
              </a:p>
            </p:txBody>
          </p:sp>
          <p:sp>
            <p:nvSpPr>
              <p:cNvPr id="16" name="Rechthoek: afgeronde hoeken 48">
                <a:hlinkClick r:id="rId12" action="ppaction://hlinksldjump"/>
              </p:cNvPr>
              <p:cNvSpPr/>
              <p:nvPr/>
            </p:nvSpPr>
            <p:spPr>
              <a:xfrm>
                <a:off x="2843808" y="4438071"/>
                <a:ext cx="1656184" cy="647113"/>
              </a:xfrm>
              <a:prstGeom prst="roundRect">
                <a:avLst/>
              </a:prstGeom>
              <a:solidFill>
                <a:srgbClr val="00A2D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nl-NL" sz="1600" dirty="0"/>
                  <a:t>Persuasion</a:t>
                </a:r>
              </a:p>
            </p:txBody>
          </p:sp>
          <p:sp>
            <p:nvSpPr>
              <p:cNvPr id="17" name="Rechthoek: afgeronde hoeken 48">
                <a:hlinkClick r:id="rId13" action="ppaction://hlinksldjump"/>
              </p:cNvPr>
              <p:cNvSpPr/>
              <p:nvPr/>
            </p:nvSpPr>
            <p:spPr>
              <a:xfrm>
                <a:off x="3059832" y="5301208"/>
                <a:ext cx="1656184" cy="647113"/>
              </a:xfrm>
              <a:prstGeom prst="roundRect">
                <a:avLst/>
              </a:prstGeom>
              <a:solidFill>
                <a:srgbClr val="00A2D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nl-NL" sz="1600" dirty="0"/>
                  <a:t>Repetitive questioning</a:t>
                </a:r>
              </a:p>
            </p:txBody>
          </p:sp>
          <p:sp>
            <p:nvSpPr>
              <p:cNvPr id="19" name="Rechthoek: afgeronde hoeken 49">
                <a:hlinkClick r:id="rId14" action="ppaction://hlinksldjump"/>
              </p:cNvPr>
              <p:cNvSpPr/>
              <p:nvPr/>
            </p:nvSpPr>
            <p:spPr>
              <a:xfrm>
                <a:off x="4716016" y="2709879"/>
                <a:ext cx="1937493" cy="647113"/>
              </a:xfrm>
              <a:prstGeom prst="roundRect">
                <a:avLst/>
              </a:prstGeom>
              <a:solidFill>
                <a:srgbClr val="00A2D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nl-NL" sz="1600" dirty="0"/>
                  <a:t>Confronting with existing evidence</a:t>
                </a:r>
              </a:p>
            </p:txBody>
          </p:sp>
          <p:sp>
            <p:nvSpPr>
              <p:cNvPr id="20" name="Rechthoek: afgeronde hoeken 49">
                <a:hlinkClick r:id="rId15" action="ppaction://hlinksldjump"/>
              </p:cNvPr>
              <p:cNvSpPr/>
              <p:nvPr/>
            </p:nvSpPr>
            <p:spPr>
              <a:xfrm>
                <a:off x="4716016" y="3573016"/>
                <a:ext cx="1937493" cy="647113"/>
              </a:xfrm>
              <a:prstGeom prst="roundRect">
                <a:avLst/>
              </a:prstGeom>
              <a:solidFill>
                <a:srgbClr val="00A2D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nl-NL" sz="1600" dirty="0"/>
                  <a:t>Exploring inconsistencies</a:t>
                </a:r>
              </a:p>
            </p:txBody>
          </p:sp>
          <p:sp>
            <p:nvSpPr>
              <p:cNvPr id="21" name="Rechthoek: afgeronde hoeken 49">
                <a:hlinkClick r:id="rId16" action="ppaction://hlinksldjump"/>
              </p:cNvPr>
              <p:cNvSpPr/>
              <p:nvPr/>
            </p:nvSpPr>
            <p:spPr>
              <a:xfrm>
                <a:off x="6084168" y="4437112"/>
                <a:ext cx="1937493" cy="647113"/>
              </a:xfrm>
              <a:prstGeom prst="roundRect">
                <a:avLst/>
              </a:prstGeom>
              <a:solidFill>
                <a:srgbClr val="00A2D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nl-NL" sz="1600" dirty="0"/>
                  <a:t>Building rapport</a:t>
                </a:r>
              </a:p>
            </p:txBody>
          </p:sp>
        </p:grpSp>
        <p:sp>
          <p:nvSpPr>
            <p:cNvPr id="26" name="Tekstvak 25"/>
            <p:cNvSpPr txBox="1"/>
            <p:nvPr/>
          </p:nvSpPr>
          <p:spPr>
            <a:xfrm>
              <a:off x="323528" y="1196752"/>
              <a:ext cx="3024336" cy="369332"/>
            </a:xfrm>
            <a:prstGeom prst="rect">
              <a:avLst/>
            </a:prstGeom>
            <a:noFill/>
            <a:ln>
              <a:noFill/>
            </a:ln>
          </p:spPr>
          <p:txBody>
            <a:bodyPr wrap="square" rtlCol="0">
              <a:spAutoFit/>
            </a:bodyPr>
            <a:lstStyle/>
            <a:p>
              <a:r>
                <a:rPr lang="nl-NL" dirty="0"/>
                <a:t>ACCUSATORY MODEL</a:t>
              </a:r>
            </a:p>
          </p:txBody>
        </p:sp>
        <p:sp>
          <p:nvSpPr>
            <p:cNvPr id="27" name="Tekstvak 26"/>
            <p:cNvSpPr txBox="1"/>
            <p:nvPr/>
          </p:nvSpPr>
          <p:spPr>
            <a:xfrm>
              <a:off x="5148064" y="1196752"/>
              <a:ext cx="3600400" cy="369332"/>
            </a:xfrm>
            <a:prstGeom prst="rect">
              <a:avLst/>
            </a:prstGeom>
            <a:noFill/>
            <a:ln>
              <a:noFill/>
            </a:ln>
          </p:spPr>
          <p:txBody>
            <a:bodyPr wrap="square" rtlCol="0">
              <a:spAutoFit/>
            </a:bodyPr>
            <a:lstStyle/>
            <a:p>
              <a:r>
                <a:rPr lang="nl-NL" dirty="0"/>
                <a:t>INFORMATION-GATHERING  MODEL</a:t>
              </a:r>
            </a:p>
          </p:txBody>
        </p:sp>
        <p:sp>
          <p:nvSpPr>
            <p:cNvPr id="28" name="Tekstvak 27"/>
            <p:cNvSpPr txBox="1"/>
            <p:nvPr/>
          </p:nvSpPr>
          <p:spPr>
            <a:xfrm>
              <a:off x="323528" y="5733256"/>
              <a:ext cx="3240360" cy="923330"/>
            </a:xfrm>
            <a:prstGeom prst="rect">
              <a:avLst/>
            </a:prstGeom>
            <a:noFill/>
            <a:ln>
              <a:noFill/>
            </a:ln>
          </p:spPr>
          <p:txBody>
            <a:bodyPr wrap="square" rtlCol="0">
              <a:spAutoFit/>
            </a:bodyPr>
            <a:lstStyle/>
            <a:p>
              <a:r>
                <a:rPr lang="nl-NL" b="1" dirty="0"/>
                <a:t>INAPPOPRIATE</a:t>
              </a:r>
            </a:p>
            <a:p>
              <a:endParaRPr lang="nl-NL" dirty="0"/>
            </a:p>
            <a:p>
              <a:r>
                <a:rPr lang="nl-NL" dirty="0"/>
                <a:t>High risk of a false confession</a:t>
              </a:r>
            </a:p>
          </p:txBody>
        </p:sp>
        <p:sp>
          <p:nvSpPr>
            <p:cNvPr id="29" name="Tekstvak 28"/>
            <p:cNvSpPr txBox="1"/>
            <p:nvPr/>
          </p:nvSpPr>
          <p:spPr>
            <a:xfrm>
              <a:off x="5580112" y="5733256"/>
              <a:ext cx="3240360" cy="923330"/>
            </a:xfrm>
            <a:prstGeom prst="rect">
              <a:avLst/>
            </a:prstGeom>
            <a:noFill/>
            <a:ln>
              <a:noFill/>
            </a:ln>
          </p:spPr>
          <p:txBody>
            <a:bodyPr wrap="square" rtlCol="0">
              <a:spAutoFit/>
            </a:bodyPr>
            <a:lstStyle/>
            <a:p>
              <a:pPr algn="r"/>
              <a:r>
                <a:rPr lang="nl-NL" b="1" dirty="0"/>
                <a:t>APPROPRIATE</a:t>
              </a:r>
            </a:p>
            <a:p>
              <a:endParaRPr lang="nl-NL" dirty="0"/>
            </a:p>
            <a:p>
              <a:pPr algn="r"/>
              <a:r>
                <a:rPr lang="nl-NL" dirty="0"/>
                <a:t>Low risk of a false confession</a:t>
              </a:r>
            </a:p>
          </p:txBody>
        </p:sp>
      </p:grpSp>
      <p:sp>
        <p:nvSpPr>
          <p:cNvPr id="34" name="Rechthoek 33"/>
          <p:cNvSpPr/>
          <p:nvPr/>
        </p:nvSpPr>
        <p:spPr>
          <a:xfrm>
            <a:off x="467544" y="1700808"/>
            <a:ext cx="1512168" cy="7920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2" name="Tekstvak 31"/>
          <p:cNvSpPr txBox="1"/>
          <p:nvPr/>
        </p:nvSpPr>
        <p:spPr>
          <a:xfrm>
            <a:off x="611807" y="-27384"/>
            <a:ext cx="8424689" cy="369332"/>
          </a:xfrm>
          <a:prstGeom prst="rect">
            <a:avLst/>
          </a:prstGeom>
          <a:noFill/>
        </p:spPr>
        <p:txBody>
          <a:bodyPr wrap="square" rtlCol="0">
            <a:spAutoFit/>
          </a:bodyPr>
          <a:lstStyle/>
          <a:p>
            <a:r>
              <a:rPr lang="nl-NL" i="1" dirty="0"/>
              <a:t>CLICK on each of the boxes to read more; CLICK AGAIN to close</a:t>
            </a:r>
          </a:p>
        </p:txBody>
      </p:sp>
      <p:sp>
        <p:nvSpPr>
          <p:cNvPr id="33" name="Vijfhoek 32">
            <a:hlinkClick r:id="rId17" action="ppaction://hlinksldjump"/>
          </p:cNvPr>
          <p:cNvSpPr/>
          <p:nvPr/>
        </p:nvSpPr>
        <p:spPr>
          <a:xfrm>
            <a:off x="4860032" y="6436010"/>
            <a:ext cx="4248472" cy="404664"/>
          </a:xfrm>
          <a:prstGeom prst="homePlate">
            <a:avLst/>
          </a:prstGeom>
          <a:gradFill flip="none" rotWithShape="1">
            <a:gsLst>
              <a:gs pos="0">
                <a:schemeClr val="accent2">
                  <a:shade val="30000"/>
                  <a:satMod val="115000"/>
                  <a:alpha val="80000"/>
                </a:schemeClr>
              </a:gs>
              <a:gs pos="50000">
                <a:schemeClr val="accent2">
                  <a:shade val="67500"/>
                  <a:satMod val="115000"/>
                </a:schemeClr>
              </a:gs>
              <a:gs pos="100000">
                <a:schemeClr val="accent2">
                  <a:shade val="100000"/>
                  <a:satMod val="11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b="1" dirty="0"/>
              <a:t>Click here for ’Inappropriate techniques’</a:t>
            </a:r>
          </a:p>
        </p:txBody>
      </p:sp>
      <p:sp>
        <p:nvSpPr>
          <p:cNvPr id="31" name="Tekstvak 29"/>
          <p:cNvSpPr txBox="1"/>
          <p:nvPr/>
        </p:nvSpPr>
        <p:spPr>
          <a:xfrm>
            <a:off x="3491880" y="404664"/>
            <a:ext cx="4824536" cy="369332"/>
          </a:xfrm>
          <a:prstGeom prst="rect">
            <a:avLst/>
          </a:prstGeom>
          <a:noFill/>
        </p:spPr>
        <p:txBody>
          <a:bodyPr wrap="square" rtlCol="0">
            <a:spAutoFit/>
          </a:bodyPr>
          <a:lstStyle/>
          <a:p>
            <a:r>
              <a:rPr lang="nl-NL" b="1" dirty="0"/>
              <a:t>Click </a:t>
            </a:r>
            <a:r>
              <a:rPr lang="nl-NL" b="1" dirty="0">
                <a:solidFill>
                  <a:schemeClr val="tx2"/>
                </a:solidFill>
                <a:hlinkClick r:id="rId18" action="ppaction://hlinksldjump"/>
              </a:rPr>
              <a:t>HER</a:t>
            </a:r>
            <a:r>
              <a:rPr lang="nl-NL" b="1" dirty="0">
                <a:solidFill>
                  <a:schemeClr val="tx2"/>
                </a:solidFill>
                <a:hlinkClick r:id="rId3" action="ppaction://hlinksldjump"/>
              </a:rPr>
              <a:t>E</a:t>
            </a:r>
            <a:r>
              <a:rPr lang="nl-NL" b="1" dirty="0">
                <a:solidFill>
                  <a:schemeClr val="tx2"/>
                </a:solidFill>
              </a:rPr>
              <a:t> </a:t>
            </a:r>
            <a:r>
              <a:rPr lang="nl-NL" b="1" dirty="0"/>
              <a:t>for an overview of all techiques</a:t>
            </a:r>
          </a:p>
        </p:txBody>
      </p:sp>
      <p:sp>
        <p:nvSpPr>
          <p:cNvPr id="35" name="Tekstvak 30">
            <a:hlinkClick r:id="rId18" action="ppaction://hlinksldjump"/>
          </p:cNvPr>
          <p:cNvSpPr txBox="1"/>
          <p:nvPr/>
        </p:nvSpPr>
        <p:spPr>
          <a:xfrm>
            <a:off x="179512" y="2996952"/>
            <a:ext cx="4968552" cy="2585323"/>
          </a:xfrm>
          <a:prstGeom prst="rect">
            <a:avLst/>
          </a:prstGeom>
          <a:solidFill>
            <a:srgbClr val="002060"/>
          </a:solidFill>
          <a:ln>
            <a:solidFill>
              <a:schemeClr val="tx2"/>
            </a:solidFill>
          </a:ln>
        </p:spPr>
        <p:txBody>
          <a:bodyPr wrap="square" rtlCol="0">
            <a:spAutoFit/>
          </a:bodyPr>
          <a:lstStyle/>
          <a:p>
            <a:pPr algn="just"/>
            <a:r>
              <a:rPr lang="en-US" b="1" dirty="0" err="1">
                <a:solidFill>
                  <a:schemeClr val="bg1"/>
                </a:solidFill>
              </a:rPr>
              <a:t>Maximisation</a:t>
            </a:r>
            <a:endParaRPr lang="en-US" b="1" dirty="0">
              <a:solidFill>
                <a:schemeClr val="bg1"/>
              </a:solidFill>
            </a:endParaRPr>
          </a:p>
          <a:p>
            <a:pPr algn="just"/>
            <a:endParaRPr lang="en-US" dirty="0">
              <a:solidFill>
                <a:schemeClr val="bg1"/>
              </a:solidFill>
            </a:endParaRPr>
          </a:p>
          <a:p>
            <a:pPr algn="just"/>
            <a:r>
              <a:rPr lang="en-US" dirty="0">
                <a:solidFill>
                  <a:schemeClr val="bg1"/>
                </a:solidFill>
              </a:rPr>
              <a:t>Maximization consists of tactics which aim to intimidate the suspect. This could include confronting them with guilty accusations, refusing to accept their denials, exaggerating the seriousness of the situation.</a:t>
            </a:r>
          </a:p>
          <a:p>
            <a:pPr algn="just"/>
            <a:endParaRPr lang="nl-NL" dirty="0">
              <a:solidFill>
                <a:schemeClr val="bg1"/>
              </a:solidFill>
            </a:endParaRPr>
          </a:p>
          <a:p>
            <a:pPr algn="just"/>
            <a:r>
              <a:rPr lang="nl-NL" b="1" dirty="0">
                <a:solidFill>
                  <a:schemeClr val="bg1"/>
                </a:solidFill>
              </a:rPr>
              <a:t>CLICK </a:t>
            </a:r>
            <a:r>
              <a:rPr lang="nl-NL" b="1" dirty="0">
                <a:solidFill>
                  <a:schemeClr val="bg1"/>
                </a:solidFill>
                <a:hlinkClick r:id="rId18" action="ppaction://hlinksldjump"/>
              </a:rPr>
              <a:t>HERE</a:t>
            </a:r>
            <a:r>
              <a:rPr lang="nl-NL" dirty="0">
                <a:solidFill>
                  <a:schemeClr val="bg1"/>
                </a:solidFill>
                <a:hlinkClick r:id="rId18" action="ppaction://hlinksldjump"/>
              </a:rPr>
              <a:t> </a:t>
            </a:r>
            <a:r>
              <a:rPr lang="nl-NL" b="1" dirty="0">
                <a:solidFill>
                  <a:schemeClr val="bg1"/>
                </a:solidFill>
              </a:rPr>
              <a:t>TO CLOSE</a:t>
            </a:r>
          </a:p>
        </p:txBody>
      </p:sp>
    </p:spTree>
    <p:extLst>
      <p:ext uri="{BB962C8B-B14F-4D97-AF65-F5344CB8AC3E}">
        <p14:creationId xmlns:p14="http://schemas.microsoft.com/office/powerpoint/2010/main" val="238717927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Vijfhoek 3"/>
          <p:cNvSpPr/>
          <p:nvPr/>
        </p:nvSpPr>
        <p:spPr>
          <a:xfrm>
            <a:off x="0" y="332656"/>
            <a:ext cx="6336704" cy="576064"/>
          </a:xfrm>
          <a:prstGeom prst="homePlate">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sz="2400" b="1" dirty="0"/>
              <a:t>Techniques</a:t>
            </a:r>
          </a:p>
        </p:txBody>
      </p:sp>
      <p:sp>
        <p:nvSpPr>
          <p:cNvPr id="5" name="Actieknop: Introductiepagina 4">
            <a:hlinkClick r:id="rId2" action="ppaction://hlinksldjump" highlightClick="1"/>
          </p:cNvPr>
          <p:cNvSpPr/>
          <p:nvPr/>
        </p:nvSpPr>
        <p:spPr>
          <a:xfrm>
            <a:off x="8244408" y="404664"/>
            <a:ext cx="755576" cy="504056"/>
          </a:xfrm>
          <a:prstGeom prst="actionButtonHome">
            <a:avLst/>
          </a:prstGeom>
          <a:solidFill>
            <a:schemeClr val="accent5">
              <a:lumMod val="20000"/>
              <a:lumOff val="80000"/>
            </a:schemeClr>
          </a:solidFill>
        </p:spPr>
        <p:style>
          <a:lnRef idx="2">
            <a:schemeClr val="accent2"/>
          </a:lnRef>
          <a:fillRef idx="1">
            <a:schemeClr val="lt1"/>
          </a:fillRef>
          <a:effectRef idx="0">
            <a:schemeClr val="accent2"/>
          </a:effectRef>
          <a:fontRef idx="minor">
            <a:schemeClr val="dk1"/>
          </a:fontRef>
        </p:style>
        <p:txBody>
          <a:bodyPr rtlCol="0" anchor="ctr"/>
          <a:lstStyle/>
          <a:p>
            <a:pPr algn="ctr"/>
            <a:endParaRPr lang="nl-NL" b="1"/>
          </a:p>
        </p:txBody>
      </p:sp>
      <p:cxnSp>
        <p:nvCxnSpPr>
          <p:cNvPr id="24" name="Rechte verbindingslijn 23"/>
          <p:cNvCxnSpPr/>
          <p:nvPr/>
        </p:nvCxnSpPr>
        <p:spPr>
          <a:xfrm>
            <a:off x="323528" y="1340768"/>
            <a:ext cx="842493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Rechte verbindingslijn 24"/>
          <p:cNvCxnSpPr/>
          <p:nvPr/>
        </p:nvCxnSpPr>
        <p:spPr>
          <a:xfrm>
            <a:off x="395536" y="5877272"/>
            <a:ext cx="842493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0" name="Groep 29"/>
          <p:cNvGrpSpPr/>
          <p:nvPr/>
        </p:nvGrpSpPr>
        <p:grpSpPr>
          <a:xfrm>
            <a:off x="323528" y="908720"/>
            <a:ext cx="8496944" cy="5459834"/>
            <a:chOff x="323528" y="1196752"/>
            <a:chExt cx="8496944" cy="5459834"/>
          </a:xfrm>
        </p:grpSpPr>
        <p:grpSp>
          <p:nvGrpSpPr>
            <p:cNvPr id="22" name="Groep 21"/>
            <p:cNvGrpSpPr/>
            <p:nvPr/>
          </p:nvGrpSpPr>
          <p:grpSpPr>
            <a:xfrm>
              <a:off x="323528" y="1772816"/>
              <a:ext cx="8424936" cy="4175505"/>
              <a:chOff x="323528" y="1772816"/>
              <a:chExt cx="8424936" cy="4175505"/>
            </a:xfrm>
          </p:grpSpPr>
          <p:sp>
            <p:nvSpPr>
              <p:cNvPr id="6" name="Rechthoek: afgeronde hoeken 6">
                <a:hlinkClick r:id="rId3" action="ppaction://hlinksldjump"/>
              </p:cNvPr>
              <p:cNvSpPr/>
              <p:nvPr/>
            </p:nvSpPr>
            <p:spPr>
              <a:xfrm>
                <a:off x="611807" y="1773775"/>
                <a:ext cx="1331901" cy="647113"/>
              </a:xfrm>
              <a:prstGeom prst="roundRect">
                <a:avLst/>
              </a:prstGeom>
              <a:solidFill>
                <a:srgbClr val="00A2D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nl-NL" sz="1600" dirty="0"/>
                  <a:t>Minimisation</a:t>
                </a:r>
              </a:p>
            </p:txBody>
          </p:sp>
          <p:sp>
            <p:nvSpPr>
              <p:cNvPr id="7" name="Rechthoek: afgeronde hoeken 48">
                <a:hlinkClick r:id="rId4" action="ppaction://hlinksldjump"/>
              </p:cNvPr>
              <p:cNvSpPr/>
              <p:nvPr/>
            </p:nvSpPr>
            <p:spPr>
              <a:xfrm>
                <a:off x="2483768" y="1773775"/>
                <a:ext cx="1656184" cy="647113"/>
              </a:xfrm>
              <a:prstGeom prst="roundRect">
                <a:avLst/>
              </a:prstGeom>
              <a:solidFill>
                <a:srgbClr val="00A2D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nl-NL" sz="1600" dirty="0"/>
                  <a:t>Showing disbelief</a:t>
                </a:r>
              </a:p>
            </p:txBody>
          </p:sp>
          <p:sp>
            <p:nvSpPr>
              <p:cNvPr id="8" name="Rechthoek: afgeronde hoeken 49">
                <a:hlinkClick r:id="rId5" action="ppaction://hlinksldjump"/>
              </p:cNvPr>
              <p:cNvSpPr/>
              <p:nvPr/>
            </p:nvSpPr>
            <p:spPr>
              <a:xfrm>
                <a:off x="4716016" y="1772816"/>
                <a:ext cx="1944216" cy="647113"/>
              </a:xfrm>
              <a:prstGeom prst="roundRect">
                <a:avLst/>
              </a:prstGeom>
              <a:solidFill>
                <a:srgbClr val="00A2D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nl-NL" sz="1600" dirty="0"/>
                  <a:t>Time-related questions</a:t>
                </a:r>
              </a:p>
            </p:txBody>
          </p:sp>
          <p:sp>
            <p:nvSpPr>
              <p:cNvPr id="9" name="Rechthoek: afgeronde hoeken 54">
                <a:hlinkClick r:id="rId6" action="ppaction://hlinksldjump"/>
              </p:cNvPr>
              <p:cNvSpPr/>
              <p:nvPr/>
            </p:nvSpPr>
            <p:spPr>
              <a:xfrm>
                <a:off x="7092527" y="2011895"/>
                <a:ext cx="1655937" cy="769033"/>
              </a:xfrm>
              <a:prstGeom prst="roundRect">
                <a:avLst/>
              </a:prstGeom>
              <a:solidFill>
                <a:srgbClr val="00A2D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nl-NL" sz="1600" dirty="0"/>
                  <a:t>Free recall</a:t>
                </a:r>
              </a:p>
            </p:txBody>
          </p:sp>
          <p:sp>
            <p:nvSpPr>
              <p:cNvPr id="11" name="Rechthoek: afgeronde hoeken 6">
                <a:hlinkClick r:id="rId7" action="ppaction://hlinksldjump"/>
              </p:cNvPr>
              <p:cNvSpPr/>
              <p:nvPr/>
            </p:nvSpPr>
            <p:spPr>
              <a:xfrm>
                <a:off x="323528" y="2709879"/>
                <a:ext cx="1223889" cy="647113"/>
              </a:xfrm>
              <a:prstGeom prst="roundRect">
                <a:avLst/>
              </a:prstGeom>
              <a:solidFill>
                <a:srgbClr val="00A2D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nl-NL" sz="1600" dirty="0"/>
                  <a:t>False evidence</a:t>
                </a:r>
              </a:p>
            </p:txBody>
          </p:sp>
          <p:sp>
            <p:nvSpPr>
              <p:cNvPr id="12" name="Rechthoek: afgeronde hoeken 6">
                <a:hlinkClick r:id="rId8" action="ppaction://hlinksldjump"/>
              </p:cNvPr>
              <p:cNvSpPr/>
              <p:nvPr/>
            </p:nvSpPr>
            <p:spPr>
              <a:xfrm>
                <a:off x="547936" y="3573975"/>
                <a:ext cx="1503784" cy="647113"/>
              </a:xfrm>
              <a:prstGeom prst="roundRect">
                <a:avLst/>
              </a:prstGeom>
              <a:solidFill>
                <a:srgbClr val="00A2D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nl-NL" sz="1600" dirty="0"/>
                  <a:t>Maximisation</a:t>
                </a:r>
              </a:p>
            </p:txBody>
          </p:sp>
          <p:sp>
            <p:nvSpPr>
              <p:cNvPr id="13" name="Rechthoek: afgeronde hoeken 6">
                <a:hlinkClick r:id="rId9" action="ppaction://hlinksldjump"/>
              </p:cNvPr>
              <p:cNvSpPr/>
              <p:nvPr/>
            </p:nvSpPr>
            <p:spPr>
              <a:xfrm>
                <a:off x="700336" y="4437112"/>
                <a:ext cx="1927448" cy="647113"/>
              </a:xfrm>
              <a:prstGeom prst="roundRect">
                <a:avLst/>
              </a:prstGeom>
              <a:solidFill>
                <a:srgbClr val="00A2D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nl-NL" sz="1600" dirty="0"/>
                  <a:t>Suggesting questioning</a:t>
                </a:r>
              </a:p>
            </p:txBody>
          </p:sp>
          <p:sp>
            <p:nvSpPr>
              <p:cNvPr id="14" name="Rechthoek: afgeronde hoeken 48">
                <a:hlinkClick r:id="rId10" action="ppaction://hlinksldjump"/>
              </p:cNvPr>
              <p:cNvSpPr/>
              <p:nvPr/>
            </p:nvSpPr>
            <p:spPr>
              <a:xfrm>
                <a:off x="2339752" y="2709879"/>
                <a:ext cx="1656184" cy="647113"/>
              </a:xfrm>
              <a:prstGeom prst="roundRect">
                <a:avLst/>
              </a:prstGeom>
              <a:solidFill>
                <a:srgbClr val="00A2D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nl-NL" sz="1600" dirty="0"/>
                  <a:t>False promises</a:t>
                </a:r>
              </a:p>
            </p:txBody>
          </p:sp>
          <p:sp>
            <p:nvSpPr>
              <p:cNvPr id="15" name="Rechthoek: afgeronde hoeken 48">
                <a:hlinkClick r:id="rId11" action="ppaction://hlinksldjump"/>
              </p:cNvPr>
              <p:cNvSpPr/>
              <p:nvPr/>
            </p:nvSpPr>
            <p:spPr>
              <a:xfrm>
                <a:off x="2636168" y="3573975"/>
                <a:ext cx="1656184" cy="647113"/>
              </a:xfrm>
              <a:prstGeom prst="roundRect">
                <a:avLst/>
              </a:prstGeom>
              <a:solidFill>
                <a:srgbClr val="00A2D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nl-NL" sz="1600" dirty="0"/>
                  <a:t>Hypothetical questions</a:t>
                </a:r>
              </a:p>
            </p:txBody>
          </p:sp>
          <p:sp>
            <p:nvSpPr>
              <p:cNvPr id="16" name="Rechthoek: afgeronde hoeken 48">
                <a:hlinkClick r:id="rId12" action="ppaction://hlinksldjump"/>
              </p:cNvPr>
              <p:cNvSpPr/>
              <p:nvPr/>
            </p:nvSpPr>
            <p:spPr>
              <a:xfrm>
                <a:off x="2843808" y="4438071"/>
                <a:ext cx="1656184" cy="647113"/>
              </a:xfrm>
              <a:prstGeom prst="roundRect">
                <a:avLst/>
              </a:prstGeom>
              <a:solidFill>
                <a:srgbClr val="00A2D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nl-NL" sz="1600" dirty="0"/>
                  <a:t>Persuasion</a:t>
                </a:r>
              </a:p>
            </p:txBody>
          </p:sp>
          <p:sp>
            <p:nvSpPr>
              <p:cNvPr id="17" name="Rechthoek: afgeronde hoeken 48">
                <a:hlinkClick r:id="rId13" action="ppaction://hlinksldjump"/>
              </p:cNvPr>
              <p:cNvSpPr/>
              <p:nvPr/>
            </p:nvSpPr>
            <p:spPr>
              <a:xfrm>
                <a:off x="3059832" y="5301208"/>
                <a:ext cx="1656184" cy="647113"/>
              </a:xfrm>
              <a:prstGeom prst="roundRect">
                <a:avLst/>
              </a:prstGeom>
              <a:solidFill>
                <a:srgbClr val="00A2D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nl-NL" sz="1600" dirty="0"/>
                  <a:t>Repetitive questioning</a:t>
                </a:r>
              </a:p>
            </p:txBody>
          </p:sp>
          <p:sp>
            <p:nvSpPr>
              <p:cNvPr id="19" name="Rechthoek: afgeronde hoeken 49">
                <a:hlinkClick r:id="rId14" action="ppaction://hlinksldjump"/>
              </p:cNvPr>
              <p:cNvSpPr/>
              <p:nvPr/>
            </p:nvSpPr>
            <p:spPr>
              <a:xfrm>
                <a:off x="4716016" y="2709879"/>
                <a:ext cx="1937493" cy="647113"/>
              </a:xfrm>
              <a:prstGeom prst="roundRect">
                <a:avLst/>
              </a:prstGeom>
              <a:solidFill>
                <a:srgbClr val="00A2D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nl-NL" sz="1600" dirty="0"/>
                  <a:t>Confronting with existing evidence</a:t>
                </a:r>
              </a:p>
            </p:txBody>
          </p:sp>
          <p:sp>
            <p:nvSpPr>
              <p:cNvPr id="20" name="Rechthoek: afgeronde hoeken 49">
                <a:hlinkClick r:id="rId15" action="ppaction://hlinksldjump"/>
              </p:cNvPr>
              <p:cNvSpPr/>
              <p:nvPr/>
            </p:nvSpPr>
            <p:spPr>
              <a:xfrm>
                <a:off x="4716016" y="3573016"/>
                <a:ext cx="1937493" cy="647113"/>
              </a:xfrm>
              <a:prstGeom prst="roundRect">
                <a:avLst/>
              </a:prstGeom>
              <a:solidFill>
                <a:srgbClr val="00A2D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nl-NL" sz="1600" dirty="0"/>
                  <a:t>Exploring inconsistencies</a:t>
                </a:r>
              </a:p>
            </p:txBody>
          </p:sp>
          <p:sp>
            <p:nvSpPr>
              <p:cNvPr id="21" name="Rechthoek: afgeronde hoeken 49">
                <a:hlinkClick r:id="rId16" action="ppaction://hlinksldjump"/>
              </p:cNvPr>
              <p:cNvSpPr/>
              <p:nvPr/>
            </p:nvSpPr>
            <p:spPr>
              <a:xfrm>
                <a:off x="6084168" y="4437112"/>
                <a:ext cx="1937493" cy="647113"/>
              </a:xfrm>
              <a:prstGeom prst="roundRect">
                <a:avLst/>
              </a:prstGeom>
              <a:solidFill>
                <a:srgbClr val="00A2D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nl-NL" sz="1600" dirty="0"/>
                  <a:t>Building rapport</a:t>
                </a:r>
              </a:p>
            </p:txBody>
          </p:sp>
        </p:grpSp>
        <p:sp>
          <p:nvSpPr>
            <p:cNvPr id="26" name="Tekstvak 25"/>
            <p:cNvSpPr txBox="1"/>
            <p:nvPr/>
          </p:nvSpPr>
          <p:spPr>
            <a:xfrm>
              <a:off x="323528" y="1196752"/>
              <a:ext cx="3024336" cy="369332"/>
            </a:xfrm>
            <a:prstGeom prst="rect">
              <a:avLst/>
            </a:prstGeom>
            <a:noFill/>
            <a:ln>
              <a:noFill/>
            </a:ln>
          </p:spPr>
          <p:txBody>
            <a:bodyPr wrap="square" rtlCol="0">
              <a:spAutoFit/>
            </a:bodyPr>
            <a:lstStyle/>
            <a:p>
              <a:r>
                <a:rPr lang="nl-NL" dirty="0"/>
                <a:t>ACCUSATORY MODEL</a:t>
              </a:r>
            </a:p>
          </p:txBody>
        </p:sp>
        <p:sp>
          <p:nvSpPr>
            <p:cNvPr id="27" name="Tekstvak 26"/>
            <p:cNvSpPr txBox="1"/>
            <p:nvPr/>
          </p:nvSpPr>
          <p:spPr>
            <a:xfrm>
              <a:off x="5148064" y="1196752"/>
              <a:ext cx="3600400" cy="369332"/>
            </a:xfrm>
            <a:prstGeom prst="rect">
              <a:avLst/>
            </a:prstGeom>
            <a:noFill/>
            <a:ln>
              <a:noFill/>
            </a:ln>
          </p:spPr>
          <p:txBody>
            <a:bodyPr wrap="square" rtlCol="0">
              <a:spAutoFit/>
            </a:bodyPr>
            <a:lstStyle/>
            <a:p>
              <a:r>
                <a:rPr lang="nl-NL" dirty="0"/>
                <a:t>INFORMATION-GATHERING  MODEL</a:t>
              </a:r>
            </a:p>
          </p:txBody>
        </p:sp>
        <p:sp>
          <p:nvSpPr>
            <p:cNvPr id="28" name="Tekstvak 27"/>
            <p:cNvSpPr txBox="1"/>
            <p:nvPr/>
          </p:nvSpPr>
          <p:spPr>
            <a:xfrm>
              <a:off x="323528" y="5733256"/>
              <a:ext cx="3240360" cy="923330"/>
            </a:xfrm>
            <a:prstGeom prst="rect">
              <a:avLst/>
            </a:prstGeom>
            <a:noFill/>
            <a:ln>
              <a:noFill/>
            </a:ln>
          </p:spPr>
          <p:txBody>
            <a:bodyPr wrap="square" rtlCol="0">
              <a:spAutoFit/>
            </a:bodyPr>
            <a:lstStyle/>
            <a:p>
              <a:r>
                <a:rPr lang="nl-NL" b="1" dirty="0"/>
                <a:t>INAPPOPRIATE</a:t>
              </a:r>
            </a:p>
            <a:p>
              <a:endParaRPr lang="nl-NL" dirty="0"/>
            </a:p>
            <a:p>
              <a:r>
                <a:rPr lang="nl-NL" dirty="0"/>
                <a:t>High risk of a false confession</a:t>
              </a:r>
            </a:p>
          </p:txBody>
        </p:sp>
        <p:sp>
          <p:nvSpPr>
            <p:cNvPr id="29" name="Tekstvak 28"/>
            <p:cNvSpPr txBox="1"/>
            <p:nvPr/>
          </p:nvSpPr>
          <p:spPr>
            <a:xfrm>
              <a:off x="5580112" y="5733256"/>
              <a:ext cx="3240360" cy="923330"/>
            </a:xfrm>
            <a:prstGeom prst="rect">
              <a:avLst/>
            </a:prstGeom>
            <a:noFill/>
            <a:ln>
              <a:noFill/>
            </a:ln>
          </p:spPr>
          <p:txBody>
            <a:bodyPr wrap="square" rtlCol="0">
              <a:spAutoFit/>
            </a:bodyPr>
            <a:lstStyle/>
            <a:p>
              <a:pPr algn="r"/>
              <a:r>
                <a:rPr lang="nl-NL" b="1" dirty="0"/>
                <a:t>APPROPRIATE</a:t>
              </a:r>
            </a:p>
            <a:p>
              <a:endParaRPr lang="nl-NL" dirty="0"/>
            </a:p>
            <a:p>
              <a:pPr algn="r"/>
              <a:r>
                <a:rPr lang="nl-NL" dirty="0"/>
                <a:t>Low risk of a false confession</a:t>
              </a:r>
            </a:p>
          </p:txBody>
        </p:sp>
      </p:grpSp>
      <p:sp>
        <p:nvSpPr>
          <p:cNvPr id="34" name="Rechthoek 33"/>
          <p:cNvSpPr/>
          <p:nvPr/>
        </p:nvSpPr>
        <p:spPr>
          <a:xfrm>
            <a:off x="467544" y="1700808"/>
            <a:ext cx="1512168" cy="7920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2" name="Tekstvak 31"/>
          <p:cNvSpPr txBox="1"/>
          <p:nvPr/>
        </p:nvSpPr>
        <p:spPr>
          <a:xfrm>
            <a:off x="611807" y="-27384"/>
            <a:ext cx="8424689" cy="369332"/>
          </a:xfrm>
          <a:prstGeom prst="rect">
            <a:avLst/>
          </a:prstGeom>
          <a:noFill/>
        </p:spPr>
        <p:txBody>
          <a:bodyPr wrap="square" rtlCol="0">
            <a:spAutoFit/>
          </a:bodyPr>
          <a:lstStyle/>
          <a:p>
            <a:r>
              <a:rPr lang="nl-NL" i="1" dirty="0"/>
              <a:t>CLICK on each of the boxes to read more; CLICK AGAIN to close</a:t>
            </a:r>
          </a:p>
        </p:txBody>
      </p:sp>
      <p:sp>
        <p:nvSpPr>
          <p:cNvPr id="33" name="Vijfhoek 32">
            <a:hlinkClick r:id="rId17" action="ppaction://hlinksldjump"/>
          </p:cNvPr>
          <p:cNvSpPr/>
          <p:nvPr/>
        </p:nvSpPr>
        <p:spPr>
          <a:xfrm>
            <a:off x="4860032" y="6436010"/>
            <a:ext cx="4248472" cy="404664"/>
          </a:xfrm>
          <a:prstGeom prst="homePlate">
            <a:avLst/>
          </a:prstGeom>
          <a:gradFill flip="none" rotWithShape="1">
            <a:gsLst>
              <a:gs pos="0">
                <a:schemeClr val="accent2">
                  <a:shade val="30000"/>
                  <a:satMod val="115000"/>
                  <a:alpha val="80000"/>
                </a:schemeClr>
              </a:gs>
              <a:gs pos="50000">
                <a:schemeClr val="accent2">
                  <a:shade val="67500"/>
                  <a:satMod val="115000"/>
                </a:schemeClr>
              </a:gs>
              <a:gs pos="100000">
                <a:schemeClr val="accent2">
                  <a:shade val="100000"/>
                  <a:satMod val="11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b="1" dirty="0"/>
              <a:t>Click here for ’Inappropriate techniques’</a:t>
            </a:r>
          </a:p>
        </p:txBody>
      </p:sp>
      <p:sp>
        <p:nvSpPr>
          <p:cNvPr id="31" name="Tekstvak 29"/>
          <p:cNvSpPr txBox="1"/>
          <p:nvPr/>
        </p:nvSpPr>
        <p:spPr>
          <a:xfrm>
            <a:off x="3491880" y="404664"/>
            <a:ext cx="4824536" cy="369332"/>
          </a:xfrm>
          <a:prstGeom prst="rect">
            <a:avLst/>
          </a:prstGeom>
          <a:noFill/>
        </p:spPr>
        <p:txBody>
          <a:bodyPr wrap="square" rtlCol="0">
            <a:spAutoFit/>
          </a:bodyPr>
          <a:lstStyle/>
          <a:p>
            <a:r>
              <a:rPr lang="nl-NL" b="1" dirty="0"/>
              <a:t>Click </a:t>
            </a:r>
            <a:r>
              <a:rPr lang="nl-NL" b="1" dirty="0">
                <a:solidFill>
                  <a:schemeClr val="tx2"/>
                </a:solidFill>
                <a:hlinkClick r:id="rId18" action="ppaction://hlinksldjump"/>
              </a:rPr>
              <a:t>HER</a:t>
            </a:r>
            <a:r>
              <a:rPr lang="nl-NL" b="1" dirty="0">
                <a:solidFill>
                  <a:schemeClr val="tx2"/>
                </a:solidFill>
                <a:hlinkClick r:id="rId3" action="ppaction://hlinksldjump"/>
              </a:rPr>
              <a:t>E</a:t>
            </a:r>
            <a:r>
              <a:rPr lang="nl-NL" b="1" dirty="0">
                <a:solidFill>
                  <a:schemeClr val="tx2"/>
                </a:solidFill>
              </a:rPr>
              <a:t> </a:t>
            </a:r>
            <a:r>
              <a:rPr lang="nl-NL" b="1" dirty="0"/>
              <a:t>for an overview of all techiques</a:t>
            </a:r>
          </a:p>
        </p:txBody>
      </p:sp>
      <p:sp>
        <p:nvSpPr>
          <p:cNvPr id="36" name="Tekstvak 30">
            <a:hlinkClick r:id="rId18" action="ppaction://hlinksldjump"/>
          </p:cNvPr>
          <p:cNvSpPr txBox="1"/>
          <p:nvPr/>
        </p:nvSpPr>
        <p:spPr>
          <a:xfrm>
            <a:off x="1299829" y="2492896"/>
            <a:ext cx="5353680" cy="3416320"/>
          </a:xfrm>
          <a:prstGeom prst="rect">
            <a:avLst/>
          </a:prstGeom>
          <a:solidFill>
            <a:srgbClr val="002060"/>
          </a:solidFill>
          <a:ln>
            <a:solidFill>
              <a:schemeClr val="tx2"/>
            </a:solidFill>
          </a:ln>
        </p:spPr>
        <p:txBody>
          <a:bodyPr wrap="square" rtlCol="0">
            <a:spAutoFit/>
          </a:bodyPr>
          <a:lstStyle/>
          <a:p>
            <a:pPr algn="just"/>
            <a:r>
              <a:rPr lang="en-US" b="1" dirty="0">
                <a:solidFill>
                  <a:schemeClr val="bg1"/>
                </a:solidFill>
              </a:rPr>
              <a:t>Hypothetical questions</a:t>
            </a:r>
          </a:p>
          <a:p>
            <a:pPr algn="just"/>
            <a:endParaRPr lang="en-US" b="1" dirty="0">
              <a:solidFill>
                <a:schemeClr val="bg1"/>
              </a:solidFill>
            </a:endParaRPr>
          </a:p>
          <a:p>
            <a:pPr algn="just"/>
            <a:r>
              <a:rPr lang="en-US" dirty="0">
                <a:solidFill>
                  <a:schemeClr val="bg1"/>
                </a:solidFill>
              </a:rPr>
              <a:t>These are the questions starting with ”imagine that…”, “what would you do if?” or ”how would you feel if?” These questions invite the suspect to speculate, for example, what he or she would do if he was the perpetrator. This tactic may also be used to persuade the suspect that his or her account is not believable, for example by asking: “Imagine you are a judge. Would you believe your own account?”</a:t>
            </a:r>
          </a:p>
          <a:p>
            <a:pPr algn="just"/>
            <a:endParaRPr lang="nl-NL" b="1" dirty="0">
              <a:solidFill>
                <a:schemeClr val="bg1"/>
              </a:solidFill>
            </a:endParaRPr>
          </a:p>
          <a:p>
            <a:pPr algn="just"/>
            <a:r>
              <a:rPr lang="nl-NL" b="1" dirty="0">
                <a:solidFill>
                  <a:schemeClr val="bg1"/>
                </a:solidFill>
              </a:rPr>
              <a:t>CLICK </a:t>
            </a:r>
            <a:r>
              <a:rPr lang="nl-NL" b="1" dirty="0">
                <a:solidFill>
                  <a:schemeClr val="bg1"/>
                </a:solidFill>
                <a:hlinkClick r:id="rId18" action="ppaction://hlinksldjump"/>
              </a:rPr>
              <a:t>HERE</a:t>
            </a:r>
            <a:r>
              <a:rPr lang="nl-NL" dirty="0">
                <a:solidFill>
                  <a:schemeClr val="bg1"/>
                </a:solidFill>
                <a:hlinkClick r:id="rId18" action="ppaction://hlinksldjump"/>
              </a:rPr>
              <a:t> </a:t>
            </a:r>
            <a:r>
              <a:rPr lang="nl-NL" b="1" dirty="0">
                <a:solidFill>
                  <a:schemeClr val="bg1"/>
                </a:solidFill>
              </a:rPr>
              <a:t>TO CLOSE</a:t>
            </a:r>
          </a:p>
        </p:txBody>
      </p:sp>
    </p:spTree>
    <p:extLst>
      <p:ext uri="{BB962C8B-B14F-4D97-AF65-F5344CB8AC3E}">
        <p14:creationId xmlns:p14="http://schemas.microsoft.com/office/powerpoint/2010/main" val="215830394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Vijfhoek 3"/>
          <p:cNvSpPr/>
          <p:nvPr/>
        </p:nvSpPr>
        <p:spPr>
          <a:xfrm>
            <a:off x="0" y="332656"/>
            <a:ext cx="6336704" cy="576064"/>
          </a:xfrm>
          <a:prstGeom prst="homePlate">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sz="2400" b="1" dirty="0"/>
              <a:t>Techniques</a:t>
            </a:r>
          </a:p>
        </p:txBody>
      </p:sp>
      <p:sp>
        <p:nvSpPr>
          <p:cNvPr id="5" name="Actieknop: Introductiepagina 4">
            <a:hlinkClick r:id="rId2" action="ppaction://hlinksldjump" highlightClick="1"/>
          </p:cNvPr>
          <p:cNvSpPr/>
          <p:nvPr/>
        </p:nvSpPr>
        <p:spPr>
          <a:xfrm>
            <a:off x="8244408" y="404664"/>
            <a:ext cx="755576" cy="504056"/>
          </a:xfrm>
          <a:prstGeom prst="actionButtonHome">
            <a:avLst/>
          </a:prstGeom>
          <a:solidFill>
            <a:schemeClr val="accent5">
              <a:lumMod val="20000"/>
              <a:lumOff val="80000"/>
            </a:schemeClr>
          </a:solidFill>
        </p:spPr>
        <p:style>
          <a:lnRef idx="2">
            <a:schemeClr val="accent2"/>
          </a:lnRef>
          <a:fillRef idx="1">
            <a:schemeClr val="lt1"/>
          </a:fillRef>
          <a:effectRef idx="0">
            <a:schemeClr val="accent2"/>
          </a:effectRef>
          <a:fontRef idx="minor">
            <a:schemeClr val="dk1"/>
          </a:fontRef>
        </p:style>
        <p:txBody>
          <a:bodyPr rtlCol="0" anchor="ctr"/>
          <a:lstStyle/>
          <a:p>
            <a:pPr algn="ctr"/>
            <a:endParaRPr lang="nl-NL" b="1"/>
          </a:p>
        </p:txBody>
      </p:sp>
      <p:cxnSp>
        <p:nvCxnSpPr>
          <p:cNvPr id="24" name="Rechte verbindingslijn 23"/>
          <p:cNvCxnSpPr/>
          <p:nvPr/>
        </p:nvCxnSpPr>
        <p:spPr>
          <a:xfrm>
            <a:off x="323528" y="1340768"/>
            <a:ext cx="842493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Rechte verbindingslijn 24"/>
          <p:cNvCxnSpPr/>
          <p:nvPr/>
        </p:nvCxnSpPr>
        <p:spPr>
          <a:xfrm>
            <a:off x="395536" y="5877272"/>
            <a:ext cx="842493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0" name="Groep 29"/>
          <p:cNvGrpSpPr/>
          <p:nvPr/>
        </p:nvGrpSpPr>
        <p:grpSpPr>
          <a:xfrm>
            <a:off x="323528" y="908720"/>
            <a:ext cx="8496944" cy="5459834"/>
            <a:chOff x="323528" y="1196752"/>
            <a:chExt cx="8496944" cy="5459834"/>
          </a:xfrm>
        </p:grpSpPr>
        <p:grpSp>
          <p:nvGrpSpPr>
            <p:cNvPr id="22" name="Groep 21"/>
            <p:cNvGrpSpPr/>
            <p:nvPr/>
          </p:nvGrpSpPr>
          <p:grpSpPr>
            <a:xfrm>
              <a:off x="323528" y="1772816"/>
              <a:ext cx="8424936" cy="4175505"/>
              <a:chOff x="323528" y="1772816"/>
              <a:chExt cx="8424936" cy="4175505"/>
            </a:xfrm>
          </p:grpSpPr>
          <p:sp>
            <p:nvSpPr>
              <p:cNvPr id="6" name="Rechthoek: afgeronde hoeken 6">
                <a:hlinkClick r:id="rId3" action="ppaction://hlinksldjump"/>
              </p:cNvPr>
              <p:cNvSpPr/>
              <p:nvPr/>
            </p:nvSpPr>
            <p:spPr>
              <a:xfrm>
                <a:off x="611807" y="1773775"/>
                <a:ext cx="1331901" cy="647113"/>
              </a:xfrm>
              <a:prstGeom prst="roundRect">
                <a:avLst/>
              </a:prstGeom>
              <a:solidFill>
                <a:srgbClr val="00A2D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nl-NL" sz="1600" dirty="0"/>
                  <a:t>Minimisation</a:t>
                </a:r>
              </a:p>
            </p:txBody>
          </p:sp>
          <p:sp>
            <p:nvSpPr>
              <p:cNvPr id="7" name="Rechthoek: afgeronde hoeken 48">
                <a:hlinkClick r:id="rId4" action="ppaction://hlinksldjump"/>
              </p:cNvPr>
              <p:cNvSpPr/>
              <p:nvPr/>
            </p:nvSpPr>
            <p:spPr>
              <a:xfrm>
                <a:off x="2483768" y="1773775"/>
                <a:ext cx="1656184" cy="647113"/>
              </a:xfrm>
              <a:prstGeom prst="roundRect">
                <a:avLst/>
              </a:prstGeom>
              <a:solidFill>
                <a:srgbClr val="00A2D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nl-NL" sz="1600" dirty="0"/>
                  <a:t>Showing disbelief</a:t>
                </a:r>
              </a:p>
            </p:txBody>
          </p:sp>
          <p:sp>
            <p:nvSpPr>
              <p:cNvPr id="8" name="Rechthoek: afgeronde hoeken 49">
                <a:hlinkClick r:id="rId5" action="ppaction://hlinksldjump"/>
              </p:cNvPr>
              <p:cNvSpPr/>
              <p:nvPr/>
            </p:nvSpPr>
            <p:spPr>
              <a:xfrm>
                <a:off x="4716016" y="1772816"/>
                <a:ext cx="1944216" cy="647113"/>
              </a:xfrm>
              <a:prstGeom prst="roundRect">
                <a:avLst/>
              </a:prstGeom>
              <a:solidFill>
                <a:srgbClr val="00A2D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nl-NL" sz="1600" dirty="0"/>
                  <a:t>Time-related questions</a:t>
                </a:r>
              </a:p>
            </p:txBody>
          </p:sp>
          <p:sp>
            <p:nvSpPr>
              <p:cNvPr id="9" name="Rechthoek: afgeronde hoeken 54">
                <a:hlinkClick r:id="rId6" action="ppaction://hlinksldjump"/>
              </p:cNvPr>
              <p:cNvSpPr/>
              <p:nvPr/>
            </p:nvSpPr>
            <p:spPr>
              <a:xfrm>
                <a:off x="7092527" y="2011895"/>
                <a:ext cx="1655937" cy="769033"/>
              </a:xfrm>
              <a:prstGeom prst="roundRect">
                <a:avLst/>
              </a:prstGeom>
              <a:solidFill>
                <a:srgbClr val="00A2D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nl-NL" sz="1600" dirty="0"/>
                  <a:t>Free recall</a:t>
                </a:r>
              </a:p>
            </p:txBody>
          </p:sp>
          <p:sp>
            <p:nvSpPr>
              <p:cNvPr id="11" name="Rechthoek: afgeronde hoeken 6">
                <a:hlinkClick r:id="rId7" action="ppaction://hlinksldjump"/>
              </p:cNvPr>
              <p:cNvSpPr/>
              <p:nvPr/>
            </p:nvSpPr>
            <p:spPr>
              <a:xfrm>
                <a:off x="323528" y="2709879"/>
                <a:ext cx="1223889" cy="647113"/>
              </a:xfrm>
              <a:prstGeom prst="roundRect">
                <a:avLst/>
              </a:prstGeom>
              <a:solidFill>
                <a:srgbClr val="00A2D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nl-NL" sz="1600" dirty="0"/>
                  <a:t>False evidence</a:t>
                </a:r>
              </a:p>
            </p:txBody>
          </p:sp>
          <p:sp>
            <p:nvSpPr>
              <p:cNvPr id="12" name="Rechthoek: afgeronde hoeken 6">
                <a:hlinkClick r:id="rId8" action="ppaction://hlinksldjump"/>
              </p:cNvPr>
              <p:cNvSpPr/>
              <p:nvPr/>
            </p:nvSpPr>
            <p:spPr>
              <a:xfrm>
                <a:off x="547936" y="3573975"/>
                <a:ext cx="1503784" cy="647113"/>
              </a:xfrm>
              <a:prstGeom prst="roundRect">
                <a:avLst/>
              </a:prstGeom>
              <a:solidFill>
                <a:srgbClr val="00A2D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nl-NL" sz="1600" dirty="0"/>
                  <a:t>Maximisation</a:t>
                </a:r>
              </a:p>
            </p:txBody>
          </p:sp>
          <p:sp>
            <p:nvSpPr>
              <p:cNvPr id="13" name="Rechthoek: afgeronde hoeken 6">
                <a:hlinkClick r:id="rId9" action="ppaction://hlinksldjump"/>
              </p:cNvPr>
              <p:cNvSpPr/>
              <p:nvPr/>
            </p:nvSpPr>
            <p:spPr>
              <a:xfrm>
                <a:off x="700336" y="4437112"/>
                <a:ext cx="1927448" cy="647113"/>
              </a:xfrm>
              <a:prstGeom prst="roundRect">
                <a:avLst/>
              </a:prstGeom>
              <a:solidFill>
                <a:srgbClr val="00A2D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nl-NL" sz="1600" dirty="0"/>
                  <a:t>Suggesting questioning</a:t>
                </a:r>
              </a:p>
            </p:txBody>
          </p:sp>
          <p:sp>
            <p:nvSpPr>
              <p:cNvPr id="14" name="Rechthoek: afgeronde hoeken 48">
                <a:hlinkClick r:id="rId10" action="ppaction://hlinksldjump"/>
              </p:cNvPr>
              <p:cNvSpPr/>
              <p:nvPr/>
            </p:nvSpPr>
            <p:spPr>
              <a:xfrm>
                <a:off x="2339752" y="2709879"/>
                <a:ext cx="1656184" cy="647113"/>
              </a:xfrm>
              <a:prstGeom prst="roundRect">
                <a:avLst/>
              </a:prstGeom>
              <a:solidFill>
                <a:srgbClr val="00A2D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nl-NL" sz="1600" dirty="0"/>
                  <a:t>False promises</a:t>
                </a:r>
              </a:p>
            </p:txBody>
          </p:sp>
          <p:sp>
            <p:nvSpPr>
              <p:cNvPr id="15" name="Rechthoek: afgeronde hoeken 48">
                <a:hlinkClick r:id="rId11" action="ppaction://hlinksldjump"/>
              </p:cNvPr>
              <p:cNvSpPr/>
              <p:nvPr/>
            </p:nvSpPr>
            <p:spPr>
              <a:xfrm>
                <a:off x="2636168" y="3573975"/>
                <a:ext cx="1656184" cy="647113"/>
              </a:xfrm>
              <a:prstGeom prst="roundRect">
                <a:avLst/>
              </a:prstGeom>
              <a:solidFill>
                <a:srgbClr val="00A2D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nl-NL" sz="1600" dirty="0"/>
                  <a:t>Hypothetical questions</a:t>
                </a:r>
              </a:p>
            </p:txBody>
          </p:sp>
          <p:sp>
            <p:nvSpPr>
              <p:cNvPr id="16" name="Rechthoek: afgeronde hoeken 48">
                <a:hlinkClick r:id="rId12" action="ppaction://hlinksldjump"/>
              </p:cNvPr>
              <p:cNvSpPr/>
              <p:nvPr/>
            </p:nvSpPr>
            <p:spPr>
              <a:xfrm>
                <a:off x="2843808" y="4438071"/>
                <a:ext cx="1656184" cy="647113"/>
              </a:xfrm>
              <a:prstGeom prst="roundRect">
                <a:avLst/>
              </a:prstGeom>
              <a:solidFill>
                <a:srgbClr val="00A2D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nl-NL" sz="1600" dirty="0"/>
                  <a:t>Persuasion</a:t>
                </a:r>
              </a:p>
            </p:txBody>
          </p:sp>
          <p:sp>
            <p:nvSpPr>
              <p:cNvPr id="17" name="Rechthoek: afgeronde hoeken 48">
                <a:hlinkClick r:id="rId13" action="ppaction://hlinksldjump"/>
              </p:cNvPr>
              <p:cNvSpPr/>
              <p:nvPr/>
            </p:nvSpPr>
            <p:spPr>
              <a:xfrm>
                <a:off x="3059832" y="5301208"/>
                <a:ext cx="1656184" cy="647113"/>
              </a:xfrm>
              <a:prstGeom prst="roundRect">
                <a:avLst/>
              </a:prstGeom>
              <a:solidFill>
                <a:srgbClr val="00A2D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nl-NL" sz="1600" dirty="0"/>
                  <a:t>Repetitive questioning</a:t>
                </a:r>
              </a:p>
            </p:txBody>
          </p:sp>
          <p:sp>
            <p:nvSpPr>
              <p:cNvPr id="19" name="Rechthoek: afgeronde hoeken 49">
                <a:hlinkClick r:id="rId14" action="ppaction://hlinksldjump"/>
              </p:cNvPr>
              <p:cNvSpPr/>
              <p:nvPr/>
            </p:nvSpPr>
            <p:spPr>
              <a:xfrm>
                <a:off x="4716016" y="2709879"/>
                <a:ext cx="1937493" cy="647113"/>
              </a:xfrm>
              <a:prstGeom prst="roundRect">
                <a:avLst/>
              </a:prstGeom>
              <a:solidFill>
                <a:srgbClr val="00A2D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nl-NL" sz="1600" dirty="0"/>
                  <a:t>Confronting with existing evidence</a:t>
                </a:r>
              </a:p>
            </p:txBody>
          </p:sp>
          <p:sp>
            <p:nvSpPr>
              <p:cNvPr id="20" name="Rechthoek: afgeronde hoeken 49">
                <a:hlinkClick r:id="rId15" action="ppaction://hlinksldjump"/>
              </p:cNvPr>
              <p:cNvSpPr/>
              <p:nvPr/>
            </p:nvSpPr>
            <p:spPr>
              <a:xfrm>
                <a:off x="4716016" y="3573016"/>
                <a:ext cx="1937493" cy="647113"/>
              </a:xfrm>
              <a:prstGeom prst="roundRect">
                <a:avLst/>
              </a:prstGeom>
              <a:solidFill>
                <a:srgbClr val="00A2D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nl-NL" sz="1600" dirty="0"/>
                  <a:t>Exploring inconsistencies</a:t>
                </a:r>
              </a:p>
            </p:txBody>
          </p:sp>
          <p:sp>
            <p:nvSpPr>
              <p:cNvPr id="21" name="Rechthoek: afgeronde hoeken 49">
                <a:hlinkClick r:id="rId16" action="ppaction://hlinksldjump"/>
              </p:cNvPr>
              <p:cNvSpPr/>
              <p:nvPr/>
            </p:nvSpPr>
            <p:spPr>
              <a:xfrm>
                <a:off x="6084168" y="4437112"/>
                <a:ext cx="1937493" cy="647113"/>
              </a:xfrm>
              <a:prstGeom prst="roundRect">
                <a:avLst/>
              </a:prstGeom>
              <a:solidFill>
                <a:srgbClr val="00A2D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nl-NL" sz="1600" dirty="0"/>
                  <a:t>Building rapport</a:t>
                </a:r>
              </a:p>
            </p:txBody>
          </p:sp>
        </p:grpSp>
        <p:sp>
          <p:nvSpPr>
            <p:cNvPr id="26" name="Tekstvak 25"/>
            <p:cNvSpPr txBox="1"/>
            <p:nvPr/>
          </p:nvSpPr>
          <p:spPr>
            <a:xfrm>
              <a:off x="323528" y="1196752"/>
              <a:ext cx="3024336" cy="369332"/>
            </a:xfrm>
            <a:prstGeom prst="rect">
              <a:avLst/>
            </a:prstGeom>
            <a:noFill/>
            <a:ln>
              <a:noFill/>
            </a:ln>
          </p:spPr>
          <p:txBody>
            <a:bodyPr wrap="square" rtlCol="0">
              <a:spAutoFit/>
            </a:bodyPr>
            <a:lstStyle/>
            <a:p>
              <a:r>
                <a:rPr lang="nl-NL" dirty="0"/>
                <a:t>ACCUSATORY MODEL</a:t>
              </a:r>
            </a:p>
          </p:txBody>
        </p:sp>
        <p:sp>
          <p:nvSpPr>
            <p:cNvPr id="27" name="Tekstvak 26"/>
            <p:cNvSpPr txBox="1"/>
            <p:nvPr/>
          </p:nvSpPr>
          <p:spPr>
            <a:xfrm>
              <a:off x="5148064" y="1196752"/>
              <a:ext cx="3600400" cy="369332"/>
            </a:xfrm>
            <a:prstGeom prst="rect">
              <a:avLst/>
            </a:prstGeom>
            <a:noFill/>
            <a:ln>
              <a:noFill/>
            </a:ln>
          </p:spPr>
          <p:txBody>
            <a:bodyPr wrap="square" rtlCol="0">
              <a:spAutoFit/>
            </a:bodyPr>
            <a:lstStyle/>
            <a:p>
              <a:r>
                <a:rPr lang="nl-NL" dirty="0"/>
                <a:t>INFORMATION-GATHERING  MODEL</a:t>
              </a:r>
            </a:p>
          </p:txBody>
        </p:sp>
        <p:sp>
          <p:nvSpPr>
            <p:cNvPr id="28" name="Tekstvak 27"/>
            <p:cNvSpPr txBox="1"/>
            <p:nvPr/>
          </p:nvSpPr>
          <p:spPr>
            <a:xfrm>
              <a:off x="323528" y="5733256"/>
              <a:ext cx="3240360" cy="923330"/>
            </a:xfrm>
            <a:prstGeom prst="rect">
              <a:avLst/>
            </a:prstGeom>
            <a:noFill/>
            <a:ln>
              <a:noFill/>
            </a:ln>
          </p:spPr>
          <p:txBody>
            <a:bodyPr wrap="square" rtlCol="0">
              <a:spAutoFit/>
            </a:bodyPr>
            <a:lstStyle/>
            <a:p>
              <a:r>
                <a:rPr lang="nl-NL" b="1" dirty="0"/>
                <a:t>INAPPOPRIATE</a:t>
              </a:r>
            </a:p>
            <a:p>
              <a:endParaRPr lang="nl-NL" dirty="0"/>
            </a:p>
            <a:p>
              <a:r>
                <a:rPr lang="nl-NL" dirty="0"/>
                <a:t>High risk of a false confession</a:t>
              </a:r>
            </a:p>
          </p:txBody>
        </p:sp>
        <p:sp>
          <p:nvSpPr>
            <p:cNvPr id="29" name="Tekstvak 28"/>
            <p:cNvSpPr txBox="1"/>
            <p:nvPr/>
          </p:nvSpPr>
          <p:spPr>
            <a:xfrm>
              <a:off x="5580112" y="5733256"/>
              <a:ext cx="3240360" cy="923330"/>
            </a:xfrm>
            <a:prstGeom prst="rect">
              <a:avLst/>
            </a:prstGeom>
            <a:noFill/>
            <a:ln>
              <a:noFill/>
            </a:ln>
          </p:spPr>
          <p:txBody>
            <a:bodyPr wrap="square" rtlCol="0">
              <a:spAutoFit/>
            </a:bodyPr>
            <a:lstStyle/>
            <a:p>
              <a:pPr algn="r"/>
              <a:r>
                <a:rPr lang="nl-NL" b="1" dirty="0"/>
                <a:t>APPROPRIATE</a:t>
              </a:r>
            </a:p>
            <a:p>
              <a:endParaRPr lang="nl-NL" dirty="0"/>
            </a:p>
            <a:p>
              <a:pPr algn="r"/>
              <a:r>
                <a:rPr lang="nl-NL" dirty="0"/>
                <a:t>Low risk of a false confession</a:t>
              </a:r>
            </a:p>
          </p:txBody>
        </p:sp>
      </p:grpSp>
      <p:sp>
        <p:nvSpPr>
          <p:cNvPr id="34" name="Rechthoek 33"/>
          <p:cNvSpPr/>
          <p:nvPr/>
        </p:nvSpPr>
        <p:spPr>
          <a:xfrm>
            <a:off x="467544" y="1700808"/>
            <a:ext cx="1512168" cy="7920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2" name="Tekstvak 31"/>
          <p:cNvSpPr txBox="1"/>
          <p:nvPr/>
        </p:nvSpPr>
        <p:spPr>
          <a:xfrm>
            <a:off x="611807" y="-27384"/>
            <a:ext cx="8424689" cy="369332"/>
          </a:xfrm>
          <a:prstGeom prst="rect">
            <a:avLst/>
          </a:prstGeom>
          <a:noFill/>
        </p:spPr>
        <p:txBody>
          <a:bodyPr wrap="square" rtlCol="0">
            <a:spAutoFit/>
          </a:bodyPr>
          <a:lstStyle/>
          <a:p>
            <a:r>
              <a:rPr lang="nl-NL" i="1" dirty="0"/>
              <a:t>CLICK on each of the boxes to read more; CLICK AGAIN to close</a:t>
            </a:r>
          </a:p>
        </p:txBody>
      </p:sp>
      <p:sp>
        <p:nvSpPr>
          <p:cNvPr id="33" name="Vijfhoek 32">
            <a:hlinkClick r:id="rId17" action="ppaction://hlinksldjump"/>
          </p:cNvPr>
          <p:cNvSpPr/>
          <p:nvPr/>
        </p:nvSpPr>
        <p:spPr>
          <a:xfrm>
            <a:off x="4860032" y="6436010"/>
            <a:ext cx="4248472" cy="404664"/>
          </a:xfrm>
          <a:prstGeom prst="homePlate">
            <a:avLst/>
          </a:prstGeom>
          <a:gradFill flip="none" rotWithShape="1">
            <a:gsLst>
              <a:gs pos="0">
                <a:schemeClr val="accent2">
                  <a:shade val="30000"/>
                  <a:satMod val="115000"/>
                  <a:alpha val="80000"/>
                </a:schemeClr>
              </a:gs>
              <a:gs pos="50000">
                <a:schemeClr val="accent2">
                  <a:shade val="67500"/>
                  <a:satMod val="115000"/>
                </a:schemeClr>
              </a:gs>
              <a:gs pos="100000">
                <a:schemeClr val="accent2">
                  <a:shade val="100000"/>
                  <a:satMod val="11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b="1" dirty="0"/>
              <a:t>Click here for ’Inappropriate techniques’</a:t>
            </a:r>
          </a:p>
        </p:txBody>
      </p:sp>
      <p:sp>
        <p:nvSpPr>
          <p:cNvPr id="31" name="Tekstvak 29"/>
          <p:cNvSpPr txBox="1"/>
          <p:nvPr/>
        </p:nvSpPr>
        <p:spPr>
          <a:xfrm>
            <a:off x="3491880" y="404664"/>
            <a:ext cx="4824536" cy="369332"/>
          </a:xfrm>
          <a:prstGeom prst="rect">
            <a:avLst/>
          </a:prstGeom>
          <a:noFill/>
        </p:spPr>
        <p:txBody>
          <a:bodyPr wrap="square" rtlCol="0">
            <a:spAutoFit/>
          </a:bodyPr>
          <a:lstStyle/>
          <a:p>
            <a:r>
              <a:rPr lang="nl-NL" b="1" dirty="0"/>
              <a:t>Click </a:t>
            </a:r>
            <a:r>
              <a:rPr lang="nl-NL" b="1" dirty="0">
                <a:solidFill>
                  <a:schemeClr val="tx2"/>
                </a:solidFill>
                <a:hlinkClick r:id="rId18" action="ppaction://hlinksldjump"/>
              </a:rPr>
              <a:t>HER</a:t>
            </a:r>
            <a:r>
              <a:rPr lang="nl-NL" b="1" dirty="0">
                <a:solidFill>
                  <a:schemeClr val="tx2"/>
                </a:solidFill>
                <a:hlinkClick r:id="rId3" action="ppaction://hlinksldjump"/>
              </a:rPr>
              <a:t>E</a:t>
            </a:r>
            <a:r>
              <a:rPr lang="nl-NL" b="1" dirty="0">
                <a:solidFill>
                  <a:schemeClr val="tx2"/>
                </a:solidFill>
              </a:rPr>
              <a:t> </a:t>
            </a:r>
            <a:r>
              <a:rPr lang="nl-NL" b="1" dirty="0"/>
              <a:t>for an overview of all techiques</a:t>
            </a:r>
          </a:p>
        </p:txBody>
      </p:sp>
      <p:sp>
        <p:nvSpPr>
          <p:cNvPr id="35" name="Tekstvak 30">
            <a:hlinkClick r:id="rId18" action="ppaction://hlinksldjump"/>
          </p:cNvPr>
          <p:cNvSpPr txBox="1"/>
          <p:nvPr/>
        </p:nvSpPr>
        <p:spPr>
          <a:xfrm>
            <a:off x="4716016" y="1628800"/>
            <a:ext cx="4320480" cy="3139321"/>
          </a:xfrm>
          <a:prstGeom prst="rect">
            <a:avLst/>
          </a:prstGeom>
          <a:solidFill>
            <a:srgbClr val="002060"/>
          </a:solidFill>
          <a:ln>
            <a:solidFill>
              <a:schemeClr val="tx2"/>
            </a:solidFill>
          </a:ln>
        </p:spPr>
        <p:txBody>
          <a:bodyPr wrap="square" rtlCol="0">
            <a:spAutoFit/>
          </a:bodyPr>
          <a:lstStyle/>
          <a:p>
            <a:pPr algn="just"/>
            <a:r>
              <a:rPr lang="en-US" b="1" dirty="0">
                <a:solidFill>
                  <a:schemeClr val="bg1"/>
                </a:solidFill>
              </a:rPr>
              <a:t>Allow for free recall</a:t>
            </a:r>
          </a:p>
          <a:p>
            <a:pPr algn="just"/>
            <a:endParaRPr lang="en-US" b="1" dirty="0">
              <a:solidFill>
                <a:schemeClr val="bg1"/>
              </a:solidFill>
            </a:endParaRPr>
          </a:p>
          <a:p>
            <a:pPr algn="just"/>
            <a:r>
              <a:rPr lang="en-US" dirty="0">
                <a:solidFill>
                  <a:schemeClr val="bg1"/>
                </a:solidFill>
              </a:rPr>
              <a:t>This strategy is usually used in the beginning of the interview, and it aims at encouraging the suspect to narrate the account in his or her own words. This is to be done, for example, by using open, non-leading questions, active listening, and avoiding giving negative feedback.</a:t>
            </a:r>
          </a:p>
          <a:p>
            <a:pPr algn="just"/>
            <a:endParaRPr lang="nl-NL" b="1" dirty="0">
              <a:solidFill>
                <a:schemeClr val="bg1"/>
              </a:solidFill>
            </a:endParaRPr>
          </a:p>
          <a:p>
            <a:pPr algn="just"/>
            <a:r>
              <a:rPr lang="nl-NL" b="1" dirty="0">
                <a:solidFill>
                  <a:schemeClr val="bg1"/>
                </a:solidFill>
              </a:rPr>
              <a:t>CLICK </a:t>
            </a:r>
            <a:r>
              <a:rPr lang="nl-NL" b="1" dirty="0">
                <a:solidFill>
                  <a:schemeClr val="bg1"/>
                </a:solidFill>
                <a:hlinkClick r:id="rId18" action="ppaction://hlinksldjump"/>
              </a:rPr>
              <a:t>HERE</a:t>
            </a:r>
            <a:r>
              <a:rPr lang="nl-NL" dirty="0">
                <a:solidFill>
                  <a:schemeClr val="bg1"/>
                </a:solidFill>
                <a:hlinkClick r:id="rId18" action="ppaction://hlinksldjump"/>
              </a:rPr>
              <a:t> </a:t>
            </a:r>
            <a:r>
              <a:rPr lang="nl-NL" b="1" dirty="0">
                <a:solidFill>
                  <a:schemeClr val="bg1"/>
                </a:solidFill>
              </a:rPr>
              <a:t>TO CLOSE</a:t>
            </a:r>
          </a:p>
        </p:txBody>
      </p:sp>
    </p:spTree>
    <p:extLst>
      <p:ext uri="{BB962C8B-B14F-4D97-AF65-F5344CB8AC3E}">
        <p14:creationId xmlns:p14="http://schemas.microsoft.com/office/powerpoint/2010/main" val="190730241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Vijfhoek 3"/>
          <p:cNvSpPr/>
          <p:nvPr/>
        </p:nvSpPr>
        <p:spPr>
          <a:xfrm>
            <a:off x="0" y="332656"/>
            <a:ext cx="6336704" cy="576064"/>
          </a:xfrm>
          <a:prstGeom prst="homePlate">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sz="2400" b="1" dirty="0"/>
              <a:t>Techniques</a:t>
            </a:r>
          </a:p>
        </p:txBody>
      </p:sp>
      <p:sp>
        <p:nvSpPr>
          <p:cNvPr id="5" name="Actieknop: Introductiepagina 4">
            <a:hlinkClick r:id="rId2" action="ppaction://hlinksldjump" highlightClick="1"/>
          </p:cNvPr>
          <p:cNvSpPr/>
          <p:nvPr/>
        </p:nvSpPr>
        <p:spPr>
          <a:xfrm>
            <a:off x="8244408" y="404664"/>
            <a:ext cx="755576" cy="504056"/>
          </a:xfrm>
          <a:prstGeom prst="actionButtonHome">
            <a:avLst/>
          </a:prstGeom>
          <a:solidFill>
            <a:schemeClr val="accent5">
              <a:lumMod val="20000"/>
              <a:lumOff val="80000"/>
            </a:schemeClr>
          </a:solidFill>
        </p:spPr>
        <p:style>
          <a:lnRef idx="2">
            <a:schemeClr val="accent2"/>
          </a:lnRef>
          <a:fillRef idx="1">
            <a:schemeClr val="lt1"/>
          </a:fillRef>
          <a:effectRef idx="0">
            <a:schemeClr val="accent2"/>
          </a:effectRef>
          <a:fontRef idx="minor">
            <a:schemeClr val="dk1"/>
          </a:fontRef>
        </p:style>
        <p:txBody>
          <a:bodyPr rtlCol="0" anchor="ctr"/>
          <a:lstStyle/>
          <a:p>
            <a:pPr algn="ctr"/>
            <a:endParaRPr lang="nl-NL" b="1"/>
          </a:p>
        </p:txBody>
      </p:sp>
      <p:cxnSp>
        <p:nvCxnSpPr>
          <p:cNvPr id="24" name="Rechte verbindingslijn 23"/>
          <p:cNvCxnSpPr/>
          <p:nvPr/>
        </p:nvCxnSpPr>
        <p:spPr>
          <a:xfrm>
            <a:off x="323528" y="1340768"/>
            <a:ext cx="842493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Rechte verbindingslijn 24"/>
          <p:cNvCxnSpPr/>
          <p:nvPr/>
        </p:nvCxnSpPr>
        <p:spPr>
          <a:xfrm>
            <a:off x="395536" y="5877272"/>
            <a:ext cx="842493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0" name="Groep 29"/>
          <p:cNvGrpSpPr/>
          <p:nvPr/>
        </p:nvGrpSpPr>
        <p:grpSpPr>
          <a:xfrm>
            <a:off x="323528" y="908720"/>
            <a:ext cx="8496944" cy="5459834"/>
            <a:chOff x="323528" y="1196752"/>
            <a:chExt cx="8496944" cy="5459834"/>
          </a:xfrm>
        </p:grpSpPr>
        <p:grpSp>
          <p:nvGrpSpPr>
            <p:cNvPr id="22" name="Groep 21"/>
            <p:cNvGrpSpPr/>
            <p:nvPr/>
          </p:nvGrpSpPr>
          <p:grpSpPr>
            <a:xfrm>
              <a:off x="323528" y="1772816"/>
              <a:ext cx="8424936" cy="4175505"/>
              <a:chOff x="323528" y="1772816"/>
              <a:chExt cx="8424936" cy="4175505"/>
            </a:xfrm>
          </p:grpSpPr>
          <p:sp>
            <p:nvSpPr>
              <p:cNvPr id="6" name="Rechthoek: afgeronde hoeken 6">
                <a:hlinkClick r:id="rId3" action="ppaction://hlinksldjump"/>
              </p:cNvPr>
              <p:cNvSpPr/>
              <p:nvPr/>
            </p:nvSpPr>
            <p:spPr>
              <a:xfrm>
                <a:off x="611807" y="1773775"/>
                <a:ext cx="1331901" cy="647113"/>
              </a:xfrm>
              <a:prstGeom prst="roundRect">
                <a:avLst/>
              </a:prstGeom>
              <a:solidFill>
                <a:srgbClr val="00A2D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nl-NL" sz="1600" dirty="0"/>
                  <a:t>Minimisation</a:t>
                </a:r>
              </a:p>
            </p:txBody>
          </p:sp>
          <p:sp>
            <p:nvSpPr>
              <p:cNvPr id="7" name="Rechthoek: afgeronde hoeken 48">
                <a:hlinkClick r:id="rId4" action="ppaction://hlinksldjump"/>
              </p:cNvPr>
              <p:cNvSpPr/>
              <p:nvPr/>
            </p:nvSpPr>
            <p:spPr>
              <a:xfrm>
                <a:off x="2483768" y="1773775"/>
                <a:ext cx="1656184" cy="647113"/>
              </a:xfrm>
              <a:prstGeom prst="roundRect">
                <a:avLst/>
              </a:prstGeom>
              <a:solidFill>
                <a:srgbClr val="00A2D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nl-NL" sz="1600" dirty="0"/>
                  <a:t>Showing disbelief</a:t>
                </a:r>
              </a:p>
            </p:txBody>
          </p:sp>
          <p:sp>
            <p:nvSpPr>
              <p:cNvPr id="8" name="Rechthoek: afgeronde hoeken 49">
                <a:hlinkClick r:id="rId5" action="ppaction://hlinksldjump"/>
              </p:cNvPr>
              <p:cNvSpPr/>
              <p:nvPr/>
            </p:nvSpPr>
            <p:spPr>
              <a:xfrm>
                <a:off x="4716016" y="1772816"/>
                <a:ext cx="1944216" cy="647113"/>
              </a:xfrm>
              <a:prstGeom prst="roundRect">
                <a:avLst/>
              </a:prstGeom>
              <a:solidFill>
                <a:srgbClr val="00A2D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nl-NL" sz="1600" dirty="0"/>
                  <a:t>Time-related questions</a:t>
                </a:r>
              </a:p>
            </p:txBody>
          </p:sp>
          <p:sp>
            <p:nvSpPr>
              <p:cNvPr id="9" name="Rechthoek: afgeronde hoeken 54">
                <a:hlinkClick r:id="rId6" action="ppaction://hlinksldjump"/>
              </p:cNvPr>
              <p:cNvSpPr/>
              <p:nvPr/>
            </p:nvSpPr>
            <p:spPr>
              <a:xfrm>
                <a:off x="7092527" y="2011895"/>
                <a:ext cx="1655937" cy="769033"/>
              </a:xfrm>
              <a:prstGeom prst="roundRect">
                <a:avLst/>
              </a:prstGeom>
              <a:solidFill>
                <a:srgbClr val="00A2D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nl-NL" sz="1600" dirty="0"/>
                  <a:t>Free recall</a:t>
                </a:r>
              </a:p>
            </p:txBody>
          </p:sp>
          <p:sp>
            <p:nvSpPr>
              <p:cNvPr id="11" name="Rechthoek: afgeronde hoeken 6">
                <a:hlinkClick r:id="rId7" action="ppaction://hlinksldjump"/>
              </p:cNvPr>
              <p:cNvSpPr/>
              <p:nvPr/>
            </p:nvSpPr>
            <p:spPr>
              <a:xfrm>
                <a:off x="323528" y="2709879"/>
                <a:ext cx="1223889" cy="647113"/>
              </a:xfrm>
              <a:prstGeom prst="roundRect">
                <a:avLst/>
              </a:prstGeom>
              <a:solidFill>
                <a:srgbClr val="00A2D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nl-NL" sz="1600" dirty="0"/>
                  <a:t>False evidence</a:t>
                </a:r>
              </a:p>
            </p:txBody>
          </p:sp>
          <p:sp>
            <p:nvSpPr>
              <p:cNvPr id="12" name="Rechthoek: afgeronde hoeken 6">
                <a:hlinkClick r:id="rId8" action="ppaction://hlinksldjump"/>
              </p:cNvPr>
              <p:cNvSpPr/>
              <p:nvPr/>
            </p:nvSpPr>
            <p:spPr>
              <a:xfrm>
                <a:off x="547936" y="3573975"/>
                <a:ext cx="1503784" cy="647113"/>
              </a:xfrm>
              <a:prstGeom prst="roundRect">
                <a:avLst/>
              </a:prstGeom>
              <a:solidFill>
                <a:srgbClr val="00A2D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nl-NL" sz="1600" dirty="0"/>
                  <a:t>Maximisation</a:t>
                </a:r>
              </a:p>
            </p:txBody>
          </p:sp>
          <p:sp>
            <p:nvSpPr>
              <p:cNvPr id="13" name="Rechthoek: afgeronde hoeken 6">
                <a:hlinkClick r:id="rId9" action="ppaction://hlinksldjump"/>
              </p:cNvPr>
              <p:cNvSpPr/>
              <p:nvPr/>
            </p:nvSpPr>
            <p:spPr>
              <a:xfrm>
                <a:off x="700336" y="4437112"/>
                <a:ext cx="1927448" cy="647113"/>
              </a:xfrm>
              <a:prstGeom prst="roundRect">
                <a:avLst/>
              </a:prstGeom>
              <a:solidFill>
                <a:srgbClr val="00A2D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nl-NL" sz="1600" dirty="0"/>
                  <a:t>Suggesting questioning</a:t>
                </a:r>
              </a:p>
            </p:txBody>
          </p:sp>
          <p:sp>
            <p:nvSpPr>
              <p:cNvPr id="14" name="Rechthoek: afgeronde hoeken 48">
                <a:hlinkClick r:id="rId10" action="ppaction://hlinksldjump"/>
              </p:cNvPr>
              <p:cNvSpPr/>
              <p:nvPr/>
            </p:nvSpPr>
            <p:spPr>
              <a:xfrm>
                <a:off x="2339752" y="2709879"/>
                <a:ext cx="1656184" cy="647113"/>
              </a:xfrm>
              <a:prstGeom prst="roundRect">
                <a:avLst/>
              </a:prstGeom>
              <a:solidFill>
                <a:srgbClr val="00A2D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nl-NL" sz="1600" dirty="0"/>
                  <a:t>False promises</a:t>
                </a:r>
              </a:p>
            </p:txBody>
          </p:sp>
          <p:sp>
            <p:nvSpPr>
              <p:cNvPr id="15" name="Rechthoek: afgeronde hoeken 48">
                <a:hlinkClick r:id="rId11" action="ppaction://hlinksldjump"/>
              </p:cNvPr>
              <p:cNvSpPr/>
              <p:nvPr/>
            </p:nvSpPr>
            <p:spPr>
              <a:xfrm>
                <a:off x="2636168" y="3573975"/>
                <a:ext cx="1656184" cy="647113"/>
              </a:xfrm>
              <a:prstGeom prst="roundRect">
                <a:avLst/>
              </a:prstGeom>
              <a:solidFill>
                <a:srgbClr val="00A2D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nl-NL" sz="1600" dirty="0"/>
                  <a:t>Hypothetical questions</a:t>
                </a:r>
              </a:p>
            </p:txBody>
          </p:sp>
          <p:sp>
            <p:nvSpPr>
              <p:cNvPr id="16" name="Rechthoek: afgeronde hoeken 48">
                <a:hlinkClick r:id="rId12" action="ppaction://hlinksldjump"/>
              </p:cNvPr>
              <p:cNvSpPr/>
              <p:nvPr/>
            </p:nvSpPr>
            <p:spPr>
              <a:xfrm>
                <a:off x="2843808" y="4438071"/>
                <a:ext cx="1656184" cy="647113"/>
              </a:xfrm>
              <a:prstGeom prst="roundRect">
                <a:avLst/>
              </a:prstGeom>
              <a:solidFill>
                <a:srgbClr val="00A2D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nl-NL" sz="1600" dirty="0"/>
                  <a:t>Persuasion</a:t>
                </a:r>
              </a:p>
            </p:txBody>
          </p:sp>
          <p:sp>
            <p:nvSpPr>
              <p:cNvPr id="17" name="Rechthoek: afgeronde hoeken 48">
                <a:hlinkClick r:id="rId13" action="ppaction://hlinksldjump"/>
              </p:cNvPr>
              <p:cNvSpPr/>
              <p:nvPr/>
            </p:nvSpPr>
            <p:spPr>
              <a:xfrm>
                <a:off x="3059832" y="5301208"/>
                <a:ext cx="1656184" cy="647113"/>
              </a:xfrm>
              <a:prstGeom prst="roundRect">
                <a:avLst/>
              </a:prstGeom>
              <a:solidFill>
                <a:srgbClr val="00A2D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nl-NL" sz="1600" dirty="0"/>
                  <a:t>Repetitive questioning</a:t>
                </a:r>
              </a:p>
            </p:txBody>
          </p:sp>
          <p:sp>
            <p:nvSpPr>
              <p:cNvPr id="19" name="Rechthoek: afgeronde hoeken 49">
                <a:hlinkClick r:id="rId14" action="ppaction://hlinksldjump"/>
              </p:cNvPr>
              <p:cNvSpPr/>
              <p:nvPr/>
            </p:nvSpPr>
            <p:spPr>
              <a:xfrm>
                <a:off x="4716016" y="2709879"/>
                <a:ext cx="1937493" cy="647113"/>
              </a:xfrm>
              <a:prstGeom prst="roundRect">
                <a:avLst/>
              </a:prstGeom>
              <a:solidFill>
                <a:srgbClr val="00A2D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nl-NL" sz="1600" dirty="0"/>
                  <a:t>Confronting with existing evidence</a:t>
                </a:r>
              </a:p>
            </p:txBody>
          </p:sp>
          <p:sp>
            <p:nvSpPr>
              <p:cNvPr id="20" name="Rechthoek: afgeronde hoeken 49">
                <a:hlinkClick r:id="rId15" action="ppaction://hlinksldjump"/>
              </p:cNvPr>
              <p:cNvSpPr/>
              <p:nvPr/>
            </p:nvSpPr>
            <p:spPr>
              <a:xfrm>
                <a:off x="4716016" y="3573016"/>
                <a:ext cx="1937493" cy="647113"/>
              </a:xfrm>
              <a:prstGeom prst="roundRect">
                <a:avLst/>
              </a:prstGeom>
              <a:solidFill>
                <a:srgbClr val="00A2D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nl-NL" sz="1600" dirty="0"/>
                  <a:t>Exploring inconsistencies</a:t>
                </a:r>
              </a:p>
            </p:txBody>
          </p:sp>
          <p:sp>
            <p:nvSpPr>
              <p:cNvPr id="21" name="Rechthoek: afgeronde hoeken 49">
                <a:hlinkClick r:id="rId16" action="ppaction://hlinksldjump"/>
              </p:cNvPr>
              <p:cNvSpPr/>
              <p:nvPr/>
            </p:nvSpPr>
            <p:spPr>
              <a:xfrm>
                <a:off x="6084168" y="4437112"/>
                <a:ext cx="1937493" cy="647113"/>
              </a:xfrm>
              <a:prstGeom prst="roundRect">
                <a:avLst/>
              </a:prstGeom>
              <a:solidFill>
                <a:srgbClr val="00A2D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nl-NL" sz="1600" dirty="0"/>
                  <a:t>Building rapport</a:t>
                </a:r>
              </a:p>
            </p:txBody>
          </p:sp>
        </p:grpSp>
        <p:sp>
          <p:nvSpPr>
            <p:cNvPr id="26" name="Tekstvak 25"/>
            <p:cNvSpPr txBox="1"/>
            <p:nvPr/>
          </p:nvSpPr>
          <p:spPr>
            <a:xfrm>
              <a:off x="323528" y="1196752"/>
              <a:ext cx="3024336" cy="369332"/>
            </a:xfrm>
            <a:prstGeom prst="rect">
              <a:avLst/>
            </a:prstGeom>
            <a:noFill/>
            <a:ln>
              <a:noFill/>
            </a:ln>
          </p:spPr>
          <p:txBody>
            <a:bodyPr wrap="square" rtlCol="0">
              <a:spAutoFit/>
            </a:bodyPr>
            <a:lstStyle/>
            <a:p>
              <a:r>
                <a:rPr lang="nl-NL" dirty="0"/>
                <a:t>ACCUSATORY MODEL</a:t>
              </a:r>
            </a:p>
          </p:txBody>
        </p:sp>
        <p:sp>
          <p:nvSpPr>
            <p:cNvPr id="27" name="Tekstvak 26"/>
            <p:cNvSpPr txBox="1"/>
            <p:nvPr/>
          </p:nvSpPr>
          <p:spPr>
            <a:xfrm>
              <a:off x="5148064" y="1196752"/>
              <a:ext cx="3600400" cy="369332"/>
            </a:xfrm>
            <a:prstGeom prst="rect">
              <a:avLst/>
            </a:prstGeom>
            <a:noFill/>
            <a:ln>
              <a:noFill/>
            </a:ln>
          </p:spPr>
          <p:txBody>
            <a:bodyPr wrap="square" rtlCol="0">
              <a:spAutoFit/>
            </a:bodyPr>
            <a:lstStyle/>
            <a:p>
              <a:r>
                <a:rPr lang="nl-NL" dirty="0"/>
                <a:t>INFORMATION-GATHERING  MODEL</a:t>
              </a:r>
            </a:p>
          </p:txBody>
        </p:sp>
        <p:sp>
          <p:nvSpPr>
            <p:cNvPr id="28" name="Tekstvak 27"/>
            <p:cNvSpPr txBox="1"/>
            <p:nvPr/>
          </p:nvSpPr>
          <p:spPr>
            <a:xfrm>
              <a:off x="323528" y="5733256"/>
              <a:ext cx="3240360" cy="923330"/>
            </a:xfrm>
            <a:prstGeom prst="rect">
              <a:avLst/>
            </a:prstGeom>
            <a:noFill/>
            <a:ln>
              <a:noFill/>
            </a:ln>
          </p:spPr>
          <p:txBody>
            <a:bodyPr wrap="square" rtlCol="0">
              <a:spAutoFit/>
            </a:bodyPr>
            <a:lstStyle/>
            <a:p>
              <a:r>
                <a:rPr lang="nl-NL" b="1" dirty="0"/>
                <a:t>INAPPOPRIATE</a:t>
              </a:r>
            </a:p>
            <a:p>
              <a:endParaRPr lang="nl-NL" dirty="0"/>
            </a:p>
            <a:p>
              <a:r>
                <a:rPr lang="nl-NL" dirty="0"/>
                <a:t>High risk of a false confession</a:t>
              </a:r>
            </a:p>
          </p:txBody>
        </p:sp>
        <p:sp>
          <p:nvSpPr>
            <p:cNvPr id="29" name="Tekstvak 28"/>
            <p:cNvSpPr txBox="1"/>
            <p:nvPr/>
          </p:nvSpPr>
          <p:spPr>
            <a:xfrm>
              <a:off x="5580112" y="5733256"/>
              <a:ext cx="3240360" cy="923330"/>
            </a:xfrm>
            <a:prstGeom prst="rect">
              <a:avLst/>
            </a:prstGeom>
            <a:noFill/>
            <a:ln>
              <a:noFill/>
            </a:ln>
          </p:spPr>
          <p:txBody>
            <a:bodyPr wrap="square" rtlCol="0">
              <a:spAutoFit/>
            </a:bodyPr>
            <a:lstStyle/>
            <a:p>
              <a:pPr algn="r"/>
              <a:r>
                <a:rPr lang="nl-NL" b="1" dirty="0"/>
                <a:t>APPROPRIATE</a:t>
              </a:r>
            </a:p>
            <a:p>
              <a:endParaRPr lang="nl-NL" dirty="0"/>
            </a:p>
            <a:p>
              <a:pPr algn="r"/>
              <a:r>
                <a:rPr lang="nl-NL" dirty="0"/>
                <a:t>Low risk of a false confession</a:t>
              </a:r>
            </a:p>
          </p:txBody>
        </p:sp>
      </p:grpSp>
      <p:sp>
        <p:nvSpPr>
          <p:cNvPr id="34" name="Rechthoek 33"/>
          <p:cNvSpPr/>
          <p:nvPr/>
        </p:nvSpPr>
        <p:spPr>
          <a:xfrm>
            <a:off x="467544" y="1700808"/>
            <a:ext cx="1512168" cy="7920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2" name="Tekstvak 31"/>
          <p:cNvSpPr txBox="1"/>
          <p:nvPr/>
        </p:nvSpPr>
        <p:spPr>
          <a:xfrm>
            <a:off x="611807" y="-27384"/>
            <a:ext cx="8424689" cy="369332"/>
          </a:xfrm>
          <a:prstGeom prst="rect">
            <a:avLst/>
          </a:prstGeom>
          <a:noFill/>
        </p:spPr>
        <p:txBody>
          <a:bodyPr wrap="square" rtlCol="0">
            <a:spAutoFit/>
          </a:bodyPr>
          <a:lstStyle/>
          <a:p>
            <a:r>
              <a:rPr lang="nl-NL" i="1" dirty="0"/>
              <a:t>CLICK on each of the boxes to read more; CLICK AGAIN to close</a:t>
            </a:r>
          </a:p>
        </p:txBody>
      </p:sp>
      <p:sp>
        <p:nvSpPr>
          <p:cNvPr id="33" name="Vijfhoek 32">
            <a:hlinkClick r:id="rId17" action="ppaction://hlinksldjump"/>
          </p:cNvPr>
          <p:cNvSpPr/>
          <p:nvPr/>
        </p:nvSpPr>
        <p:spPr>
          <a:xfrm>
            <a:off x="4860032" y="6436010"/>
            <a:ext cx="4248472" cy="404664"/>
          </a:xfrm>
          <a:prstGeom prst="homePlate">
            <a:avLst/>
          </a:prstGeom>
          <a:gradFill flip="none" rotWithShape="1">
            <a:gsLst>
              <a:gs pos="0">
                <a:schemeClr val="accent2">
                  <a:shade val="30000"/>
                  <a:satMod val="115000"/>
                  <a:alpha val="80000"/>
                </a:schemeClr>
              </a:gs>
              <a:gs pos="50000">
                <a:schemeClr val="accent2">
                  <a:shade val="67500"/>
                  <a:satMod val="115000"/>
                </a:schemeClr>
              </a:gs>
              <a:gs pos="100000">
                <a:schemeClr val="accent2">
                  <a:shade val="100000"/>
                  <a:satMod val="11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b="1" dirty="0"/>
              <a:t>Click here for ’Inappropriate techniques’</a:t>
            </a:r>
          </a:p>
        </p:txBody>
      </p:sp>
      <p:sp>
        <p:nvSpPr>
          <p:cNvPr id="31" name="Tekstvak 29"/>
          <p:cNvSpPr txBox="1"/>
          <p:nvPr/>
        </p:nvSpPr>
        <p:spPr>
          <a:xfrm>
            <a:off x="3491880" y="404664"/>
            <a:ext cx="4824536" cy="369332"/>
          </a:xfrm>
          <a:prstGeom prst="rect">
            <a:avLst/>
          </a:prstGeom>
          <a:noFill/>
        </p:spPr>
        <p:txBody>
          <a:bodyPr wrap="square" rtlCol="0">
            <a:spAutoFit/>
          </a:bodyPr>
          <a:lstStyle/>
          <a:p>
            <a:r>
              <a:rPr lang="nl-NL" b="1" dirty="0"/>
              <a:t>Click </a:t>
            </a:r>
            <a:r>
              <a:rPr lang="nl-NL" b="1" dirty="0">
                <a:solidFill>
                  <a:schemeClr val="tx2"/>
                </a:solidFill>
                <a:hlinkClick r:id="rId18" action="ppaction://hlinksldjump"/>
              </a:rPr>
              <a:t>HER</a:t>
            </a:r>
            <a:r>
              <a:rPr lang="nl-NL" b="1" dirty="0">
                <a:solidFill>
                  <a:schemeClr val="tx2"/>
                </a:solidFill>
                <a:hlinkClick r:id="rId3" action="ppaction://hlinksldjump"/>
              </a:rPr>
              <a:t>E</a:t>
            </a:r>
            <a:r>
              <a:rPr lang="nl-NL" b="1" dirty="0">
                <a:solidFill>
                  <a:schemeClr val="tx2"/>
                </a:solidFill>
              </a:rPr>
              <a:t> </a:t>
            </a:r>
            <a:r>
              <a:rPr lang="nl-NL" b="1" dirty="0"/>
              <a:t>for an overview of all techiques</a:t>
            </a:r>
          </a:p>
        </p:txBody>
      </p:sp>
      <p:sp>
        <p:nvSpPr>
          <p:cNvPr id="36" name="Tekstvak 30">
            <a:hlinkClick r:id="rId18" action="ppaction://hlinksldjump"/>
          </p:cNvPr>
          <p:cNvSpPr txBox="1"/>
          <p:nvPr/>
        </p:nvSpPr>
        <p:spPr>
          <a:xfrm>
            <a:off x="1299829" y="2492896"/>
            <a:ext cx="5353680" cy="3970318"/>
          </a:xfrm>
          <a:prstGeom prst="rect">
            <a:avLst/>
          </a:prstGeom>
          <a:solidFill>
            <a:srgbClr val="002060"/>
          </a:solidFill>
          <a:ln>
            <a:solidFill>
              <a:schemeClr val="tx2"/>
            </a:solidFill>
          </a:ln>
        </p:spPr>
        <p:txBody>
          <a:bodyPr wrap="square" rtlCol="0">
            <a:spAutoFit/>
          </a:bodyPr>
          <a:lstStyle/>
          <a:p>
            <a:pPr algn="just"/>
            <a:r>
              <a:rPr lang="en-US" b="1" dirty="0">
                <a:solidFill>
                  <a:schemeClr val="bg1"/>
                </a:solidFill>
              </a:rPr>
              <a:t>Confront with (true) evidence</a:t>
            </a:r>
          </a:p>
          <a:p>
            <a:pPr algn="just"/>
            <a:endParaRPr lang="en-US" b="1" dirty="0">
              <a:solidFill>
                <a:schemeClr val="bg1"/>
              </a:solidFill>
            </a:endParaRPr>
          </a:p>
          <a:p>
            <a:pPr algn="just"/>
            <a:r>
              <a:rPr lang="en-US" dirty="0">
                <a:solidFill>
                  <a:schemeClr val="bg1"/>
                </a:solidFill>
              </a:rPr>
              <a:t>Confronting the suspect with the true evidence is one of the mostly commonly used interview tactics. This tactics has also proven to be highly efficient in eliciting true information, and relatively unlikely to lead to a false confession. Confronting with evidence usually occurs in the second half of the interview, after the “free recall” phase. It should not involve any deception or manipulation: the suspect should be informed about the evidence in detail, and shown evidence if relevant, before being asked to comment on it.</a:t>
            </a:r>
          </a:p>
          <a:p>
            <a:pPr algn="just"/>
            <a:endParaRPr lang="nl-NL" dirty="0">
              <a:solidFill>
                <a:schemeClr val="bg1"/>
              </a:solidFill>
            </a:endParaRPr>
          </a:p>
          <a:p>
            <a:pPr algn="just"/>
            <a:r>
              <a:rPr lang="nl-NL" b="1" dirty="0">
                <a:solidFill>
                  <a:schemeClr val="bg1"/>
                </a:solidFill>
              </a:rPr>
              <a:t>CLICK </a:t>
            </a:r>
            <a:r>
              <a:rPr lang="nl-NL" b="1" dirty="0">
                <a:solidFill>
                  <a:schemeClr val="bg1"/>
                </a:solidFill>
                <a:hlinkClick r:id="rId18" action="ppaction://hlinksldjump"/>
              </a:rPr>
              <a:t>HERE</a:t>
            </a:r>
            <a:r>
              <a:rPr lang="nl-NL" dirty="0">
                <a:solidFill>
                  <a:schemeClr val="bg1"/>
                </a:solidFill>
                <a:hlinkClick r:id="rId18" action="ppaction://hlinksldjump"/>
              </a:rPr>
              <a:t> </a:t>
            </a:r>
            <a:r>
              <a:rPr lang="nl-NL" b="1" dirty="0">
                <a:solidFill>
                  <a:schemeClr val="bg1"/>
                </a:solidFill>
              </a:rPr>
              <a:t>TO CLOSE</a:t>
            </a:r>
          </a:p>
        </p:txBody>
      </p:sp>
    </p:spTree>
    <p:extLst>
      <p:ext uri="{BB962C8B-B14F-4D97-AF65-F5344CB8AC3E}">
        <p14:creationId xmlns:p14="http://schemas.microsoft.com/office/powerpoint/2010/main" val="36391695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55576" y="1484784"/>
            <a:ext cx="6840760" cy="432048"/>
          </a:xfrm>
        </p:spPr>
        <p:txBody>
          <a:bodyPr>
            <a:normAutofit fontScale="90000"/>
          </a:bodyPr>
          <a:lstStyle/>
          <a:p>
            <a:pPr algn="l"/>
            <a:r>
              <a:rPr lang="nl-NL" b="1" dirty="0">
                <a:solidFill>
                  <a:schemeClr val="tx2"/>
                </a:solidFill>
              </a:rPr>
              <a:t>Module Aims &amp; Topics Covered</a:t>
            </a:r>
          </a:p>
        </p:txBody>
      </p:sp>
      <p:sp>
        <p:nvSpPr>
          <p:cNvPr id="3" name="Tijdelijke aanduiding voor inhoud 2"/>
          <p:cNvSpPr>
            <a:spLocks noGrp="1"/>
          </p:cNvSpPr>
          <p:nvPr>
            <p:ph idx="1"/>
          </p:nvPr>
        </p:nvSpPr>
        <p:spPr>
          <a:xfrm>
            <a:off x="457200" y="2320280"/>
            <a:ext cx="8229600" cy="3845024"/>
          </a:xfrm>
        </p:spPr>
        <p:txBody>
          <a:bodyPr>
            <a:normAutofit/>
          </a:bodyPr>
          <a:lstStyle/>
          <a:p>
            <a:pPr algn="just"/>
            <a:r>
              <a:rPr lang="en-GB" sz="2000" dirty="0"/>
              <a:t>We will distinguish between two main </a:t>
            </a:r>
            <a:r>
              <a:rPr lang="en-GB" sz="2000" b="1" dirty="0"/>
              <a:t>interview models: information-gathering </a:t>
            </a:r>
            <a:r>
              <a:rPr lang="en-GB" sz="2000" dirty="0"/>
              <a:t>and </a:t>
            </a:r>
            <a:r>
              <a:rPr lang="en-GB" sz="2000" b="1" dirty="0"/>
              <a:t>accusatory</a:t>
            </a:r>
            <a:r>
              <a:rPr lang="en-GB" sz="2000" dirty="0"/>
              <a:t>. These two models represent the opposite sides of the spectrum of external pressure applied during suspect interview.</a:t>
            </a:r>
            <a:endParaRPr lang="nl-NL" sz="2000" dirty="0"/>
          </a:p>
          <a:p>
            <a:pPr marL="0" indent="0">
              <a:buNone/>
            </a:pPr>
            <a:r>
              <a:rPr lang="en-GB" sz="2000" dirty="0"/>
              <a:t> </a:t>
            </a:r>
            <a:endParaRPr lang="nl-NL" sz="2000" dirty="0"/>
          </a:p>
          <a:p>
            <a:pPr algn="just"/>
            <a:r>
              <a:rPr lang="en-GB" sz="2000" dirty="0"/>
              <a:t>We will furthermore learn about </a:t>
            </a:r>
            <a:r>
              <a:rPr lang="en-GB" sz="2000" b="1" dirty="0"/>
              <a:t>various tactics</a:t>
            </a:r>
            <a:r>
              <a:rPr lang="en-GB" sz="2000" dirty="0"/>
              <a:t>, including pressure, which may be used during an interview, and which may be inappropriate.</a:t>
            </a:r>
            <a:endParaRPr lang="nl-NL" sz="2000" dirty="0"/>
          </a:p>
          <a:p>
            <a:pPr marL="0" indent="0" algn="just">
              <a:buNone/>
            </a:pPr>
            <a:r>
              <a:rPr lang="en-GB" sz="2000" dirty="0"/>
              <a:t> </a:t>
            </a:r>
            <a:endParaRPr lang="nl-NL" sz="2000" dirty="0"/>
          </a:p>
          <a:p>
            <a:pPr algn="just"/>
            <a:r>
              <a:rPr lang="en-GB" sz="2000" dirty="0"/>
              <a:t>And finally, we will talk about </a:t>
            </a:r>
            <a:r>
              <a:rPr lang="en-GB" sz="2000" b="1" dirty="0"/>
              <a:t>how a lawyer can respond </a:t>
            </a:r>
            <a:r>
              <a:rPr lang="en-GB" sz="2000" dirty="0"/>
              <a:t>when he notices a problem with how the interview is being conducted. </a:t>
            </a:r>
            <a:endParaRPr lang="nl-NL" sz="2000" dirty="0"/>
          </a:p>
          <a:p>
            <a:pPr marL="0" indent="0" algn="just">
              <a:buNone/>
            </a:pPr>
            <a:r>
              <a:rPr lang="en-GB" sz="2000" dirty="0"/>
              <a:t> </a:t>
            </a:r>
            <a:endParaRPr lang="nl-NL" sz="2000" dirty="0"/>
          </a:p>
          <a:p>
            <a:pPr algn="just"/>
            <a:endParaRPr lang="nl-NL" dirty="0"/>
          </a:p>
          <a:p>
            <a:pPr algn="just">
              <a:buNone/>
            </a:pPr>
            <a:endParaRPr lang="nl-NL" dirty="0"/>
          </a:p>
          <a:p>
            <a:pPr algn="just"/>
            <a:endParaRPr lang="nl-NL" dirty="0"/>
          </a:p>
        </p:txBody>
      </p:sp>
      <p:sp>
        <p:nvSpPr>
          <p:cNvPr id="4" name="Vijfhoek 3"/>
          <p:cNvSpPr/>
          <p:nvPr/>
        </p:nvSpPr>
        <p:spPr>
          <a:xfrm>
            <a:off x="0" y="332656"/>
            <a:ext cx="6336704" cy="576064"/>
          </a:xfrm>
          <a:prstGeom prst="homePlate">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sz="2400" b="1" dirty="0"/>
              <a:t>Introduction</a:t>
            </a:r>
          </a:p>
        </p:txBody>
      </p:sp>
      <p:sp>
        <p:nvSpPr>
          <p:cNvPr id="6" name="Vijfhoek 5">
            <a:hlinkClick r:id="rId2" action="ppaction://hlinksldjump"/>
          </p:cNvPr>
          <p:cNvSpPr/>
          <p:nvPr/>
        </p:nvSpPr>
        <p:spPr>
          <a:xfrm>
            <a:off x="7524328" y="6165304"/>
            <a:ext cx="1260648" cy="404664"/>
          </a:xfrm>
          <a:prstGeom prst="homePlate">
            <a:avLst/>
          </a:prstGeom>
          <a:gradFill flip="none" rotWithShape="1">
            <a:gsLst>
              <a:gs pos="0">
                <a:schemeClr val="accent2">
                  <a:shade val="30000"/>
                  <a:satMod val="115000"/>
                  <a:alpha val="80000"/>
                </a:schemeClr>
              </a:gs>
              <a:gs pos="50000">
                <a:schemeClr val="accent2">
                  <a:shade val="67500"/>
                  <a:satMod val="115000"/>
                </a:schemeClr>
              </a:gs>
              <a:gs pos="100000">
                <a:schemeClr val="accent2">
                  <a:shade val="100000"/>
                  <a:satMod val="11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b="1" dirty="0"/>
              <a:t>Next</a:t>
            </a:r>
          </a:p>
        </p:txBody>
      </p:sp>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Vijfhoek 3"/>
          <p:cNvSpPr/>
          <p:nvPr/>
        </p:nvSpPr>
        <p:spPr>
          <a:xfrm>
            <a:off x="0" y="332656"/>
            <a:ext cx="6336704" cy="576064"/>
          </a:xfrm>
          <a:prstGeom prst="homePlate">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sz="2400" b="1" dirty="0"/>
              <a:t>Techniques</a:t>
            </a:r>
          </a:p>
        </p:txBody>
      </p:sp>
      <p:sp>
        <p:nvSpPr>
          <p:cNvPr id="5" name="Actieknop: Introductiepagina 4">
            <a:hlinkClick r:id="rId2" action="ppaction://hlinksldjump" highlightClick="1"/>
          </p:cNvPr>
          <p:cNvSpPr/>
          <p:nvPr/>
        </p:nvSpPr>
        <p:spPr>
          <a:xfrm>
            <a:off x="8244408" y="404664"/>
            <a:ext cx="755576" cy="504056"/>
          </a:xfrm>
          <a:prstGeom prst="actionButtonHome">
            <a:avLst/>
          </a:prstGeom>
          <a:solidFill>
            <a:schemeClr val="accent5">
              <a:lumMod val="20000"/>
              <a:lumOff val="80000"/>
            </a:schemeClr>
          </a:solidFill>
        </p:spPr>
        <p:style>
          <a:lnRef idx="2">
            <a:schemeClr val="accent2"/>
          </a:lnRef>
          <a:fillRef idx="1">
            <a:schemeClr val="lt1"/>
          </a:fillRef>
          <a:effectRef idx="0">
            <a:schemeClr val="accent2"/>
          </a:effectRef>
          <a:fontRef idx="minor">
            <a:schemeClr val="dk1"/>
          </a:fontRef>
        </p:style>
        <p:txBody>
          <a:bodyPr rtlCol="0" anchor="ctr"/>
          <a:lstStyle/>
          <a:p>
            <a:pPr algn="ctr"/>
            <a:endParaRPr lang="nl-NL" b="1"/>
          </a:p>
        </p:txBody>
      </p:sp>
      <p:cxnSp>
        <p:nvCxnSpPr>
          <p:cNvPr id="24" name="Rechte verbindingslijn 23"/>
          <p:cNvCxnSpPr/>
          <p:nvPr/>
        </p:nvCxnSpPr>
        <p:spPr>
          <a:xfrm>
            <a:off x="323528" y="1340768"/>
            <a:ext cx="842493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Rechte verbindingslijn 24"/>
          <p:cNvCxnSpPr/>
          <p:nvPr/>
        </p:nvCxnSpPr>
        <p:spPr>
          <a:xfrm>
            <a:off x="395536" y="5877272"/>
            <a:ext cx="842493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0" name="Groep 29"/>
          <p:cNvGrpSpPr/>
          <p:nvPr/>
        </p:nvGrpSpPr>
        <p:grpSpPr>
          <a:xfrm>
            <a:off x="323528" y="908720"/>
            <a:ext cx="8496944" cy="5459834"/>
            <a:chOff x="323528" y="1196752"/>
            <a:chExt cx="8496944" cy="5459834"/>
          </a:xfrm>
        </p:grpSpPr>
        <p:grpSp>
          <p:nvGrpSpPr>
            <p:cNvPr id="22" name="Groep 21"/>
            <p:cNvGrpSpPr/>
            <p:nvPr/>
          </p:nvGrpSpPr>
          <p:grpSpPr>
            <a:xfrm>
              <a:off x="323528" y="1772816"/>
              <a:ext cx="8424936" cy="4175505"/>
              <a:chOff x="323528" y="1772816"/>
              <a:chExt cx="8424936" cy="4175505"/>
            </a:xfrm>
          </p:grpSpPr>
          <p:sp>
            <p:nvSpPr>
              <p:cNvPr id="6" name="Rechthoek: afgeronde hoeken 6">
                <a:hlinkClick r:id="rId3" action="ppaction://hlinksldjump"/>
              </p:cNvPr>
              <p:cNvSpPr/>
              <p:nvPr/>
            </p:nvSpPr>
            <p:spPr>
              <a:xfrm>
                <a:off x="611807" y="1773775"/>
                <a:ext cx="1331901" cy="647113"/>
              </a:xfrm>
              <a:prstGeom prst="roundRect">
                <a:avLst/>
              </a:prstGeom>
              <a:solidFill>
                <a:srgbClr val="00A2D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nl-NL" sz="1600" dirty="0"/>
                  <a:t>Minimisation</a:t>
                </a:r>
              </a:p>
            </p:txBody>
          </p:sp>
          <p:sp>
            <p:nvSpPr>
              <p:cNvPr id="7" name="Rechthoek: afgeronde hoeken 48">
                <a:hlinkClick r:id="rId4" action="ppaction://hlinksldjump"/>
              </p:cNvPr>
              <p:cNvSpPr/>
              <p:nvPr/>
            </p:nvSpPr>
            <p:spPr>
              <a:xfrm>
                <a:off x="2483768" y="1773775"/>
                <a:ext cx="1656184" cy="647113"/>
              </a:xfrm>
              <a:prstGeom prst="roundRect">
                <a:avLst/>
              </a:prstGeom>
              <a:solidFill>
                <a:srgbClr val="00A2D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nl-NL" sz="1600" dirty="0"/>
                  <a:t>Showing disbelief</a:t>
                </a:r>
              </a:p>
            </p:txBody>
          </p:sp>
          <p:sp>
            <p:nvSpPr>
              <p:cNvPr id="8" name="Rechthoek: afgeronde hoeken 49">
                <a:hlinkClick r:id="rId5" action="ppaction://hlinksldjump"/>
              </p:cNvPr>
              <p:cNvSpPr/>
              <p:nvPr/>
            </p:nvSpPr>
            <p:spPr>
              <a:xfrm>
                <a:off x="4716016" y="1772816"/>
                <a:ext cx="1944216" cy="647113"/>
              </a:xfrm>
              <a:prstGeom prst="roundRect">
                <a:avLst/>
              </a:prstGeom>
              <a:solidFill>
                <a:srgbClr val="00A2D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nl-NL" sz="1600" dirty="0"/>
                  <a:t>Time-related questions</a:t>
                </a:r>
              </a:p>
            </p:txBody>
          </p:sp>
          <p:sp>
            <p:nvSpPr>
              <p:cNvPr id="9" name="Rechthoek: afgeronde hoeken 54">
                <a:hlinkClick r:id="rId6" action="ppaction://hlinksldjump"/>
              </p:cNvPr>
              <p:cNvSpPr/>
              <p:nvPr/>
            </p:nvSpPr>
            <p:spPr>
              <a:xfrm>
                <a:off x="7092527" y="2011895"/>
                <a:ext cx="1655937" cy="769033"/>
              </a:xfrm>
              <a:prstGeom prst="roundRect">
                <a:avLst/>
              </a:prstGeom>
              <a:solidFill>
                <a:srgbClr val="00A2D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nl-NL" sz="1600" dirty="0"/>
                  <a:t>Free recall</a:t>
                </a:r>
              </a:p>
            </p:txBody>
          </p:sp>
          <p:sp>
            <p:nvSpPr>
              <p:cNvPr id="11" name="Rechthoek: afgeronde hoeken 6">
                <a:hlinkClick r:id="rId7" action="ppaction://hlinksldjump"/>
              </p:cNvPr>
              <p:cNvSpPr/>
              <p:nvPr/>
            </p:nvSpPr>
            <p:spPr>
              <a:xfrm>
                <a:off x="323528" y="2709879"/>
                <a:ext cx="1223889" cy="647113"/>
              </a:xfrm>
              <a:prstGeom prst="roundRect">
                <a:avLst/>
              </a:prstGeom>
              <a:solidFill>
                <a:srgbClr val="00A2D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nl-NL" sz="1600" dirty="0"/>
                  <a:t>False evidence</a:t>
                </a:r>
              </a:p>
            </p:txBody>
          </p:sp>
          <p:sp>
            <p:nvSpPr>
              <p:cNvPr id="12" name="Rechthoek: afgeronde hoeken 6">
                <a:hlinkClick r:id="rId8" action="ppaction://hlinksldjump"/>
              </p:cNvPr>
              <p:cNvSpPr/>
              <p:nvPr/>
            </p:nvSpPr>
            <p:spPr>
              <a:xfrm>
                <a:off x="547936" y="3573975"/>
                <a:ext cx="1503784" cy="647113"/>
              </a:xfrm>
              <a:prstGeom prst="roundRect">
                <a:avLst/>
              </a:prstGeom>
              <a:solidFill>
                <a:srgbClr val="00A2D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nl-NL" sz="1600" dirty="0"/>
                  <a:t>Maximisation</a:t>
                </a:r>
              </a:p>
            </p:txBody>
          </p:sp>
          <p:sp>
            <p:nvSpPr>
              <p:cNvPr id="13" name="Rechthoek: afgeronde hoeken 6">
                <a:hlinkClick r:id="rId9" action="ppaction://hlinksldjump"/>
              </p:cNvPr>
              <p:cNvSpPr/>
              <p:nvPr/>
            </p:nvSpPr>
            <p:spPr>
              <a:xfrm>
                <a:off x="700336" y="4437112"/>
                <a:ext cx="1927448" cy="647113"/>
              </a:xfrm>
              <a:prstGeom prst="roundRect">
                <a:avLst/>
              </a:prstGeom>
              <a:solidFill>
                <a:srgbClr val="00A2D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nl-NL" sz="1600" dirty="0"/>
                  <a:t>Suggesting questioning</a:t>
                </a:r>
              </a:p>
            </p:txBody>
          </p:sp>
          <p:sp>
            <p:nvSpPr>
              <p:cNvPr id="14" name="Rechthoek: afgeronde hoeken 48">
                <a:hlinkClick r:id="rId10" action="ppaction://hlinksldjump"/>
              </p:cNvPr>
              <p:cNvSpPr/>
              <p:nvPr/>
            </p:nvSpPr>
            <p:spPr>
              <a:xfrm>
                <a:off x="2339752" y="2709879"/>
                <a:ext cx="1656184" cy="647113"/>
              </a:xfrm>
              <a:prstGeom prst="roundRect">
                <a:avLst/>
              </a:prstGeom>
              <a:solidFill>
                <a:srgbClr val="00A2D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nl-NL" sz="1600" dirty="0"/>
                  <a:t>False promises</a:t>
                </a:r>
              </a:p>
            </p:txBody>
          </p:sp>
          <p:sp>
            <p:nvSpPr>
              <p:cNvPr id="15" name="Rechthoek: afgeronde hoeken 48">
                <a:hlinkClick r:id="rId11" action="ppaction://hlinksldjump"/>
              </p:cNvPr>
              <p:cNvSpPr/>
              <p:nvPr/>
            </p:nvSpPr>
            <p:spPr>
              <a:xfrm>
                <a:off x="2636168" y="3573975"/>
                <a:ext cx="1656184" cy="647113"/>
              </a:xfrm>
              <a:prstGeom prst="roundRect">
                <a:avLst/>
              </a:prstGeom>
              <a:solidFill>
                <a:srgbClr val="00A2D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nl-NL" sz="1600" dirty="0"/>
                  <a:t>Hypothetical questions</a:t>
                </a:r>
              </a:p>
            </p:txBody>
          </p:sp>
          <p:sp>
            <p:nvSpPr>
              <p:cNvPr id="16" name="Rechthoek: afgeronde hoeken 48">
                <a:hlinkClick r:id="rId12" action="ppaction://hlinksldjump"/>
              </p:cNvPr>
              <p:cNvSpPr/>
              <p:nvPr/>
            </p:nvSpPr>
            <p:spPr>
              <a:xfrm>
                <a:off x="2843808" y="4438071"/>
                <a:ext cx="1656184" cy="647113"/>
              </a:xfrm>
              <a:prstGeom prst="roundRect">
                <a:avLst/>
              </a:prstGeom>
              <a:solidFill>
                <a:srgbClr val="00A2D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nl-NL" sz="1600" dirty="0"/>
                  <a:t>Persuasion</a:t>
                </a:r>
              </a:p>
            </p:txBody>
          </p:sp>
          <p:sp>
            <p:nvSpPr>
              <p:cNvPr id="17" name="Rechthoek: afgeronde hoeken 48">
                <a:hlinkClick r:id="rId13" action="ppaction://hlinksldjump"/>
              </p:cNvPr>
              <p:cNvSpPr/>
              <p:nvPr/>
            </p:nvSpPr>
            <p:spPr>
              <a:xfrm>
                <a:off x="3059832" y="5301208"/>
                <a:ext cx="1656184" cy="647113"/>
              </a:xfrm>
              <a:prstGeom prst="roundRect">
                <a:avLst/>
              </a:prstGeom>
              <a:solidFill>
                <a:srgbClr val="00A2D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nl-NL" sz="1600" dirty="0"/>
                  <a:t>Repetitive questioning</a:t>
                </a:r>
              </a:p>
            </p:txBody>
          </p:sp>
          <p:sp>
            <p:nvSpPr>
              <p:cNvPr id="19" name="Rechthoek: afgeronde hoeken 49">
                <a:hlinkClick r:id="rId14" action="ppaction://hlinksldjump"/>
              </p:cNvPr>
              <p:cNvSpPr/>
              <p:nvPr/>
            </p:nvSpPr>
            <p:spPr>
              <a:xfrm>
                <a:off x="4716016" y="2709879"/>
                <a:ext cx="1937493" cy="647113"/>
              </a:xfrm>
              <a:prstGeom prst="roundRect">
                <a:avLst/>
              </a:prstGeom>
              <a:solidFill>
                <a:srgbClr val="00A2D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nl-NL" sz="1600" dirty="0"/>
                  <a:t>Confronting with existing evidence</a:t>
                </a:r>
              </a:p>
            </p:txBody>
          </p:sp>
          <p:sp>
            <p:nvSpPr>
              <p:cNvPr id="20" name="Rechthoek: afgeronde hoeken 49">
                <a:hlinkClick r:id="rId15" action="ppaction://hlinksldjump"/>
              </p:cNvPr>
              <p:cNvSpPr/>
              <p:nvPr/>
            </p:nvSpPr>
            <p:spPr>
              <a:xfrm>
                <a:off x="4716016" y="3573016"/>
                <a:ext cx="1937493" cy="647113"/>
              </a:xfrm>
              <a:prstGeom prst="roundRect">
                <a:avLst/>
              </a:prstGeom>
              <a:solidFill>
                <a:srgbClr val="00A2D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nl-NL" sz="1600" dirty="0"/>
                  <a:t>Exploring inconsistencies</a:t>
                </a:r>
              </a:p>
            </p:txBody>
          </p:sp>
          <p:sp>
            <p:nvSpPr>
              <p:cNvPr id="21" name="Rechthoek: afgeronde hoeken 49">
                <a:hlinkClick r:id="rId16" action="ppaction://hlinksldjump"/>
              </p:cNvPr>
              <p:cNvSpPr/>
              <p:nvPr/>
            </p:nvSpPr>
            <p:spPr>
              <a:xfrm>
                <a:off x="6084168" y="4437112"/>
                <a:ext cx="1937493" cy="647113"/>
              </a:xfrm>
              <a:prstGeom prst="roundRect">
                <a:avLst/>
              </a:prstGeom>
              <a:solidFill>
                <a:srgbClr val="00A2D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nl-NL" sz="1600" dirty="0"/>
                  <a:t>Building rapport</a:t>
                </a:r>
              </a:p>
            </p:txBody>
          </p:sp>
        </p:grpSp>
        <p:sp>
          <p:nvSpPr>
            <p:cNvPr id="26" name="Tekstvak 25"/>
            <p:cNvSpPr txBox="1"/>
            <p:nvPr/>
          </p:nvSpPr>
          <p:spPr>
            <a:xfrm>
              <a:off x="323528" y="1196752"/>
              <a:ext cx="3024336" cy="369332"/>
            </a:xfrm>
            <a:prstGeom prst="rect">
              <a:avLst/>
            </a:prstGeom>
            <a:noFill/>
            <a:ln>
              <a:noFill/>
            </a:ln>
          </p:spPr>
          <p:txBody>
            <a:bodyPr wrap="square" rtlCol="0">
              <a:spAutoFit/>
            </a:bodyPr>
            <a:lstStyle/>
            <a:p>
              <a:r>
                <a:rPr lang="nl-NL" dirty="0"/>
                <a:t>ACCUSATORY MODEL</a:t>
              </a:r>
            </a:p>
          </p:txBody>
        </p:sp>
        <p:sp>
          <p:nvSpPr>
            <p:cNvPr id="27" name="Tekstvak 26"/>
            <p:cNvSpPr txBox="1"/>
            <p:nvPr/>
          </p:nvSpPr>
          <p:spPr>
            <a:xfrm>
              <a:off x="5148064" y="1196752"/>
              <a:ext cx="3600400" cy="369332"/>
            </a:xfrm>
            <a:prstGeom prst="rect">
              <a:avLst/>
            </a:prstGeom>
            <a:noFill/>
            <a:ln>
              <a:noFill/>
            </a:ln>
          </p:spPr>
          <p:txBody>
            <a:bodyPr wrap="square" rtlCol="0">
              <a:spAutoFit/>
            </a:bodyPr>
            <a:lstStyle/>
            <a:p>
              <a:r>
                <a:rPr lang="nl-NL" dirty="0"/>
                <a:t>INFORMATION-GATHERING  MODEL</a:t>
              </a:r>
            </a:p>
          </p:txBody>
        </p:sp>
        <p:sp>
          <p:nvSpPr>
            <p:cNvPr id="28" name="Tekstvak 27"/>
            <p:cNvSpPr txBox="1"/>
            <p:nvPr/>
          </p:nvSpPr>
          <p:spPr>
            <a:xfrm>
              <a:off x="323528" y="5733256"/>
              <a:ext cx="3240360" cy="923330"/>
            </a:xfrm>
            <a:prstGeom prst="rect">
              <a:avLst/>
            </a:prstGeom>
            <a:noFill/>
            <a:ln>
              <a:noFill/>
            </a:ln>
          </p:spPr>
          <p:txBody>
            <a:bodyPr wrap="square" rtlCol="0">
              <a:spAutoFit/>
            </a:bodyPr>
            <a:lstStyle/>
            <a:p>
              <a:r>
                <a:rPr lang="nl-NL" b="1" dirty="0"/>
                <a:t>INAPPOPRIATE</a:t>
              </a:r>
            </a:p>
            <a:p>
              <a:endParaRPr lang="nl-NL" dirty="0"/>
            </a:p>
            <a:p>
              <a:r>
                <a:rPr lang="nl-NL" dirty="0"/>
                <a:t>High risk of a false confession</a:t>
              </a:r>
            </a:p>
          </p:txBody>
        </p:sp>
        <p:sp>
          <p:nvSpPr>
            <p:cNvPr id="29" name="Tekstvak 28"/>
            <p:cNvSpPr txBox="1"/>
            <p:nvPr/>
          </p:nvSpPr>
          <p:spPr>
            <a:xfrm>
              <a:off x="5580112" y="5733256"/>
              <a:ext cx="3240360" cy="923330"/>
            </a:xfrm>
            <a:prstGeom prst="rect">
              <a:avLst/>
            </a:prstGeom>
            <a:noFill/>
            <a:ln>
              <a:noFill/>
            </a:ln>
          </p:spPr>
          <p:txBody>
            <a:bodyPr wrap="square" rtlCol="0">
              <a:spAutoFit/>
            </a:bodyPr>
            <a:lstStyle/>
            <a:p>
              <a:pPr algn="r"/>
              <a:r>
                <a:rPr lang="nl-NL" b="1" dirty="0"/>
                <a:t>APPROPRIATE</a:t>
              </a:r>
            </a:p>
            <a:p>
              <a:endParaRPr lang="nl-NL" dirty="0"/>
            </a:p>
            <a:p>
              <a:pPr algn="r"/>
              <a:r>
                <a:rPr lang="nl-NL" dirty="0"/>
                <a:t>Low risk of a false confession</a:t>
              </a:r>
            </a:p>
          </p:txBody>
        </p:sp>
      </p:grpSp>
      <p:sp>
        <p:nvSpPr>
          <p:cNvPr id="34" name="Rechthoek 33"/>
          <p:cNvSpPr/>
          <p:nvPr/>
        </p:nvSpPr>
        <p:spPr>
          <a:xfrm>
            <a:off x="467544" y="1700808"/>
            <a:ext cx="1512168" cy="7920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2" name="Tekstvak 31"/>
          <p:cNvSpPr txBox="1"/>
          <p:nvPr/>
        </p:nvSpPr>
        <p:spPr>
          <a:xfrm>
            <a:off x="611807" y="-27384"/>
            <a:ext cx="8424689" cy="369332"/>
          </a:xfrm>
          <a:prstGeom prst="rect">
            <a:avLst/>
          </a:prstGeom>
          <a:noFill/>
        </p:spPr>
        <p:txBody>
          <a:bodyPr wrap="square" rtlCol="0">
            <a:spAutoFit/>
          </a:bodyPr>
          <a:lstStyle/>
          <a:p>
            <a:r>
              <a:rPr lang="nl-NL" i="1" dirty="0"/>
              <a:t>CLICK on each of the boxes to read more; CLICK AGAIN to close</a:t>
            </a:r>
          </a:p>
        </p:txBody>
      </p:sp>
      <p:sp>
        <p:nvSpPr>
          <p:cNvPr id="33" name="Vijfhoek 32">
            <a:hlinkClick r:id="rId17" action="ppaction://hlinksldjump"/>
          </p:cNvPr>
          <p:cNvSpPr/>
          <p:nvPr/>
        </p:nvSpPr>
        <p:spPr>
          <a:xfrm>
            <a:off x="4860032" y="6436010"/>
            <a:ext cx="4248472" cy="404664"/>
          </a:xfrm>
          <a:prstGeom prst="homePlate">
            <a:avLst/>
          </a:prstGeom>
          <a:gradFill flip="none" rotWithShape="1">
            <a:gsLst>
              <a:gs pos="0">
                <a:schemeClr val="accent2">
                  <a:shade val="30000"/>
                  <a:satMod val="115000"/>
                  <a:alpha val="80000"/>
                </a:schemeClr>
              </a:gs>
              <a:gs pos="50000">
                <a:schemeClr val="accent2">
                  <a:shade val="67500"/>
                  <a:satMod val="115000"/>
                </a:schemeClr>
              </a:gs>
              <a:gs pos="100000">
                <a:schemeClr val="accent2">
                  <a:shade val="100000"/>
                  <a:satMod val="11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b="1" dirty="0"/>
              <a:t>Click here for ’Inappropriate techniques’</a:t>
            </a:r>
          </a:p>
        </p:txBody>
      </p:sp>
      <p:sp>
        <p:nvSpPr>
          <p:cNvPr id="31" name="Tekstvak 29"/>
          <p:cNvSpPr txBox="1"/>
          <p:nvPr/>
        </p:nvSpPr>
        <p:spPr>
          <a:xfrm>
            <a:off x="3491880" y="404664"/>
            <a:ext cx="4824536" cy="369332"/>
          </a:xfrm>
          <a:prstGeom prst="rect">
            <a:avLst/>
          </a:prstGeom>
          <a:noFill/>
        </p:spPr>
        <p:txBody>
          <a:bodyPr wrap="square" rtlCol="0">
            <a:spAutoFit/>
          </a:bodyPr>
          <a:lstStyle/>
          <a:p>
            <a:r>
              <a:rPr lang="nl-NL" b="1" dirty="0"/>
              <a:t>Click </a:t>
            </a:r>
            <a:r>
              <a:rPr lang="nl-NL" b="1" dirty="0">
                <a:solidFill>
                  <a:schemeClr val="tx2"/>
                </a:solidFill>
                <a:hlinkClick r:id="rId18" action="ppaction://hlinksldjump"/>
              </a:rPr>
              <a:t>HER</a:t>
            </a:r>
            <a:r>
              <a:rPr lang="nl-NL" b="1" dirty="0">
                <a:solidFill>
                  <a:schemeClr val="tx2"/>
                </a:solidFill>
                <a:hlinkClick r:id="rId3" action="ppaction://hlinksldjump"/>
              </a:rPr>
              <a:t>E</a:t>
            </a:r>
            <a:r>
              <a:rPr lang="nl-NL" b="1" dirty="0">
                <a:solidFill>
                  <a:schemeClr val="tx2"/>
                </a:solidFill>
              </a:rPr>
              <a:t> </a:t>
            </a:r>
            <a:r>
              <a:rPr lang="nl-NL" b="1" dirty="0"/>
              <a:t>for an overview of all techiques</a:t>
            </a:r>
          </a:p>
        </p:txBody>
      </p:sp>
      <p:sp>
        <p:nvSpPr>
          <p:cNvPr id="35" name="Tekstvak 30">
            <a:hlinkClick r:id="rId18" action="ppaction://hlinksldjump"/>
          </p:cNvPr>
          <p:cNvSpPr txBox="1"/>
          <p:nvPr/>
        </p:nvSpPr>
        <p:spPr>
          <a:xfrm>
            <a:off x="179512" y="3645024"/>
            <a:ext cx="4320480" cy="2585323"/>
          </a:xfrm>
          <a:prstGeom prst="rect">
            <a:avLst/>
          </a:prstGeom>
          <a:solidFill>
            <a:srgbClr val="002060"/>
          </a:solidFill>
          <a:ln>
            <a:solidFill>
              <a:schemeClr val="tx2"/>
            </a:solidFill>
          </a:ln>
        </p:spPr>
        <p:txBody>
          <a:bodyPr wrap="square" rtlCol="0">
            <a:spAutoFit/>
          </a:bodyPr>
          <a:lstStyle/>
          <a:p>
            <a:pPr algn="just"/>
            <a:r>
              <a:rPr lang="en-US" b="1" dirty="0">
                <a:solidFill>
                  <a:schemeClr val="bg1"/>
                </a:solidFill>
              </a:rPr>
              <a:t>Hypothetical questions</a:t>
            </a:r>
          </a:p>
          <a:p>
            <a:pPr algn="just"/>
            <a:endParaRPr lang="en-US" dirty="0">
              <a:solidFill>
                <a:schemeClr val="bg1"/>
              </a:solidFill>
            </a:endParaRPr>
          </a:p>
          <a:p>
            <a:pPr algn="just"/>
            <a:r>
              <a:rPr lang="en-US" dirty="0">
                <a:solidFill>
                  <a:schemeClr val="bg1"/>
                </a:solidFill>
              </a:rPr>
              <a:t>These questions contain a suggestion as to what the answer should be. Although there are different types of suggestive questions, they all have negative consequences on the quality of the interview</a:t>
            </a:r>
          </a:p>
          <a:p>
            <a:pPr algn="just"/>
            <a:endParaRPr lang="nl-NL" dirty="0">
              <a:solidFill>
                <a:schemeClr val="bg1"/>
              </a:solidFill>
            </a:endParaRPr>
          </a:p>
          <a:p>
            <a:pPr algn="just"/>
            <a:r>
              <a:rPr lang="nl-NL" b="1" dirty="0">
                <a:solidFill>
                  <a:schemeClr val="bg1"/>
                </a:solidFill>
              </a:rPr>
              <a:t>CLICK </a:t>
            </a:r>
            <a:r>
              <a:rPr lang="nl-NL" b="1" dirty="0">
                <a:solidFill>
                  <a:schemeClr val="bg1"/>
                </a:solidFill>
                <a:hlinkClick r:id="rId18" action="ppaction://hlinksldjump"/>
              </a:rPr>
              <a:t>HERE</a:t>
            </a:r>
            <a:r>
              <a:rPr lang="nl-NL" dirty="0">
                <a:solidFill>
                  <a:schemeClr val="bg1"/>
                </a:solidFill>
                <a:hlinkClick r:id="rId18" action="ppaction://hlinksldjump"/>
              </a:rPr>
              <a:t> </a:t>
            </a:r>
            <a:r>
              <a:rPr lang="nl-NL" b="1" dirty="0">
                <a:solidFill>
                  <a:schemeClr val="bg1"/>
                </a:solidFill>
              </a:rPr>
              <a:t>TO CLOSE</a:t>
            </a:r>
          </a:p>
        </p:txBody>
      </p:sp>
    </p:spTree>
    <p:extLst>
      <p:ext uri="{BB962C8B-B14F-4D97-AF65-F5344CB8AC3E}">
        <p14:creationId xmlns:p14="http://schemas.microsoft.com/office/powerpoint/2010/main" val="425601476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Vijfhoek 3"/>
          <p:cNvSpPr/>
          <p:nvPr/>
        </p:nvSpPr>
        <p:spPr>
          <a:xfrm>
            <a:off x="0" y="332656"/>
            <a:ext cx="6336704" cy="576064"/>
          </a:xfrm>
          <a:prstGeom prst="homePlate">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sz="2400" b="1" dirty="0"/>
              <a:t>Techniques</a:t>
            </a:r>
          </a:p>
        </p:txBody>
      </p:sp>
      <p:sp>
        <p:nvSpPr>
          <p:cNvPr id="5" name="Actieknop: Introductiepagina 4">
            <a:hlinkClick r:id="rId2" action="ppaction://hlinksldjump" highlightClick="1"/>
          </p:cNvPr>
          <p:cNvSpPr/>
          <p:nvPr/>
        </p:nvSpPr>
        <p:spPr>
          <a:xfrm>
            <a:off x="8244408" y="404664"/>
            <a:ext cx="755576" cy="504056"/>
          </a:xfrm>
          <a:prstGeom prst="actionButtonHome">
            <a:avLst/>
          </a:prstGeom>
          <a:solidFill>
            <a:schemeClr val="accent5">
              <a:lumMod val="20000"/>
              <a:lumOff val="80000"/>
            </a:schemeClr>
          </a:solidFill>
        </p:spPr>
        <p:style>
          <a:lnRef idx="2">
            <a:schemeClr val="accent2"/>
          </a:lnRef>
          <a:fillRef idx="1">
            <a:schemeClr val="lt1"/>
          </a:fillRef>
          <a:effectRef idx="0">
            <a:schemeClr val="accent2"/>
          </a:effectRef>
          <a:fontRef idx="minor">
            <a:schemeClr val="dk1"/>
          </a:fontRef>
        </p:style>
        <p:txBody>
          <a:bodyPr rtlCol="0" anchor="ctr"/>
          <a:lstStyle/>
          <a:p>
            <a:pPr algn="ctr"/>
            <a:endParaRPr lang="nl-NL" b="1"/>
          </a:p>
        </p:txBody>
      </p:sp>
      <p:cxnSp>
        <p:nvCxnSpPr>
          <p:cNvPr id="24" name="Rechte verbindingslijn 23"/>
          <p:cNvCxnSpPr/>
          <p:nvPr/>
        </p:nvCxnSpPr>
        <p:spPr>
          <a:xfrm>
            <a:off x="323528" y="1340768"/>
            <a:ext cx="842493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Rechte verbindingslijn 24"/>
          <p:cNvCxnSpPr/>
          <p:nvPr/>
        </p:nvCxnSpPr>
        <p:spPr>
          <a:xfrm>
            <a:off x="395536" y="5877272"/>
            <a:ext cx="842493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0" name="Groep 29"/>
          <p:cNvGrpSpPr/>
          <p:nvPr/>
        </p:nvGrpSpPr>
        <p:grpSpPr>
          <a:xfrm>
            <a:off x="323528" y="908720"/>
            <a:ext cx="8496944" cy="5459834"/>
            <a:chOff x="323528" y="1196752"/>
            <a:chExt cx="8496944" cy="5459834"/>
          </a:xfrm>
        </p:grpSpPr>
        <p:grpSp>
          <p:nvGrpSpPr>
            <p:cNvPr id="22" name="Groep 21"/>
            <p:cNvGrpSpPr/>
            <p:nvPr/>
          </p:nvGrpSpPr>
          <p:grpSpPr>
            <a:xfrm>
              <a:off x="323528" y="1772816"/>
              <a:ext cx="8424936" cy="4175505"/>
              <a:chOff x="323528" y="1772816"/>
              <a:chExt cx="8424936" cy="4175505"/>
            </a:xfrm>
          </p:grpSpPr>
          <p:sp>
            <p:nvSpPr>
              <p:cNvPr id="6" name="Rechthoek: afgeronde hoeken 6">
                <a:hlinkClick r:id="rId3" action="ppaction://hlinksldjump"/>
              </p:cNvPr>
              <p:cNvSpPr/>
              <p:nvPr/>
            </p:nvSpPr>
            <p:spPr>
              <a:xfrm>
                <a:off x="611807" y="1773775"/>
                <a:ext cx="1331901" cy="647113"/>
              </a:xfrm>
              <a:prstGeom prst="roundRect">
                <a:avLst/>
              </a:prstGeom>
              <a:solidFill>
                <a:srgbClr val="00A2D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nl-NL" sz="1600" dirty="0"/>
                  <a:t>Minimisation</a:t>
                </a:r>
              </a:p>
            </p:txBody>
          </p:sp>
          <p:sp>
            <p:nvSpPr>
              <p:cNvPr id="7" name="Rechthoek: afgeronde hoeken 48">
                <a:hlinkClick r:id="rId4" action="ppaction://hlinksldjump"/>
              </p:cNvPr>
              <p:cNvSpPr/>
              <p:nvPr/>
            </p:nvSpPr>
            <p:spPr>
              <a:xfrm>
                <a:off x="2483768" y="1773775"/>
                <a:ext cx="1656184" cy="647113"/>
              </a:xfrm>
              <a:prstGeom prst="roundRect">
                <a:avLst/>
              </a:prstGeom>
              <a:solidFill>
                <a:srgbClr val="00A2D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nl-NL" sz="1600" dirty="0"/>
                  <a:t>Showing disbelief</a:t>
                </a:r>
              </a:p>
            </p:txBody>
          </p:sp>
          <p:sp>
            <p:nvSpPr>
              <p:cNvPr id="8" name="Rechthoek: afgeronde hoeken 49">
                <a:hlinkClick r:id="rId5" action="ppaction://hlinksldjump"/>
              </p:cNvPr>
              <p:cNvSpPr/>
              <p:nvPr/>
            </p:nvSpPr>
            <p:spPr>
              <a:xfrm>
                <a:off x="4716016" y="1772816"/>
                <a:ext cx="1944216" cy="647113"/>
              </a:xfrm>
              <a:prstGeom prst="roundRect">
                <a:avLst/>
              </a:prstGeom>
              <a:solidFill>
                <a:srgbClr val="00A2D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nl-NL" sz="1600" dirty="0"/>
                  <a:t>Time-related questions</a:t>
                </a:r>
              </a:p>
            </p:txBody>
          </p:sp>
          <p:sp>
            <p:nvSpPr>
              <p:cNvPr id="9" name="Rechthoek: afgeronde hoeken 54">
                <a:hlinkClick r:id="rId6" action="ppaction://hlinksldjump"/>
              </p:cNvPr>
              <p:cNvSpPr/>
              <p:nvPr/>
            </p:nvSpPr>
            <p:spPr>
              <a:xfrm>
                <a:off x="7092527" y="2011895"/>
                <a:ext cx="1655937" cy="769033"/>
              </a:xfrm>
              <a:prstGeom prst="roundRect">
                <a:avLst/>
              </a:prstGeom>
              <a:solidFill>
                <a:srgbClr val="00A2D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nl-NL" sz="1600" dirty="0"/>
                  <a:t>Free recall</a:t>
                </a:r>
              </a:p>
            </p:txBody>
          </p:sp>
          <p:sp>
            <p:nvSpPr>
              <p:cNvPr id="11" name="Rechthoek: afgeronde hoeken 6">
                <a:hlinkClick r:id="rId7" action="ppaction://hlinksldjump"/>
              </p:cNvPr>
              <p:cNvSpPr/>
              <p:nvPr/>
            </p:nvSpPr>
            <p:spPr>
              <a:xfrm>
                <a:off x="323528" y="2709879"/>
                <a:ext cx="1223889" cy="647113"/>
              </a:xfrm>
              <a:prstGeom prst="roundRect">
                <a:avLst/>
              </a:prstGeom>
              <a:solidFill>
                <a:srgbClr val="00A2D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nl-NL" sz="1600" dirty="0"/>
                  <a:t>False evidence</a:t>
                </a:r>
              </a:p>
            </p:txBody>
          </p:sp>
          <p:sp>
            <p:nvSpPr>
              <p:cNvPr id="12" name="Rechthoek: afgeronde hoeken 6">
                <a:hlinkClick r:id="rId8" action="ppaction://hlinksldjump"/>
              </p:cNvPr>
              <p:cNvSpPr/>
              <p:nvPr/>
            </p:nvSpPr>
            <p:spPr>
              <a:xfrm>
                <a:off x="547936" y="3573975"/>
                <a:ext cx="1503784" cy="647113"/>
              </a:xfrm>
              <a:prstGeom prst="roundRect">
                <a:avLst/>
              </a:prstGeom>
              <a:solidFill>
                <a:srgbClr val="00A2D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nl-NL" sz="1600" dirty="0"/>
                  <a:t>Maximisation</a:t>
                </a:r>
              </a:p>
            </p:txBody>
          </p:sp>
          <p:sp>
            <p:nvSpPr>
              <p:cNvPr id="13" name="Rechthoek: afgeronde hoeken 6">
                <a:hlinkClick r:id="rId9" action="ppaction://hlinksldjump"/>
              </p:cNvPr>
              <p:cNvSpPr/>
              <p:nvPr/>
            </p:nvSpPr>
            <p:spPr>
              <a:xfrm>
                <a:off x="700336" y="4437112"/>
                <a:ext cx="1927448" cy="647113"/>
              </a:xfrm>
              <a:prstGeom prst="roundRect">
                <a:avLst/>
              </a:prstGeom>
              <a:solidFill>
                <a:srgbClr val="00A2D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nl-NL" sz="1600" dirty="0"/>
                  <a:t>Suggesting questioning</a:t>
                </a:r>
              </a:p>
            </p:txBody>
          </p:sp>
          <p:sp>
            <p:nvSpPr>
              <p:cNvPr id="14" name="Rechthoek: afgeronde hoeken 48">
                <a:hlinkClick r:id="rId10" action="ppaction://hlinksldjump"/>
              </p:cNvPr>
              <p:cNvSpPr/>
              <p:nvPr/>
            </p:nvSpPr>
            <p:spPr>
              <a:xfrm>
                <a:off x="2339752" y="2709879"/>
                <a:ext cx="1656184" cy="647113"/>
              </a:xfrm>
              <a:prstGeom prst="roundRect">
                <a:avLst/>
              </a:prstGeom>
              <a:solidFill>
                <a:srgbClr val="00A2D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nl-NL" sz="1600" dirty="0"/>
                  <a:t>False promises</a:t>
                </a:r>
              </a:p>
            </p:txBody>
          </p:sp>
          <p:sp>
            <p:nvSpPr>
              <p:cNvPr id="15" name="Rechthoek: afgeronde hoeken 48">
                <a:hlinkClick r:id="rId11" action="ppaction://hlinksldjump"/>
              </p:cNvPr>
              <p:cNvSpPr/>
              <p:nvPr/>
            </p:nvSpPr>
            <p:spPr>
              <a:xfrm>
                <a:off x="2636168" y="3573975"/>
                <a:ext cx="1656184" cy="647113"/>
              </a:xfrm>
              <a:prstGeom prst="roundRect">
                <a:avLst/>
              </a:prstGeom>
              <a:solidFill>
                <a:srgbClr val="00A2D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nl-NL" sz="1600" dirty="0"/>
                  <a:t>Hypothetical questions</a:t>
                </a:r>
              </a:p>
            </p:txBody>
          </p:sp>
          <p:sp>
            <p:nvSpPr>
              <p:cNvPr id="16" name="Rechthoek: afgeronde hoeken 48">
                <a:hlinkClick r:id="rId12" action="ppaction://hlinksldjump"/>
              </p:cNvPr>
              <p:cNvSpPr/>
              <p:nvPr/>
            </p:nvSpPr>
            <p:spPr>
              <a:xfrm>
                <a:off x="2843808" y="4438071"/>
                <a:ext cx="1656184" cy="647113"/>
              </a:xfrm>
              <a:prstGeom prst="roundRect">
                <a:avLst/>
              </a:prstGeom>
              <a:solidFill>
                <a:srgbClr val="00A2D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nl-NL" sz="1600" dirty="0"/>
                  <a:t>Persuasion</a:t>
                </a:r>
              </a:p>
            </p:txBody>
          </p:sp>
          <p:sp>
            <p:nvSpPr>
              <p:cNvPr id="17" name="Rechthoek: afgeronde hoeken 48">
                <a:hlinkClick r:id="rId13" action="ppaction://hlinksldjump"/>
              </p:cNvPr>
              <p:cNvSpPr/>
              <p:nvPr/>
            </p:nvSpPr>
            <p:spPr>
              <a:xfrm>
                <a:off x="3059832" y="5301208"/>
                <a:ext cx="1656184" cy="647113"/>
              </a:xfrm>
              <a:prstGeom prst="roundRect">
                <a:avLst/>
              </a:prstGeom>
              <a:solidFill>
                <a:srgbClr val="00A2D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nl-NL" sz="1600" dirty="0"/>
                  <a:t>Repetitive questioning</a:t>
                </a:r>
              </a:p>
            </p:txBody>
          </p:sp>
          <p:sp>
            <p:nvSpPr>
              <p:cNvPr id="19" name="Rechthoek: afgeronde hoeken 49">
                <a:hlinkClick r:id="rId14" action="ppaction://hlinksldjump"/>
              </p:cNvPr>
              <p:cNvSpPr/>
              <p:nvPr/>
            </p:nvSpPr>
            <p:spPr>
              <a:xfrm>
                <a:off x="4716016" y="2709879"/>
                <a:ext cx="1937493" cy="647113"/>
              </a:xfrm>
              <a:prstGeom prst="roundRect">
                <a:avLst/>
              </a:prstGeom>
              <a:solidFill>
                <a:srgbClr val="00A2D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nl-NL" sz="1600" dirty="0"/>
                  <a:t>Confronting with existing evidence</a:t>
                </a:r>
              </a:p>
            </p:txBody>
          </p:sp>
          <p:sp>
            <p:nvSpPr>
              <p:cNvPr id="20" name="Rechthoek: afgeronde hoeken 49">
                <a:hlinkClick r:id="rId15" action="ppaction://hlinksldjump"/>
              </p:cNvPr>
              <p:cNvSpPr/>
              <p:nvPr/>
            </p:nvSpPr>
            <p:spPr>
              <a:xfrm>
                <a:off x="4716016" y="3573016"/>
                <a:ext cx="1937493" cy="647113"/>
              </a:xfrm>
              <a:prstGeom prst="roundRect">
                <a:avLst/>
              </a:prstGeom>
              <a:solidFill>
                <a:srgbClr val="00A2D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nl-NL" sz="1600" dirty="0"/>
                  <a:t>Exploring inconsistencies</a:t>
                </a:r>
              </a:p>
            </p:txBody>
          </p:sp>
          <p:sp>
            <p:nvSpPr>
              <p:cNvPr id="21" name="Rechthoek: afgeronde hoeken 49">
                <a:hlinkClick r:id="rId16" action="ppaction://hlinksldjump"/>
              </p:cNvPr>
              <p:cNvSpPr/>
              <p:nvPr/>
            </p:nvSpPr>
            <p:spPr>
              <a:xfrm>
                <a:off x="6084168" y="4437112"/>
                <a:ext cx="1937493" cy="647113"/>
              </a:xfrm>
              <a:prstGeom prst="roundRect">
                <a:avLst/>
              </a:prstGeom>
              <a:solidFill>
                <a:srgbClr val="00A2D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nl-NL" sz="1600" dirty="0"/>
                  <a:t>Building rapport</a:t>
                </a:r>
              </a:p>
            </p:txBody>
          </p:sp>
        </p:grpSp>
        <p:sp>
          <p:nvSpPr>
            <p:cNvPr id="26" name="Tekstvak 25"/>
            <p:cNvSpPr txBox="1"/>
            <p:nvPr/>
          </p:nvSpPr>
          <p:spPr>
            <a:xfrm>
              <a:off x="323528" y="1196752"/>
              <a:ext cx="3024336" cy="369332"/>
            </a:xfrm>
            <a:prstGeom prst="rect">
              <a:avLst/>
            </a:prstGeom>
            <a:noFill/>
            <a:ln>
              <a:noFill/>
            </a:ln>
          </p:spPr>
          <p:txBody>
            <a:bodyPr wrap="square" rtlCol="0">
              <a:spAutoFit/>
            </a:bodyPr>
            <a:lstStyle/>
            <a:p>
              <a:r>
                <a:rPr lang="nl-NL" dirty="0"/>
                <a:t>ACCUSATORY MODEL</a:t>
              </a:r>
            </a:p>
          </p:txBody>
        </p:sp>
        <p:sp>
          <p:nvSpPr>
            <p:cNvPr id="27" name="Tekstvak 26"/>
            <p:cNvSpPr txBox="1"/>
            <p:nvPr/>
          </p:nvSpPr>
          <p:spPr>
            <a:xfrm>
              <a:off x="5148064" y="1196752"/>
              <a:ext cx="3600400" cy="369332"/>
            </a:xfrm>
            <a:prstGeom prst="rect">
              <a:avLst/>
            </a:prstGeom>
            <a:noFill/>
            <a:ln>
              <a:noFill/>
            </a:ln>
          </p:spPr>
          <p:txBody>
            <a:bodyPr wrap="square" rtlCol="0">
              <a:spAutoFit/>
            </a:bodyPr>
            <a:lstStyle/>
            <a:p>
              <a:r>
                <a:rPr lang="nl-NL" dirty="0"/>
                <a:t>INFORMATION-GATHERING  MODEL</a:t>
              </a:r>
            </a:p>
          </p:txBody>
        </p:sp>
        <p:sp>
          <p:nvSpPr>
            <p:cNvPr id="28" name="Tekstvak 27"/>
            <p:cNvSpPr txBox="1"/>
            <p:nvPr/>
          </p:nvSpPr>
          <p:spPr>
            <a:xfrm>
              <a:off x="323528" y="5733256"/>
              <a:ext cx="3240360" cy="923330"/>
            </a:xfrm>
            <a:prstGeom prst="rect">
              <a:avLst/>
            </a:prstGeom>
            <a:noFill/>
            <a:ln>
              <a:noFill/>
            </a:ln>
          </p:spPr>
          <p:txBody>
            <a:bodyPr wrap="square" rtlCol="0">
              <a:spAutoFit/>
            </a:bodyPr>
            <a:lstStyle/>
            <a:p>
              <a:r>
                <a:rPr lang="nl-NL" b="1" dirty="0"/>
                <a:t>INAPPOPRIATE</a:t>
              </a:r>
            </a:p>
            <a:p>
              <a:endParaRPr lang="nl-NL" dirty="0"/>
            </a:p>
            <a:p>
              <a:r>
                <a:rPr lang="nl-NL" dirty="0"/>
                <a:t>High risk of a false confession</a:t>
              </a:r>
            </a:p>
          </p:txBody>
        </p:sp>
        <p:sp>
          <p:nvSpPr>
            <p:cNvPr id="29" name="Tekstvak 28"/>
            <p:cNvSpPr txBox="1"/>
            <p:nvPr/>
          </p:nvSpPr>
          <p:spPr>
            <a:xfrm>
              <a:off x="5580112" y="5733256"/>
              <a:ext cx="3240360" cy="923330"/>
            </a:xfrm>
            <a:prstGeom prst="rect">
              <a:avLst/>
            </a:prstGeom>
            <a:noFill/>
            <a:ln>
              <a:noFill/>
            </a:ln>
          </p:spPr>
          <p:txBody>
            <a:bodyPr wrap="square" rtlCol="0">
              <a:spAutoFit/>
            </a:bodyPr>
            <a:lstStyle/>
            <a:p>
              <a:pPr algn="r"/>
              <a:r>
                <a:rPr lang="nl-NL" b="1" dirty="0"/>
                <a:t>APPROPRIATE</a:t>
              </a:r>
            </a:p>
            <a:p>
              <a:endParaRPr lang="nl-NL" dirty="0"/>
            </a:p>
            <a:p>
              <a:pPr algn="r"/>
              <a:r>
                <a:rPr lang="nl-NL" dirty="0"/>
                <a:t>Low risk of a false confession</a:t>
              </a:r>
            </a:p>
          </p:txBody>
        </p:sp>
      </p:grpSp>
      <p:sp>
        <p:nvSpPr>
          <p:cNvPr id="34" name="Rechthoek 33"/>
          <p:cNvSpPr/>
          <p:nvPr/>
        </p:nvSpPr>
        <p:spPr>
          <a:xfrm>
            <a:off x="467544" y="1700808"/>
            <a:ext cx="1512168" cy="7920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2" name="Tekstvak 31"/>
          <p:cNvSpPr txBox="1"/>
          <p:nvPr/>
        </p:nvSpPr>
        <p:spPr>
          <a:xfrm>
            <a:off x="611807" y="-27384"/>
            <a:ext cx="8424689" cy="369332"/>
          </a:xfrm>
          <a:prstGeom prst="rect">
            <a:avLst/>
          </a:prstGeom>
          <a:noFill/>
        </p:spPr>
        <p:txBody>
          <a:bodyPr wrap="square" rtlCol="0">
            <a:spAutoFit/>
          </a:bodyPr>
          <a:lstStyle/>
          <a:p>
            <a:r>
              <a:rPr lang="nl-NL" i="1" dirty="0"/>
              <a:t>CLICK on each of the boxes to read more; CLICK AGAIN to close</a:t>
            </a:r>
          </a:p>
        </p:txBody>
      </p:sp>
      <p:sp>
        <p:nvSpPr>
          <p:cNvPr id="33" name="Vijfhoek 32">
            <a:hlinkClick r:id="rId17" action="ppaction://hlinksldjump"/>
          </p:cNvPr>
          <p:cNvSpPr/>
          <p:nvPr/>
        </p:nvSpPr>
        <p:spPr>
          <a:xfrm>
            <a:off x="4860032" y="6436010"/>
            <a:ext cx="4248472" cy="404664"/>
          </a:xfrm>
          <a:prstGeom prst="homePlate">
            <a:avLst/>
          </a:prstGeom>
          <a:gradFill flip="none" rotWithShape="1">
            <a:gsLst>
              <a:gs pos="0">
                <a:schemeClr val="accent2">
                  <a:shade val="30000"/>
                  <a:satMod val="115000"/>
                  <a:alpha val="80000"/>
                </a:schemeClr>
              </a:gs>
              <a:gs pos="50000">
                <a:schemeClr val="accent2">
                  <a:shade val="67500"/>
                  <a:satMod val="115000"/>
                </a:schemeClr>
              </a:gs>
              <a:gs pos="100000">
                <a:schemeClr val="accent2">
                  <a:shade val="100000"/>
                  <a:satMod val="11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b="1" dirty="0"/>
              <a:t>Click here for ’Inappropriate techniques’</a:t>
            </a:r>
          </a:p>
        </p:txBody>
      </p:sp>
      <p:sp>
        <p:nvSpPr>
          <p:cNvPr id="31" name="Tekstvak 29"/>
          <p:cNvSpPr txBox="1"/>
          <p:nvPr/>
        </p:nvSpPr>
        <p:spPr>
          <a:xfrm>
            <a:off x="3491880" y="404664"/>
            <a:ext cx="4824536" cy="369332"/>
          </a:xfrm>
          <a:prstGeom prst="rect">
            <a:avLst/>
          </a:prstGeom>
          <a:noFill/>
        </p:spPr>
        <p:txBody>
          <a:bodyPr wrap="square" rtlCol="0">
            <a:spAutoFit/>
          </a:bodyPr>
          <a:lstStyle/>
          <a:p>
            <a:r>
              <a:rPr lang="nl-NL" b="1" dirty="0"/>
              <a:t>Click </a:t>
            </a:r>
            <a:r>
              <a:rPr lang="nl-NL" b="1" dirty="0">
                <a:solidFill>
                  <a:schemeClr val="tx2"/>
                </a:solidFill>
                <a:hlinkClick r:id="rId18" action="ppaction://hlinksldjump"/>
              </a:rPr>
              <a:t>HER</a:t>
            </a:r>
            <a:r>
              <a:rPr lang="nl-NL" b="1" dirty="0">
                <a:solidFill>
                  <a:schemeClr val="tx2"/>
                </a:solidFill>
                <a:hlinkClick r:id="rId3" action="ppaction://hlinksldjump"/>
              </a:rPr>
              <a:t>E</a:t>
            </a:r>
            <a:r>
              <a:rPr lang="nl-NL" b="1" dirty="0">
                <a:solidFill>
                  <a:schemeClr val="tx2"/>
                </a:solidFill>
              </a:rPr>
              <a:t> </a:t>
            </a:r>
            <a:r>
              <a:rPr lang="nl-NL" b="1" dirty="0"/>
              <a:t>for an overview of all techiques</a:t>
            </a:r>
          </a:p>
        </p:txBody>
      </p:sp>
      <p:sp>
        <p:nvSpPr>
          <p:cNvPr id="36" name="Tekstvak 30"/>
          <p:cNvSpPr txBox="1"/>
          <p:nvPr/>
        </p:nvSpPr>
        <p:spPr>
          <a:xfrm>
            <a:off x="1223628" y="1628801"/>
            <a:ext cx="5220580" cy="3970318"/>
          </a:xfrm>
          <a:prstGeom prst="rect">
            <a:avLst/>
          </a:prstGeom>
          <a:solidFill>
            <a:srgbClr val="002060"/>
          </a:solidFill>
          <a:ln>
            <a:solidFill>
              <a:schemeClr val="tx2"/>
            </a:solidFill>
          </a:ln>
        </p:spPr>
        <p:txBody>
          <a:bodyPr wrap="square" rtlCol="0">
            <a:spAutoFit/>
          </a:bodyPr>
          <a:lstStyle/>
          <a:p>
            <a:pPr algn="just"/>
            <a:r>
              <a:rPr lang="en-US" b="1" dirty="0">
                <a:solidFill>
                  <a:schemeClr val="bg1"/>
                </a:solidFill>
              </a:rPr>
              <a:t>Making (false) promises</a:t>
            </a:r>
          </a:p>
          <a:p>
            <a:pPr algn="just"/>
            <a:endParaRPr lang="en-US" b="1" dirty="0">
              <a:solidFill>
                <a:schemeClr val="bg1"/>
              </a:solidFill>
            </a:endParaRPr>
          </a:p>
          <a:p>
            <a:pPr algn="just"/>
            <a:r>
              <a:rPr lang="en-US" dirty="0">
                <a:solidFill>
                  <a:schemeClr val="bg1"/>
                </a:solidFill>
              </a:rPr>
              <a:t>This includes implicit and explicit tactics aimed at making suspects believe that, if they confess, this would result in a certain tangible benefit: for example, release from custody, an out-of-court settlement, or immunity from prosecution. These promises may either be unrealistic, or it may be that the outcome wished for by the suspect would be achieved anyway, even if he or she would not confess, or it maybe that it is not within the control of the interviewer to secure this outcome.</a:t>
            </a:r>
          </a:p>
          <a:p>
            <a:pPr algn="just"/>
            <a:endParaRPr lang="nl-NL" b="1" dirty="0">
              <a:solidFill>
                <a:schemeClr val="bg1"/>
              </a:solidFill>
            </a:endParaRPr>
          </a:p>
          <a:p>
            <a:pPr algn="just"/>
            <a:r>
              <a:rPr lang="nl-NL" b="1" dirty="0">
                <a:solidFill>
                  <a:schemeClr val="bg1"/>
                </a:solidFill>
              </a:rPr>
              <a:t>CLICK </a:t>
            </a:r>
            <a:r>
              <a:rPr lang="nl-NL" b="1" dirty="0">
                <a:solidFill>
                  <a:schemeClr val="bg1"/>
                </a:solidFill>
                <a:hlinkClick r:id="rId18" action="ppaction://hlinksldjump"/>
              </a:rPr>
              <a:t>HERE</a:t>
            </a:r>
            <a:r>
              <a:rPr lang="nl-NL" dirty="0">
                <a:solidFill>
                  <a:schemeClr val="bg1"/>
                </a:solidFill>
                <a:hlinkClick r:id="rId18" action="ppaction://hlinksldjump"/>
              </a:rPr>
              <a:t> </a:t>
            </a:r>
            <a:r>
              <a:rPr lang="nl-NL" b="1" dirty="0">
                <a:solidFill>
                  <a:schemeClr val="bg1"/>
                </a:solidFill>
              </a:rPr>
              <a:t>TO CLOSE</a:t>
            </a:r>
          </a:p>
        </p:txBody>
      </p:sp>
    </p:spTree>
    <p:extLst>
      <p:ext uri="{BB962C8B-B14F-4D97-AF65-F5344CB8AC3E}">
        <p14:creationId xmlns:p14="http://schemas.microsoft.com/office/powerpoint/2010/main" val="310087286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Vijfhoek 3"/>
          <p:cNvSpPr/>
          <p:nvPr/>
        </p:nvSpPr>
        <p:spPr>
          <a:xfrm>
            <a:off x="0" y="332656"/>
            <a:ext cx="6336704" cy="576064"/>
          </a:xfrm>
          <a:prstGeom prst="homePlate">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sz="2400" b="1" dirty="0"/>
              <a:t>Techniques</a:t>
            </a:r>
          </a:p>
        </p:txBody>
      </p:sp>
      <p:sp>
        <p:nvSpPr>
          <p:cNvPr id="5" name="Actieknop: Introductiepagina 4">
            <a:hlinkClick r:id="rId2" action="ppaction://hlinksldjump" highlightClick="1"/>
          </p:cNvPr>
          <p:cNvSpPr/>
          <p:nvPr/>
        </p:nvSpPr>
        <p:spPr>
          <a:xfrm>
            <a:off x="8244408" y="404664"/>
            <a:ext cx="755576" cy="504056"/>
          </a:xfrm>
          <a:prstGeom prst="actionButtonHome">
            <a:avLst/>
          </a:prstGeom>
          <a:solidFill>
            <a:schemeClr val="accent5">
              <a:lumMod val="20000"/>
              <a:lumOff val="80000"/>
            </a:schemeClr>
          </a:solidFill>
        </p:spPr>
        <p:style>
          <a:lnRef idx="2">
            <a:schemeClr val="accent2"/>
          </a:lnRef>
          <a:fillRef idx="1">
            <a:schemeClr val="lt1"/>
          </a:fillRef>
          <a:effectRef idx="0">
            <a:schemeClr val="accent2"/>
          </a:effectRef>
          <a:fontRef idx="minor">
            <a:schemeClr val="dk1"/>
          </a:fontRef>
        </p:style>
        <p:txBody>
          <a:bodyPr rtlCol="0" anchor="ctr"/>
          <a:lstStyle/>
          <a:p>
            <a:pPr algn="ctr"/>
            <a:endParaRPr lang="nl-NL" b="1"/>
          </a:p>
        </p:txBody>
      </p:sp>
      <p:cxnSp>
        <p:nvCxnSpPr>
          <p:cNvPr id="24" name="Rechte verbindingslijn 23"/>
          <p:cNvCxnSpPr/>
          <p:nvPr/>
        </p:nvCxnSpPr>
        <p:spPr>
          <a:xfrm>
            <a:off x="323528" y="1340768"/>
            <a:ext cx="842493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Rechte verbindingslijn 24"/>
          <p:cNvCxnSpPr/>
          <p:nvPr/>
        </p:nvCxnSpPr>
        <p:spPr>
          <a:xfrm>
            <a:off x="395536" y="5877272"/>
            <a:ext cx="842493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0" name="Groep 29"/>
          <p:cNvGrpSpPr/>
          <p:nvPr/>
        </p:nvGrpSpPr>
        <p:grpSpPr>
          <a:xfrm>
            <a:off x="323528" y="908720"/>
            <a:ext cx="8496944" cy="5459834"/>
            <a:chOff x="323528" y="1196752"/>
            <a:chExt cx="8496944" cy="5459834"/>
          </a:xfrm>
        </p:grpSpPr>
        <p:grpSp>
          <p:nvGrpSpPr>
            <p:cNvPr id="22" name="Groep 21"/>
            <p:cNvGrpSpPr/>
            <p:nvPr/>
          </p:nvGrpSpPr>
          <p:grpSpPr>
            <a:xfrm>
              <a:off x="323528" y="1772816"/>
              <a:ext cx="8424936" cy="4175505"/>
              <a:chOff x="323528" y="1772816"/>
              <a:chExt cx="8424936" cy="4175505"/>
            </a:xfrm>
          </p:grpSpPr>
          <p:sp>
            <p:nvSpPr>
              <p:cNvPr id="6" name="Rechthoek: afgeronde hoeken 6">
                <a:hlinkClick r:id="rId3" action="ppaction://hlinksldjump"/>
              </p:cNvPr>
              <p:cNvSpPr/>
              <p:nvPr/>
            </p:nvSpPr>
            <p:spPr>
              <a:xfrm>
                <a:off x="611807" y="1773775"/>
                <a:ext cx="1331901" cy="647113"/>
              </a:xfrm>
              <a:prstGeom prst="roundRect">
                <a:avLst/>
              </a:prstGeom>
              <a:solidFill>
                <a:srgbClr val="00A2D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nl-NL" sz="1600" dirty="0"/>
                  <a:t>Minimisation</a:t>
                </a:r>
              </a:p>
            </p:txBody>
          </p:sp>
          <p:sp>
            <p:nvSpPr>
              <p:cNvPr id="7" name="Rechthoek: afgeronde hoeken 48">
                <a:hlinkClick r:id="rId4" action="ppaction://hlinksldjump"/>
              </p:cNvPr>
              <p:cNvSpPr/>
              <p:nvPr/>
            </p:nvSpPr>
            <p:spPr>
              <a:xfrm>
                <a:off x="2483768" y="1773775"/>
                <a:ext cx="1656184" cy="647113"/>
              </a:xfrm>
              <a:prstGeom prst="roundRect">
                <a:avLst/>
              </a:prstGeom>
              <a:solidFill>
                <a:srgbClr val="00A2D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nl-NL" sz="1600" dirty="0"/>
                  <a:t>Showing disbelief</a:t>
                </a:r>
              </a:p>
            </p:txBody>
          </p:sp>
          <p:sp>
            <p:nvSpPr>
              <p:cNvPr id="8" name="Rechthoek: afgeronde hoeken 49">
                <a:hlinkClick r:id="rId5" action="ppaction://hlinksldjump"/>
              </p:cNvPr>
              <p:cNvSpPr/>
              <p:nvPr/>
            </p:nvSpPr>
            <p:spPr>
              <a:xfrm>
                <a:off x="4716016" y="1772816"/>
                <a:ext cx="1944216" cy="647113"/>
              </a:xfrm>
              <a:prstGeom prst="roundRect">
                <a:avLst/>
              </a:prstGeom>
              <a:solidFill>
                <a:srgbClr val="00A2D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nl-NL" sz="1600" dirty="0"/>
                  <a:t>Time-related questions</a:t>
                </a:r>
              </a:p>
            </p:txBody>
          </p:sp>
          <p:sp>
            <p:nvSpPr>
              <p:cNvPr id="9" name="Rechthoek: afgeronde hoeken 54">
                <a:hlinkClick r:id="rId6" action="ppaction://hlinksldjump"/>
              </p:cNvPr>
              <p:cNvSpPr/>
              <p:nvPr/>
            </p:nvSpPr>
            <p:spPr>
              <a:xfrm>
                <a:off x="7092527" y="2011895"/>
                <a:ext cx="1655937" cy="769033"/>
              </a:xfrm>
              <a:prstGeom prst="roundRect">
                <a:avLst/>
              </a:prstGeom>
              <a:solidFill>
                <a:srgbClr val="00A2D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nl-NL" sz="1600" dirty="0"/>
                  <a:t>Free recall</a:t>
                </a:r>
              </a:p>
            </p:txBody>
          </p:sp>
          <p:sp>
            <p:nvSpPr>
              <p:cNvPr id="11" name="Rechthoek: afgeronde hoeken 6">
                <a:hlinkClick r:id="rId7" action="ppaction://hlinksldjump"/>
              </p:cNvPr>
              <p:cNvSpPr/>
              <p:nvPr/>
            </p:nvSpPr>
            <p:spPr>
              <a:xfrm>
                <a:off x="323528" y="2709879"/>
                <a:ext cx="1223889" cy="647113"/>
              </a:xfrm>
              <a:prstGeom prst="roundRect">
                <a:avLst/>
              </a:prstGeom>
              <a:solidFill>
                <a:srgbClr val="00A2D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nl-NL" sz="1600" dirty="0"/>
                  <a:t>False evidence</a:t>
                </a:r>
              </a:p>
            </p:txBody>
          </p:sp>
          <p:sp>
            <p:nvSpPr>
              <p:cNvPr id="12" name="Rechthoek: afgeronde hoeken 6">
                <a:hlinkClick r:id="rId8" action="ppaction://hlinksldjump"/>
              </p:cNvPr>
              <p:cNvSpPr/>
              <p:nvPr/>
            </p:nvSpPr>
            <p:spPr>
              <a:xfrm>
                <a:off x="547936" y="3573975"/>
                <a:ext cx="1503784" cy="647113"/>
              </a:xfrm>
              <a:prstGeom prst="roundRect">
                <a:avLst/>
              </a:prstGeom>
              <a:solidFill>
                <a:srgbClr val="00A2D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nl-NL" sz="1600" dirty="0"/>
                  <a:t>Maximisation</a:t>
                </a:r>
              </a:p>
            </p:txBody>
          </p:sp>
          <p:sp>
            <p:nvSpPr>
              <p:cNvPr id="13" name="Rechthoek: afgeronde hoeken 6">
                <a:hlinkClick r:id="rId9" action="ppaction://hlinksldjump"/>
              </p:cNvPr>
              <p:cNvSpPr/>
              <p:nvPr/>
            </p:nvSpPr>
            <p:spPr>
              <a:xfrm>
                <a:off x="700336" y="4437112"/>
                <a:ext cx="1927448" cy="647113"/>
              </a:xfrm>
              <a:prstGeom prst="roundRect">
                <a:avLst/>
              </a:prstGeom>
              <a:solidFill>
                <a:srgbClr val="00A2D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nl-NL" sz="1600" dirty="0"/>
                  <a:t>Suggesting questioning</a:t>
                </a:r>
              </a:p>
            </p:txBody>
          </p:sp>
          <p:sp>
            <p:nvSpPr>
              <p:cNvPr id="14" name="Rechthoek: afgeronde hoeken 48">
                <a:hlinkClick r:id="rId10" action="ppaction://hlinksldjump"/>
              </p:cNvPr>
              <p:cNvSpPr/>
              <p:nvPr/>
            </p:nvSpPr>
            <p:spPr>
              <a:xfrm>
                <a:off x="2339752" y="2709879"/>
                <a:ext cx="1656184" cy="647113"/>
              </a:xfrm>
              <a:prstGeom prst="roundRect">
                <a:avLst/>
              </a:prstGeom>
              <a:solidFill>
                <a:srgbClr val="00A2D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nl-NL" sz="1600" dirty="0"/>
                  <a:t>False promises</a:t>
                </a:r>
              </a:p>
            </p:txBody>
          </p:sp>
          <p:sp>
            <p:nvSpPr>
              <p:cNvPr id="15" name="Rechthoek: afgeronde hoeken 48">
                <a:hlinkClick r:id="rId11" action="ppaction://hlinksldjump"/>
              </p:cNvPr>
              <p:cNvSpPr/>
              <p:nvPr/>
            </p:nvSpPr>
            <p:spPr>
              <a:xfrm>
                <a:off x="2636168" y="3573975"/>
                <a:ext cx="1656184" cy="647113"/>
              </a:xfrm>
              <a:prstGeom prst="roundRect">
                <a:avLst/>
              </a:prstGeom>
              <a:solidFill>
                <a:srgbClr val="00A2D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nl-NL" sz="1600" dirty="0"/>
                  <a:t>Hypothetical questions</a:t>
                </a:r>
              </a:p>
            </p:txBody>
          </p:sp>
          <p:sp>
            <p:nvSpPr>
              <p:cNvPr id="16" name="Rechthoek: afgeronde hoeken 48">
                <a:hlinkClick r:id="rId12" action="ppaction://hlinksldjump"/>
              </p:cNvPr>
              <p:cNvSpPr/>
              <p:nvPr/>
            </p:nvSpPr>
            <p:spPr>
              <a:xfrm>
                <a:off x="2843808" y="4438071"/>
                <a:ext cx="1656184" cy="647113"/>
              </a:xfrm>
              <a:prstGeom prst="roundRect">
                <a:avLst/>
              </a:prstGeom>
              <a:solidFill>
                <a:srgbClr val="00A2D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nl-NL" sz="1600" dirty="0"/>
                  <a:t>Persuasion</a:t>
                </a:r>
              </a:p>
            </p:txBody>
          </p:sp>
          <p:sp>
            <p:nvSpPr>
              <p:cNvPr id="17" name="Rechthoek: afgeronde hoeken 48">
                <a:hlinkClick r:id="rId13" action="ppaction://hlinksldjump"/>
              </p:cNvPr>
              <p:cNvSpPr/>
              <p:nvPr/>
            </p:nvSpPr>
            <p:spPr>
              <a:xfrm>
                <a:off x="3059832" y="5301208"/>
                <a:ext cx="1656184" cy="647113"/>
              </a:xfrm>
              <a:prstGeom prst="roundRect">
                <a:avLst/>
              </a:prstGeom>
              <a:solidFill>
                <a:srgbClr val="00A2D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nl-NL" sz="1600" dirty="0"/>
                  <a:t>Repetitive questioning</a:t>
                </a:r>
              </a:p>
            </p:txBody>
          </p:sp>
          <p:sp>
            <p:nvSpPr>
              <p:cNvPr id="19" name="Rechthoek: afgeronde hoeken 49">
                <a:hlinkClick r:id="rId14" action="ppaction://hlinksldjump"/>
              </p:cNvPr>
              <p:cNvSpPr/>
              <p:nvPr/>
            </p:nvSpPr>
            <p:spPr>
              <a:xfrm>
                <a:off x="4716016" y="2709879"/>
                <a:ext cx="1937493" cy="647113"/>
              </a:xfrm>
              <a:prstGeom prst="roundRect">
                <a:avLst/>
              </a:prstGeom>
              <a:solidFill>
                <a:srgbClr val="00A2D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nl-NL" sz="1600" dirty="0"/>
                  <a:t>Confronting with existing evidence</a:t>
                </a:r>
              </a:p>
            </p:txBody>
          </p:sp>
          <p:sp>
            <p:nvSpPr>
              <p:cNvPr id="20" name="Rechthoek: afgeronde hoeken 49">
                <a:hlinkClick r:id="rId15" action="ppaction://hlinksldjump"/>
              </p:cNvPr>
              <p:cNvSpPr/>
              <p:nvPr/>
            </p:nvSpPr>
            <p:spPr>
              <a:xfrm>
                <a:off x="4716016" y="3573016"/>
                <a:ext cx="1937493" cy="647113"/>
              </a:xfrm>
              <a:prstGeom prst="roundRect">
                <a:avLst/>
              </a:prstGeom>
              <a:solidFill>
                <a:srgbClr val="00A2D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nl-NL" sz="1600" dirty="0"/>
                  <a:t>Exploring inconsistencies</a:t>
                </a:r>
              </a:p>
            </p:txBody>
          </p:sp>
          <p:sp>
            <p:nvSpPr>
              <p:cNvPr id="21" name="Rechthoek: afgeronde hoeken 49">
                <a:hlinkClick r:id="rId16" action="ppaction://hlinksldjump"/>
              </p:cNvPr>
              <p:cNvSpPr/>
              <p:nvPr/>
            </p:nvSpPr>
            <p:spPr>
              <a:xfrm>
                <a:off x="6084168" y="4437112"/>
                <a:ext cx="1937493" cy="647113"/>
              </a:xfrm>
              <a:prstGeom prst="roundRect">
                <a:avLst/>
              </a:prstGeom>
              <a:solidFill>
                <a:srgbClr val="00A2D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nl-NL" sz="1600" dirty="0"/>
                  <a:t>Building rapport</a:t>
                </a:r>
              </a:p>
            </p:txBody>
          </p:sp>
        </p:grpSp>
        <p:sp>
          <p:nvSpPr>
            <p:cNvPr id="26" name="Tekstvak 25"/>
            <p:cNvSpPr txBox="1"/>
            <p:nvPr/>
          </p:nvSpPr>
          <p:spPr>
            <a:xfrm>
              <a:off x="323528" y="1196752"/>
              <a:ext cx="3024336" cy="369332"/>
            </a:xfrm>
            <a:prstGeom prst="rect">
              <a:avLst/>
            </a:prstGeom>
            <a:noFill/>
            <a:ln>
              <a:noFill/>
            </a:ln>
          </p:spPr>
          <p:txBody>
            <a:bodyPr wrap="square" rtlCol="0">
              <a:spAutoFit/>
            </a:bodyPr>
            <a:lstStyle/>
            <a:p>
              <a:r>
                <a:rPr lang="nl-NL" dirty="0"/>
                <a:t>ACCUSATORY MODEL</a:t>
              </a:r>
            </a:p>
          </p:txBody>
        </p:sp>
        <p:sp>
          <p:nvSpPr>
            <p:cNvPr id="27" name="Tekstvak 26"/>
            <p:cNvSpPr txBox="1"/>
            <p:nvPr/>
          </p:nvSpPr>
          <p:spPr>
            <a:xfrm>
              <a:off x="5148064" y="1196752"/>
              <a:ext cx="3600400" cy="369332"/>
            </a:xfrm>
            <a:prstGeom prst="rect">
              <a:avLst/>
            </a:prstGeom>
            <a:noFill/>
            <a:ln>
              <a:noFill/>
            </a:ln>
          </p:spPr>
          <p:txBody>
            <a:bodyPr wrap="square" rtlCol="0">
              <a:spAutoFit/>
            </a:bodyPr>
            <a:lstStyle/>
            <a:p>
              <a:r>
                <a:rPr lang="nl-NL" dirty="0"/>
                <a:t>INFORMATION-GATHERING  MODEL</a:t>
              </a:r>
            </a:p>
          </p:txBody>
        </p:sp>
        <p:sp>
          <p:nvSpPr>
            <p:cNvPr id="28" name="Tekstvak 27"/>
            <p:cNvSpPr txBox="1"/>
            <p:nvPr/>
          </p:nvSpPr>
          <p:spPr>
            <a:xfrm>
              <a:off x="323528" y="5733256"/>
              <a:ext cx="3240360" cy="923330"/>
            </a:xfrm>
            <a:prstGeom prst="rect">
              <a:avLst/>
            </a:prstGeom>
            <a:noFill/>
            <a:ln>
              <a:noFill/>
            </a:ln>
          </p:spPr>
          <p:txBody>
            <a:bodyPr wrap="square" rtlCol="0">
              <a:spAutoFit/>
            </a:bodyPr>
            <a:lstStyle/>
            <a:p>
              <a:r>
                <a:rPr lang="nl-NL" b="1" dirty="0"/>
                <a:t>INAPPOPRIATE</a:t>
              </a:r>
            </a:p>
            <a:p>
              <a:endParaRPr lang="nl-NL" dirty="0"/>
            </a:p>
            <a:p>
              <a:r>
                <a:rPr lang="nl-NL" dirty="0"/>
                <a:t>High risk of a false confession</a:t>
              </a:r>
            </a:p>
          </p:txBody>
        </p:sp>
        <p:sp>
          <p:nvSpPr>
            <p:cNvPr id="29" name="Tekstvak 28"/>
            <p:cNvSpPr txBox="1"/>
            <p:nvPr/>
          </p:nvSpPr>
          <p:spPr>
            <a:xfrm>
              <a:off x="5580112" y="5733256"/>
              <a:ext cx="3240360" cy="923330"/>
            </a:xfrm>
            <a:prstGeom prst="rect">
              <a:avLst/>
            </a:prstGeom>
            <a:noFill/>
            <a:ln>
              <a:noFill/>
            </a:ln>
          </p:spPr>
          <p:txBody>
            <a:bodyPr wrap="square" rtlCol="0">
              <a:spAutoFit/>
            </a:bodyPr>
            <a:lstStyle/>
            <a:p>
              <a:pPr algn="r"/>
              <a:r>
                <a:rPr lang="nl-NL" b="1" dirty="0"/>
                <a:t>APPROPRIATE</a:t>
              </a:r>
            </a:p>
            <a:p>
              <a:endParaRPr lang="nl-NL" dirty="0"/>
            </a:p>
            <a:p>
              <a:pPr algn="r"/>
              <a:r>
                <a:rPr lang="nl-NL" dirty="0"/>
                <a:t>Low risk of a false confession</a:t>
              </a:r>
            </a:p>
          </p:txBody>
        </p:sp>
      </p:grpSp>
      <p:sp>
        <p:nvSpPr>
          <p:cNvPr id="34" name="Rechthoek 33"/>
          <p:cNvSpPr/>
          <p:nvPr/>
        </p:nvSpPr>
        <p:spPr>
          <a:xfrm>
            <a:off x="467544" y="1700808"/>
            <a:ext cx="1512168" cy="7920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2" name="Tekstvak 31"/>
          <p:cNvSpPr txBox="1"/>
          <p:nvPr/>
        </p:nvSpPr>
        <p:spPr>
          <a:xfrm>
            <a:off x="611807" y="-27384"/>
            <a:ext cx="8424689" cy="369332"/>
          </a:xfrm>
          <a:prstGeom prst="rect">
            <a:avLst/>
          </a:prstGeom>
          <a:noFill/>
        </p:spPr>
        <p:txBody>
          <a:bodyPr wrap="square" rtlCol="0">
            <a:spAutoFit/>
          </a:bodyPr>
          <a:lstStyle/>
          <a:p>
            <a:r>
              <a:rPr lang="nl-NL" i="1" dirty="0"/>
              <a:t>CLICK on each of the boxes to read more; CLICK AGAIN to close</a:t>
            </a:r>
          </a:p>
        </p:txBody>
      </p:sp>
      <p:sp>
        <p:nvSpPr>
          <p:cNvPr id="33" name="Vijfhoek 32">
            <a:hlinkClick r:id="rId17" action="ppaction://hlinksldjump"/>
          </p:cNvPr>
          <p:cNvSpPr/>
          <p:nvPr/>
        </p:nvSpPr>
        <p:spPr>
          <a:xfrm>
            <a:off x="4860032" y="6436010"/>
            <a:ext cx="4248472" cy="404664"/>
          </a:xfrm>
          <a:prstGeom prst="homePlate">
            <a:avLst/>
          </a:prstGeom>
          <a:gradFill flip="none" rotWithShape="1">
            <a:gsLst>
              <a:gs pos="0">
                <a:schemeClr val="accent2">
                  <a:shade val="30000"/>
                  <a:satMod val="115000"/>
                  <a:alpha val="80000"/>
                </a:schemeClr>
              </a:gs>
              <a:gs pos="50000">
                <a:schemeClr val="accent2">
                  <a:shade val="67500"/>
                  <a:satMod val="115000"/>
                </a:schemeClr>
              </a:gs>
              <a:gs pos="100000">
                <a:schemeClr val="accent2">
                  <a:shade val="100000"/>
                  <a:satMod val="11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b="1" dirty="0"/>
              <a:t>Click here for ’Inappropriate techniques’</a:t>
            </a:r>
          </a:p>
        </p:txBody>
      </p:sp>
      <p:sp>
        <p:nvSpPr>
          <p:cNvPr id="31" name="Tekstvak 29"/>
          <p:cNvSpPr txBox="1"/>
          <p:nvPr/>
        </p:nvSpPr>
        <p:spPr>
          <a:xfrm>
            <a:off x="3491880" y="404664"/>
            <a:ext cx="4824536" cy="369332"/>
          </a:xfrm>
          <a:prstGeom prst="rect">
            <a:avLst/>
          </a:prstGeom>
          <a:noFill/>
        </p:spPr>
        <p:txBody>
          <a:bodyPr wrap="square" rtlCol="0">
            <a:spAutoFit/>
          </a:bodyPr>
          <a:lstStyle/>
          <a:p>
            <a:r>
              <a:rPr lang="nl-NL" b="1" dirty="0"/>
              <a:t>Click </a:t>
            </a:r>
            <a:r>
              <a:rPr lang="nl-NL" b="1" dirty="0">
                <a:solidFill>
                  <a:schemeClr val="tx2"/>
                </a:solidFill>
                <a:hlinkClick r:id="rId18" action="ppaction://hlinksldjump"/>
              </a:rPr>
              <a:t>HER</a:t>
            </a:r>
            <a:r>
              <a:rPr lang="nl-NL" b="1" dirty="0">
                <a:solidFill>
                  <a:schemeClr val="tx2"/>
                </a:solidFill>
                <a:hlinkClick r:id="rId3" action="ppaction://hlinksldjump"/>
              </a:rPr>
              <a:t>E</a:t>
            </a:r>
            <a:r>
              <a:rPr lang="nl-NL" b="1" dirty="0">
                <a:solidFill>
                  <a:schemeClr val="tx2"/>
                </a:solidFill>
              </a:rPr>
              <a:t> </a:t>
            </a:r>
            <a:r>
              <a:rPr lang="nl-NL" b="1" dirty="0"/>
              <a:t>for an overview of all techiques</a:t>
            </a:r>
          </a:p>
        </p:txBody>
      </p:sp>
      <p:sp>
        <p:nvSpPr>
          <p:cNvPr id="35" name="Tekstvak 30">
            <a:hlinkClick r:id="rId18" action="ppaction://hlinksldjump"/>
          </p:cNvPr>
          <p:cNvSpPr txBox="1"/>
          <p:nvPr/>
        </p:nvSpPr>
        <p:spPr>
          <a:xfrm>
            <a:off x="3347864" y="2924944"/>
            <a:ext cx="4968552" cy="3416320"/>
          </a:xfrm>
          <a:prstGeom prst="rect">
            <a:avLst/>
          </a:prstGeom>
          <a:solidFill>
            <a:srgbClr val="002060"/>
          </a:solidFill>
          <a:ln>
            <a:solidFill>
              <a:schemeClr val="tx2"/>
            </a:solidFill>
          </a:ln>
        </p:spPr>
        <p:txBody>
          <a:bodyPr wrap="square" rtlCol="0">
            <a:spAutoFit/>
          </a:bodyPr>
          <a:lstStyle/>
          <a:p>
            <a:pPr algn="just"/>
            <a:r>
              <a:rPr lang="en-US" b="1" dirty="0">
                <a:solidFill>
                  <a:schemeClr val="bg1"/>
                </a:solidFill>
              </a:rPr>
              <a:t>Examining inconsistencies</a:t>
            </a:r>
          </a:p>
          <a:p>
            <a:pPr algn="just"/>
            <a:endParaRPr lang="en-US" dirty="0">
              <a:solidFill>
                <a:schemeClr val="bg1"/>
              </a:solidFill>
            </a:endParaRPr>
          </a:p>
          <a:p>
            <a:pPr algn="just"/>
            <a:r>
              <a:rPr lang="en-US" dirty="0">
                <a:solidFill>
                  <a:schemeClr val="bg1"/>
                </a:solidFill>
              </a:rPr>
              <a:t>Examine inconsistencies with the existing evidence</a:t>
            </a:r>
          </a:p>
          <a:p>
            <a:pPr algn="just"/>
            <a:r>
              <a:rPr lang="en-US" dirty="0">
                <a:solidFill>
                  <a:schemeClr val="bg1"/>
                </a:solidFill>
              </a:rPr>
              <a:t>This technique involves asking follow up questions, after the so-called “free recall phase” (see “free recall”) about circumstances narrated by the suspect, that contradict the material evidence in the hands of the police. The suspect may or may not have been previously informed about the evidence.</a:t>
            </a:r>
          </a:p>
          <a:p>
            <a:pPr algn="just"/>
            <a:endParaRPr lang="nl-NL" dirty="0">
              <a:solidFill>
                <a:schemeClr val="bg1"/>
              </a:solidFill>
            </a:endParaRPr>
          </a:p>
          <a:p>
            <a:pPr algn="just"/>
            <a:r>
              <a:rPr lang="nl-NL" b="1" dirty="0">
                <a:solidFill>
                  <a:schemeClr val="bg1"/>
                </a:solidFill>
              </a:rPr>
              <a:t>CLICK </a:t>
            </a:r>
            <a:r>
              <a:rPr lang="nl-NL" b="1" dirty="0">
                <a:solidFill>
                  <a:schemeClr val="bg1"/>
                </a:solidFill>
                <a:hlinkClick r:id="rId18" action="ppaction://hlinksldjump"/>
              </a:rPr>
              <a:t>HERE</a:t>
            </a:r>
            <a:r>
              <a:rPr lang="nl-NL" dirty="0">
                <a:solidFill>
                  <a:schemeClr val="bg1"/>
                </a:solidFill>
                <a:hlinkClick r:id="rId18" action="ppaction://hlinksldjump"/>
              </a:rPr>
              <a:t> </a:t>
            </a:r>
            <a:r>
              <a:rPr lang="nl-NL" b="1" dirty="0">
                <a:solidFill>
                  <a:schemeClr val="bg1"/>
                </a:solidFill>
              </a:rPr>
              <a:t>TO CLOSE</a:t>
            </a:r>
          </a:p>
        </p:txBody>
      </p:sp>
    </p:spTree>
    <p:extLst>
      <p:ext uri="{BB962C8B-B14F-4D97-AF65-F5344CB8AC3E}">
        <p14:creationId xmlns:p14="http://schemas.microsoft.com/office/powerpoint/2010/main" val="421341763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Vijfhoek 3"/>
          <p:cNvSpPr/>
          <p:nvPr/>
        </p:nvSpPr>
        <p:spPr>
          <a:xfrm>
            <a:off x="0" y="332656"/>
            <a:ext cx="6336704" cy="576064"/>
          </a:xfrm>
          <a:prstGeom prst="homePlate">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sz="2400" b="1" dirty="0"/>
              <a:t>Techniques</a:t>
            </a:r>
          </a:p>
        </p:txBody>
      </p:sp>
      <p:sp>
        <p:nvSpPr>
          <p:cNvPr id="5" name="Actieknop: Introductiepagina 4">
            <a:hlinkClick r:id="rId2" action="ppaction://hlinksldjump" highlightClick="1"/>
          </p:cNvPr>
          <p:cNvSpPr/>
          <p:nvPr/>
        </p:nvSpPr>
        <p:spPr>
          <a:xfrm>
            <a:off x="8244408" y="404664"/>
            <a:ext cx="755576" cy="504056"/>
          </a:xfrm>
          <a:prstGeom prst="actionButtonHome">
            <a:avLst/>
          </a:prstGeom>
          <a:solidFill>
            <a:schemeClr val="accent5">
              <a:lumMod val="20000"/>
              <a:lumOff val="80000"/>
            </a:schemeClr>
          </a:solidFill>
        </p:spPr>
        <p:style>
          <a:lnRef idx="2">
            <a:schemeClr val="accent2"/>
          </a:lnRef>
          <a:fillRef idx="1">
            <a:schemeClr val="lt1"/>
          </a:fillRef>
          <a:effectRef idx="0">
            <a:schemeClr val="accent2"/>
          </a:effectRef>
          <a:fontRef idx="minor">
            <a:schemeClr val="dk1"/>
          </a:fontRef>
        </p:style>
        <p:txBody>
          <a:bodyPr rtlCol="0" anchor="ctr"/>
          <a:lstStyle/>
          <a:p>
            <a:pPr algn="ctr"/>
            <a:endParaRPr lang="nl-NL" b="1"/>
          </a:p>
        </p:txBody>
      </p:sp>
      <p:cxnSp>
        <p:nvCxnSpPr>
          <p:cNvPr id="24" name="Rechte verbindingslijn 23"/>
          <p:cNvCxnSpPr/>
          <p:nvPr/>
        </p:nvCxnSpPr>
        <p:spPr>
          <a:xfrm>
            <a:off x="323528" y="1340768"/>
            <a:ext cx="842493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Rechte verbindingslijn 24"/>
          <p:cNvCxnSpPr/>
          <p:nvPr/>
        </p:nvCxnSpPr>
        <p:spPr>
          <a:xfrm>
            <a:off x="395536" y="5877272"/>
            <a:ext cx="842493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0" name="Groep 29"/>
          <p:cNvGrpSpPr/>
          <p:nvPr/>
        </p:nvGrpSpPr>
        <p:grpSpPr>
          <a:xfrm>
            <a:off x="323528" y="908720"/>
            <a:ext cx="8496944" cy="5459834"/>
            <a:chOff x="323528" y="1196752"/>
            <a:chExt cx="8496944" cy="5459834"/>
          </a:xfrm>
        </p:grpSpPr>
        <p:grpSp>
          <p:nvGrpSpPr>
            <p:cNvPr id="22" name="Groep 21"/>
            <p:cNvGrpSpPr/>
            <p:nvPr/>
          </p:nvGrpSpPr>
          <p:grpSpPr>
            <a:xfrm>
              <a:off x="323528" y="1772816"/>
              <a:ext cx="8424936" cy="4175505"/>
              <a:chOff x="323528" y="1772816"/>
              <a:chExt cx="8424936" cy="4175505"/>
            </a:xfrm>
          </p:grpSpPr>
          <p:sp>
            <p:nvSpPr>
              <p:cNvPr id="6" name="Rechthoek: afgeronde hoeken 6">
                <a:hlinkClick r:id="rId3" action="ppaction://hlinksldjump"/>
              </p:cNvPr>
              <p:cNvSpPr/>
              <p:nvPr/>
            </p:nvSpPr>
            <p:spPr>
              <a:xfrm>
                <a:off x="611807" y="1773775"/>
                <a:ext cx="1331901" cy="647113"/>
              </a:xfrm>
              <a:prstGeom prst="roundRect">
                <a:avLst/>
              </a:prstGeom>
              <a:solidFill>
                <a:srgbClr val="00A2D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nl-NL" sz="1600" dirty="0"/>
                  <a:t>Minimisation</a:t>
                </a:r>
              </a:p>
            </p:txBody>
          </p:sp>
          <p:sp>
            <p:nvSpPr>
              <p:cNvPr id="7" name="Rechthoek: afgeronde hoeken 48">
                <a:hlinkClick r:id="rId4" action="ppaction://hlinksldjump"/>
              </p:cNvPr>
              <p:cNvSpPr/>
              <p:nvPr/>
            </p:nvSpPr>
            <p:spPr>
              <a:xfrm>
                <a:off x="2483768" y="1773775"/>
                <a:ext cx="1656184" cy="647113"/>
              </a:xfrm>
              <a:prstGeom prst="roundRect">
                <a:avLst/>
              </a:prstGeom>
              <a:solidFill>
                <a:srgbClr val="00A2D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nl-NL" sz="1600" dirty="0"/>
                  <a:t>Showing disbelief</a:t>
                </a:r>
              </a:p>
            </p:txBody>
          </p:sp>
          <p:sp>
            <p:nvSpPr>
              <p:cNvPr id="8" name="Rechthoek: afgeronde hoeken 49">
                <a:hlinkClick r:id="rId5" action="ppaction://hlinksldjump"/>
              </p:cNvPr>
              <p:cNvSpPr/>
              <p:nvPr/>
            </p:nvSpPr>
            <p:spPr>
              <a:xfrm>
                <a:off x="4716016" y="1772816"/>
                <a:ext cx="1944216" cy="647113"/>
              </a:xfrm>
              <a:prstGeom prst="roundRect">
                <a:avLst/>
              </a:prstGeom>
              <a:solidFill>
                <a:srgbClr val="00A2D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nl-NL" sz="1600" dirty="0"/>
                  <a:t>Time-related questions</a:t>
                </a:r>
              </a:p>
            </p:txBody>
          </p:sp>
          <p:sp>
            <p:nvSpPr>
              <p:cNvPr id="9" name="Rechthoek: afgeronde hoeken 54">
                <a:hlinkClick r:id="rId6" action="ppaction://hlinksldjump"/>
              </p:cNvPr>
              <p:cNvSpPr/>
              <p:nvPr/>
            </p:nvSpPr>
            <p:spPr>
              <a:xfrm>
                <a:off x="7092527" y="2011895"/>
                <a:ext cx="1655937" cy="769033"/>
              </a:xfrm>
              <a:prstGeom prst="roundRect">
                <a:avLst/>
              </a:prstGeom>
              <a:solidFill>
                <a:srgbClr val="00A2D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nl-NL" sz="1600" dirty="0"/>
                  <a:t>Free recall</a:t>
                </a:r>
              </a:p>
            </p:txBody>
          </p:sp>
          <p:sp>
            <p:nvSpPr>
              <p:cNvPr id="11" name="Rechthoek: afgeronde hoeken 6">
                <a:hlinkClick r:id="rId7" action="ppaction://hlinksldjump"/>
              </p:cNvPr>
              <p:cNvSpPr/>
              <p:nvPr/>
            </p:nvSpPr>
            <p:spPr>
              <a:xfrm>
                <a:off x="323528" y="2709879"/>
                <a:ext cx="1223889" cy="647113"/>
              </a:xfrm>
              <a:prstGeom prst="roundRect">
                <a:avLst/>
              </a:prstGeom>
              <a:solidFill>
                <a:srgbClr val="00A2D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nl-NL" sz="1600" dirty="0"/>
                  <a:t>False evidence</a:t>
                </a:r>
              </a:p>
            </p:txBody>
          </p:sp>
          <p:sp>
            <p:nvSpPr>
              <p:cNvPr id="12" name="Rechthoek: afgeronde hoeken 6">
                <a:hlinkClick r:id="rId8" action="ppaction://hlinksldjump"/>
              </p:cNvPr>
              <p:cNvSpPr/>
              <p:nvPr/>
            </p:nvSpPr>
            <p:spPr>
              <a:xfrm>
                <a:off x="547936" y="3573975"/>
                <a:ext cx="1503784" cy="647113"/>
              </a:xfrm>
              <a:prstGeom prst="roundRect">
                <a:avLst/>
              </a:prstGeom>
              <a:solidFill>
                <a:srgbClr val="00A2D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nl-NL" sz="1600" dirty="0"/>
                  <a:t>Maximisation</a:t>
                </a:r>
              </a:p>
            </p:txBody>
          </p:sp>
          <p:sp>
            <p:nvSpPr>
              <p:cNvPr id="13" name="Rechthoek: afgeronde hoeken 6">
                <a:hlinkClick r:id="rId9" action="ppaction://hlinksldjump"/>
              </p:cNvPr>
              <p:cNvSpPr/>
              <p:nvPr/>
            </p:nvSpPr>
            <p:spPr>
              <a:xfrm>
                <a:off x="700336" y="4437112"/>
                <a:ext cx="1927448" cy="647113"/>
              </a:xfrm>
              <a:prstGeom prst="roundRect">
                <a:avLst/>
              </a:prstGeom>
              <a:solidFill>
                <a:srgbClr val="00A2D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nl-NL" sz="1600" dirty="0"/>
                  <a:t>Suggesting questioning</a:t>
                </a:r>
              </a:p>
            </p:txBody>
          </p:sp>
          <p:sp>
            <p:nvSpPr>
              <p:cNvPr id="14" name="Rechthoek: afgeronde hoeken 48">
                <a:hlinkClick r:id="rId10" action="ppaction://hlinksldjump"/>
              </p:cNvPr>
              <p:cNvSpPr/>
              <p:nvPr/>
            </p:nvSpPr>
            <p:spPr>
              <a:xfrm>
                <a:off x="2339752" y="2709879"/>
                <a:ext cx="1656184" cy="647113"/>
              </a:xfrm>
              <a:prstGeom prst="roundRect">
                <a:avLst/>
              </a:prstGeom>
              <a:solidFill>
                <a:srgbClr val="00A2D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nl-NL" sz="1600" dirty="0"/>
                  <a:t>False promises</a:t>
                </a:r>
              </a:p>
            </p:txBody>
          </p:sp>
          <p:sp>
            <p:nvSpPr>
              <p:cNvPr id="15" name="Rechthoek: afgeronde hoeken 48">
                <a:hlinkClick r:id="rId11" action="ppaction://hlinksldjump"/>
              </p:cNvPr>
              <p:cNvSpPr/>
              <p:nvPr/>
            </p:nvSpPr>
            <p:spPr>
              <a:xfrm>
                <a:off x="2636168" y="3573975"/>
                <a:ext cx="1656184" cy="647113"/>
              </a:xfrm>
              <a:prstGeom prst="roundRect">
                <a:avLst/>
              </a:prstGeom>
              <a:solidFill>
                <a:srgbClr val="00A2D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nl-NL" sz="1600" dirty="0"/>
                  <a:t>Hypothetical questions</a:t>
                </a:r>
              </a:p>
            </p:txBody>
          </p:sp>
          <p:sp>
            <p:nvSpPr>
              <p:cNvPr id="16" name="Rechthoek: afgeronde hoeken 48">
                <a:hlinkClick r:id="rId12" action="ppaction://hlinksldjump"/>
              </p:cNvPr>
              <p:cNvSpPr/>
              <p:nvPr/>
            </p:nvSpPr>
            <p:spPr>
              <a:xfrm>
                <a:off x="2843808" y="4438071"/>
                <a:ext cx="1656184" cy="647113"/>
              </a:xfrm>
              <a:prstGeom prst="roundRect">
                <a:avLst/>
              </a:prstGeom>
              <a:solidFill>
                <a:srgbClr val="00A2D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nl-NL" sz="1600" dirty="0"/>
                  <a:t>Persuasion</a:t>
                </a:r>
              </a:p>
            </p:txBody>
          </p:sp>
          <p:sp>
            <p:nvSpPr>
              <p:cNvPr id="17" name="Rechthoek: afgeronde hoeken 48">
                <a:hlinkClick r:id="rId13" action="ppaction://hlinksldjump"/>
              </p:cNvPr>
              <p:cNvSpPr/>
              <p:nvPr/>
            </p:nvSpPr>
            <p:spPr>
              <a:xfrm>
                <a:off x="3059832" y="5301208"/>
                <a:ext cx="1656184" cy="647113"/>
              </a:xfrm>
              <a:prstGeom prst="roundRect">
                <a:avLst/>
              </a:prstGeom>
              <a:solidFill>
                <a:srgbClr val="00A2D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nl-NL" sz="1600" dirty="0"/>
                  <a:t>Repetitive questioning</a:t>
                </a:r>
              </a:p>
            </p:txBody>
          </p:sp>
          <p:sp>
            <p:nvSpPr>
              <p:cNvPr id="19" name="Rechthoek: afgeronde hoeken 49">
                <a:hlinkClick r:id="rId14" action="ppaction://hlinksldjump"/>
              </p:cNvPr>
              <p:cNvSpPr/>
              <p:nvPr/>
            </p:nvSpPr>
            <p:spPr>
              <a:xfrm>
                <a:off x="4716016" y="2709879"/>
                <a:ext cx="1937493" cy="647113"/>
              </a:xfrm>
              <a:prstGeom prst="roundRect">
                <a:avLst/>
              </a:prstGeom>
              <a:solidFill>
                <a:srgbClr val="00A2D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nl-NL" sz="1600" dirty="0"/>
                  <a:t>Confronting with existing evidence</a:t>
                </a:r>
              </a:p>
            </p:txBody>
          </p:sp>
          <p:sp>
            <p:nvSpPr>
              <p:cNvPr id="20" name="Rechthoek: afgeronde hoeken 49">
                <a:hlinkClick r:id="rId15" action="ppaction://hlinksldjump"/>
              </p:cNvPr>
              <p:cNvSpPr/>
              <p:nvPr/>
            </p:nvSpPr>
            <p:spPr>
              <a:xfrm>
                <a:off x="4716016" y="3573016"/>
                <a:ext cx="1937493" cy="647113"/>
              </a:xfrm>
              <a:prstGeom prst="roundRect">
                <a:avLst/>
              </a:prstGeom>
              <a:solidFill>
                <a:srgbClr val="00A2D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nl-NL" sz="1600" dirty="0"/>
                  <a:t>Exploring inconsistencies</a:t>
                </a:r>
              </a:p>
            </p:txBody>
          </p:sp>
          <p:sp>
            <p:nvSpPr>
              <p:cNvPr id="21" name="Rechthoek: afgeronde hoeken 49">
                <a:hlinkClick r:id="rId16" action="ppaction://hlinksldjump"/>
              </p:cNvPr>
              <p:cNvSpPr/>
              <p:nvPr/>
            </p:nvSpPr>
            <p:spPr>
              <a:xfrm>
                <a:off x="6084168" y="4437112"/>
                <a:ext cx="1937493" cy="647113"/>
              </a:xfrm>
              <a:prstGeom prst="roundRect">
                <a:avLst/>
              </a:prstGeom>
              <a:solidFill>
                <a:srgbClr val="00A2D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nl-NL" sz="1600" dirty="0"/>
                  <a:t>Building rapport</a:t>
                </a:r>
              </a:p>
            </p:txBody>
          </p:sp>
        </p:grpSp>
        <p:sp>
          <p:nvSpPr>
            <p:cNvPr id="26" name="Tekstvak 25"/>
            <p:cNvSpPr txBox="1"/>
            <p:nvPr/>
          </p:nvSpPr>
          <p:spPr>
            <a:xfrm>
              <a:off x="323528" y="1196752"/>
              <a:ext cx="3024336" cy="369332"/>
            </a:xfrm>
            <a:prstGeom prst="rect">
              <a:avLst/>
            </a:prstGeom>
            <a:noFill/>
            <a:ln>
              <a:noFill/>
            </a:ln>
          </p:spPr>
          <p:txBody>
            <a:bodyPr wrap="square" rtlCol="0">
              <a:spAutoFit/>
            </a:bodyPr>
            <a:lstStyle/>
            <a:p>
              <a:r>
                <a:rPr lang="nl-NL" dirty="0"/>
                <a:t>ACCUSATORY MODEL</a:t>
              </a:r>
            </a:p>
          </p:txBody>
        </p:sp>
        <p:sp>
          <p:nvSpPr>
            <p:cNvPr id="27" name="Tekstvak 26"/>
            <p:cNvSpPr txBox="1"/>
            <p:nvPr/>
          </p:nvSpPr>
          <p:spPr>
            <a:xfrm>
              <a:off x="5148064" y="1196752"/>
              <a:ext cx="3600400" cy="369332"/>
            </a:xfrm>
            <a:prstGeom prst="rect">
              <a:avLst/>
            </a:prstGeom>
            <a:noFill/>
            <a:ln>
              <a:noFill/>
            </a:ln>
          </p:spPr>
          <p:txBody>
            <a:bodyPr wrap="square" rtlCol="0">
              <a:spAutoFit/>
            </a:bodyPr>
            <a:lstStyle/>
            <a:p>
              <a:r>
                <a:rPr lang="nl-NL" dirty="0"/>
                <a:t>INFORMATION-GATHERING  MODEL</a:t>
              </a:r>
            </a:p>
          </p:txBody>
        </p:sp>
        <p:sp>
          <p:nvSpPr>
            <p:cNvPr id="28" name="Tekstvak 27"/>
            <p:cNvSpPr txBox="1"/>
            <p:nvPr/>
          </p:nvSpPr>
          <p:spPr>
            <a:xfrm>
              <a:off x="323528" y="5733256"/>
              <a:ext cx="3240360" cy="923330"/>
            </a:xfrm>
            <a:prstGeom prst="rect">
              <a:avLst/>
            </a:prstGeom>
            <a:noFill/>
            <a:ln>
              <a:noFill/>
            </a:ln>
          </p:spPr>
          <p:txBody>
            <a:bodyPr wrap="square" rtlCol="0">
              <a:spAutoFit/>
            </a:bodyPr>
            <a:lstStyle/>
            <a:p>
              <a:r>
                <a:rPr lang="nl-NL" b="1" dirty="0"/>
                <a:t>INAPPOPRIATE</a:t>
              </a:r>
            </a:p>
            <a:p>
              <a:endParaRPr lang="nl-NL" dirty="0"/>
            </a:p>
            <a:p>
              <a:r>
                <a:rPr lang="nl-NL" dirty="0"/>
                <a:t>High risk of a false confession</a:t>
              </a:r>
            </a:p>
          </p:txBody>
        </p:sp>
        <p:sp>
          <p:nvSpPr>
            <p:cNvPr id="29" name="Tekstvak 28"/>
            <p:cNvSpPr txBox="1"/>
            <p:nvPr/>
          </p:nvSpPr>
          <p:spPr>
            <a:xfrm>
              <a:off x="5580112" y="5733256"/>
              <a:ext cx="3240360" cy="923330"/>
            </a:xfrm>
            <a:prstGeom prst="rect">
              <a:avLst/>
            </a:prstGeom>
            <a:noFill/>
            <a:ln>
              <a:noFill/>
            </a:ln>
          </p:spPr>
          <p:txBody>
            <a:bodyPr wrap="square" rtlCol="0">
              <a:spAutoFit/>
            </a:bodyPr>
            <a:lstStyle/>
            <a:p>
              <a:pPr algn="r"/>
              <a:r>
                <a:rPr lang="nl-NL" b="1" dirty="0"/>
                <a:t>APPROPRIATE</a:t>
              </a:r>
            </a:p>
            <a:p>
              <a:endParaRPr lang="nl-NL" dirty="0"/>
            </a:p>
            <a:p>
              <a:pPr algn="r"/>
              <a:r>
                <a:rPr lang="nl-NL" dirty="0"/>
                <a:t>Low risk of a false confession</a:t>
              </a:r>
            </a:p>
          </p:txBody>
        </p:sp>
      </p:grpSp>
      <p:sp>
        <p:nvSpPr>
          <p:cNvPr id="34" name="Rechthoek 33"/>
          <p:cNvSpPr/>
          <p:nvPr/>
        </p:nvSpPr>
        <p:spPr>
          <a:xfrm>
            <a:off x="467544" y="1700808"/>
            <a:ext cx="1512168" cy="7920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2" name="Tekstvak 31"/>
          <p:cNvSpPr txBox="1"/>
          <p:nvPr/>
        </p:nvSpPr>
        <p:spPr>
          <a:xfrm>
            <a:off x="611807" y="-27384"/>
            <a:ext cx="8424689" cy="369332"/>
          </a:xfrm>
          <a:prstGeom prst="rect">
            <a:avLst/>
          </a:prstGeom>
          <a:noFill/>
        </p:spPr>
        <p:txBody>
          <a:bodyPr wrap="square" rtlCol="0">
            <a:spAutoFit/>
          </a:bodyPr>
          <a:lstStyle/>
          <a:p>
            <a:r>
              <a:rPr lang="nl-NL" i="1" dirty="0"/>
              <a:t>CLICK on each of the boxes to read more; CLICK AGAIN to close</a:t>
            </a:r>
          </a:p>
        </p:txBody>
      </p:sp>
      <p:sp>
        <p:nvSpPr>
          <p:cNvPr id="33" name="Vijfhoek 32">
            <a:hlinkClick r:id="rId17" action="ppaction://hlinksldjump"/>
          </p:cNvPr>
          <p:cNvSpPr/>
          <p:nvPr/>
        </p:nvSpPr>
        <p:spPr>
          <a:xfrm>
            <a:off x="4860032" y="6436010"/>
            <a:ext cx="4248472" cy="404664"/>
          </a:xfrm>
          <a:prstGeom prst="homePlate">
            <a:avLst/>
          </a:prstGeom>
          <a:gradFill flip="none" rotWithShape="1">
            <a:gsLst>
              <a:gs pos="0">
                <a:schemeClr val="accent2">
                  <a:shade val="30000"/>
                  <a:satMod val="115000"/>
                  <a:alpha val="80000"/>
                </a:schemeClr>
              </a:gs>
              <a:gs pos="50000">
                <a:schemeClr val="accent2">
                  <a:shade val="67500"/>
                  <a:satMod val="115000"/>
                </a:schemeClr>
              </a:gs>
              <a:gs pos="100000">
                <a:schemeClr val="accent2">
                  <a:shade val="100000"/>
                  <a:satMod val="11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b="1" dirty="0"/>
              <a:t>Click here for ’Inappropriate techniques’</a:t>
            </a:r>
          </a:p>
        </p:txBody>
      </p:sp>
      <p:sp>
        <p:nvSpPr>
          <p:cNvPr id="3" name="Action Button: Information 2">
            <a:hlinkClick r:id="rId18" action="ppaction://hlinksldjump" highlightClick="1"/>
          </p:cNvPr>
          <p:cNvSpPr/>
          <p:nvPr/>
        </p:nvSpPr>
        <p:spPr>
          <a:xfrm>
            <a:off x="7183925" y="440668"/>
            <a:ext cx="394344" cy="432048"/>
          </a:xfrm>
          <a:prstGeom prst="actionButtonInformat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1" name="Tekstvak 7"/>
          <p:cNvSpPr txBox="1"/>
          <p:nvPr/>
        </p:nvSpPr>
        <p:spPr>
          <a:xfrm>
            <a:off x="1299828" y="885578"/>
            <a:ext cx="7322368" cy="5078313"/>
          </a:xfrm>
          <a:prstGeom prst="rect">
            <a:avLst/>
          </a:prstGeom>
          <a:ln/>
        </p:spPr>
        <p:style>
          <a:lnRef idx="2">
            <a:schemeClr val="accent4"/>
          </a:lnRef>
          <a:fillRef idx="1">
            <a:schemeClr val="lt1"/>
          </a:fillRef>
          <a:effectRef idx="0">
            <a:schemeClr val="accent4"/>
          </a:effectRef>
          <a:fontRef idx="minor">
            <a:schemeClr val="dk1"/>
          </a:fontRef>
        </p:style>
        <p:txBody>
          <a:bodyPr wrap="square" rtlCol="0">
            <a:spAutoFit/>
          </a:bodyPr>
          <a:lstStyle/>
          <a:p>
            <a:pPr algn="just"/>
            <a:r>
              <a:rPr lang="en-GB" dirty="0"/>
              <a:t>As mentioned earlier, some interview tactics, not described here, may be used under either of the two models, depending on their purpose. It is also not so that one-time use of one tactic, for instance, minimisation, signifies “excessive” pressure, or makes an interview “accusatory”, or the other way round. Many interviews would use a mix of the tactics mentioned on the left-hand and on the right-hand side. </a:t>
            </a:r>
            <a:endParaRPr lang="nl-NL" dirty="0"/>
          </a:p>
          <a:p>
            <a:pPr algn="just"/>
            <a:r>
              <a:rPr lang="en-GB" dirty="0"/>
              <a:t> </a:t>
            </a:r>
            <a:endParaRPr lang="nl-NL" dirty="0"/>
          </a:p>
          <a:p>
            <a:pPr algn="just"/>
            <a:r>
              <a:rPr lang="en-GB" dirty="0"/>
              <a:t>It is your judgment call whether or not to react when you believe that a “questionable” tactic is being used, or that the interview takes an accusatory turn. </a:t>
            </a:r>
            <a:endParaRPr lang="nl-NL" dirty="0"/>
          </a:p>
          <a:p>
            <a:pPr algn="just"/>
            <a:r>
              <a:rPr lang="en-GB" dirty="0"/>
              <a:t> </a:t>
            </a:r>
            <a:endParaRPr lang="nl-NL" dirty="0"/>
          </a:p>
          <a:p>
            <a:pPr algn="just"/>
            <a:r>
              <a:rPr lang="en-GB" dirty="0"/>
              <a:t>One should be aware though that there is a </a:t>
            </a:r>
            <a:r>
              <a:rPr lang="en-GB" b="1" i="1" dirty="0"/>
              <a:t>“slippery slope” </a:t>
            </a:r>
            <a:r>
              <a:rPr lang="en-GB" dirty="0"/>
              <a:t>in the use of the kind of tactics described on the left-hand side. That means that the more intensely these tactics and techniques are being used, and the more of them are combined in the same interview, the more likely it is that it will overstep the limit of “appropriate” into “inappropriate” pressure.” There is also research linking the use of these tactics, and their combinations, to the risk of false confessions (see the literature section).</a:t>
            </a:r>
            <a:endParaRPr lang="nl-NL" dirty="0"/>
          </a:p>
        </p:txBody>
      </p:sp>
    </p:spTree>
    <p:extLst>
      <p:ext uri="{BB962C8B-B14F-4D97-AF65-F5344CB8AC3E}">
        <p14:creationId xmlns:p14="http://schemas.microsoft.com/office/powerpoint/2010/main" val="50828610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457200" y="1600201"/>
            <a:ext cx="8229600" cy="3124944"/>
          </a:xfrm>
        </p:spPr>
        <p:txBody>
          <a:bodyPr>
            <a:normAutofit/>
          </a:bodyPr>
          <a:lstStyle/>
          <a:p>
            <a:pPr marL="0" indent="0">
              <a:buNone/>
            </a:pPr>
            <a:r>
              <a:rPr lang="nl-NL" sz="2400" b="1" dirty="0"/>
              <a:t>Some interviews techniques and tactics are by definition inappropriate or excessive.  </a:t>
            </a:r>
          </a:p>
          <a:p>
            <a:pPr marL="0" indent="0">
              <a:buNone/>
            </a:pPr>
            <a:endParaRPr lang="nl-NL" sz="2400" dirty="0"/>
          </a:p>
          <a:p>
            <a:pPr marL="0" indent="0">
              <a:buNone/>
            </a:pPr>
            <a:r>
              <a:rPr lang="nl-NL" sz="2400" b="1" dirty="0"/>
              <a:t>Most probably, they are also illegal in most jurisdictions.  </a:t>
            </a:r>
            <a:endParaRPr lang="nl-NL" sz="2400" dirty="0"/>
          </a:p>
          <a:p>
            <a:pPr marL="0" indent="0">
              <a:buNone/>
            </a:pPr>
            <a:r>
              <a:rPr lang="nl-NL" sz="2400" b="1" dirty="0"/>
              <a:t> </a:t>
            </a:r>
            <a:endParaRPr lang="nl-NL" sz="2400" dirty="0"/>
          </a:p>
          <a:p>
            <a:pPr marL="0" indent="0">
              <a:buNone/>
            </a:pPr>
            <a:r>
              <a:rPr lang="en-US" sz="2400" dirty="0"/>
              <a:t>Examples are:</a:t>
            </a:r>
            <a:endParaRPr lang="nl-NL" sz="2400" dirty="0"/>
          </a:p>
          <a:p>
            <a:endParaRPr lang="nl-NL" sz="2400" dirty="0"/>
          </a:p>
          <a:p>
            <a:endParaRPr lang="nl-NL" sz="2400" dirty="0"/>
          </a:p>
        </p:txBody>
      </p:sp>
      <p:sp>
        <p:nvSpPr>
          <p:cNvPr id="4" name="Vijfhoek 3"/>
          <p:cNvSpPr/>
          <p:nvPr/>
        </p:nvSpPr>
        <p:spPr>
          <a:xfrm>
            <a:off x="0" y="332656"/>
            <a:ext cx="6336704" cy="576064"/>
          </a:xfrm>
          <a:prstGeom prst="homePlate">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sz="2400" b="1" dirty="0"/>
              <a:t>Inappropriate techniques and tactics</a:t>
            </a:r>
          </a:p>
        </p:txBody>
      </p:sp>
      <p:sp>
        <p:nvSpPr>
          <p:cNvPr id="5" name="Actieknop: Introductiepagina 4">
            <a:hlinkClick r:id="rId2" action="ppaction://hlinksldjump" highlightClick="1"/>
          </p:cNvPr>
          <p:cNvSpPr/>
          <p:nvPr/>
        </p:nvSpPr>
        <p:spPr>
          <a:xfrm>
            <a:off x="8244408" y="404664"/>
            <a:ext cx="755576" cy="504056"/>
          </a:xfrm>
          <a:prstGeom prst="actionButtonHome">
            <a:avLst/>
          </a:prstGeom>
          <a:solidFill>
            <a:schemeClr val="accent5">
              <a:lumMod val="20000"/>
              <a:lumOff val="80000"/>
            </a:schemeClr>
          </a:solidFill>
        </p:spPr>
        <p:style>
          <a:lnRef idx="2">
            <a:schemeClr val="accent2"/>
          </a:lnRef>
          <a:fillRef idx="1">
            <a:schemeClr val="lt1"/>
          </a:fillRef>
          <a:effectRef idx="0">
            <a:schemeClr val="accent2"/>
          </a:effectRef>
          <a:fontRef idx="minor">
            <a:schemeClr val="dk1"/>
          </a:fontRef>
        </p:style>
        <p:txBody>
          <a:bodyPr rtlCol="0" anchor="ctr"/>
          <a:lstStyle/>
          <a:p>
            <a:pPr algn="ctr"/>
            <a:endParaRPr lang="nl-NL" b="1"/>
          </a:p>
        </p:txBody>
      </p:sp>
      <p:sp>
        <p:nvSpPr>
          <p:cNvPr id="7" name="Tekstvak 6">
            <a:hlinkClick r:id="rId3" action="ppaction://hlinksldjump"/>
          </p:cNvPr>
          <p:cNvSpPr txBox="1"/>
          <p:nvPr/>
        </p:nvSpPr>
        <p:spPr>
          <a:xfrm>
            <a:off x="899592" y="5013176"/>
            <a:ext cx="2520280" cy="369332"/>
          </a:xfrm>
          <a:prstGeom prst="rect">
            <a:avLst/>
          </a:prstGeom>
          <a:solidFill>
            <a:srgbClr val="00A2DB">
              <a:alpha val="84000"/>
            </a:srgbClr>
          </a:solidFill>
        </p:spPr>
        <p:txBody>
          <a:bodyPr wrap="square" rtlCol="0">
            <a:spAutoFit/>
          </a:bodyPr>
          <a:lstStyle/>
          <a:p>
            <a:pPr algn="ctr"/>
            <a:r>
              <a:rPr lang="nl-NL" b="1" dirty="0">
                <a:solidFill>
                  <a:schemeClr val="bg2"/>
                </a:solidFill>
              </a:rPr>
              <a:t>Example 1</a:t>
            </a:r>
          </a:p>
        </p:txBody>
      </p:sp>
    </p:spTree>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457200" y="1600201"/>
            <a:ext cx="8229600" cy="3124944"/>
          </a:xfrm>
        </p:spPr>
        <p:txBody>
          <a:bodyPr>
            <a:normAutofit/>
          </a:bodyPr>
          <a:lstStyle/>
          <a:p>
            <a:pPr marL="0" indent="0">
              <a:buNone/>
            </a:pPr>
            <a:r>
              <a:rPr lang="nl-NL" sz="2400" b="1" dirty="0"/>
              <a:t>Some interviews techniques and tactics are by definition inappropriate or excessive.  </a:t>
            </a:r>
          </a:p>
          <a:p>
            <a:pPr marL="0" indent="0">
              <a:buNone/>
            </a:pPr>
            <a:endParaRPr lang="nl-NL" sz="2400" dirty="0"/>
          </a:p>
          <a:p>
            <a:pPr marL="0" indent="0">
              <a:buNone/>
            </a:pPr>
            <a:r>
              <a:rPr lang="nl-NL" sz="2400" b="1" dirty="0"/>
              <a:t>Most probably, they are also illegal in most jurisdictions.  </a:t>
            </a:r>
            <a:endParaRPr lang="nl-NL" sz="2400" dirty="0"/>
          </a:p>
          <a:p>
            <a:pPr marL="0" indent="0">
              <a:buNone/>
            </a:pPr>
            <a:r>
              <a:rPr lang="nl-NL" sz="2400" b="1" dirty="0"/>
              <a:t> </a:t>
            </a:r>
            <a:endParaRPr lang="nl-NL" sz="2400" dirty="0"/>
          </a:p>
          <a:p>
            <a:pPr marL="0" indent="0">
              <a:buNone/>
            </a:pPr>
            <a:r>
              <a:rPr lang="en-US" sz="2400" dirty="0"/>
              <a:t>Examples are:</a:t>
            </a:r>
            <a:endParaRPr lang="nl-NL" sz="2400" dirty="0"/>
          </a:p>
          <a:p>
            <a:endParaRPr lang="nl-NL" sz="2400" dirty="0"/>
          </a:p>
          <a:p>
            <a:endParaRPr lang="nl-NL" sz="2400" dirty="0"/>
          </a:p>
        </p:txBody>
      </p:sp>
      <p:sp>
        <p:nvSpPr>
          <p:cNvPr id="4" name="Vijfhoek 3"/>
          <p:cNvSpPr/>
          <p:nvPr/>
        </p:nvSpPr>
        <p:spPr>
          <a:xfrm>
            <a:off x="0" y="332656"/>
            <a:ext cx="6336704" cy="576064"/>
          </a:xfrm>
          <a:prstGeom prst="homePlate">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sz="2400" b="1" dirty="0"/>
              <a:t>Inappropriate techniques and tactics</a:t>
            </a:r>
          </a:p>
        </p:txBody>
      </p:sp>
      <p:sp>
        <p:nvSpPr>
          <p:cNvPr id="5" name="Actieknop: Introductiepagina 4">
            <a:hlinkClick r:id="rId2" action="ppaction://hlinksldjump" highlightClick="1"/>
          </p:cNvPr>
          <p:cNvSpPr/>
          <p:nvPr/>
        </p:nvSpPr>
        <p:spPr>
          <a:xfrm>
            <a:off x="8244408" y="404664"/>
            <a:ext cx="755576" cy="504056"/>
          </a:xfrm>
          <a:prstGeom prst="actionButtonHome">
            <a:avLst/>
          </a:prstGeom>
          <a:solidFill>
            <a:schemeClr val="accent5">
              <a:lumMod val="20000"/>
              <a:lumOff val="80000"/>
            </a:schemeClr>
          </a:solidFill>
        </p:spPr>
        <p:style>
          <a:lnRef idx="2">
            <a:schemeClr val="accent2"/>
          </a:lnRef>
          <a:fillRef idx="1">
            <a:schemeClr val="lt1"/>
          </a:fillRef>
          <a:effectRef idx="0">
            <a:schemeClr val="accent2"/>
          </a:effectRef>
          <a:fontRef idx="minor">
            <a:schemeClr val="dk1"/>
          </a:fontRef>
        </p:style>
        <p:txBody>
          <a:bodyPr rtlCol="0" anchor="ctr"/>
          <a:lstStyle/>
          <a:p>
            <a:pPr algn="ctr"/>
            <a:endParaRPr lang="nl-NL" b="1"/>
          </a:p>
        </p:txBody>
      </p:sp>
      <p:sp>
        <p:nvSpPr>
          <p:cNvPr id="7" name="Tekstvak 6">
            <a:hlinkClick r:id="rId3" action="ppaction://hlinksldjump"/>
          </p:cNvPr>
          <p:cNvSpPr txBox="1"/>
          <p:nvPr/>
        </p:nvSpPr>
        <p:spPr>
          <a:xfrm>
            <a:off x="899592" y="5013176"/>
            <a:ext cx="2520280" cy="369332"/>
          </a:xfrm>
          <a:prstGeom prst="rect">
            <a:avLst/>
          </a:prstGeom>
          <a:solidFill>
            <a:srgbClr val="00A2DB">
              <a:alpha val="84000"/>
            </a:srgbClr>
          </a:solidFill>
        </p:spPr>
        <p:txBody>
          <a:bodyPr wrap="square" rtlCol="0">
            <a:spAutoFit/>
          </a:bodyPr>
          <a:lstStyle/>
          <a:p>
            <a:pPr algn="ctr"/>
            <a:r>
              <a:rPr lang="nl-NL" b="1" dirty="0">
                <a:solidFill>
                  <a:schemeClr val="bg2"/>
                </a:solidFill>
              </a:rPr>
              <a:t>Example 2</a:t>
            </a:r>
          </a:p>
        </p:txBody>
      </p:sp>
      <p:sp>
        <p:nvSpPr>
          <p:cNvPr id="6" name="Tekstvak 7">
            <a:hlinkClick r:id="rId3" action="ppaction://hlinksldjump"/>
          </p:cNvPr>
          <p:cNvSpPr txBox="1"/>
          <p:nvPr/>
        </p:nvSpPr>
        <p:spPr>
          <a:xfrm>
            <a:off x="3995936" y="4581128"/>
            <a:ext cx="4032448" cy="923330"/>
          </a:xfrm>
          <a:prstGeom prst="rect">
            <a:avLst/>
          </a:prstGeom>
          <a:ln/>
        </p:spPr>
        <p:style>
          <a:lnRef idx="2">
            <a:schemeClr val="accent4"/>
          </a:lnRef>
          <a:fillRef idx="1">
            <a:schemeClr val="lt1"/>
          </a:fillRef>
          <a:effectRef idx="0">
            <a:schemeClr val="accent4"/>
          </a:effectRef>
          <a:fontRef idx="minor">
            <a:schemeClr val="dk1"/>
          </a:fontRef>
        </p:style>
        <p:txBody>
          <a:bodyPr wrap="square" rtlCol="0">
            <a:spAutoFit/>
          </a:bodyPr>
          <a:lstStyle/>
          <a:p>
            <a:pPr algn="just"/>
            <a:r>
              <a:rPr lang="en-US" dirty="0"/>
              <a:t>Lying to the suspect, or confronting him or her with false evidence, including misrepresenting evidence</a:t>
            </a:r>
            <a:endParaRPr lang="nl-NL" dirty="0">
              <a:solidFill>
                <a:schemeClr val="tx1"/>
              </a:solidFill>
            </a:endParaRPr>
          </a:p>
        </p:txBody>
      </p:sp>
    </p:spTree>
    <p:extLst>
      <p:ext uri="{BB962C8B-B14F-4D97-AF65-F5344CB8AC3E}">
        <p14:creationId xmlns:p14="http://schemas.microsoft.com/office/powerpoint/2010/main" val="3283005790"/>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457200" y="1600201"/>
            <a:ext cx="8229600" cy="3124944"/>
          </a:xfrm>
        </p:spPr>
        <p:txBody>
          <a:bodyPr>
            <a:normAutofit/>
          </a:bodyPr>
          <a:lstStyle/>
          <a:p>
            <a:pPr marL="0" indent="0">
              <a:buNone/>
            </a:pPr>
            <a:r>
              <a:rPr lang="nl-NL" sz="2400" b="1" dirty="0"/>
              <a:t>Some interviews techniques and tactics are by definition inappropriate or excessive.  </a:t>
            </a:r>
          </a:p>
          <a:p>
            <a:pPr marL="0" indent="0">
              <a:buNone/>
            </a:pPr>
            <a:endParaRPr lang="nl-NL" sz="2400" dirty="0"/>
          </a:p>
          <a:p>
            <a:pPr marL="0" indent="0">
              <a:buNone/>
            </a:pPr>
            <a:r>
              <a:rPr lang="nl-NL" sz="2400" b="1" dirty="0"/>
              <a:t>Most probably, they are also illegal in most jurisdictions.  </a:t>
            </a:r>
            <a:endParaRPr lang="nl-NL" sz="2400" dirty="0"/>
          </a:p>
          <a:p>
            <a:pPr marL="0" indent="0">
              <a:buNone/>
            </a:pPr>
            <a:r>
              <a:rPr lang="nl-NL" sz="2400" b="1" dirty="0"/>
              <a:t> </a:t>
            </a:r>
            <a:endParaRPr lang="nl-NL" sz="2400" dirty="0"/>
          </a:p>
          <a:p>
            <a:pPr marL="0" indent="0">
              <a:buNone/>
            </a:pPr>
            <a:r>
              <a:rPr lang="en-US" sz="2400" dirty="0"/>
              <a:t>Examples are:</a:t>
            </a:r>
            <a:endParaRPr lang="nl-NL" sz="2400" dirty="0"/>
          </a:p>
          <a:p>
            <a:endParaRPr lang="nl-NL" sz="2400" dirty="0"/>
          </a:p>
          <a:p>
            <a:endParaRPr lang="nl-NL" sz="2400" dirty="0"/>
          </a:p>
        </p:txBody>
      </p:sp>
      <p:sp>
        <p:nvSpPr>
          <p:cNvPr id="4" name="Vijfhoek 3"/>
          <p:cNvSpPr/>
          <p:nvPr/>
        </p:nvSpPr>
        <p:spPr>
          <a:xfrm>
            <a:off x="0" y="332656"/>
            <a:ext cx="6336704" cy="576064"/>
          </a:xfrm>
          <a:prstGeom prst="homePlate">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sz="2400" b="1" dirty="0"/>
              <a:t>Inappropriate techniques and tactics</a:t>
            </a:r>
          </a:p>
        </p:txBody>
      </p:sp>
      <p:sp>
        <p:nvSpPr>
          <p:cNvPr id="5" name="Actieknop: Introductiepagina 4">
            <a:hlinkClick r:id="rId2" action="ppaction://hlinksldjump" highlightClick="1"/>
          </p:cNvPr>
          <p:cNvSpPr/>
          <p:nvPr/>
        </p:nvSpPr>
        <p:spPr>
          <a:xfrm>
            <a:off x="8244408" y="404664"/>
            <a:ext cx="755576" cy="504056"/>
          </a:xfrm>
          <a:prstGeom prst="actionButtonHome">
            <a:avLst/>
          </a:prstGeom>
          <a:solidFill>
            <a:schemeClr val="accent5">
              <a:lumMod val="20000"/>
              <a:lumOff val="80000"/>
            </a:schemeClr>
          </a:solidFill>
        </p:spPr>
        <p:style>
          <a:lnRef idx="2">
            <a:schemeClr val="accent2"/>
          </a:lnRef>
          <a:fillRef idx="1">
            <a:schemeClr val="lt1"/>
          </a:fillRef>
          <a:effectRef idx="0">
            <a:schemeClr val="accent2"/>
          </a:effectRef>
          <a:fontRef idx="minor">
            <a:schemeClr val="dk1"/>
          </a:fontRef>
        </p:style>
        <p:txBody>
          <a:bodyPr rtlCol="0" anchor="ctr"/>
          <a:lstStyle/>
          <a:p>
            <a:pPr algn="ctr"/>
            <a:endParaRPr lang="nl-NL" b="1"/>
          </a:p>
        </p:txBody>
      </p:sp>
      <p:sp>
        <p:nvSpPr>
          <p:cNvPr id="7" name="Tekstvak 6">
            <a:hlinkClick r:id="rId3" action="ppaction://hlinksldjump"/>
          </p:cNvPr>
          <p:cNvSpPr txBox="1"/>
          <p:nvPr/>
        </p:nvSpPr>
        <p:spPr>
          <a:xfrm>
            <a:off x="899592" y="5013176"/>
            <a:ext cx="2520280" cy="369332"/>
          </a:xfrm>
          <a:prstGeom prst="rect">
            <a:avLst/>
          </a:prstGeom>
          <a:solidFill>
            <a:srgbClr val="00A2DB">
              <a:alpha val="84000"/>
            </a:srgbClr>
          </a:solidFill>
        </p:spPr>
        <p:txBody>
          <a:bodyPr wrap="square" rtlCol="0">
            <a:spAutoFit/>
          </a:bodyPr>
          <a:lstStyle/>
          <a:p>
            <a:pPr algn="ctr"/>
            <a:r>
              <a:rPr lang="nl-NL" b="1" dirty="0">
                <a:solidFill>
                  <a:schemeClr val="bg2"/>
                </a:solidFill>
              </a:rPr>
              <a:t>Example 3</a:t>
            </a:r>
          </a:p>
        </p:txBody>
      </p:sp>
      <p:sp>
        <p:nvSpPr>
          <p:cNvPr id="8" name="Tekstvak 7">
            <a:hlinkClick r:id="rId3" action="ppaction://hlinksldjump"/>
          </p:cNvPr>
          <p:cNvSpPr txBox="1"/>
          <p:nvPr/>
        </p:nvSpPr>
        <p:spPr>
          <a:xfrm>
            <a:off x="3995936" y="4737918"/>
            <a:ext cx="4032448" cy="923330"/>
          </a:xfrm>
          <a:prstGeom prst="rect">
            <a:avLst/>
          </a:prstGeom>
          <a:ln/>
        </p:spPr>
        <p:style>
          <a:lnRef idx="2">
            <a:schemeClr val="accent4"/>
          </a:lnRef>
          <a:fillRef idx="1">
            <a:schemeClr val="lt1"/>
          </a:fillRef>
          <a:effectRef idx="0">
            <a:schemeClr val="accent4"/>
          </a:effectRef>
          <a:fontRef idx="minor">
            <a:schemeClr val="dk1"/>
          </a:fontRef>
        </p:style>
        <p:txBody>
          <a:bodyPr wrap="square" rtlCol="0">
            <a:spAutoFit/>
          </a:bodyPr>
          <a:lstStyle/>
          <a:p>
            <a:pPr algn="just"/>
            <a:r>
              <a:rPr lang="en-US" dirty="0"/>
              <a:t>Attempts to undermine legal advice, for example, by questioning the lawyer’s competence</a:t>
            </a:r>
            <a:endParaRPr lang="nl-NL" dirty="0"/>
          </a:p>
        </p:txBody>
      </p:sp>
    </p:spTree>
    <p:extLst>
      <p:ext uri="{BB962C8B-B14F-4D97-AF65-F5344CB8AC3E}">
        <p14:creationId xmlns:p14="http://schemas.microsoft.com/office/powerpoint/2010/main" val="1810148786"/>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457200" y="1600201"/>
            <a:ext cx="8229600" cy="3124944"/>
          </a:xfrm>
        </p:spPr>
        <p:txBody>
          <a:bodyPr>
            <a:normAutofit/>
          </a:bodyPr>
          <a:lstStyle/>
          <a:p>
            <a:pPr marL="0" indent="0">
              <a:buNone/>
            </a:pPr>
            <a:r>
              <a:rPr lang="nl-NL" sz="2400" b="1" dirty="0"/>
              <a:t>Some interviews techniques and tactics are by definition inappropriate or excessive.  </a:t>
            </a:r>
          </a:p>
          <a:p>
            <a:pPr marL="0" indent="0">
              <a:buNone/>
            </a:pPr>
            <a:endParaRPr lang="nl-NL" sz="2400" dirty="0"/>
          </a:p>
          <a:p>
            <a:pPr marL="0" indent="0">
              <a:buNone/>
            </a:pPr>
            <a:r>
              <a:rPr lang="nl-NL" sz="2400" b="1" dirty="0"/>
              <a:t>Most probably, they are also illegal in most jurisdictions.  </a:t>
            </a:r>
            <a:endParaRPr lang="nl-NL" sz="2400" dirty="0"/>
          </a:p>
          <a:p>
            <a:pPr marL="0" indent="0">
              <a:buNone/>
            </a:pPr>
            <a:r>
              <a:rPr lang="nl-NL" sz="2400" b="1" dirty="0"/>
              <a:t> </a:t>
            </a:r>
            <a:endParaRPr lang="nl-NL" sz="2400" dirty="0"/>
          </a:p>
          <a:p>
            <a:pPr marL="0" indent="0">
              <a:buNone/>
            </a:pPr>
            <a:r>
              <a:rPr lang="en-US" sz="2400" dirty="0"/>
              <a:t>Examples are:</a:t>
            </a:r>
            <a:endParaRPr lang="nl-NL" sz="2400" dirty="0"/>
          </a:p>
          <a:p>
            <a:endParaRPr lang="nl-NL" sz="2400" dirty="0"/>
          </a:p>
          <a:p>
            <a:endParaRPr lang="nl-NL" sz="2400" dirty="0"/>
          </a:p>
        </p:txBody>
      </p:sp>
      <p:sp>
        <p:nvSpPr>
          <p:cNvPr id="4" name="Vijfhoek 3"/>
          <p:cNvSpPr/>
          <p:nvPr/>
        </p:nvSpPr>
        <p:spPr>
          <a:xfrm>
            <a:off x="0" y="332656"/>
            <a:ext cx="6336704" cy="576064"/>
          </a:xfrm>
          <a:prstGeom prst="homePlate">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sz="2400" b="1" dirty="0"/>
              <a:t>Inappropriate techniques and tactics</a:t>
            </a:r>
          </a:p>
        </p:txBody>
      </p:sp>
      <p:sp>
        <p:nvSpPr>
          <p:cNvPr id="5" name="Actieknop: Introductiepagina 4">
            <a:hlinkClick r:id="rId2" action="ppaction://hlinksldjump" highlightClick="1"/>
          </p:cNvPr>
          <p:cNvSpPr/>
          <p:nvPr/>
        </p:nvSpPr>
        <p:spPr>
          <a:xfrm>
            <a:off x="8244408" y="404664"/>
            <a:ext cx="755576" cy="504056"/>
          </a:xfrm>
          <a:prstGeom prst="actionButtonHome">
            <a:avLst/>
          </a:prstGeom>
          <a:solidFill>
            <a:schemeClr val="accent5">
              <a:lumMod val="20000"/>
              <a:lumOff val="80000"/>
            </a:schemeClr>
          </a:solidFill>
        </p:spPr>
        <p:style>
          <a:lnRef idx="2">
            <a:schemeClr val="accent2"/>
          </a:lnRef>
          <a:fillRef idx="1">
            <a:schemeClr val="lt1"/>
          </a:fillRef>
          <a:effectRef idx="0">
            <a:schemeClr val="accent2"/>
          </a:effectRef>
          <a:fontRef idx="minor">
            <a:schemeClr val="dk1"/>
          </a:fontRef>
        </p:style>
        <p:txBody>
          <a:bodyPr rtlCol="0" anchor="ctr"/>
          <a:lstStyle/>
          <a:p>
            <a:pPr algn="ctr"/>
            <a:endParaRPr lang="nl-NL" b="1"/>
          </a:p>
        </p:txBody>
      </p:sp>
      <p:sp>
        <p:nvSpPr>
          <p:cNvPr id="7" name="Tekstvak 6">
            <a:hlinkClick r:id="rId3" action="ppaction://hlinksldjump"/>
          </p:cNvPr>
          <p:cNvSpPr txBox="1"/>
          <p:nvPr/>
        </p:nvSpPr>
        <p:spPr>
          <a:xfrm>
            <a:off x="899592" y="5013176"/>
            <a:ext cx="2520280" cy="369332"/>
          </a:xfrm>
          <a:prstGeom prst="rect">
            <a:avLst/>
          </a:prstGeom>
          <a:solidFill>
            <a:srgbClr val="00A2DB">
              <a:alpha val="84000"/>
            </a:srgbClr>
          </a:solidFill>
        </p:spPr>
        <p:txBody>
          <a:bodyPr wrap="square" rtlCol="0">
            <a:spAutoFit/>
          </a:bodyPr>
          <a:lstStyle/>
          <a:p>
            <a:pPr algn="ctr"/>
            <a:r>
              <a:rPr lang="nl-NL" b="1" dirty="0">
                <a:solidFill>
                  <a:schemeClr val="bg2"/>
                </a:solidFill>
              </a:rPr>
              <a:t>Example 4</a:t>
            </a:r>
          </a:p>
        </p:txBody>
      </p:sp>
      <p:sp>
        <p:nvSpPr>
          <p:cNvPr id="9" name="Tekstvak 7"/>
          <p:cNvSpPr txBox="1"/>
          <p:nvPr/>
        </p:nvSpPr>
        <p:spPr>
          <a:xfrm>
            <a:off x="3995936" y="4581128"/>
            <a:ext cx="4032448" cy="1200329"/>
          </a:xfrm>
          <a:prstGeom prst="rect">
            <a:avLst/>
          </a:prstGeom>
          <a:ln/>
        </p:spPr>
        <p:style>
          <a:lnRef idx="2">
            <a:schemeClr val="accent4"/>
          </a:lnRef>
          <a:fillRef idx="1">
            <a:schemeClr val="lt1"/>
          </a:fillRef>
          <a:effectRef idx="0">
            <a:schemeClr val="accent4"/>
          </a:effectRef>
          <a:fontRef idx="minor">
            <a:schemeClr val="dk1"/>
          </a:fontRef>
        </p:style>
        <p:txBody>
          <a:bodyPr wrap="square" rtlCol="0">
            <a:spAutoFit/>
          </a:bodyPr>
          <a:lstStyle/>
          <a:p>
            <a:pPr algn="just"/>
            <a:r>
              <a:rPr lang="en-US" dirty="0"/>
              <a:t>Making false promises to the suspect, for instance, telling him that he would be released or escape punishment if confesses</a:t>
            </a:r>
            <a:endParaRPr lang="nl-NL" dirty="0"/>
          </a:p>
        </p:txBody>
      </p:sp>
    </p:spTree>
    <p:extLst>
      <p:ext uri="{BB962C8B-B14F-4D97-AF65-F5344CB8AC3E}">
        <p14:creationId xmlns:p14="http://schemas.microsoft.com/office/powerpoint/2010/main" val="2475659354"/>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457200" y="1600201"/>
            <a:ext cx="8229600" cy="3124944"/>
          </a:xfrm>
        </p:spPr>
        <p:txBody>
          <a:bodyPr>
            <a:normAutofit/>
          </a:bodyPr>
          <a:lstStyle/>
          <a:p>
            <a:pPr marL="0" indent="0">
              <a:buNone/>
            </a:pPr>
            <a:r>
              <a:rPr lang="nl-NL" sz="2400" b="1" dirty="0"/>
              <a:t>Some interviews techniques and tactics are by definition inappropriate or excessive.  </a:t>
            </a:r>
          </a:p>
          <a:p>
            <a:pPr marL="0" indent="0">
              <a:buNone/>
            </a:pPr>
            <a:endParaRPr lang="nl-NL" sz="2400" dirty="0"/>
          </a:p>
          <a:p>
            <a:pPr marL="0" indent="0">
              <a:buNone/>
            </a:pPr>
            <a:r>
              <a:rPr lang="nl-NL" sz="2400" b="1" dirty="0"/>
              <a:t>Most probably, they are also illegal in most jurisdictions.  </a:t>
            </a:r>
            <a:endParaRPr lang="nl-NL" sz="2400" dirty="0"/>
          </a:p>
          <a:p>
            <a:pPr marL="0" indent="0">
              <a:buNone/>
            </a:pPr>
            <a:r>
              <a:rPr lang="nl-NL" sz="2400" b="1" dirty="0"/>
              <a:t> </a:t>
            </a:r>
            <a:endParaRPr lang="nl-NL" sz="2400" dirty="0"/>
          </a:p>
          <a:p>
            <a:pPr marL="0" indent="0">
              <a:buNone/>
            </a:pPr>
            <a:r>
              <a:rPr lang="en-US" sz="2400" dirty="0"/>
              <a:t>Examples are:</a:t>
            </a:r>
            <a:endParaRPr lang="nl-NL" sz="2400" dirty="0"/>
          </a:p>
          <a:p>
            <a:endParaRPr lang="nl-NL" sz="2400" dirty="0"/>
          </a:p>
          <a:p>
            <a:endParaRPr lang="nl-NL" sz="2400" dirty="0"/>
          </a:p>
        </p:txBody>
      </p:sp>
      <p:sp>
        <p:nvSpPr>
          <p:cNvPr id="4" name="Vijfhoek 3"/>
          <p:cNvSpPr/>
          <p:nvPr/>
        </p:nvSpPr>
        <p:spPr>
          <a:xfrm>
            <a:off x="0" y="332656"/>
            <a:ext cx="6336704" cy="576064"/>
          </a:xfrm>
          <a:prstGeom prst="homePlate">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sz="2400" b="1" dirty="0"/>
              <a:t>Inappropriate techniques and tactics</a:t>
            </a:r>
          </a:p>
        </p:txBody>
      </p:sp>
      <p:sp>
        <p:nvSpPr>
          <p:cNvPr id="5" name="Actieknop: Introductiepagina 4">
            <a:hlinkClick r:id="rId2" action="ppaction://hlinksldjump" highlightClick="1"/>
          </p:cNvPr>
          <p:cNvSpPr/>
          <p:nvPr/>
        </p:nvSpPr>
        <p:spPr>
          <a:xfrm>
            <a:off x="8244408" y="404664"/>
            <a:ext cx="755576" cy="504056"/>
          </a:xfrm>
          <a:prstGeom prst="actionButtonHome">
            <a:avLst/>
          </a:prstGeom>
          <a:solidFill>
            <a:schemeClr val="accent5">
              <a:lumMod val="20000"/>
              <a:lumOff val="80000"/>
            </a:schemeClr>
          </a:solidFill>
        </p:spPr>
        <p:style>
          <a:lnRef idx="2">
            <a:schemeClr val="accent2"/>
          </a:lnRef>
          <a:fillRef idx="1">
            <a:schemeClr val="lt1"/>
          </a:fillRef>
          <a:effectRef idx="0">
            <a:schemeClr val="accent2"/>
          </a:effectRef>
          <a:fontRef idx="minor">
            <a:schemeClr val="dk1"/>
          </a:fontRef>
        </p:style>
        <p:txBody>
          <a:bodyPr rtlCol="0" anchor="ctr"/>
          <a:lstStyle/>
          <a:p>
            <a:pPr algn="ctr"/>
            <a:endParaRPr lang="nl-NL" b="1"/>
          </a:p>
        </p:txBody>
      </p:sp>
      <p:sp>
        <p:nvSpPr>
          <p:cNvPr id="7" name="Tekstvak 6">
            <a:hlinkClick r:id="rId3" action="ppaction://hlinksldjump"/>
          </p:cNvPr>
          <p:cNvSpPr txBox="1"/>
          <p:nvPr/>
        </p:nvSpPr>
        <p:spPr>
          <a:xfrm>
            <a:off x="899592" y="5013176"/>
            <a:ext cx="2520280" cy="369332"/>
          </a:xfrm>
          <a:prstGeom prst="rect">
            <a:avLst/>
          </a:prstGeom>
          <a:solidFill>
            <a:srgbClr val="00A2DB">
              <a:alpha val="84000"/>
            </a:srgbClr>
          </a:solidFill>
        </p:spPr>
        <p:txBody>
          <a:bodyPr wrap="square" rtlCol="0">
            <a:spAutoFit/>
          </a:bodyPr>
          <a:lstStyle/>
          <a:p>
            <a:pPr algn="ctr"/>
            <a:r>
              <a:rPr lang="nl-NL" b="1" dirty="0">
                <a:solidFill>
                  <a:schemeClr val="bg2"/>
                </a:solidFill>
              </a:rPr>
              <a:t>Example 5</a:t>
            </a:r>
          </a:p>
        </p:txBody>
      </p:sp>
      <p:sp>
        <p:nvSpPr>
          <p:cNvPr id="8" name="Tekstvak 7"/>
          <p:cNvSpPr txBox="1"/>
          <p:nvPr/>
        </p:nvSpPr>
        <p:spPr>
          <a:xfrm>
            <a:off x="3995936" y="4869160"/>
            <a:ext cx="4032448" cy="923330"/>
          </a:xfrm>
          <a:prstGeom prst="rect">
            <a:avLst/>
          </a:prstGeom>
          <a:ln/>
        </p:spPr>
        <p:style>
          <a:lnRef idx="2">
            <a:schemeClr val="accent4"/>
          </a:lnRef>
          <a:fillRef idx="1">
            <a:schemeClr val="lt1"/>
          </a:fillRef>
          <a:effectRef idx="0">
            <a:schemeClr val="accent4"/>
          </a:effectRef>
          <a:fontRef idx="minor">
            <a:schemeClr val="dk1"/>
          </a:fontRef>
        </p:style>
        <p:txBody>
          <a:bodyPr wrap="square" rtlCol="0">
            <a:spAutoFit/>
          </a:bodyPr>
          <a:lstStyle/>
          <a:p>
            <a:pPr algn="just"/>
            <a:r>
              <a:rPr lang="en-US" dirty="0"/>
              <a:t>Lengthy questioning without allowing for a break, especially when conducted overnight</a:t>
            </a:r>
            <a:endParaRPr lang="nl-NL" dirty="0"/>
          </a:p>
        </p:txBody>
      </p:sp>
    </p:spTree>
    <p:extLst>
      <p:ext uri="{BB962C8B-B14F-4D97-AF65-F5344CB8AC3E}">
        <p14:creationId xmlns:p14="http://schemas.microsoft.com/office/powerpoint/2010/main" val="2199407954"/>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457200" y="1600201"/>
            <a:ext cx="8229600" cy="3124944"/>
          </a:xfrm>
        </p:spPr>
        <p:txBody>
          <a:bodyPr>
            <a:normAutofit/>
          </a:bodyPr>
          <a:lstStyle/>
          <a:p>
            <a:pPr marL="0" indent="0">
              <a:buNone/>
            </a:pPr>
            <a:r>
              <a:rPr lang="nl-NL" sz="2400" b="1" dirty="0"/>
              <a:t>Some interviews techniques and tactics are by definition inappropriate or excessive.  </a:t>
            </a:r>
          </a:p>
          <a:p>
            <a:pPr marL="0" indent="0">
              <a:buNone/>
            </a:pPr>
            <a:endParaRPr lang="nl-NL" sz="2400" dirty="0"/>
          </a:p>
          <a:p>
            <a:pPr marL="0" indent="0">
              <a:buNone/>
            </a:pPr>
            <a:r>
              <a:rPr lang="nl-NL" sz="2400" b="1" dirty="0"/>
              <a:t>Most probably, they are also illegal in most jurisdictions.  </a:t>
            </a:r>
            <a:endParaRPr lang="nl-NL" sz="2400" dirty="0"/>
          </a:p>
          <a:p>
            <a:pPr marL="0" indent="0">
              <a:buNone/>
            </a:pPr>
            <a:r>
              <a:rPr lang="nl-NL" sz="2400" b="1" dirty="0"/>
              <a:t> </a:t>
            </a:r>
            <a:endParaRPr lang="nl-NL" sz="2400" dirty="0"/>
          </a:p>
          <a:p>
            <a:pPr marL="0" indent="0">
              <a:buNone/>
            </a:pPr>
            <a:r>
              <a:rPr lang="en-US" sz="2400" dirty="0"/>
              <a:t>Examples are:</a:t>
            </a:r>
            <a:endParaRPr lang="nl-NL" sz="2400" dirty="0"/>
          </a:p>
          <a:p>
            <a:endParaRPr lang="nl-NL" sz="2400" dirty="0"/>
          </a:p>
          <a:p>
            <a:endParaRPr lang="nl-NL" sz="2400" dirty="0"/>
          </a:p>
        </p:txBody>
      </p:sp>
      <p:sp>
        <p:nvSpPr>
          <p:cNvPr id="4" name="Vijfhoek 3"/>
          <p:cNvSpPr/>
          <p:nvPr/>
        </p:nvSpPr>
        <p:spPr>
          <a:xfrm>
            <a:off x="0" y="332656"/>
            <a:ext cx="6336704" cy="576064"/>
          </a:xfrm>
          <a:prstGeom prst="homePlate">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sz="2400" b="1" dirty="0"/>
              <a:t>Inappropriate techniques and tactics</a:t>
            </a:r>
          </a:p>
        </p:txBody>
      </p:sp>
      <p:sp>
        <p:nvSpPr>
          <p:cNvPr id="5" name="Actieknop: Introductiepagina 4">
            <a:hlinkClick r:id="rId2" action="ppaction://hlinksldjump" highlightClick="1"/>
          </p:cNvPr>
          <p:cNvSpPr/>
          <p:nvPr/>
        </p:nvSpPr>
        <p:spPr>
          <a:xfrm>
            <a:off x="8244408" y="404664"/>
            <a:ext cx="755576" cy="504056"/>
          </a:xfrm>
          <a:prstGeom prst="actionButtonHome">
            <a:avLst/>
          </a:prstGeom>
          <a:solidFill>
            <a:schemeClr val="accent5">
              <a:lumMod val="20000"/>
              <a:lumOff val="80000"/>
            </a:schemeClr>
          </a:solidFill>
        </p:spPr>
        <p:style>
          <a:lnRef idx="2">
            <a:schemeClr val="accent2"/>
          </a:lnRef>
          <a:fillRef idx="1">
            <a:schemeClr val="lt1"/>
          </a:fillRef>
          <a:effectRef idx="0">
            <a:schemeClr val="accent2"/>
          </a:effectRef>
          <a:fontRef idx="minor">
            <a:schemeClr val="dk1"/>
          </a:fontRef>
        </p:style>
        <p:txBody>
          <a:bodyPr rtlCol="0" anchor="ctr"/>
          <a:lstStyle/>
          <a:p>
            <a:pPr algn="ctr"/>
            <a:endParaRPr lang="nl-NL" b="1"/>
          </a:p>
        </p:txBody>
      </p:sp>
      <p:sp>
        <p:nvSpPr>
          <p:cNvPr id="7" name="Tekstvak 6">
            <a:hlinkClick r:id="rId3" action="ppaction://hlinksldjump"/>
          </p:cNvPr>
          <p:cNvSpPr txBox="1"/>
          <p:nvPr/>
        </p:nvSpPr>
        <p:spPr>
          <a:xfrm>
            <a:off x="899592" y="5013176"/>
            <a:ext cx="2520280" cy="369332"/>
          </a:xfrm>
          <a:prstGeom prst="rect">
            <a:avLst/>
          </a:prstGeom>
          <a:solidFill>
            <a:srgbClr val="00A2DB">
              <a:alpha val="84000"/>
            </a:srgbClr>
          </a:solidFill>
        </p:spPr>
        <p:txBody>
          <a:bodyPr wrap="square" rtlCol="0">
            <a:spAutoFit/>
          </a:bodyPr>
          <a:lstStyle/>
          <a:p>
            <a:pPr algn="ctr"/>
            <a:r>
              <a:rPr lang="nl-NL" b="1" dirty="0">
                <a:solidFill>
                  <a:schemeClr val="bg2"/>
                </a:solidFill>
              </a:rPr>
              <a:t>Example 6</a:t>
            </a:r>
          </a:p>
        </p:txBody>
      </p:sp>
      <p:sp>
        <p:nvSpPr>
          <p:cNvPr id="9" name="Tekstvak 7"/>
          <p:cNvSpPr txBox="1"/>
          <p:nvPr/>
        </p:nvSpPr>
        <p:spPr>
          <a:xfrm>
            <a:off x="3995936" y="4870901"/>
            <a:ext cx="4032448" cy="923330"/>
          </a:xfrm>
          <a:prstGeom prst="rect">
            <a:avLst/>
          </a:prstGeom>
          <a:ln/>
        </p:spPr>
        <p:style>
          <a:lnRef idx="2">
            <a:schemeClr val="accent4"/>
          </a:lnRef>
          <a:fillRef idx="1">
            <a:schemeClr val="lt1"/>
          </a:fillRef>
          <a:effectRef idx="0">
            <a:schemeClr val="accent4"/>
          </a:effectRef>
          <a:fontRef idx="minor">
            <a:schemeClr val="dk1"/>
          </a:fontRef>
        </p:style>
        <p:txBody>
          <a:bodyPr wrap="square" rtlCol="0">
            <a:spAutoFit/>
          </a:bodyPr>
          <a:lstStyle/>
          <a:p>
            <a:pPr algn="just"/>
            <a:r>
              <a:rPr lang="en-US" dirty="0"/>
              <a:t>Deprivation of sleep, food or drink, or other necessities such as, for instance, smoking</a:t>
            </a:r>
            <a:endParaRPr lang="nl-NL" dirty="0"/>
          </a:p>
        </p:txBody>
      </p:sp>
    </p:spTree>
    <p:extLst>
      <p:ext uri="{BB962C8B-B14F-4D97-AF65-F5344CB8AC3E}">
        <p14:creationId xmlns:p14="http://schemas.microsoft.com/office/powerpoint/2010/main" val="3550379651"/>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Vijfhoek 3"/>
          <p:cNvSpPr/>
          <p:nvPr/>
        </p:nvSpPr>
        <p:spPr>
          <a:xfrm>
            <a:off x="0" y="332656"/>
            <a:ext cx="6336704" cy="576064"/>
          </a:xfrm>
          <a:prstGeom prst="homePlate">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sz="2400" b="1" dirty="0"/>
              <a:t>Homepage</a:t>
            </a:r>
          </a:p>
        </p:txBody>
      </p:sp>
      <p:sp>
        <p:nvSpPr>
          <p:cNvPr id="5" name="Tekstvak 4"/>
          <p:cNvSpPr txBox="1"/>
          <p:nvPr/>
        </p:nvSpPr>
        <p:spPr>
          <a:xfrm>
            <a:off x="2627784" y="467380"/>
            <a:ext cx="6444208" cy="400110"/>
          </a:xfrm>
          <a:prstGeom prst="rect">
            <a:avLst/>
          </a:prstGeom>
          <a:noFill/>
        </p:spPr>
        <p:txBody>
          <a:bodyPr wrap="square" rtlCol="0">
            <a:spAutoFit/>
          </a:bodyPr>
          <a:lstStyle/>
          <a:p>
            <a:r>
              <a:rPr lang="nl-NL" sz="2000" dirty="0"/>
              <a:t>Click HOME to come back to this homepage</a:t>
            </a:r>
          </a:p>
        </p:txBody>
      </p:sp>
      <p:sp>
        <p:nvSpPr>
          <p:cNvPr id="6" name="Actieknop: Introductiepagina 5">
            <a:hlinkClick r:id="rId3" action="ppaction://hlinksldjump" highlightClick="1"/>
          </p:cNvPr>
          <p:cNvSpPr/>
          <p:nvPr/>
        </p:nvSpPr>
        <p:spPr>
          <a:xfrm>
            <a:off x="8244408" y="404664"/>
            <a:ext cx="755576" cy="504056"/>
          </a:xfrm>
          <a:prstGeom prst="actionButtonHome">
            <a:avLst/>
          </a:prstGeom>
          <a:solidFill>
            <a:schemeClr val="accent5">
              <a:lumMod val="20000"/>
              <a:lumOff val="80000"/>
            </a:schemeClr>
          </a:solidFill>
        </p:spPr>
        <p:style>
          <a:lnRef idx="2">
            <a:schemeClr val="accent2"/>
          </a:lnRef>
          <a:fillRef idx="1">
            <a:schemeClr val="lt1"/>
          </a:fillRef>
          <a:effectRef idx="0">
            <a:schemeClr val="accent2"/>
          </a:effectRef>
          <a:fontRef idx="minor">
            <a:schemeClr val="dk1"/>
          </a:fontRef>
        </p:style>
        <p:txBody>
          <a:bodyPr rtlCol="0" anchor="ctr"/>
          <a:lstStyle/>
          <a:p>
            <a:pPr algn="ctr"/>
            <a:endParaRPr lang="nl-NL"/>
          </a:p>
        </p:txBody>
      </p:sp>
      <p:sp>
        <p:nvSpPr>
          <p:cNvPr id="7" name="Tekstvak 6">
            <a:hlinkClick r:id="" action="ppaction://hlinkshowjump?jump=nextslide"/>
          </p:cNvPr>
          <p:cNvSpPr txBox="1"/>
          <p:nvPr/>
        </p:nvSpPr>
        <p:spPr>
          <a:xfrm>
            <a:off x="1232196" y="1702190"/>
            <a:ext cx="2715064" cy="1569660"/>
          </a:xfrm>
          <a:prstGeom prst="rect">
            <a:avLst/>
          </a:prstGeom>
          <a:solidFill>
            <a:srgbClr val="00A2DB">
              <a:alpha val="84000"/>
            </a:srgbClr>
          </a:solidFill>
        </p:spPr>
        <p:txBody>
          <a:bodyPr wrap="square" rtlCol="0">
            <a:spAutoFit/>
          </a:bodyPr>
          <a:lstStyle/>
          <a:p>
            <a:pPr algn="ctr"/>
            <a:endParaRPr lang="nl-NL" sz="2400" b="1" dirty="0">
              <a:solidFill>
                <a:schemeClr val="bg2"/>
              </a:solidFill>
            </a:endParaRPr>
          </a:p>
          <a:p>
            <a:pPr algn="ctr"/>
            <a:r>
              <a:rPr lang="nl-NL" sz="2400" b="1" dirty="0">
                <a:solidFill>
                  <a:schemeClr val="bg2"/>
                </a:solidFill>
              </a:rPr>
              <a:t>Part 1: </a:t>
            </a:r>
          </a:p>
          <a:p>
            <a:pPr algn="ctr"/>
            <a:r>
              <a:rPr lang="nl-NL" sz="2400" b="1" dirty="0">
                <a:solidFill>
                  <a:schemeClr val="bg2"/>
                </a:solidFill>
              </a:rPr>
              <a:t>Interview models</a:t>
            </a:r>
          </a:p>
          <a:p>
            <a:pPr algn="ctr"/>
            <a:endParaRPr lang="nl-NL" sz="2400" b="1" dirty="0">
              <a:solidFill>
                <a:schemeClr val="bg2"/>
              </a:solidFill>
            </a:endParaRPr>
          </a:p>
        </p:txBody>
      </p:sp>
      <p:sp>
        <p:nvSpPr>
          <p:cNvPr id="8" name="Tekstvak 7">
            <a:hlinkClick r:id="rId4" action="ppaction://hlinksldjump"/>
          </p:cNvPr>
          <p:cNvSpPr txBox="1"/>
          <p:nvPr/>
        </p:nvSpPr>
        <p:spPr>
          <a:xfrm>
            <a:off x="5099537" y="1702189"/>
            <a:ext cx="2715064" cy="1569660"/>
          </a:xfrm>
          <a:prstGeom prst="rect">
            <a:avLst/>
          </a:prstGeom>
          <a:solidFill>
            <a:schemeClr val="tx2">
              <a:alpha val="84000"/>
            </a:schemeClr>
          </a:solidFill>
        </p:spPr>
        <p:txBody>
          <a:bodyPr wrap="square" rtlCol="0">
            <a:spAutoFit/>
          </a:bodyPr>
          <a:lstStyle/>
          <a:p>
            <a:pPr algn="ctr"/>
            <a:r>
              <a:rPr lang="nl-NL" sz="2400" b="1" dirty="0">
                <a:solidFill>
                  <a:schemeClr val="bg2"/>
                </a:solidFill>
              </a:rPr>
              <a:t>Part 2: </a:t>
            </a:r>
          </a:p>
          <a:p>
            <a:pPr algn="ctr"/>
            <a:r>
              <a:rPr lang="nl-NL" sz="2400" b="1" dirty="0">
                <a:solidFill>
                  <a:schemeClr val="bg2"/>
                </a:solidFill>
              </a:rPr>
              <a:t>Pressure and tactics during interrogation</a:t>
            </a:r>
          </a:p>
        </p:txBody>
      </p:sp>
      <p:sp>
        <p:nvSpPr>
          <p:cNvPr id="9" name="Tekstvak 8">
            <a:hlinkClick r:id="rId5" action="ppaction://hlinksldjump"/>
          </p:cNvPr>
          <p:cNvSpPr txBox="1"/>
          <p:nvPr/>
        </p:nvSpPr>
        <p:spPr>
          <a:xfrm>
            <a:off x="1232196" y="3964445"/>
            <a:ext cx="2715064" cy="1569660"/>
          </a:xfrm>
          <a:prstGeom prst="rect">
            <a:avLst/>
          </a:prstGeom>
          <a:solidFill>
            <a:schemeClr val="tx2">
              <a:alpha val="84000"/>
            </a:schemeClr>
          </a:solidFill>
        </p:spPr>
        <p:txBody>
          <a:bodyPr wrap="square" rtlCol="0">
            <a:spAutoFit/>
          </a:bodyPr>
          <a:lstStyle/>
          <a:p>
            <a:pPr algn="ctr"/>
            <a:endParaRPr lang="nl-NL" sz="2400" b="1" dirty="0">
              <a:solidFill>
                <a:schemeClr val="bg2"/>
              </a:solidFill>
            </a:endParaRPr>
          </a:p>
          <a:p>
            <a:pPr algn="ctr"/>
            <a:r>
              <a:rPr lang="nl-NL" sz="2400" b="1" dirty="0">
                <a:solidFill>
                  <a:schemeClr val="bg2"/>
                </a:solidFill>
              </a:rPr>
              <a:t>Part 3: </a:t>
            </a:r>
          </a:p>
          <a:p>
            <a:pPr algn="ctr"/>
            <a:r>
              <a:rPr lang="nl-NL" sz="2400" b="1" dirty="0">
                <a:solidFill>
                  <a:schemeClr val="bg2"/>
                </a:solidFill>
              </a:rPr>
              <a:t>Role of the lawyer</a:t>
            </a:r>
          </a:p>
          <a:p>
            <a:pPr algn="ctr"/>
            <a:endParaRPr lang="nl-NL" sz="2400" b="1" dirty="0">
              <a:solidFill>
                <a:schemeClr val="bg2"/>
              </a:solidFill>
            </a:endParaRPr>
          </a:p>
        </p:txBody>
      </p:sp>
      <p:sp>
        <p:nvSpPr>
          <p:cNvPr id="10" name="Tekstvak 9">
            <a:hlinkClick r:id="rId6" action="ppaction://hlinksldjump"/>
          </p:cNvPr>
          <p:cNvSpPr txBox="1"/>
          <p:nvPr/>
        </p:nvSpPr>
        <p:spPr>
          <a:xfrm>
            <a:off x="5099537" y="3964445"/>
            <a:ext cx="2715064" cy="1569660"/>
          </a:xfrm>
          <a:prstGeom prst="rect">
            <a:avLst/>
          </a:prstGeom>
          <a:solidFill>
            <a:srgbClr val="00A2DB">
              <a:alpha val="84000"/>
            </a:srgbClr>
          </a:solidFill>
        </p:spPr>
        <p:txBody>
          <a:bodyPr wrap="square" rtlCol="0">
            <a:spAutoFit/>
          </a:bodyPr>
          <a:lstStyle/>
          <a:p>
            <a:pPr algn="ctr"/>
            <a:endParaRPr lang="nl-NL" sz="2400" b="1" dirty="0">
              <a:solidFill>
                <a:schemeClr val="bg2"/>
              </a:solidFill>
            </a:endParaRPr>
          </a:p>
          <a:p>
            <a:pPr algn="ctr"/>
            <a:r>
              <a:rPr lang="nl-NL" sz="2400" b="1" dirty="0">
                <a:solidFill>
                  <a:schemeClr val="bg2"/>
                </a:solidFill>
              </a:rPr>
              <a:t>Part 4: </a:t>
            </a:r>
          </a:p>
          <a:p>
            <a:pPr algn="ctr"/>
            <a:r>
              <a:rPr lang="nl-NL" sz="2400" b="1" dirty="0">
                <a:solidFill>
                  <a:schemeClr val="bg2"/>
                </a:solidFill>
              </a:rPr>
              <a:t>Summary</a:t>
            </a:r>
          </a:p>
          <a:p>
            <a:pPr algn="ctr"/>
            <a:endParaRPr lang="nl-NL" sz="2400" b="1" dirty="0">
              <a:solidFill>
                <a:schemeClr val="bg2"/>
              </a:solidFill>
            </a:endParaRPr>
          </a:p>
        </p:txBody>
      </p:sp>
      <p:sp>
        <p:nvSpPr>
          <p:cNvPr id="11" name="Rechthoek 10"/>
          <p:cNvSpPr/>
          <p:nvPr/>
        </p:nvSpPr>
        <p:spPr>
          <a:xfrm>
            <a:off x="4597832" y="6453336"/>
            <a:ext cx="4500463" cy="369332"/>
          </a:xfrm>
          <a:prstGeom prst="rect">
            <a:avLst/>
          </a:prstGeom>
        </p:spPr>
        <p:txBody>
          <a:bodyPr wrap="none">
            <a:spAutoFit/>
          </a:bodyPr>
          <a:lstStyle/>
          <a:p>
            <a:r>
              <a:rPr lang="nl-NL" i="1" dirty="0">
                <a:solidFill>
                  <a:srgbClr val="001C3D"/>
                </a:solidFill>
              </a:rPr>
              <a:t>Click on the boxes to open the respective parts</a:t>
            </a:r>
            <a:endParaRPr lang="nl-NL" dirty="0"/>
          </a:p>
        </p:txBody>
      </p:sp>
    </p:spTree>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457200" y="1600201"/>
            <a:ext cx="8229600" cy="3124944"/>
          </a:xfrm>
        </p:spPr>
        <p:txBody>
          <a:bodyPr>
            <a:normAutofit/>
          </a:bodyPr>
          <a:lstStyle/>
          <a:p>
            <a:pPr marL="0" indent="0">
              <a:buNone/>
            </a:pPr>
            <a:r>
              <a:rPr lang="nl-NL" sz="2400" b="1" dirty="0"/>
              <a:t>Some interviews techniques and tactics are by definition inappropriate or excessive.  </a:t>
            </a:r>
          </a:p>
          <a:p>
            <a:pPr marL="0" indent="0">
              <a:buNone/>
            </a:pPr>
            <a:endParaRPr lang="nl-NL" sz="2400" dirty="0"/>
          </a:p>
          <a:p>
            <a:pPr marL="0" indent="0">
              <a:buNone/>
            </a:pPr>
            <a:r>
              <a:rPr lang="nl-NL" sz="2400" b="1" dirty="0"/>
              <a:t>Most probably, they are also illegal in most jurisdictions.  </a:t>
            </a:r>
            <a:endParaRPr lang="nl-NL" sz="2400" dirty="0"/>
          </a:p>
          <a:p>
            <a:pPr marL="0" indent="0">
              <a:buNone/>
            </a:pPr>
            <a:r>
              <a:rPr lang="nl-NL" sz="2400" b="1" dirty="0"/>
              <a:t> </a:t>
            </a:r>
            <a:endParaRPr lang="nl-NL" sz="2400" dirty="0"/>
          </a:p>
          <a:p>
            <a:pPr marL="0" indent="0">
              <a:buNone/>
            </a:pPr>
            <a:r>
              <a:rPr lang="en-US" sz="2400" dirty="0"/>
              <a:t>Examples are:</a:t>
            </a:r>
            <a:endParaRPr lang="nl-NL" sz="2400" dirty="0"/>
          </a:p>
          <a:p>
            <a:endParaRPr lang="nl-NL" sz="2400" dirty="0"/>
          </a:p>
          <a:p>
            <a:endParaRPr lang="nl-NL" sz="2400" dirty="0"/>
          </a:p>
        </p:txBody>
      </p:sp>
      <p:sp>
        <p:nvSpPr>
          <p:cNvPr id="4" name="Vijfhoek 3"/>
          <p:cNvSpPr/>
          <p:nvPr/>
        </p:nvSpPr>
        <p:spPr>
          <a:xfrm>
            <a:off x="0" y="332656"/>
            <a:ext cx="6336704" cy="576064"/>
          </a:xfrm>
          <a:prstGeom prst="homePlate">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sz="2400" b="1" dirty="0"/>
              <a:t>Inappropriate techniques and tactics</a:t>
            </a:r>
          </a:p>
        </p:txBody>
      </p:sp>
      <p:sp>
        <p:nvSpPr>
          <p:cNvPr id="5" name="Actieknop: Introductiepagina 4">
            <a:hlinkClick r:id="rId2" action="ppaction://hlinksldjump" highlightClick="1"/>
          </p:cNvPr>
          <p:cNvSpPr/>
          <p:nvPr/>
        </p:nvSpPr>
        <p:spPr>
          <a:xfrm>
            <a:off x="8244408" y="404664"/>
            <a:ext cx="755576" cy="504056"/>
          </a:xfrm>
          <a:prstGeom prst="actionButtonHome">
            <a:avLst/>
          </a:prstGeom>
          <a:solidFill>
            <a:schemeClr val="accent5">
              <a:lumMod val="20000"/>
              <a:lumOff val="80000"/>
            </a:schemeClr>
          </a:solidFill>
        </p:spPr>
        <p:style>
          <a:lnRef idx="2">
            <a:schemeClr val="accent2"/>
          </a:lnRef>
          <a:fillRef idx="1">
            <a:schemeClr val="lt1"/>
          </a:fillRef>
          <a:effectRef idx="0">
            <a:schemeClr val="accent2"/>
          </a:effectRef>
          <a:fontRef idx="minor">
            <a:schemeClr val="dk1"/>
          </a:fontRef>
        </p:style>
        <p:txBody>
          <a:bodyPr rtlCol="0" anchor="ctr"/>
          <a:lstStyle/>
          <a:p>
            <a:pPr algn="ctr"/>
            <a:endParaRPr lang="nl-NL" b="1"/>
          </a:p>
        </p:txBody>
      </p:sp>
      <p:sp>
        <p:nvSpPr>
          <p:cNvPr id="7" name="Tekstvak 6">
            <a:hlinkClick r:id="rId3" action="ppaction://hlinksldjump"/>
          </p:cNvPr>
          <p:cNvSpPr txBox="1"/>
          <p:nvPr/>
        </p:nvSpPr>
        <p:spPr>
          <a:xfrm>
            <a:off x="899592" y="5013176"/>
            <a:ext cx="2520280" cy="369332"/>
          </a:xfrm>
          <a:prstGeom prst="rect">
            <a:avLst/>
          </a:prstGeom>
          <a:solidFill>
            <a:srgbClr val="00A2DB">
              <a:alpha val="84000"/>
            </a:srgbClr>
          </a:solidFill>
        </p:spPr>
        <p:txBody>
          <a:bodyPr wrap="square" rtlCol="0">
            <a:spAutoFit/>
          </a:bodyPr>
          <a:lstStyle/>
          <a:p>
            <a:pPr algn="ctr"/>
            <a:r>
              <a:rPr lang="nl-NL" b="1" dirty="0">
                <a:solidFill>
                  <a:schemeClr val="bg2"/>
                </a:solidFill>
              </a:rPr>
              <a:t>Example 7</a:t>
            </a:r>
          </a:p>
        </p:txBody>
      </p:sp>
      <p:sp>
        <p:nvSpPr>
          <p:cNvPr id="8" name="Tekstvak 7"/>
          <p:cNvSpPr txBox="1"/>
          <p:nvPr/>
        </p:nvSpPr>
        <p:spPr>
          <a:xfrm>
            <a:off x="3995936" y="4798893"/>
            <a:ext cx="4032448" cy="923330"/>
          </a:xfrm>
          <a:prstGeom prst="rect">
            <a:avLst/>
          </a:prstGeom>
          <a:ln/>
        </p:spPr>
        <p:style>
          <a:lnRef idx="2">
            <a:schemeClr val="accent4"/>
          </a:lnRef>
          <a:fillRef idx="1">
            <a:schemeClr val="lt1"/>
          </a:fillRef>
          <a:effectRef idx="0">
            <a:schemeClr val="accent4"/>
          </a:effectRef>
          <a:fontRef idx="minor">
            <a:schemeClr val="dk1"/>
          </a:fontRef>
        </p:style>
        <p:txBody>
          <a:bodyPr wrap="square" rtlCol="0">
            <a:spAutoFit/>
          </a:bodyPr>
          <a:lstStyle/>
          <a:p>
            <a:pPr algn="just"/>
            <a:r>
              <a:rPr lang="en-US" dirty="0"/>
              <a:t>The use of physical violence or threatening its use is an impermissible interview tactic</a:t>
            </a:r>
            <a:endParaRPr lang="nl-NL" dirty="0"/>
          </a:p>
        </p:txBody>
      </p:sp>
    </p:spTree>
    <p:extLst>
      <p:ext uri="{BB962C8B-B14F-4D97-AF65-F5344CB8AC3E}">
        <p14:creationId xmlns:p14="http://schemas.microsoft.com/office/powerpoint/2010/main" val="4132265204"/>
      </p:ext>
    </p:ext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457200" y="1600201"/>
            <a:ext cx="8229600" cy="3124944"/>
          </a:xfrm>
        </p:spPr>
        <p:txBody>
          <a:bodyPr>
            <a:normAutofit/>
          </a:bodyPr>
          <a:lstStyle/>
          <a:p>
            <a:pPr marL="0" indent="0">
              <a:buNone/>
            </a:pPr>
            <a:r>
              <a:rPr lang="nl-NL" sz="2400" b="1" dirty="0"/>
              <a:t>Some interviews techniques and tactics are by definition inappropriate or excessive.  </a:t>
            </a:r>
          </a:p>
          <a:p>
            <a:pPr marL="0" indent="0">
              <a:buNone/>
            </a:pPr>
            <a:endParaRPr lang="nl-NL" sz="2400" dirty="0"/>
          </a:p>
          <a:p>
            <a:pPr marL="0" indent="0">
              <a:buNone/>
            </a:pPr>
            <a:r>
              <a:rPr lang="nl-NL" sz="2400" b="1" dirty="0"/>
              <a:t>Most probably, they are also illegal in most jurisdictions.  </a:t>
            </a:r>
            <a:endParaRPr lang="nl-NL" sz="2400" dirty="0"/>
          </a:p>
          <a:p>
            <a:pPr marL="0" indent="0">
              <a:buNone/>
            </a:pPr>
            <a:r>
              <a:rPr lang="nl-NL" sz="2400" b="1" dirty="0"/>
              <a:t> </a:t>
            </a:r>
            <a:endParaRPr lang="nl-NL" sz="2400" dirty="0"/>
          </a:p>
          <a:p>
            <a:pPr marL="0" indent="0">
              <a:buNone/>
            </a:pPr>
            <a:r>
              <a:rPr lang="en-US" sz="2400" dirty="0"/>
              <a:t>Examples are:</a:t>
            </a:r>
            <a:endParaRPr lang="nl-NL" sz="2400" dirty="0"/>
          </a:p>
          <a:p>
            <a:endParaRPr lang="nl-NL" sz="2400" dirty="0"/>
          </a:p>
          <a:p>
            <a:endParaRPr lang="nl-NL" sz="2400" dirty="0"/>
          </a:p>
        </p:txBody>
      </p:sp>
      <p:sp>
        <p:nvSpPr>
          <p:cNvPr id="4" name="Vijfhoek 3"/>
          <p:cNvSpPr/>
          <p:nvPr/>
        </p:nvSpPr>
        <p:spPr>
          <a:xfrm>
            <a:off x="0" y="332656"/>
            <a:ext cx="6336704" cy="576064"/>
          </a:xfrm>
          <a:prstGeom prst="homePlate">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sz="2400" b="1" dirty="0"/>
              <a:t>Inappropriate techniques and tactics</a:t>
            </a:r>
          </a:p>
        </p:txBody>
      </p:sp>
      <p:sp>
        <p:nvSpPr>
          <p:cNvPr id="5" name="Actieknop: Introductiepagina 4">
            <a:hlinkClick r:id="rId2" action="ppaction://hlinksldjump" highlightClick="1"/>
          </p:cNvPr>
          <p:cNvSpPr/>
          <p:nvPr/>
        </p:nvSpPr>
        <p:spPr>
          <a:xfrm>
            <a:off x="8244408" y="404664"/>
            <a:ext cx="755576" cy="504056"/>
          </a:xfrm>
          <a:prstGeom prst="actionButtonHome">
            <a:avLst/>
          </a:prstGeom>
          <a:solidFill>
            <a:schemeClr val="accent5">
              <a:lumMod val="20000"/>
              <a:lumOff val="80000"/>
            </a:schemeClr>
          </a:solidFill>
        </p:spPr>
        <p:style>
          <a:lnRef idx="2">
            <a:schemeClr val="accent2"/>
          </a:lnRef>
          <a:fillRef idx="1">
            <a:schemeClr val="lt1"/>
          </a:fillRef>
          <a:effectRef idx="0">
            <a:schemeClr val="accent2"/>
          </a:effectRef>
          <a:fontRef idx="minor">
            <a:schemeClr val="dk1"/>
          </a:fontRef>
        </p:style>
        <p:txBody>
          <a:bodyPr rtlCol="0" anchor="ctr"/>
          <a:lstStyle/>
          <a:p>
            <a:pPr algn="ctr"/>
            <a:endParaRPr lang="nl-NL" b="1"/>
          </a:p>
        </p:txBody>
      </p:sp>
      <p:sp>
        <p:nvSpPr>
          <p:cNvPr id="7" name="Tekstvak 6">
            <a:hlinkClick r:id="rId3" action="ppaction://hlinksldjump"/>
          </p:cNvPr>
          <p:cNvSpPr txBox="1"/>
          <p:nvPr/>
        </p:nvSpPr>
        <p:spPr>
          <a:xfrm>
            <a:off x="899592" y="5013176"/>
            <a:ext cx="2520280" cy="369332"/>
          </a:xfrm>
          <a:prstGeom prst="rect">
            <a:avLst/>
          </a:prstGeom>
          <a:solidFill>
            <a:srgbClr val="00A2DB">
              <a:alpha val="84000"/>
            </a:srgbClr>
          </a:solidFill>
        </p:spPr>
        <p:txBody>
          <a:bodyPr wrap="square" rtlCol="0">
            <a:spAutoFit/>
          </a:bodyPr>
          <a:lstStyle/>
          <a:p>
            <a:pPr algn="ctr"/>
            <a:r>
              <a:rPr lang="nl-NL" b="1" dirty="0">
                <a:solidFill>
                  <a:schemeClr val="bg2"/>
                </a:solidFill>
              </a:rPr>
              <a:t>Example 8</a:t>
            </a:r>
          </a:p>
        </p:txBody>
      </p:sp>
      <p:sp>
        <p:nvSpPr>
          <p:cNvPr id="9" name="Tekstvak 7"/>
          <p:cNvSpPr txBox="1"/>
          <p:nvPr/>
        </p:nvSpPr>
        <p:spPr>
          <a:xfrm>
            <a:off x="3995936" y="4798893"/>
            <a:ext cx="4032448" cy="1200329"/>
          </a:xfrm>
          <a:prstGeom prst="rect">
            <a:avLst/>
          </a:prstGeom>
          <a:ln/>
        </p:spPr>
        <p:style>
          <a:lnRef idx="2">
            <a:schemeClr val="accent4"/>
          </a:lnRef>
          <a:fillRef idx="1">
            <a:schemeClr val="lt1"/>
          </a:fillRef>
          <a:effectRef idx="0">
            <a:schemeClr val="accent4"/>
          </a:effectRef>
          <a:fontRef idx="minor">
            <a:schemeClr val="dk1"/>
          </a:fontRef>
        </p:style>
        <p:txBody>
          <a:bodyPr wrap="square" rtlCol="0">
            <a:spAutoFit/>
          </a:bodyPr>
          <a:lstStyle/>
          <a:p>
            <a:pPr algn="just"/>
            <a:r>
              <a:rPr lang="en-US" dirty="0"/>
              <a:t>Other kinds of direct threats, for example telling the suspect that if he does not confess, the police would “do everything” to keep him in detention</a:t>
            </a:r>
            <a:endParaRPr lang="nl-NL" dirty="0"/>
          </a:p>
        </p:txBody>
      </p:sp>
      <p:sp>
        <p:nvSpPr>
          <p:cNvPr id="10" name="Vijfhoek 8">
            <a:hlinkClick r:id="rId4" action="ppaction://hlinksldjump"/>
          </p:cNvPr>
          <p:cNvSpPr/>
          <p:nvPr/>
        </p:nvSpPr>
        <p:spPr>
          <a:xfrm>
            <a:off x="4572000" y="6453336"/>
            <a:ext cx="4536504" cy="404664"/>
          </a:xfrm>
          <a:prstGeom prst="homePlate">
            <a:avLst/>
          </a:prstGeom>
          <a:gradFill flip="none" rotWithShape="1">
            <a:gsLst>
              <a:gs pos="0">
                <a:schemeClr val="accent2">
                  <a:shade val="30000"/>
                  <a:satMod val="115000"/>
                  <a:alpha val="80000"/>
                </a:schemeClr>
              </a:gs>
              <a:gs pos="50000">
                <a:schemeClr val="accent2">
                  <a:shade val="67500"/>
                  <a:satMod val="115000"/>
                </a:schemeClr>
              </a:gs>
              <a:gs pos="100000">
                <a:schemeClr val="accent2">
                  <a:shade val="100000"/>
                  <a:satMod val="11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b="1" dirty="0"/>
              <a:t>End of Part 2: Click to return to ‘Homepage’</a:t>
            </a:r>
          </a:p>
        </p:txBody>
      </p:sp>
    </p:spTree>
    <p:extLst>
      <p:ext uri="{BB962C8B-B14F-4D97-AF65-F5344CB8AC3E}">
        <p14:creationId xmlns:p14="http://schemas.microsoft.com/office/powerpoint/2010/main" val="519302689"/>
      </p:ext>
    </p:extLst>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Vijfhoek 3"/>
          <p:cNvSpPr/>
          <p:nvPr/>
        </p:nvSpPr>
        <p:spPr>
          <a:xfrm>
            <a:off x="0" y="332656"/>
            <a:ext cx="6336704" cy="576064"/>
          </a:xfrm>
          <a:prstGeom prst="homePlate">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sz="2400" b="1" dirty="0"/>
              <a:t>Homepage</a:t>
            </a:r>
          </a:p>
        </p:txBody>
      </p:sp>
      <p:sp>
        <p:nvSpPr>
          <p:cNvPr id="5" name="Tekstvak 4"/>
          <p:cNvSpPr txBox="1"/>
          <p:nvPr/>
        </p:nvSpPr>
        <p:spPr>
          <a:xfrm>
            <a:off x="2627784" y="467380"/>
            <a:ext cx="6444208" cy="400110"/>
          </a:xfrm>
          <a:prstGeom prst="rect">
            <a:avLst/>
          </a:prstGeom>
          <a:noFill/>
        </p:spPr>
        <p:txBody>
          <a:bodyPr wrap="square" rtlCol="0">
            <a:spAutoFit/>
          </a:bodyPr>
          <a:lstStyle/>
          <a:p>
            <a:r>
              <a:rPr lang="nl-NL" sz="2000" dirty="0"/>
              <a:t>Click HOME to return to this homepage</a:t>
            </a:r>
          </a:p>
        </p:txBody>
      </p:sp>
      <p:sp>
        <p:nvSpPr>
          <p:cNvPr id="6" name="Actieknop: Introductiepagina 5">
            <a:hlinkClick r:id="rId3" action="ppaction://hlinksldjump" highlightClick="1"/>
          </p:cNvPr>
          <p:cNvSpPr/>
          <p:nvPr/>
        </p:nvSpPr>
        <p:spPr>
          <a:xfrm>
            <a:off x="8244408" y="404664"/>
            <a:ext cx="755576" cy="504056"/>
          </a:xfrm>
          <a:prstGeom prst="actionButtonHome">
            <a:avLst/>
          </a:prstGeom>
          <a:solidFill>
            <a:schemeClr val="accent5">
              <a:lumMod val="20000"/>
              <a:lumOff val="80000"/>
            </a:schemeClr>
          </a:solidFill>
        </p:spPr>
        <p:style>
          <a:lnRef idx="2">
            <a:schemeClr val="accent2"/>
          </a:lnRef>
          <a:fillRef idx="1">
            <a:schemeClr val="lt1"/>
          </a:fillRef>
          <a:effectRef idx="0">
            <a:schemeClr val="accent2"/>
          </a:effectRef>
          <a:fontRef idx="minor">
            <a:schemeClr val="dk1"/>
          </a:fontRef>
        </p:style>
        <p:txBody>
          <a:bodyPr rtlCol="0" anchor="ctr"/>
          <a:lstStyle/>
          <a:p>
            <a:pPr algn="ctr"/>
            <a:endParaRPr lang="nl-NL"/>
          </a:p>
        </p:txBody>
      </p:sp>
      <p:sp>
        <p:nvSpPr>
          <p:cNvPr id="7" name="Tekstvak 6">
            <a:hlinkClick r:id="" action="ppaction://hlinkshowjump?jump=nextslide"/>
          </p:cNvPr>
          <p:cNvSpPr txBox="1"/>
          <p:nvPr/>
        </p:nvSpPr>
        <p:spPr>
          <a:xfrm>
            <a:off x="1232196" y="1702190"/>
            <a:ext cx="2715064" cy="1200329"/>
          </a:xfrm>
          <a:prstGeom prst="rect">
            <a:avLst/>
          </a:prstGeom>
          <a:solidFill>
            <a:srgbClr val="00A2DB">
              <a:alpha val="15000"/>
            </a:srgbClr>
          </a:solidFill>
        </p:spPr>
        <p:txBody>
          <a:bodyPr wrap="square" rtlCol="0">
            <a:spAutoFit/>
          </a:bodyPr>
          <a:lstStyle/>
          <a:p>
            <a:pPr algn="ctr"/>
            <a:r>
              <a:rPr lang="nl-NL" sz="2400" b="1" dirty="0">
                <a:solidFill>
                  <a:schemeClr val="bg2"/>
                </a:solidFill>
              </a:rPr>
              <a:t>Part 1: </a:t>
            </a:r>
          </a:p>
          <a:p>
            <a:pPr algn="ctr"/>
            <a:r>
              <a:rPr lang="nl-NL" sz="2400" b="1" dirty="0">
                <a:solidFill>
                  <a:schemeClr val="bg2"/>
                </a:solidFill>
              </a:rPr>
              <a:t>Interview models</a:t>
            </a:r>
          </a:p>
          <a:p>
            <a:pPr algn="ctr"/>
            <a:endParaRPr lang="nl-NL" sz="2400" b="1" dirty="0">
              <a:solidFill>
                <a:schemeClr val="bg2"/>
              </a:solidFill>
            </a:endParaRPr>
          </a:p>
        </p:txBody>
      </p:sp>
      <p:sp>
        <p:nvSpPr>
          <p:cNvPr id="8" name="Tekstvak 7">
            <a:hlinkClick r:id="rId4" action="ppaction://hlinksldjump"/>
          </p:cNvPr>
          <p:cNvSpPr txBox="1"/>
          <p:nvPr/>
        </p:nvSpPr>
        <p:spPr>
          <a:xfrm>
            <a:off x="5099537" y="1702189"/>
            <a:ext cx="2715064" cy="1569660"/>
          </a:xfrm>
          <a:prstGeom prst="rect">
            <a:avLst/>
          </a:prstGeom>
          <a:solidFill>
            <a:schemeClr val="tx2">
              <a:alpha val="15000"/>
            </a:schemeClr>
          </a:solidFill>
        </p:spPr>
        <p:txBody>
          <a:bodyPr wrap="square" rtlCol="0">
            <a:spAutoFit/>
          </a:bodyPr>
          <a:lstStyle/>
          <a:p>
            <a:pPr algn="ctr"/>
            <a:r>
              <a:rPr lang="nl-NL" sz="2400" b="1" dirty="0">
                <a:solidFill>
                  <a:schemeClr val="bg2"/>
                </a:solidFill>
              </a:rPr>
              <a:t>Part 2: </a:t>
            </a:r>
          </a:p>
          <a:p>
            <a:pPr algn="ctr"/>
            <a:r>
              <a:rPr lang="nl-NL" sz="2400" b="1" dirty="0">
                <a:solidFill>
                  <a:schemeClr val="bg2"/>
                </a:solidFill>
              </a:rPr>
              <a:t>Pressure and tactics during interrogation</a:t>
            </a:r>
          </a:p>
        </p:txBody>
      </p:sp>
      <p:sp>
        <p:nvSpPr>
          <p:cNvPr id="9" name="Tekstvak 8">
            <a:hlinkClick r:id="rId5" action="ppaction://hlinksldjump"/>
          </p:cNvPr>
          <p:cNvSpPr txBox="1"/>
          <p:nvPr/>
        </p:nvSpPr>
        <p:spPr>
          <a:xfrm>
            <a:off x="1232196" y="3964445"/>
            <a:ext cx="2715064" cy="1569660"/>
          </a:xfrm>
          <a:prstGeom prst="rect">
            <a:avLst/>
          </a:prstGeom>
          <a:solidFill>
            <a:schemeClr val="tx2">
              <a:alpha val="84000"/>
            </a:schemeClr>
          </a:solidFill>
        </p:spPr>
        <p:txBody>
          <a:bodyPr wrap="square" rtlCol="0">
            <a:spAutoFit/>
          </a:bodyPr>
          <a:lstStyle/>
          <a:p>
            <a:pPr algn="ctr"/>
            <a:endParaRPr lang="nl-NL" sz="2400" b="1" dirty="0">
              <a:solidFill>
                <a:schemeClr val="bg2"/>
              </a:solidFill>
            </a:endParaRPr>
          </a:p>
          <a:p>
            <a:pPr algn="ctr"/>
            <a:r>
              <a:rPr lang="nl-NL" sz="2400" b="1" dirty="0">
                <a:solidFill>
                  <a:schemeClr val="bg2"/>
                </a:solidFill>
              </a:rPr>
              <a:t>Part 3: </a:t>
            </a:r>
          </a:p>
          <a:p>
            <a:pPr algn="ctr"/>
            <a:r>
              <a:rPr lang="nl-NL" sz="2400" b="1" dirty="0">
                <a:solidFill>
                  <a:schemeClr val="bg2"/>
                </a:solidFill>
              </a:rPr>
              <a:t>Role of the lawyer</a:t>
            </a:r>
          </a:p>
          <a:p>
            <a:pPr algn="ctr"/>
            <a:endParaRPr lang="nl-NL" sz="2400" b="1" dirty="0">
              <a:solidFill>
                <a:schemeClr val="bg2"/>
              </a:solidFill>
            </a:endParaRPr>
          </a:p>
        </p:txBody>
      </p:sp>
      <p:sp>
        <p:nvSpPr>
          <p:cNvPr id="10" name="Tekstvak 9">
            <a:hlinkClick r:id="rId6" action="ppaction://hlinksldjump"/>
          </p:cNvPr>
          <p:cNvSpPr txBox="1"/>
          <p:nvPr/>
        </p:nvSpPr>
        <p:spPr>
          <a:xfrm>
            <a:off x="5099537" y="3964446"/>
            <a:ext cx="2715064" cy="1569660"/>
          </a:xfrm>
          <a:prstGeom prst="rect">
            <a:avLst/>
          </a:prstGeom>
          <a:solidFill>
            <a:srgbClr val="00A2DB">
              <a:alpha val="84000"/>
            </a:srgbClr>
          </a:solidFill>
        </p:spPr>
        <p:txBody>
          <a:bodyPr wrap="square" rtlCol="0">
            <a:spAutoFit/>
          </a:bodyPr>
          <a:lstStyle/>
          <a:p>
            <a:pPr algn="ctr"/>
            <a:endParaRPr lang="nl-NL" sz="2400" b="1" dirty="0">
              <a:solidFill>
                <a:schemeClr val="bg2"/>
              </a:solidFill>
            </a:endParaRPr>
          </a:p>
          <a:p>
            <a:pPr algn="ctr"/>
            <a:r>
              <a:rPr lang="nl-NL" sz="2400" b="1" dirty="0">
                <a:solidFill>
                  <a:schemeClr val="bg2"/>
                </a:solidFill>
              </a:rPr>
              <a:t>Part 4: </a:t>
            </a:r>
          </a:p>
          <a:p>
            <a:pPr algn="ctr"/>
            <a:r>
              <a:rPr lang="nl-NL" sz="2400" b="1" dirty="0">
                <a:solidFill>
                  <a:schemeClr val="bg2"/>
                </a:solidFill>
              </a:rPr>
              <a:t>Summary</a:t>
            </a:r>
          </a:p>
          <a:p>
            <a:pPr algn="ctr"/>
            <a:endParaRPr lang="nl-NL" sz="2400" b="1" dirty="0">
              <a:solidFill>
                <a:schemeClr val="bg2"/>
              </a:solidFill>
            </a:endParaRPr>
          </a:p>
        </p:txBody>
      </p:sp>
      <p:sp>
        <p:nvSpPr>
          <p:cNvPr id="11" name="Rechthoek 10"/>
          <p:cNvSpPr/>
          <p:nvPr/>
        </p:nvSpPr>
        <p:spPr>
          <a:xfrm>
            <a:off x="4139952" y="6453336"/>
            <a:ext cx="4667738" cy="369332"/>
          </a:xfrm>
          <a:prstGeom prst="rect">
            <a:avLst/>
          </a:prstGeom>
        </p:spPr>
        <p:txBody>
          <a:bodyPr wrap="square">
            <a:spAutoFit/>
          </a:bodyPr>
          <a:lstStyle/>
          <a:p>
            <a:r>
              <a:rPr lang="nl-NL" i="1" dirty="0">
                <a:solidFill>
                  <a:srgbClr val="001C3D"/>
                </a:solidFill>
              </a:rPr>
              <a:t>  Click on the boxes to open the respective parts</a:t>
            </a:r>
            <a:endParaRPr lang="nl-NL" dirty="0"/>
          </a:p>
        </p:txBody>
      </p:sp>
    </p:spTree>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89" name="Picture 1" descr="C:\Users\Dunya\Documents\SUPRALAT\Politie en Recht 28.jpg"/>
          <p:cNvPicPr>
            <a:picLocks noChangeAspect="1" noChangeArrowheads="1"/>
          </p:cNvPicPr>
          <p:nvPr/>
        </p:nvPicPr>
        <p:blipFill>
          <a:blip r:embed="rId2" cstate="print"/>
          <a:srcRect t="11241" b="32681"/>
          <a:stretch>
            <a:fillRect/>
          </a:stretch>
        </p:blipFill>
        <p:spPr bwMode="auto">
          <a:xfrm>
            <a:off x="-36513" y="-27384"/>
            <a:ext cx="9180513" cy="3108708"/>
          </a:xfrm>
          <a:prstGeom prst="rect">
            <a:avLst/>
          </a:prstGeom>
          <a:noFill/>
        </p:spPr>
      </p:pic>
      <p:sp>
        <p:nvSpPr>
          <p:cNvPr id="7" name="Rechthoek 6"/>
          <p:cNvSpPr/>
          <p:nvPr/>
        </p:nvSpPr>
        <p:spPr>
          <a:xfrm>
            <a:off x="-36512" y="-27384"/>
            <a:ext cx="9180512" cy="3096344"/>
          </a:xfrm>
          <a:prstGeom prst="rect">
            <a:avLst/>
          </a:prstGeom>
          <a:solidFill>
            <a:srgbClr val="001C3D">
              <a:alpha val="4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4" name="Vijfhoek 3"/>
          <p:cNvSpPr/>
          <p:nvPr/>
        </p:nvSpPr>
        <p:spPr>
          <a:xfrm>
            <a:off x="0" y="332656"/>
            <a:ext cx="6336704" cy="576064"/>
          </a:xfrm>
          <a:prstGeom prst="homePlate">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sz="2400" b="1" dirty="0"/>
              <a:t>Role of the lawyer</a:t>
            </a:r>
          </a:p>
        </p:txBody>
      </p:sp>
      <p:sp>
        <p:nvSpPr>
          <p:cNvPr id="5" name="Actieknop: Introductiepagina 4">
            <a:hlinkClick r:id="rId3" action="ppaction://hlinksldjump" highlightClick="1"/>
          </p:cNvPr>
          <p:cNvSpPr/>
          <p:nvPr/>
        </p:nvSpPr>
        <p:spPr>
          <a:xfrm>
            <a:off x="8244408" y="404664"/>
            <a:ext cx="755576" cy="504056"/>
          </a:xfrm>
          <a:prstGeom prst="actionButtonHome">
            <a:avLst/>
          </a:prstGeom>
          <a:solidFill>
            <a:schemeClr val="accent5">
              <a:lumMod val="20000"/>
              <a:lumOff val="80000"/>
            </a:schemeClr>
          </a:solidFill>
        </p:spPr>
        <p:style>
          <a:lnRef idx="2">
            <a:schemeClr val="accent2"/>
          </a:lnRef>
          <a:fillRef idx="1">
            <a:schemeClr val="lt1"/>
          </a:fillRef>
          <a:effectRef idx="0">
            <a:schemeClr val="accent2"/>
          </a:effectRef>
          <a:fontRef idx="minor">
            <a:schemeClr val="dk1"/>
          </a:fontRef>
        </p:style>
        <p:txBody>
          <a:bodyPr rtlCol="0" anchor="ctr"/>
          <a:lstStyle/>
          <a:p>
            <a:pPr algn="ctr"/>
            <a:endParaRPr lang="nl-NL" b="1"/>
          </a:p>
        </p:txBody>
      </p:sp>
      <p:sp>
        <p:nvSpPr>
          <p:cNvPr id="8" name="Tekstvak 7"/>
          <p:cNvSpPr txBox="1"/>
          <p:nvPr/>
        </p:nvSpPr>
        <p:spPr>
          <a:xfrm>
            <a:off x="504056" y="3068960"/>
            <a:ext cx="8639944" cy="830997"/>
          </a:xfrm>
          <a:prstGeom prst="rect">
            <a:avLst/>
          </a:prstGeom>
          <a:noFill/>
        </p:spPr>
        <p:txBody>
          <a:bodyPr wrap="square" rtlCol="0">
            <a:spAutoFit/>
          </a:bodyPr>
          <a:lstStyle/>
          <a:p>
            <a:r>
              <a:rPr lang="en-US" sz="2400" b="1" dirty="0">
                <a:solidFill>
                  <a:schemeClr val="tx2"/>
                </a:solidFill>
              </a:rPr>
              <a:t>What is the role of a lawyer with respect to the use of tactics in a suspect interview?</a:t>
            </a:r>
            <a:r>
              <a:rPr lang="nl-NL" sz="2400" b="1" dirty="0">
                <a:solidFill>
                  <a:schemeClr val="tx2"/>
                </a:solidFill>
              </a:rPr>
              <a:t>  </a:t>
            </a:r>
          </a:p>
        </p:txBody>
      </p:sp>
      <p:sp>
        <p:nvSpPr>
          <p:cNvPr id="9" name="Tijdelijke aanduiding voor inhoud 2"/>
          <p:cNvSpPr txBox="1">
            <a:spLocks/>
          </p:cNvSpPr>
          <p:nvPr/>
        </p:nvSpPr>
        <p:spPr>
          <a:xfrm>
            <a:off x="179512" y="3861048"/>
            <a:ext cx="8784976" cy="2232248"/>
          </a:xfrm>
          <a:prstGeom prst="rect">
            <a:avLst/>
          </a:prstGeom>
        </p:spPr>
        <p:txBody>
          <a:bodyPr vert="horz" lIns="91440" tIns="45720" rIns="91440" bIns="45720" rtlCol="0">
            <a:noAutofit/>
          </a:bodyPr>
          <a:lstStyle/>
          <a:p>
            <a:pPr algn="just"/>
            <a:r>
              <a:rPr lang="en-GB" sz="2000" dirty="0"/>
              <a:t>Firstly, the lawyer’s role is crucial to prevent the “excessive” use of pressure or tactics. Indeed, in the interview situation, the lawyer may be the only person capable of recognising and putting a stop to the mounting pressure and escalating emotions.</a:t>
            </a:r>
            <a:endParaRPr lang="nl-NL" sz="2000" dirty="0"/>
          </a:p>
          <a:p>
            <a:pPr algn="just"/>
            <a:r>
              <a:rPr lang="en-GB" sz="2000" dirty="0"/>
              <a:t>If the lawyer </a:t>
            </a:r>
            <a:r>
              <a:rPr lang="en-GB" sz="2000" b="1" dirty="0"/>
              <a:t>fails to react</a:t>
            </a:r>
            <a:r>
              <a:rPr lang="en-GB" sz="2000" dirty="0"/>
              <a:t>, this is likely to </a:t>
            </a:r>
            <a:r>
              <a:rPr lang="en-GB" sz="2000" b="1" dirty="0"/>
              <a:t>legitimise the use of pressure</a:t>
            </a:r>
            <a:r>
              <a:rPr lang="en-GB" sz="2000" dirty="0"/>
              <a:t>, both in the given interview situation, and later in the eyes of the judge, if a dispute about the manner of interrogation were to arise. </a:t>
            </a:r>
            <a:endParaRPr lang="nl-NL" sz="2000" dirty="0"/>
          </a:p>
          <a:p>
            <a:pPr algn="just"/>
            <a:endParaRPr lang="nl-NL" sz="2000" dirty="0"/>
          </a:p>
        </p:txBody>
      </p:sp>
      <p:sp>
        <p:nvSpPr>
          <p:cNvPr id="10" name="Ovaal 10">
            <a:hlinkClick r:id="rId4" action="ppaction://hlinksldjump"/>
          </p:cNvPr>
          <p:cNvSpPr/>
          <p:nvPr/>
        </p:nvSpPr>
        <p:spPr>
          <a:xfrm>
            <a:off x="1403648" y="6091481"/>
            <a:ext cx="792088" cy="504056"/>
          </a:xfrm>
          <a:prstGeom prst="ellipse">
            <a:avLst/>
          </a:prstGeom>
          <a:ln w="6350"/>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nl-NL" sz="3200" dirty="0">
                <a:solidFill>
                  <a:schemeClr val="bg1"/>
                </a:solidFill>
              </a:rPr>
              <a:t>1</a:t>
            </a:r>
          </a:p>
        </p:txBody>
      </p:sp>
      <p:sp>
        <p:nvSpPr>
          <p:cNvPr id="11" name="Ovaal 11">
            <a:hlinkClick r:id="rId5" action="ppaction://hlinksldjump"/>
          </p:cNvPr>
          <p:cNvSpPr/>
          <p:nvPr/>
        </p:nvSpPr>
        <p:spPr>
          <a:xfrm>
            <a:off x="2349738" y="6091481"/>
            <a:ext cx="792088" cy="504056"/>
          </a:xfrm>
          <a:prstGeom prst="ellipse">
            <a:avLst/>
          </a:prstGeom>
          <a:ln w="6350"/>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nl-NL" sz="3200" dirty="0"/>
              <a:t>2</a:t>
            </a:r>
          </a:p>
        </p:txBody>
      </p:sp>
      <p:sp>
        <p:nvSpPr>
          <p:cNvPr id="2" name="Rectangle 1"/>
          <p:cNvSpPr/>
          <p:nvPr/>
        </p:nvSpPr>
        <p:spPr>
          <a:xfrm>
            <a:off x="395536" y="6488668"/>
            <a:ext cx="4149662" cy="369332"/>
          </a:xfrm>
          <a:prstGeom prst="rect">
            <a:avLst/>
          </a:prstGeom>
        </p:spPr>
        <p:txBody>
          <a:bodyPr wrap="none">
            <a:spAutoFit/>
          </a:bodyPr>
          <a:lstStyle/>
          <a:p>
            <a:r>
              <a:rPr lang="nl-NL" i="1" dirty="0">
                <a:solidFill>
                  <a:srgbClr val="001C3D"/>
                </a:solidFill>
              </a:rPr>
              <a:t>Click on the numbers for more information</a:t>
            </a:r>
            <a:endParaRPr lang="nl-NL" dirty="0"/>
          </a:p>
        </p:txBody>
      </p:sp>
    </p:spTree>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89" name="Picture 1" descr="C:\Users\Dunya\Documents\SUPRALAT\Politie en Recht 28.jpg"/>
          <p:cNvPicPr>
            <a:picLocks noChangeAspect="1" noChangeArrowheads="1"/>
          </p:cNvPicPr>
          <p:nvPr/>
        </p:nvPicPr>
        <p:blipFill>
          <a:blip r:embed="rId2" cstate="print"/>
          <a:srcRect t="11241" b="32681"/>
          <a:stretch>
            <a:fillRect/>
          </a:stretch>
        </p:blipFill>
        <p:spPr bwMode="auto">
          <a:xfrm>
            <a:off x="-36513" y="-27384"/>
            <a:ext cx="9180513" cy="3108708"/>
          </a:xfrm>
          <a:prstGeom prst="rect">
            <a:avLst/>
          </a:prstGeom>
          <a:noFill/>
        </p:spPr>
      </p:pic>
      <p:sp>
        <p:nvSpPr>
          <p:cNvPr id="7" name="Rechthoek 6"/>
          <p:cNvSpPr/>
          <p:nvPr/>
        </p:nvSpPr>
        <p:spPr>
          <a:xfrm>
            <a:off x="-36512" y="-27384"/>
            <a:ext cx="9180512" cy="3096344"/>
          </a:xfrm>
          <a:prstGeom prst="rect">
            <a:avLst/>
          </a:prstGeom>
          <a:solidFill>
            <a:srgbClr val="001C3D">
              <a:alpha val="4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4" name="Vijfhoek 3"/>
          <p:cNvSpPr/>
          <p:nvPr/>
        </p:nvSpPr>
        <p:spPr>
          <a:xfrm>
            <a:off x="0" y="332656"/>
            <a:ext cx="6336704" cy="576064"/>
          </a:xfrm>
          <a:prstGeom prst="homePlate">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sz="2400" b="1" dirty="0"/>
              <a:t>Rol van de advocaat</a:t>
            </a:r>
          </a:p>
        </p:txBody>
      </p:sp>
      <p:sp>
        <p:nvSpPr>
          <p:cNvPr id="5" name="Actieknop: Introductiepagina 4">
            <a:hlinkClick r:id="rId3" action="ppaction://hlinksldjump" highlightClick="1"/>
          </p:cNvPr>
          <p:cNvSpPr/>
          <p:nvPr/>
        </p:nvSpPr>
        <p:spPr>
          <a:xfrm>
            <a:off x="8244408" y="404664"/>
            <a:ext cx="755576" cy="504056"/>
          </a:xfrm>
          <a:prstGeom prst="actionButtonHome">
            <a:avLst/>
          </a:prstGeom>
          <a:solidFill>
            <a:schemeClr val="accent5">
              <a:lumMod val="20000"/>
              <a:lumOff val="80000"/>
            </a:schemeClr>
          </a:solidFill>
        </p:spPr>
        <p:style>
          <a:lnRef idx="2">
            <a:schemeClr val="accent2"/>
          </a:lnRef>
          <a:fillRef idx="1">
            <a:schemeClr val="lt1"/>
          </a:fillRef>
          <a:effectRef idx="0">
            <a:schemeClr val="accent2"/>
          </a:effectRef>
          <a:fontRef idx="minor">
            <a:schemeClr val="dk1"/>
          </a:fontRef>
        </p:style>
        <p:txBody>
          <a:bodyPr rtlCol="0" anchor="ctr"/>
          <a:lstStyle/>
          <a:p>
            <a:pPr algn="ctr"/>
            <a:endParaRPr lang="nl-NL" b="1"/>
          </a:p>
        </p:txBody>
      </p:sp>
      <p:sp>
        <p:nvSpPr>
          <p:cNvPr id="8" name="Tekstvak 7"/>
          <p:cNvSpPr txBox="1"/>
          <p:nvPr/>
        </p:nvSpPr>
        <p:spPr>
          <a:xfrm>
            <a:off x="504056" y="3068960"/>
            <a:ext cx="8639944" cy="830997"/>
          </a:xfrm>
          <a:prstGeom prst="rect">
            <a:avLst/>
          </a:prstGeom>
          <a:noFill/>
        </p:spPr>
        <p:txBody>
          <a:bodyPr wrap="square" rtlCol="0">
            <a:spAutoFit/>
          </a:bodyPr>
          <a:lstStyle/>
          <a:p>
            <a:r>
              <a:rPr lang="en-US" sz="2400" b="1" dirty="0">
                <a:solidFill>
                  <a:schemeClr val="tx2"/>
                </a:solidFill>
              </a:rPr>
              <a:t>What is the role of a lawyer with respect to the use of tactics in a suspect interview?</a:t>
            </a:r>
            <a:r>
              <a:rPr lang="nl-NL" sz="2400" b="1" dirty="0">
                <a:solidFill>
                  <a:schemeClr val="tx2"/>
                </a:solidFill>
              </a:rPr>
              <a:t>  </a:t>
            </a:r>
          </a:p>
        </p:txBody>
      </p:sp>
      <p:sp>
        <p:nvSpPr>
          <p:cNvPr id="9" name="Tijdelijke aanduiding voor inhoud 2"/>
          <p:cNvSpPr txBox="1">
            <a:spLocks/>
          </p:cNvSpPr>
          <p:nvPr/>
        </p:nvSpPr>
        <p:spPr>
          <a:xfrm>
            <a:off x="179512" y="4365104"/>
            <a:ext cx="8784976" cy="2232248"/>
          </a:xfrm>
          <a:prstGeom prst="rect">
            <a:avLst/>
          </a:prstGeom>
        </p:spPr>
        <p:txBody>
          <a:bodyPr vert="horz" lIns="91440" tIns="45720" rIns="91440" bIns="45720" rtlCol="0">
            <a:noAutofit/>
          </a:bodyPr>
          <a:lstStyle/>
          <a:p>
            <a:r>
              <a:rPr lang="en-GB" sz="2000" dirty="0"/>
              <a:t>Lawyers may use different ways to help </a:t>
            </a:r>
            <a:r>
              <a:rPr lang="en-GB" sz="2000" b="1" dirty="0"/>
              <a:t>alleviate the pressure from their clients</a:t>
            </a:r>
            <a:r>
              <a:rPr lang="en-GB" sz="2000" dirty="0"/>
              <a:t>, in addition to directly challenging the officer. These could be, for example, by </a:t>
            </a:r>
            <a:r>
              <a:rPr lang="en-GB" sz="2000" b="1" dirty="0"/>
              <a:t>putting a stop to the interview</a:t>
            </a:r>
            <a:r>
              <a:rPr lang="en-GB" sz="2000" dirty="0"/>
              <a:t> or </a:t>
            </a:r>
            <a:r>
              <a:rPr lang="en-GB" sz="2000" b="1" dirty="0"/>
              <a:t>asking for a break</a:t>
            </a:r>
            <a:r>
              <a:rPr lang="en-GB" sz="2000" dirty="0"/>
              <a:t>, or </a:t>
            </a:r>
            <a:r>
              <a:rPr lang="en-GB" sz="2000" b="1" dirty="0"/>
              <a:t>offering reassurance to the client </a:t>
            </a:r>
            <a:r>
              <a:rPr lang="en-GB" sz="2000" dirty="0"/>
              <a:t>during the interview.</a:t>
            </a:r>
            <a:endParaRPr lang="nl-NL" sz="2000" dirty="0"/>
          </a:p>
          <a:p>
            <a:r>
              <a:rPr lang="en-GB" sz="2000" dirty="0"/>
              <a:t> </a:t>
            </a:r>
            <a:endParaRPr lang="nl-NL" sz="2000" dirty="0"/>
          </a:p>
          <a:p>
            <a:pPr algn="just"/>
            <a:endParaRPr lang="en-US" sz="2000" dirty="0"/>
          </a:p>
          <a:p>
            <a:pPr algn="just"/>
            <a:endParaRPr lang="nl-NL" sz="2000" dirty="0"/>
          </a:p>
        </p:txBody>
      </p:sp>
      <p:sp>
        <p:nvSpPr>
          <p:cNvPr id="13" name="Rectangle 12"/>
          <p:cNvSpPr/>
          <p:nvPr/>
        </p:nvSpPr>
        <p:spPr>
          <a:xfrm>
            <a:off x="395536" y="6488668"/>
            <a:ext cx="4149662" cy="369332"/>
          </a:xfrm>
          <a:prstGeom prst="rect">
            <a:avLst/>
          </a:prstGeom>
        </p:spPr>
        <p:txBody>
          <a:bodyPr wrap="none">
            <a:spAutoFit/>
          </a:bodyPr>
          <a:lstStyle/>
          <a:p>
            <a:r>
              <a:rPr lang="nl-NL" i="1" dirty="0">
                <a:solidFill>
                  <a:srgbClr val="001C3D"/>
                </a:solidFill>
              </a:rPr>
              <a:t>Click on the numbers for more information</a:t>
            </a:r>
            <a:endParaRPr lang="nl-NL" dirty="0"/>
          </a:p>
        </p:txBody>
      </p:sp>
      <p:sp>
        <p:nvSpPr>
          <p:cNvPr id="16" name="Ovaal 8">
            <a:hlinkClick r:id="rId4" action="ppaction://hlinksldjump"/>
          </p:cNvPr>
          <p:cNvSpPr/>
          <p:nvPr/>
        </p:nvSpPr>
        <p:spPr>
          <a:xfrm>
            <a:off x="1403648" y="5949280"/>
            <a:ext cx="792088" cy="504056"/>
          </a:xfrm>
          <a:prstGeom prst="ellipse">
            <a:avLst/>
          </a:prstGeom>
          <a:solidFill>
            <a:schemeClr val="accent4">
              <a:alpha val="65000"/>
            </a:schemeClr>
          </a:solidFill>
          <a:ln w="6350"/>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nl-NL" sz="3200" dirty="0"/>
              <a:t>1</a:t>
            </a:r>
          </a:p>
        </p:txBody>
      </p:sp>
      <p:sp>
        <p:nvSpPr>
          <p:cNvPr id="17" name="Ovaal 11">
            <a:hlinkClick r:id="rId4" action="ppaction://hlinksldjump"/>
          </p:cNvPr>
          <p:cNvSpPr/>
          <p:nvPr/>
        </p:nvSpPr>
        <p:spPr>
          <a:xfrm>
            <a:off x="2339752" y="5949280"/>
            <a:ext cx="792088" cy="504056"/>
          </a:xfrm>
          <a:prstGeom prst="ellipse">
            <a:avLst/>
          </a:prstGeom>
          <a:solidFill>
            <a:schemeClr val="accent4"/>
          </a:solidFill>
          <a:ln w="6350"/>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nl-NL" sz="3200" dirty="0"/>
              <a:t>2</a:t>
            </a:r>
          </a:p>
        </p:txBody>
      </p:sp>
    </p:spTree>
    <p:extLst>
      <p:ext uri="{BB962C8B-B14F-4D97-AF65-F5344CB8AC3E}">
        <p14:creationId xmlns:p14="http://schemas.microsoft.com/office/powerpoint/2010/main" val="232088732"/>
      </p:ext>
    </p:extLst>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89" name="Picture 1" descr="C:\Users\Dunya\Documents\SUPRALAT\Politie en Recht 28.jpg"/>
          <p:cNvPicPr>
            <a:picLocks noChangeAspect="1" noChangeArrowheads="1"/>
          </p:cNvPicPr>
          <p:nvPr/>
        </p:nvPicPr>
        <p:blipFill>
          <a:blip r:embed="rId2" cstate="print"/>
          <a:srcRect t="11241" b="32681"/>
          <a:stretch>
            <a:fillRect/>
          </a:stretch>
        </p:blipFill>
        <p:spPr bwMode="auto">
          <a:xfrm>
            <a:off x="-36513" y="-27384"/>
            <a:ext cx="9180513" cy="3108708"/>
          </a:xfrm>
          <a:prstGeom prst="rect">
            <a:avLst/>
          </a:prstGeom>
          <a:noFill/>
        </p:spPr>
      </p:pic>
      <p:sp>
        <p:nvSpPr>
          <p:cNvPr id="7" name="Rechthoek 6"/>
          <p:cNvSpPr/>
          <p:nvPr/>
        </p:nvSpPr>
        <p:spPr>
          <a:xfrm>
            <a:off x="-36512" y="-27384"/>
            <a:ext cx="9180512" cy="3096344"/>
          </a:xfrm>
          <a:prstGeom prst="rect">
            <a:avLst/>
          </a:prstGeom>
          <a:solidFill>
            <a:srgbClr val="001C3D">
              <a:alpha val="4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4" name="Vijfhoek 3"/>
          <p:cNvSpPr/>
          <p:nvPr/>
        </p:nvSpPr>
        <p:spPr>
          <a:xfrm>
            <a:off x="0" y="332656"/>
            <a:ext cx="6336704" cy="576064"/>
          </a:xfrm>
          <a:prstGeom prst="homePlate">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sz="2400" b="1" dirty="0"/>
              <a:t>Role of a lawyer</a:t>
            </a:r>
          </a:p>
        </p:txBody>
      </p:sp>
      <p:sp>
        <p:nvSpPr>
          <p:cNvPr id="5" name="Actieknop: Introductiepagina 4">
            <a:hlinkClick r:id="rId3" action="ppaction://hlinksldjump" highlightClick="1"/>
          </p:cNvPr>
          <p:cNvSpPr/>
          <p:nvPr/>
        </p:nvSpPr>
        <p:spPr>
          <a:xfrm>
            <a:off x="8244408" y="404664"/>
            <a:ext cx="755576" cy="504056"/>
          </a:xfrm>
          <a:prstGeom prst="actionButtonHome">
            <a:avLst/>
          </a:prstGeom>
          <a:solidFill>
            <a:schemeClr val="accent5">
              <a:lumMod val="20000"/>
              <a:lumOff val="80000"/>
            </a:schemeClr>
          </a:solidFill>
        </p:spPr>
        <p:style>
          <a:lnRef idx="2">
            <a:schemeClr val="accent2"/>
          </a:lnRef>
          <a:fillRef idx="1">
            <a:schemeClr val="lt1"/>
          </a:fillRef>
          <a:effectRef idx="0">
            <a:schemeClr val="accent2"/>
          </a:effectRef>
          <a:fontRef idx="minor">
            <a:schemeClr val="dk1"/>
          </a:fontRef>
        </p:style>
        <p:txBody>
          <a:bodyPr rtlCol="0" anchor="ctr"/>
          <a:lstStyle/>
          <a:p>
            <a:pPr algn="ctr"/>
            <a:endParaRPr lang="nl-NL" b="1"/>
          </a:p>
        </p:txBody>
      </p:sp>
      <p:sp>
        <p:nvSpPr>
          <p:cNvPr id="9" name="Tijdelijke aanduiding voor inhoud 2"/>
          <p:cNvSpPr txBox="1">
            <a:spLocks/>
          </p:cNvSpPr>
          <p:nvPr/>
        </p:nvSpPr>
        <p:spPr>
          <a:xfrm>
            <a:off x="0" y="3801434"/>
            <a:ext cx="9144000" cy="2232248"/>
          </a:xfrm>
          <a:prstGeom prst="rect">
            <a:avLst/>
          </a:prstGeom>
        </p:spPr>
        <p:txBody>
          <a:bodyPr vert="horz" lIns="91440" tIns="45720" rIns="91440" bIns="45720" rtlCol="0">
            <a:noAutofit/>
          </a:bodyPr>
          <a:lstStyle/>
          <a:p>
            <a:pPr algn="just">
              <a:lnSpc>
                <a:spcPct val="107000"/>
              </a:lnSpc>
              <a:spcAft>
                <a:spcPts val="0"/>
              </a:spcAft>
            </a:pPr>
            <a:r>
              <a:rPr lang="en-GB" sz="1900" dirty="0">
                <a:ea typeface="Calibri"/>
                <a:cs typeface="Open Sans"/>
              </a:rPr>
              <a:t>And finally, in those countries where interviews are not </a:t>
            </a:r>
            <a:r>
              <a:rPr lang="en-GB" sz="1900" dirty="0" err="1">
                <a:ea typeface="Calibri"/>
                <a:cs typeface="Open Sans"/>
              </a:rPr>
              <a:t>audiovisually</a:t>
            </a:r>
            <a:r>
              <a:rPr lang="en-GB" sz="1900" dirty="0">
                <a:ea typeface="Calibri"/>
                <a:cs typeface="Open Sans"/>
              </a:rPr>
              <a:t> recorded, </a:t>
            </a:r>
            <a:r>
              <a:rPr lang="en-GB" sz="1900" b="1" dirty="0">
                <a:ea typeface="Calibri"/>
                <a:cs typeface="Open Sans"/>
              </a:rPr>
              <a:t>lawyers’ own records </a:t>
            </a:r>
            <a:r>
              <a:rPr lang="en-GB" sz="1900" dirty="0">
                <a:ea typeface="Calibri"/>
                <a:cs typeface="Open Sans"/>
              </a:rPr>
              <a:t>may be used to prove what has actually happened during the interview. Therefore, it may be important, definitely in cases where the outcome of the interrogation is likely to be used or where the suspect is vulnerable, to document not only what has been said, but also the </a:t>
            </a:r>
            <a:r>
              <a:rPr lang="en-GB" sz="1900" b="1" dirty="0">
                <a:ea typeface="Calibri"/>
                <a:cs typeface="Open Sans"/>
              </a:rPr>
              <a:t>non-verbal behaviour </a:t>
            </a:r>
            <a:r>
              <a:rPr lang="en-GB" sz="1900" dirty="0">
                <a:ea typeface="Calibri"/>
                <a:cs typeface="Open Sans"/>
              </a:rPr>
              <a:t>of both parties in the interview. For example, the intonation and the tone of voice, the officer’s position vis-a-vis the suspect are all potential tools of building pressure.  </a:t>
            </a:r>
            <a:endParaRPr lang="nl-NL" sz="1900" dirty="0">
              <a:ea typeface="Calibri"/>
              <a:cs typeface="Times New Roman"/>
            </a:endParaRPr>
          </a:p>
          <a:p>
            <a:pPr algn="just"/>
            <a:r>
              <a:rPr lang="nl-NL" sz="1900" dirty="0"/>
              <a:t> </a:t>
            </a:r>
          </a:p>
        </p:txBody>
      </p:sp>
      <p:sp>
        <p:nvSpPr>
          <p:cNvPr id="12" name="Ovaal 8"/>
          <p:cNvSpPr/>
          <p:nvPr/>
        </p:nvSpPr>
        <p:spPr>
          <a:xfrm>
            <a:off x="1392611" y="6004548"/>
            <a:ext cx="792088" cy="504056"/>
          </a:xfrm>
          <a:prstGeom prst="ellipse">
            <a:avLst/>
          </a:prstGeom>
          <a:ln w="6350"/>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nl-NL" sz="3200" dirty="0"/>
              <a:t>1</a:t>
            </a:r>
          </a:p>
        </p:txBody>
      </p:sp>
      <p:sp>
        <p:nvSpPr>
          <p:cNvPr id="14" name="Ovaal 11">
            <a:hlinkClick r:id="rId4" action="ppaction://hlinksldjump"/>
          </p:cNvPr>
          <p:cNvSpPr/>
          <p:nvPr/>
        </p:nvSpPr>
        <p:spPr>
          <a:xfrm>
            <a:off x="2366701" y="6025635"/>
            <a:ext cx="792088" cy="504056"/>
          </a:xfrm>
          <a:prstGeom prst="ellipse">
            <a:avLst/>
          </a:prstGeom>
          <a:solidFill>
            <a:schemeClr val="accent4">
              <a:alpha val="66000"/>
            </a:schemeClr>
          </a:solidFill>
          <a:ln w="6350"/>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nl-NL" sz="3200" dirty="0"/>
              <a:t>2</a:t>
            </a:r>
          </a:p>
        </p:txBody>
      </p:sp>
      <p:sp>
        <p:nvSpPr>
          <p:cNvPr id="15" name="Vijfhoek 12">
            <a:hlinkClick r:id="rId5" action="ppaction://hlinksldjump"/>
          </p:cNvPr>
          <p:cNvSpPr/>
          <p:nvPr/>
        </p:nvSpPr>
        <p:spPr>
          <a:xfrm>
            <a:off x="6156176" y="6093296"/>
            <a:ext cx="2916832" cy="692696"/>
          </a:xfrm>
          <a:prstGeom prst="homePlate">
            <a:avLst/>
          </a:prstGeom>
          <a:gradFill flip="none" rotWithShape="1">
            <a:gsLst>
              <a:gs pos="0">
                <a:schemeClr val="accent2">
                  <a:shade val="30000"/>
                  <a:satMod val="115000"/>
                  <a:alpha val="80000"/>
                </a:schemeClr>
              </a:gs>
              <a:gs pos="50000">
                <a:schemeClr val="accent2">
                  <a:shade val="67500"/>
                  <a:satMod val="115000"/>
                </a:schemeClr>
              </a:gs>
              <a:gs pos="100000">
                <a:schemeClr val="accent2">
                  <a:shade val="100000"/>
                  <a:satMod val="11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b="1" dirty="0"/>
              <a:t>TIPS for communication during suspect interview</a:t>
            </a:r>
          </a:p>
        </p:txBody>
      </p:sp>
      <p:sp>
        <p:nvSpPr>
          <p:cNvPr id="13" name="Rectangle 12"/>
          <p:cNvSpPr/>
          <p:nvPr/>
        </p:nvSpPr>
        <p:spPr>
          <a:xfrm>
            <a:off x="395536" y="6488668"/>
            <a:ext cx="4149662" cy="369332"/>
          </a:xfrm>
          <a:prstGeom prst="rect">
            <a:avLst/>
          </a:prstGeom>
        </p:spPr>
        <p:txBody>
          <a:bodyPr wrap="none">
            <a:spAutoFit/>
          </a:bodyPr>
          <a:lstStyle/>
          <a:p>
            <a:r>
              <a:rPr lang="nl-NL" i="1" dirty="0">
                <a:solidFill>
                  <a:srgbClr val="001C3D"/>
                </a:solidFill>
              </a:rPr>
              <a:t>Click on the numbers for more information</a:t>
            </a:r>
            <a:endParaRPr lang="nl-NL" dirty="0"/>
          </a:p>
        </p:txBody>
      </p:sp>
      <p:sp>
        <p:nvSpPr>
          <p:cNvPr id="16" name="Tekstvak 7"/>
          <p:cNvSpPr txBox="1"/>
          <p:nvPr/>
        </p:nvSpPr>
        <p:spPr>
          <a:xfrm>
            <a:off x="504056" y="3068960"/>
            <a:ext cx="8639944" cy="830997"/>
          </a:xfrm>
          <a:prstGeom prst="rect">
            <a:avLst/>
          </a:prstGeom>
          <a:noFill/>
        </p:spPr>
        <p:txBody>
          <a:bodyPr wrap="square" rtlCol="0">
            <a:spAutoFit/>
          </a:bodyPr>
          <a:lstStyle/>
          <a:p>
            <a:r>
              <a:rPr lang="en-US" sz="2400" b="1" dirty="0">
                <a:solidFill>
                  <a:schemeClr val="tx2"/>
                </a:solidFill>
              </a:rPr>
              <a:t>What is the role of a lawyer with respect to the use of tactics in a suspect interview?</a:t>
            </a:r>
            <a:r>
              <a:rPr lang="nl-NL" sz="2400" b="1" dirty="0">
                <a:solidFill>
                  <a:schemeClr val="tx2"/>
                </a:solidFill>
              </a:rPr>
              <a:t>  </a:t>
            </a:r>
          </a:p>
        </p:txBody>
      </p:sp>
    </p:spTree>
    <p:extLst>
      <p:ext uri="{BB962C8B-B14F-4D97-AF65-F5344CB8AC3E}">
        <p14:creationId xmlns:p14="http://schemas.microsoft.com/office/powerpoint/2010/main" val="232088732"/>
      </p:ext>
    </p:extLst>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89" name="Picture 1" descr="C:\Users\Dunya\Documents\SUPRALAT\Politie en Recht 28.jpg"/>
          <p:cNvPicPr>
            <a:picLocks noChangeAspect="1" noChangeArrowheads="1"/>
          </p:cNvPicPr>
          <p:nvPr/>
        </p:nvPicPr>
        <p:blipFill>
          <a:blip r:embed="rId2" cstate="print"/>
          <a:srcRect t="11241" b="32681"/>
          <a:stretch>
            <a:fillRect/>
          </a:stretch>
        </p:blipFill>
        <p:spPr bwMode="auto">
          <a:xfrm>
            <a:off x="-36513" y="-27384"/>
            <a:ext cx="9180513" cy="3108708"/>
          </a:xfrm>
          <a:prstGeom prst="rect">
            <a:avLst/>
          </a:prstGeom>
          <a:noFill/>
        </p:spPr>
      </p:pic>
      <p:sp>
        <p:nvSpPr>
          <p:cNvPr id="7" name="Rechthoek 6"/>
          <p:cNvSpPr/>
          <p:nvPr/>
        </p:nvSpPr>
        <p:spPr>
          <a:xfrm>
            <a:off x="-36512" y="-27384"/>
            <a:ext cx="9180512" cy="3096344"/>
          </a:xfrm>
          <a:prstGeom prst="rect">
            <a:avLst/>
          </a:prstGeom>
          <a:solidFill>
            <a:srgbClr val="001C3D">
              <a:alpha val="4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4" name="Vijfhoek 3"/>
          <p:cNvSpPr/>
          <p:nvPr/>
        </p:nvSpPr>
        <p:spPr>
          <a:xfrm>
            <a:off x="0" y="332656"/>
            <a:ext cx="6336704" cy="576064"/>
          </a:xfrm>
          <a:prstGeom prst="homePlate">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sz="2400" b="1" dirty="0"/>
              <a:t>Tips for communication</a:t>
            </a:r>
          </a:p>
        </p:txBody>
      </p:sp>
      <p:sp>
        <p:nvSpPr>
          <p:cNvPr id="9" name="Tijdelijke aanduiding voor inhoud 2"/>
          <p:cNvSpPr txBox="1">
            <a:spLocks/>
          </p:cNvSpPr>
          <p:nvPr/>
        </p:nvSpPr>
        <p:spPr>
          <a:xfrm>
            <a:off x="853752" y="3212976"/>
            <a:ext cx="8254752" cy="3312368"/>
          </a:xfrm>
          <a:prstGeom prst="rect">
            <a:avLst/>
          </a:prstGeom>
        </p:spPr>
        <p:txBody>
          <a:bodyPr vert="horz" lIns="91440" tIns="45720" rIns="91440" bIns="45720" rtlCol="0">
            <a:noAutofit/>
          </a:bodyPr>
          <a:lstStyle/>
          <a:p>
            <a:pPr algn="just"/>
            <a:r>
              <a:rPr lang="nl-NL" sz="2000" i="1" dirty="0"/>
              <a:t>CLICK on the numbers to learn more.</a:t>
            </a:r>
          </a:p>
          <a:p>
            <a:pPr algn="just"/>
            <a:endParaRPr lang="nl-NL" sz="2000" i="1" dirty="0"/>
          </a:p>
          <a:p>
            <a:pPr algn="just"/>
            <a:r>
              <a:rPr lang="en-GB" sz="2000" dirty="0"/>
              <a:t>Firstly, you as a lawyer should be </a:t>
            </a:r>
            <a:r>
              <a:rPr lang="en-GB" sz="2000" b="1" dirty="0"/>
              <a:t>aware of your professional objectives </a:t>
            </a:r>
            <a:r>
              <a:rPr lang="en-GB" sz="2000" dirty="0"/>
              <a:t>during the interview, and know when and why speaking up is necessary to advance these objectives. For example, when an officer is asking a series of leading questions and your client has an intellectual disability, you might need to intervene, because intellectually disabled suspects are more likely to yield to suggestive questioning and provide a false confession. </a:t>
            </a:r>
            <a:endParaRPr lang="nl-NL" sz="2000" dirty="0"/>
          </a:p>
          <a:p>
            <a:pPr algn="just"/>
            <a:endParaRPr lang="nl-NL" sz="2000" i="1" dirty="0"/>
          </a:p>
          <a:p>
            <a:pPr algn="just"/>
            <a:endParaRPr lang="nl-NL" sz="2000" dirty="0"/>
          </a:p>
        </p:txBody>
      </p:sp>
      <p:sp>
        <p:nvSpPr>
          <p:cNvPr id="10" name="Ovaal 9">
            <a:hlinkClick r:id="rId3" action="ppaction://hlinksldjump"/>
          </p:cNvPr>
          <p:cNvSpPr/>
          <p:nvPr/>
        </p:nvSpPr>
        <p:spPr>
          <a:xfrm>
            <a:off x="35496" y="3861048"/>
            <a:ext cx="792088" cy="504056"/>
          </a:xfrm>
          <a:prstGeom prst="ellipse">
            <a:avLst/>
          </a:prstGeom>
          <a:solidFill>
            <a:schemeClr val="accent4"/>
          </a:solidFill>
          <a:ln w="6350"/>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nl-NL" sz="3200" dirty="0"/>
              <a:t>1</a:t>
            </a:r>
          </a:p>
        </p:txBody>
      </p:sp>
      <p:sp>
        <p:nvSpPr>
          <p:cNvPr id="11" name="Ovaal 10">
            <a:hlinkClick r:id="rId4" action="ppaction://hlinksldjump"/>
          </p:cNvPr>
          <p:cNvSpPr/>
          <p:nvPr/>
        </p:nvSpPr>
        <p:spPr>
          <a:xfrm>
            <a:off x="35496" y="4509120"/>
            <a:ext cx="792088" cy="504056"/>
          </a:xfrm>
          <a:prstGeom prst="ellipse">
            <a:avLst/>
          </a:prstGeom>
          <a:solidFill>
            <a:schemeClr val="accent4"/>
          </a:solidFill>
          <a:ln w="6350"/>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nl-NL" sz="3200" dirty="0"/>
              <a:t>2</a:t>
            </a:r>
          </a:p>
        </p:txBody>
      </p:sp>
      <p:sp>
        <p:nvSpPr>
          <p:cNvPr id="12" name="Ovaal 11">
            <a:hlinkClick r:id="rId4" action="ppaction://hlinksldjump"/>
          </p:cNvPr>
          <p:cNvSpPr/>
          <p:nvPr/>
        </p:nvSpPr>
        <p:spPr>
          <a:xfrm>
            <a:off x="35496" y="5157192"/>
            <a:ext cx="792088" cy="504056"/>
          </a:xfrm>
          <a:prstGeom prst="ellipse">
            <a:avLst/>
          </a:prstGeom>
          <a:ln w="6350"/>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nl-NL" sz="3200" dirty="0"/>
              <a:t>3</a:t>
            </a:r>
          </a:p>
        </p:txBody>
      </p:sp>
      <p:sp>
        <p:nvSpPr>
          <p:cNvPr id="14" name="Ovaal 13">
            <a:hlinkClick r:id="rId5" action="ppaction://hlinksldjump"/>
          </p:cNvPr>
          <p:cNvSpPr/>
          <p:nvPr/>
        </p:nvSpPr>
        <p:spPr>
          <a:xfrm>
            <a:off x="35496" y="5805264"/>
            <a:ext cx="792088" cy="504056"/>
          </a:xfrm>
          <a:prstGeom prst="ellipse">
            <a:avLst/>
          </a:prstGeom>
          <a:ln w="6350"/>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nl-NL" sz="3200" dirty="0"/>
              <a:t>4</a:t>
            </a:r>
          </a:p>
        </p:txBody>
      </p:sp>
      <p:sp>
        <p:nvSpPr>
          <p:cNvPr id="15" name="Actieknop: Terug 14">
            <a:hlinkClick r:id="rId6" action="ppaction://hlinksldjump" highlightClick="1"/>
          </p:cNvPr>
          <p:cNvSpPr/>
          <p:nvPr/>
        </p:nvSpPr>
        <p:spPr>
          <a:xfrm>
            <a:off x="8100392" y="332656"/>
            <a:ext cx="720080" cy="504056"/>
          </a:xfrm>
          <a:prstGeom prst="actionButtonReturn">
            <a:avLst/>
          </a:prstGeom>
          <a:solidFill>
            <a:schemeClr val="accent2">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nl-NL"/>
          </a:p>
        </p:txBody>
      </p:sp>
      <p:sp>
        <p:nvSpPr>
          <p:cNvPr id="16" name="Tekstvak 15"/>
          <p:cNvSpPr txBox="1"/>
          <p:nvPr/>
        </p:nvSpPr>
        <p:spPr>
          <a:xfrm>
            <a:off x="7776864" y="980728"/>
            <a:ext cx="1763688" cy="1200329"/>
          </a:xfrm>
          <a:prstGeom prst="rect">
            <a:avLst/>
          </a:prstGeom>
          <a:noFill/>
        </p:spPr>
        <p:txBody>
          <a:bodyPr wrap="square" rtlCol="0">
            <a:spAutoFit/>
          </a:bodyPr>
          <a:lstStyle/>
          <a:p>
            <a:r>
              <a:rPr lang="nl-NL" dirty="0">
                <a:solidFill>
                  <a:schemeClr val="bg1"/>
                </a:solidFill>
              </a:rPr>
              <a:t>CLICK here to </a:t>
            </a:r>
          </a:p>
          <a:p>
            <a:r>
              <a:rPr lang="nl-NL" dirty="0">
                <a:solidFill>
                  <a:schemeClr val="bg1"/>
                </a:solidFill>
              </a:rPr>
              <a:t>return to</a:t>
            </a:r>
          </a:p>
          <a:p>
            <a:r>
              <a:rPr lang="nl-NL" dirty="0">
                <a:solidFill>
                  <a:schemeClr val="bg1"/>
                </a:solidFill>
              </a:rPr>
              <a:t>the “Role of</a:t>
            </a:r>
          </a:p>
          <a:p>
            <a:r>
              <a:rPr lang="nl-NL" dirty="0">
                <a:solidFill>
                  <a:schemeClr val="bg1"/>
                </a:solidFill>
              </a:rPr>
              <a:t>the lawyer”</a:t>
            </a:r>
          </a:p>
        </p:txBody>
      </p:sp>
      <p:sp>
        <p:nvSpPr>
          <p:cNvPr id="17" name="Tekstvak 16"/>
          <p:cNvSpPr txBox="1"/>
          <p:nvPr/>
        </p:nvSpPr>
        <p:spPr>
          <a:xfrm>
            <a:off x="1835696" y="2422629"/>
            <a:ext cx="5436096" cy="646331"/>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lvl="0" algn="ctr"/>
            <a:r>
              <a:rPr lang="en-GB" dirty="0"/>
              <a:t>In this Section, we will discuss some strategies for communicating during the police interview.</a:t>
            </a:r>
            <a:endParaRPr lang="nl-NL" dirty="0"/>
          </a:p>
        </p:txBody>
      </p:sp>
    </p:spTree>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89" name="Picture 1" descr="C:\Users\Dunya\Documents\SUPRALAT\Politie en Recht 28.jpg"/>
          <p:cNvPicPr>
            <a:picLocks noChangeAspect="1" noChangeArrowheads="1"/>
          </p:cNvPicPr>
          <p:nvPr/>
        </p:nvPicPr>
        <p:blipFill>
          <a:blip r:embed="rId2" cstate="print"/>
          <a:srcRect t="11241" b="32681"/>
          <a:stretch>
            <a:fillRect/>
          </a:stretch>
        </p:blipFill>
        <p:spPr bwMode="auto">
          <a:xfrm>
            <a:off x="-36513" y="-27384"/>
            <a:ext cx="9180513" cy="3108708"/>
          </a:xfrm>
          <a:prstGeom prst="rect">
            <a:avLst/>
          </a:prstGeom>
          <a:noFill/>
        </p:spPr>
      </p:pic>
      <p:sp>
        <p:nvSpPr>
          <p:cNvPr id="7" name="Rechthoek 6"/>
          <p:cNvSpPr/>
          <p:nvPr/>
        </p:nvSpPr>
        <p:spPr>
          <a:xfrm>
            <a:off x="-36512" y="-27384"/>
            <a:ext cx="9180512" cy="3096344"/>
          </a:xfrm>
          <a:prstGeom prst="rect">
            <a:avLst/>
          </a:prstGeom>
          <a:solidFill>
            <a:srgbClr val="001C3D">
              <a:alpha val="4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4" name="Vijfhoek 3"/>
          <p:cNvSpPr/>
          <p:nvPr/>
        </p:nvSpPr>
        <p:spPr>
          <a:xfrm>
            <a:off x="0" y="332656"/>
            <a:ext cx="6336704" cy="576064"/>
          </a:xfrm>
          <a:prstGeom prst="homePlate">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sz="2400" b="1" dirty="0"/>
              <a:t>Tips for communication</a:t>
            </a:r>
          </a:p>
        </p:txBody>
      </p:sp>
      <p:sp>
        <p:nvSpPr>
          <p:cNvPr id="9" name="Tijdelijke aanduiding voor inhoud 2"/>
          <p:cNvSpPr txBox="1">
            <a:spLocks/>
          </p:cNvSpPr>
          <p:nvPr/>
        </p:nvSpPr>
        <p:spPr>
          <a:xfrm>
            <a:off x="853752" y="3212976"/>
            <a:ext cx="8254752" cy="3312368"/>
          </a:xfrm>
          <a:prstGeom prst="rect">
            <a:avLst/>
          </a:prstGeom>
        </p:spPr>
        <p:txBody>
          <a:bodyPr vert="horz" lIns="91440" tIns="45720" rIns="91440" bIns="45720" rtlCol="0">
            <a:noAutofit/>
          </a:bodyPr>
          <a:lstStyle/>
          <a:p>
            <a:pPr algn="just"/>
            <a:r>
              <a:rPr lang="nl-NL" sz="2000" i="1" dirty="0"/>
              <a:t>CLICK on the numbers to learn more.</a:t>
            </a:r>
          </a:p>
          <a:p>
            <a:pPr algn="just"/>
            <a:endParaRPr lang="nl-NL" sz="2000" i="1" dirty="0"/>
          </a:p>
          <a:p>
            <a:pPr algn="just"/>
            <a:endParaRPr lang="nl-NL" sz="2000" dirty="0"/>
          </a:p>
        </p:txBody>
      </p:sp>
      <p:sp>
        <p:nvSpPr>
          <p:cNvPr id="15" name="Actieknop: Terug 14">
            <a:hlinkClick r:id="rId3" action="ppaction://hlinksldjump" highlightClick="1"/>
          </p:cNvPr>
          <p:cNvSpPr/>
          <p:nvPr/>
        </p:nvSpPr>
        <p:spPr>
          <a:xfrm>
            <a:off x="8100392" y="332656"/>
            <a:ext cx="720080" cy="504056"/>
          </a:xfrm>
          <a:prstGeom prst="actionButtonReturn">
            <a:avLst/>
          </a:prstGeom>
          <a:solidFill>
            <a:schemeClr val="accent2">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nl-NL"/>
          </a:p>
        </p:txBody>
      </p:sp>
      <p:sp>
        <p:nvSpPr>
          <p:cNvPr id="16" name="Tekstvak 15"/>
          <p:cNvSpPr txBox="1"/>
          <p:nvPr/>
        </p:nvSpPr>
        <p:spPr>
          <a:xfrm>
            <a:off x="7776864" y="980728"/>
            <a:ext cx="1763688" cy="1200329"/>
          </a:xfrm>
          <a:prstGeom prst="rect">
            <a:avLst/>
          </a:prstGeom>
          <a:noFill/>
        </p:spPr>
        <p:txBody>
          <a:bodyPr wrap="square" rtlCol="0">
            <a:spAutoFit/>
          </a:bodyPr>
          <a:lstStyle/>
          <a:p>
            <a:r>
              <a:rPr lang="nl-NL" dirty="0">
                <a:solidFill>
                  <a:schemeClr val="bg1"/>
                </a:solidFill>
              </a:rPr>
              <a:t>CLICK here to </a:t>
            </a:r>
          </a:p>
          <a:p>
            <a:r>
              <a:rPr lang="nl-NL" dirty="0">
                <a:solidFill>
                  <a:schemeClr val="bg1"/>
                </a:solidFill>
              </a:rPr>
              <a:t>return to</a:t>
            </a:r>
          </a:p>
          <a:p>
            <a:r>
              <a:rPr lang="nl-NL" dirty="0">
                <a:solidFill>
                  <a:schemeClr val="bg1"/>
                </a:solidFill>
              </a:rPr>
              <a:t>the “Role of</a:t>
            </a:r>
          </a:p>
          <a:p>
            <a:r>
              <a:rPr lang="nl-NL" dirty="0">
                <a:solidFill>
                  <a:schemeClr val="bg1"/>
                </a:solidFill>
              </a:rPr>
              <a:t>the lawyer”</a:t>
            </a:r>
          </a:p>
        </p:txBody>
      </p:sp>
      <p:sp>
        <p:nvSpPr>
          <p:cNvPr id="17" name="Tekstvak 16"/>
          <p:cNvSpPr txBox="1"/>
          <p:nvPr/>
        </p:nvSpPr>
        <p:spPr>
          <a:xfrm>
            <a:off x="1835696" y="2422629"/>
            <a:ext cx="5436096" cy="646331"/>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lvl="0" algn="ctr"/>
            <a:r>
              <a:rPr lang="en-GB" dirty="0"/>
              <a:t>In this Section, we will discuss some strategies for communicating during the police interview.</a:t>
            </a:r>
            <a:endParaRPr lang="nl-NL" dirty="0"/>
          </a:p>
        </p:txBody>
      </p:sp>
      <p:sp>
        <p:nvSpPr>
          <p:cNvPr id="18" name="Ovaal 9">
            <a:hlinkClick r:id="rId4" action="ppaction://hlinksldjump"/>
          </p:cNvPr>
          <p:cNvSpPr/>
          <p:nvPr/>
        </p:nvSpPr>
        <p:spPr>
          <a:xfrm>
            <a:off x="35496" y="3861048"/>
            <a:ext cx="792088" cy="504056"/>
          </a:xfrm>
          <a:prstGeom prst="ellipse">
            <a:avLst/>
          </a:prstGeom>
          <a:solidFill>
            <a:schemeClr val="accent4">
              <a:alpha val="66000"/>
            </a:schemeClr>
          </a:solidFill>
          <a:ln w="6350"/>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nl-NL" sz="3200" dirty="0"/>
              <a:t>1</a:t>
            </a:r>
          </a:p>
        </p:txBody>
      </p:sp>
      <p:sp>
        <p:nvSpPr>
          <p:cNvPr id="19" name="Ovaal 10">
            <a:hlinkClick r:id="rId5" action="ppaction://hlinksldjump"/>
          </p:cNvPr>
          <p:cNvSpPr/>
          <p:nvPr/>
        </p:nvSpPr>
        <p:spPr>
          <a:xfrm>
            <a:off x="35496" y="4509120"/>
            <a:ext cx="792088" cy="504056"/>
          </a:xfrm>
          <a:prstGeom prst="ellipse">
            <a:avLst/>
          </a:prstGeom>
          <a:solidFill>
            <a:schemeClr val="accent4"/>
          </a:solidFill>
          <a:ln w="6350"/>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nl-NL" sz="3200" dirty="0"/>
              <a:t>2</a:t>
            </a:r>
          </a:p>
        </p:txBody>
      </p:sp>
      <p:sp>
        <p:nvSpPr>
          <p:cNvPr id="20" name="Ovaal 11">
            <a:hlinkClick r:id="rId5" action="ppaction://hlinksldjump"/>
          </p:cNvPr>
          <p:cNvSpPr/>
          <p:nvPr/>
        </p:nvSpPr>
        <p:spPr>
          <a:xfrm>
            <a:off x="35496" y="5157192"/>
            <a:ext cx="792088" cy="504056"/>
          </a:xfrm>
          <a:prstGeom prst="ellipse">
            <a:avLst/>
          </a:prstGeom>
          <a:solidFill>
            <a:schemeClr val="accent4"/>
          </a:solidFill>
          <a:ln w="6350"/>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nl-NL" sz="3200" dirty="0"/>
              <a:t>3</a:t>
            </a:r>
          </a:p>
        </p:txBody>
      </p:sp>
      <p:sp>
        <p:nvSpPr>
          <p:cNvPr id="21" name="Ovaal 13">
            <a:hlinkClick r:id="rId6" action="ppaction://hlinksldjump"/>
          </p:cNvPr>
          <p:cNvSpPr/>
          <p:nvPr/>
        </p:nvSpPr>
        <p:spPr>
          <a:xfrm>
            <a:off x="35496" y="5805264"/>
            <a:ext cx="792088" cy="504056"/>
          </a:xfrm>
          <a:prstGeom prst="ellipse">
            <a:avLst/>
          </a:prstGeom>
          <a:ln w="6350"/>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nl-NL" sz="3200" dirty="0"/>
              <a:t>4</a:t>
            </a:r>
          </a:p>
        </p:txBody>
      </p:sp>
      <p:sp>
        <p:nvSpPr>
          <p:cNvPr id="2" name="Rectangle 1"/>
          <p:cNvSpPr/>
          <p:nvPr/>
        </p:nvSpPr>
        <p:spPr>
          <a:xfrm>
            <a:off x="1063841" y="3756312"/>
            <a:ext cx="7975140" cy="1938992"/>
          </a:xfrm>
          <a:prstGeom prst="rect">
            <a:avLst/>
          </a:prstGeom>
        </p:spPr>
        <p:txBody>
          <a:bodyPr wrap="square">
            <a:spAutoFit/>
          </a:bodyPr>
          <a:lstStyle/>
          <a:p>
            <a:pPr algn="just"/>
            <a:r>
              <a:rPr lang="en-GB" sz="2000" dirty="0"/>
              <a:t>Secondly, </a:t>
            </a:r>
            <a:r>
              <a:rPr lang="en-GB" sz="2000" b="1" dirty="0"/>
              <a:t>managing your own and other person’s emotions </a:t>
            </a:r>
            <a:r>
              <a:rPr lang="en-GB" sz="2000" dirty="0"/>
              <a:t>may be important for effective communication during the interview. One of the most effective techniques to manage the emotions of others is by naming them.  For example, if a police officer becomes angry at your client for not responding to a certain question, you may </a:t>
            </a:r>
            <a:r>
              <a:rPr lang="en-GB" sz="2000" b="1" dirty="0"/>
              <a:t>put a stop </a:t>
            </a:r>
            <a:r>
              <a:rPr lang="en-GB" sz="2000" dirty="0"/>
              <a:t>to this </a:t>
            </a:r>
            <a:r>
              <a:rPr lang="en-GB" sz="2000" dirty="0" err="1"/>
              <a:t>behavior</a:t>
            </a:r>
            <a:r>
              <a:rPr lang="en-GB" sz="2000" dirty="0"/>
              <a:t> by asking the officer whether he is indeed feeling angry. </a:t>
            </a:r>
            <a:endParaRPr lang="nl-NL" sz="2000" dirty="0"/>
          </a:p>
        </p:txBody>
      </p:sp>
    </p:spTree>
    <p:extLst>
      <p:ext uri="{BB962C8B-B14F-4D97-AF65-F5344CB8AC3E}">
        <p14:creationId xmlns:p14="http://schemas.microsoft.com/office/powerpoint/2010/main" val="570032135"/>
      </p:ext>
    </p:extLst>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89" name="Picture 1" descr="C:\Users\Dunya\Documents\SUPRALAT\Politie en Recht 28.jpg"/>
          <p:cNvPicPr>
            <a:picLocks noChangeAspect="1" noChangeArrowheads="1"/>
          </p:cNvPicPr>
          <p:nvPr/>
        </p:nvPicPr>
        <p:blipFill>
          <a:blip r:embed="rId3" cstate="print"/>
          <a:srcRect t="11241" b="32681"/>
          <a:stretch>
            <a:fillRect/>
          </a:stretch>
        </p:blipFill>
        <p:spPr bwMode="auto">
          <a:xfrm>
            <a:off x="-36513" y="-27384"/>
            <a:ext cx="9180513" cy="3108708"/>
          </a:xfrm>
          <a:prstGeom prst="rect">
            <a:avLst/>
          </a:prstGeom>
          <a:noFill/>
        </p:spPr>
      </p:pic>
      <p:sp>
        <p:nvSpPr>
          <p:cNvPr id="7" name="Rechthoek 6"/>
          <p:cNvSpPr/>
          <p:nvPr/>
        </p:nvSpPr>
        <p:spPr>
          <a:xfrm>
            <a:off x="-36512" y="-27384"/>
            <a:ext cx="9180512" cy="3096344"/>
          </a:xfrm>
          <a:prstGeom prst="rect">
            <a:avLst/>
          </a:prstGeom>
          <a:solidFill>
            <a:srgbClr val="001C3D">
              <a:alpha val="4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4" name="Vijfhoek 3"/>
          <p:cNvSpPr/>
          <p:nvPr/>
        </p:nvSpPr>
        <p:spPr>
          <a:xfrm>
            <a:off x="0" y="332656"/>
            <a:ext cx="6336704" cy="576064"/>
          </a:xfrm>
          <a:prstGeom prst="homePlate">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sz="2400" b="1" dirty="0"/>
              <a:t>Tips for communication</a:t>
            </a:r>
          </a:p>
        </p:txBody>
      </p:sp>
      <p:sp>
        <p:nvSpPr>
          <p:cNvPr id="9" name="Tijdelijke aanduiding voor inhoud 2"/>
          <p:cNvSpPr txBox="1">
            <a:spLocks/>
          </p:cNvSpPr>
          <p:nvPr/>
        </p:nvSpPr>
        <p:spPr>
          <a:xfrm>
            <a:off x="1357808" y="3573016"/>
            <a:ext cx="7462664" cy="2880320"/>
          </a:xfrm>
          <a:prstGeom prst="rect">
            <a:avLst/>
          </a:prstGeom>
        </p:spPr>
        <p:txBody>
          <a:bodyPr vert="horz" lIns="91440" tIns="45720" rIns="91440" bIns="45720" rtlCol="0">
            <a:noAutofit/>
          </a:bodyPr>
          <a:lstStyle/>
          <a:p>
            <a:pPr algn="just"/>
            <a:r>
              <a:rPr lang="en-GB" sz="2000" dirty="0"/>
              <a:t>Naturally, you should </a:t>
            </a:r>
            <a:r>
              <a:rPr lang="en-GB" sz="2000" b="1" dirty="0"/>
              <a:t>remain respectful and polite </a:t>
            </a:r>
            <a:r>
              <a:rPr lang="en-GB" sz="2000" dirty="0"/>
              <a:t>at all times, even when your intervention is likely to provoke an emotional reaction.</a:t>
            </a:r>
            <a:endParaRPr lang="nl-NL" sz="2000" dirty="0"/>
          </a:p>
          <a:p>
            <a:pPr algn="just"/>
            <a:r>
              <a:rPr lang="en-GB" sz="2000" dirty="0"/>
              <a:t> </a:t>
            </a:r>
            <a:endParaRPr lang="nl-NL" sz="2000" dirty="0"/>
          </a:p>
          <a:p>
            <a:pPr algn="just"/>
            <a:r>
              <a:rPr lang="en-GB" sz="2000" dirty="0"/>
              <a:t>Intervening while </a:t>
            </a:r>
            <a:r>
              <a:rPr lang="en-GB" sz="2000" b="1" dirty="0"/>
              <a:t>stating the reasons for intervention </a:t>
            </a:r>
            <a:r>
              <a:rPr lang="en-GB" sz="2000" dirty="0"/>
              <a:t>has proven more effective to obtain the desired result, particularly when it is to stop a certain line of questioning, or to obtain compliance from your client. </a:t>
            </a:r>
            <a:endParaRPr lang="nl-NL" sz="2000" dirty="0"/>
          </a:p>
          <a:p>
            <a:pPr algn="just"/>
            <a:endParaRPr lang="nl-NL" sz="2000" dirty="0"/>
          </a:p>
        </p:txBody>
      </p:sp>
      <p:sp>
        <p:nvSpPr>
          <p:cNvPr id="10" name="Ovaal 9">
            <a:hlinkClick r:id="rId4" action="ppaction://hlinksldjump"/>
          </p:cNvPr>
          <p:cNvSpPr/>
          <p:nvPr/>
        </p:nvSpPr>
        <p:spPr>
          <a:xfrm>
            <a:off x="35496" y="3861048"/>
            <a:ext cx="792088" cy="504056"/>
          </a:xfrm>
          <a:prstGeom prst="ellipse">
            <a:avLst/>
          </a:prstGeom>
          <a:solidFill>
            <a:schemeClr val="accent4"/>
          </a:solidFill>
          <a:ln w="6350"/>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nl-NL" sz="3200" dirty="0"/>
              <a:t>1</a:t>
            </a:r>
          </a:p>
        </p:txBody>
      </p:sp>
      <p:sp>
        <p:nvSpPr>
          <p:cNvPr id="11" name="Ovaal 10">
            <a:hlinkClick r:id="rId5" action="ppaction://hlinksldjump"/>
          </p:cNvPr>
          <p:cNvSpPr/>
          <p:nvPr/>
        </p:nvSpPr>
        <p:spPr>
          <a:xfrm>
            <a:off x="35496" y="4509120"/>
            <a:ext cx="792088" cy="504056"/>
          </a:xfrm>
          <a:prstGeom prst="ellipse">
            <a:avLst/>
          </a:prstGeom>
          <a:solidFill>
            <a:schemeClr val="accent4">
              <a:alpha val="66000"/>
            </a:schemeClr>
          </a:solidFill>
          <a:ln w="6350"/>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nl-NL" sz="3200" dirty="0"/>
              <a:t>2</a:t>
            </a:r>
          </a:p>
        </p:txBody>
      </p:sp>
      <p:sp>
        <p:nvSpPr>
          <p:cNvPr id="12" name="Ovaal 11">
            <a:hlinkClick r:id="rId6" action="ppaction://hlinksldjump"/>
          </p:cNvPr>
          <p:cNvSpPr/>
          <p:nvPr/>
        </p:nvSpPr>
        <p:spPr>
          <a:xfrm>
            <a:off x="35496" y="5157192"/>
            <a:ext cx="792088" cy="504056"/>
          </a:xfrm>
          <a:prstGeom prst="ellipse">
            <a:avLst/>
          </a:prstGeom>
          <a:solidFill>
            <a:schemeClr val="accent4"/>
          </a:solidFill>
          <a:ln w="6350"/>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nl-NL" sz="3200" dirty="0"/>
              <a:t>3</a:t>
            </a:r>
          </a:p>
        </p:txBody>
      </p:sp>
      <p:sp>
        <p:nvSpPr>
          <p:cNvPr id="14" name="Ovaal 13">
            <a:hlinkClick r:id="rId6" action="ppaction://hlinksldjump"/>
          </p:cNvPr>
          <p:cNvSpPr/>
          <p:nvPr/>
        </p:nvSpPr>
        <p:spPr>
          <a:xfrm>
            <a:off x="35496" y="5805264"/>
            <a:ext cx="792088" cy="504056"/>
          </a:xfrm>
          <a:prstGeom prst="ellipse">
            <a:avLst/>
          </a:prstGeom>
          <a:ln w="6350"/>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nl-NL" sz="3200" dirty="0"/>
              <a:t>4</a:t>
            </a:r>
          </a:p>
        </p:txBody>
      </p:sp>
      <p:sp>
        <p:nvSpPr>
          <p:cNvPr id="15" name="Actieknop: Terug 14">
            <a:hlinkClick r:id="rId7" action="ppaction://hlinksldjump" highlightClick="1"/>
          </p:cNvPr>
          <p:cNvSpPr/>
          <p:nvPr/>
        </p:nvSpPr>
        <p:spPr>
          <a:xfrm>
            <a:off x="8100392" y="332656"/>
            <a:ext cx="720080" cy="504056"/>
          </a:xfrm>
          <a:prstGeom prst="actionButtonReturn">
            <a:avLst/>
          </a:prstGeom>
          <a:solidFill>
            <a:schemeClr val="accent2">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nl-NL"/>
          </a:p>
        </p:txBody>
      </p:sp>
      <p:sp>
        <p:nvSpPr>
          <p:cNvPr id="17" name="Tekstvak 16"/>
          <p:cNvSpPr txBox="1"/>
          <p:nvPr/>
        </p:nvSpPr>
        <p:spPr>
          <a:xfrm>
            <a:off x="7776864" y="980728"/>
            <a:ext cx="1763688" cy="1200329"/>
          </a:xfrm>
          <a:prstGeom prst="rect">
            <a:avLst/>
          </a:prstGeom>
          <a:noFill/>
        </p:spPr>
        <p:txBody>
          <a:bodyPr wrap="square" rtlCol="0">
            <a:spAutoFit/>
          </a:bodyPr>
          <a:lstStyle/>
          <a:p>
            <a:r>
              <a:rPr lang="nl-NL" dirty="0">
                <a:solidFill>
                  <a:schemeClr val="bg1"/>
                </a:solidFill>
              </a:rPr>
              <a:t>CLICK here to </a:t>
            </a:r>
          </a:p>
          <a:p>
            <a:r>
              <a:rPr lang="nl-NL" dirty="0">
                <a:solidFill>
                  <a:schemeClr val="bg1"/>
                </a:solidFill>
              </a:rPr>
              <a:t>return to</a:t>
            </a:r>
          </a:p>
          <a:p>
            <a:r>
              <a:rPr lang="nl-NL" dirty="0">
                <a:solidFill>
                  <a:schemeClr val="bg1"/>
                </a:solidFill>
              </a:rPr>
              <a:t>the “Role of</a:t>
            </a:r>
          </a:p>
          <a:p>
            <a:r>
              <a:rPr lang="nl-NL" dirty="0">
                <a:solidFill>
                  <a:schemeClr val="bg1"/>
                </a:solidFill>
              </a:rPr>
              <a:t>the lawyer”</a:t>
            </a:r>
          </a:p>
        </p:txBody>
      </p:sp>
      <p:sp>
        <p:nvSpPr>
          <p:cNvPr id="13" name="Tekstvak 12"/>
          <p:cNvSpPr txBox="1"/>
          <p:nvPr/>
        </p:nvSpPr>
        <p:spPr>
          <a:xfrm>
            <a:off x="1835696" y="2422629"/>
            <a:ext cx="5436096" cy="646331"/>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lvl="0" algn="ctr"/>
            <a:r>
              <a:rPr lang="en-GB" dirty="0"/>
              <a:t>In this Section, we will discuss some strategies for communicating during the police interview.</a:t>
            </a:r>
            <a:endParaRPr lang="nl-NL" dirty="0"/>
          </a:p>
        </p:txBody>
      </p:sp>
    </p:spTree>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89" name="Picture 1" descr="C:\Users\Dunya\Documents\SUPRALAT\Politie en Recht 28.jpg"/>
          <p:cNvPicPr>
            <a:picLocks noChangeAspect="1" noChangeArrowheads="1"/>
          </p:cNvPicPr>
          <p:nvPr/>
        </p:nvPicPr>
        <p:blipFill>
          <a:blip r:embed="rId3" cstate="print"/>
          <a:srcRect t="11241" b="32681"/>
          <a:stretch>
            <a:fillRect/>
          </a:stretch>
        </p:blipFill>
        <p:spPr bwMode="auto">
          <a:xfrm>
            <a:off x="-36513" y="-27384"/>
            <a:ext cx="9180513" cy="3108708"/>
          </a:xfrm>
          <a:prstGeom prst="rect">
            <a:avLst/>
          </a:prstGeom>
          <a:noFill/>
        </p:spPr>
      </p:pic>
      <p:sp>
        <p:nvSpPr>
          <p:cNvPr id="7" name="Rechthoek 6"/>
          <p:cNvSpPr/>
          <p:nvPr/>
        </p:nvSpPr>
        <p:spPr>
          <a:xfrm>
            <a:off x="-36512" y="-27384"/>
            <a:ext cx="9180512" cy="3096344"/>
          </a:xfrm>
          <a:prstGeom prst="rect">
            <a:avLst/>
          </a:prstGeom>
          <a:solidFill>
            <a:srgbClr val="001C3D">
              <a:alpha val="4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4" name="Vijfhoek 3"/>
          <p:cNvSpPr/>
          <p:nvPr/>
        </p:nvSpPr>
        <p:spPr>
          <a:xfrm>
            <a:off x="0" y="332656"/>
            <a:ext cx="6336704" cy="576064"/>
          </a:xfrm>
          <a:prstGeom prst="homePlate">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sz="2400" b="1" dirty="0"/>
              <a:t>Tips for communication</a:t>
            </a:r>
          </a:p>
        </p:txBody>
      </p:sp>
      <p:sp>
        <p:nvSpPr>
          <p:cNvPr id="9" name="Tijdelijke aanduiding voor inhoud 2"/>
          <p:cNvSpPr txBox="1">
            <a:spLocks/>
          </p:cNvSpPr>
          <p:nvPr/>
        </p:nvSpPr>
        <p:spPr>
          <a:xfrm>
            <a:off x="1357808" y="3744701"/>
            <a:ext cx="7462664" cy="2880320"/>
          </a:xfrm>
          <a:prstGeom prst="rect">
            <a:avLst/>
          </a:prstGeom>
        </p:spPr>
        <p:txBody>
          <a:bodyPr vert="horz" lIns="91440" tIns="45720" rIns="91440" bIns="45720" rtlCol="0">
            <a:noAutofit/>
          </a:bodyPr>
          <a:lstStyle/>
          <a:p>
            <a:pPr algn="just"/>
            <a:r>
              <a:rPr lang="en-GB" sz="2000" dirty="0"/>
              <a:t>At the same time, when commenting on the questions or behaviour of the police during interview, it may be understandable to </a:t>
            </a:r>
            <a:r>
              <a:rPr lang="en-GB" sz="2000" b="1" dirty="0"/>
              <a:t>reason your intervention from the standpoint of your client</a:t>
            </a:r>
            <a:r>
              <a:rPr lang="en-GB" sz="2000" dirty="0"/>
              <a:t> to reduce the possible resistance. For instance, where a confusing question is being asked, you might comment on it by saying that your client does not seem to understand the question, instead of challenging the officer directly. By doing so, you pull yourself out of the confrontation.</a:t>
            </a:r>
            <a:endParaRPr lang="nl-NL" sz="2000" dirty="0"/>
          </a:p>
        </p:txBody>
      </p:sp>
      <p:sp>
        <p:nvSpPr>
          <p:cNvPr id="15" name="Actieknop: Terug 14">
            <a:hlinkClick r:id="rId4" action="ppaction://hlinksldjump" highlightClick="1"/>
          </p:cNvPr>
          <p:cNvSpPr/>
          <p:nvPr/>
        </p:nvSpPr>
        <p:spPr>
          <a:xfrm>
            <a:off x="8100392" y="332656"/>
            <a:ext cx="720080" cy="504056"/>
          </a:xfrm>
          <a:prstGeom prst="actionButtonReturn">
            <a:avLst/>
          </a:prstGeom>
          <a:solidFill>
            <a:schemeClr val="accent2">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nl-NL"/>
          </a:p>
        </p:txBody>
      </p:sp>
      <p:sp>
        <p:nvSpPr>
          <p:cNvPr id="17" name="Tekstvak 16"/>
          <p:cNvSpPr txBox="1"/>
          <p:nvPr/>
        </p:nvSpPr>
        <p:spPr>
          <a:xfrm>
            <a:off x="7776864" y="980728"/>
            <a:ext cx="1763688" cy="1200329"/>
          </a:xfrm>
          <a:prstGeom prst="rect">
            <a:avLst/>
          </a:prstGeom>
          <a:noFill/>
        </p:spPr>
        <p:txBody>
          <a:bodyPr wrap="square" rtlCol="0">
            <a:spAutoFit/>
          </a:bodyPr>
          <a:lstStyle/>
          <a:p>
            <a:r>
              <a:rPr lang="nl-NL" dirty="0">
                <a:solidFill>
                  <a:schemeClr val="bg1"/>
                </a:solidFill>
              </a:rPr>
              <a:t>CLICK here to </a:t>
            </a:r>
          </a:p>
          <a:p>
            <a:r>
              <a:rPr lang="nl-NL" dirty="0">
                <a:solidFill>
                  <a:schemeClr val="bg1"/>
                </a:solidFill>
              </a:rPr>
              <a:t>return to</a:t>
            </a:r>
          </a:p>
          <a:p>
            <a:r>
              <a:rPr lang="nl-NL" dirty="0">
                <a:solidFill>
                  <a:schemeClr val="bg1"/>
                </a:solidFill>
              </a:rPr>
              <a:t>the “Role of</a:t>
            </a:r>
          </a:p>
          <a:p>
            <a:r>
              <a:rPr lang="nl-NL" dirty="0">
                <a:solidFill>
                  <a:schemeClr val="bg1"/>
                </a:solidFill>
              </a:rPr>
              <a:t>the lawyer”</a:t>
            </a:r>
          </a:p>
        </p:txBody>
      </p:sp>
      <p:sp>
        <p:nvSpPr>
          <p:cNvPr id="13" name="Tekstvak 12"/>
          <p:cNvSpPr txBox="1"/>
          <p:nvPr/>
        </p:nvSpPr>
        <p:spPr>
          <a:xfrm>
            <a:off x="1835696" y="2422629"/>
            <a:ext cx="5436096" cy="646331"/>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lvl="0" algn="ctr"/>
            <a:r>
              <a:rPr lang="en-GB" dirty="0"/>
              <a:t>In this Section, we will discuss some strategies for communicating during the police interview.</a:t>
            </a:r>
            <a:endParaRPr lang="nl-NL" dirty="0"/>
          </a:p>
        </p:txBody>
      </p:sp>
      <p:sp>
        <p:nvSpPr>
          <p:cNvPr id="22" name="Ovaal 9">
            <a:hlinkClick r:id="rId5" action="ppaction://hlinksldjump"/>
          </p:cNvPr>
          <p:cNvSpPr/>
          <p:nvPr/>
        </p:nvSpPr>
        <p:spPr>
          <a:xfrm>
            <a:off x="35496" y="3861048"/>
            <a:ext cx="792088" cy="504056"/>
          </a:xfrm>
          <a:prstGeom prst="ellipse">
            <a:avLst/>
          </a:prstGeom>
          <a:solidFill>
            <a:schemeClr val="accent4"/>
          </a:solidFill>
          <a:ln w="6350"/>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nl-NL" sz="3200" dirty="0"/>
              <a:t>1</a:t>
            </a:r>
          </a:p>
        </p:txBody>
      </p:sp>
      <p:sp>
        <p:nvSpPr>
          <p:cNvPr id="23" name="Ovaal 10">
            <a:hlinkClick r:id="rId6" action="ppaction://hlinksldjump"/>
          </p:cNvPr>
          <p:cNvSpPr/>
          <p:nvPr/>
        </p:nvSpPr>
        <p:spPr>
          <a:xfrm>
            <a:off x="35496" y="4509120"/>
            <a:ext cx="792088" cy="504056"/>
          </a:xfrm>
          <a:prstGeom prst="ellipse">
            <a:avLst/>
          </a:prstGeom>
          <a:solidFill>
            <a:schemeClr val="accent4"/>
          </a:solidFill>
          <a:ln w="6350"/>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nl-NL" sz="3200" dirty="0"/>
              <a:t>2</a:t>
            </a:r>
          </a:p>
        </p:txBody>
      </p:sp>
      <p:sp>
        <p:nvSpPr>
          <p:cNvPr id="24" name="Ovaal 11"/>
          <p:cNvSpPr/>
          <p:nvPr/>
        </p:nvSpPr>
        <p:spPr>
          <a:xfrm>
            <a:off x="35496" y="5157192"/>
            <a:ext cx="792088" cy="504056"/>
          </a:xfrm>
          <a:prstGeom prst="ellipse">
            <a:avLst/>
          </a:prstGeom>
          <a:solidFill>
            <a:schemeClr val="accent4">
              <a:alpha val="66000"/>
            </a:schemeClr>
          </a:solidFill>
          <a:ln w="6350"/>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nl-NL" sz="3200" dirty="0"/>
              <a:t>3</a:t>
            </a:r>
          </a:p>
        </p:txBody>
      </p:sp>
      <p:sp>
        <p:nvSpPr>
          <p:cNvPr id="25" name="Ovaal 13">
            <a:hlinkClick r:id="rId7" action="ppaction://hlinksldjump"/>
          </p:cNvPr>
          <p:cNvSpPr/>
          <p:nvPr/>
        </p:nvSpPr>
        <p:spPr>
          <a:xfrm>
            <a:off x="35496" y="5805264"/>
            <a:ext cx="792088" cy="504056"/>
          </a:xfrm>
          <a:prstGeom prst="ellipse">
            <a:avLst/>
          </a:prstGeom>
          <a:ln w="6350"/>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nl-NL" sz="3200" dirty="0"/>
              <a:t>4</a:t>
            </a:r>
          </a:p>
        </p:txBody>
      </p:sp>
    </p:spTree>
    <p:extLst>
      <p:ext uri="{BB962C8B-B14F-4D97-AF65-F5344CB8AC3E}">
        <p14:creationId xmlns:p14="http://schemas.microsoft.com/office/powerpoint/2010/main" val="3764651053"/>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323528" y="1284784"/>
            <a:ext cx="4392488" cy="5573216"/>
          </a:xfrm>
        </p:spPr>
        <p:txBody>
          <a:bodyPr>
            <a:normAutofit fontScale="92500"/>
          </a:bodyPr>
          <a:lstStyle/>
          <a:p>
            <a:pPr marL="0" indent="0" algn="just">
              <a:buNone/>
            </a:pPr>
            <a:r>
              <a:rPr lang="en-GB" sz="2400" dirty="0"/>
              <a:t>Two main models of suspect interview have been distinguished in legal psychology literature: the so-called “information-gathering” and the “accusatory” model. </a:t>
            </a:r>
            <a:endParaRPr lang="nl-NL" sz="2400" dirty="0"/>
          </a:p>
          <a:p>
            <a:pPr marL="0" indent="0" algn="just">
              <a:buNone/>
            </a:pPr>
            <a:r>
              <a:rPr lang="en-GB" sz="2400" dirty="0"/>
              <a:t> </a:t>
            </a:r>
            <a:endParaRPr lang="nl-NL" sz="2400" dirty="0"/>
          </a:p>
          <a:p>
            <a:pPr marL="0" indent="0" algn="just">
              <a:buNone/>
            </a:pPr>
            <a:r>
              <a:rPr lang="en-GB" sz="2400" dirty="0"/>
              <a:t>Most real-life suspect interviews fall somewhere in between of these two extremes. Still, it may be helpful for lawyers to know about the features of both models, to be able to judge on the degree of coerciveness, as well as effectiveness, of the actual interviews they are attending. </a:t>
            </a:r>
            <a:endParaRPr lang="nl-NL" sz="2400" dirty="0"/>
          </a:p>
          <a:p>
            <a:pPr marL="0" indent="0" algn="just">
              <a:lnSpc>
                <a:spcPct val="110000"/>
              </a:lnSpc>
              <a:buNone/>
            </a:pPr>
            <a:endParaRPr lang="nl-NL" sz="2200" dirty="0"/>
          </a:p>
          <a:p>
            <a:pPr algn="just">
              <a:lnSpc>
                <a:spcPct val="110000"/>
              </a:lnSpc>
            </a:pPr>
            <a:endParaRPr lang="nl-NL" sz="2000" b="1" dirty="0"/>
          </a:p>
        </p:txBody>
      </p:sp>
      <p:sp>
        <p:nvSpPr>
          <p:cNvPr id="4" name="Vijfhoek 3"/>
          <p:cNvSpPr/>
          <p:nvPr/>
        </p:nvSpPr>
        <p:spPr>
          <a:xfrm>
            <a:off x="0" y="332656"/>
            <a:ext cx="6336704" cy="576064"/>
          </a:xfrm>
          <a:prstGeom prst="homePlate">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sz="2400" b="1" dirty="0"/>
              <a:t>Suspect interview models</a:t>
            </a:r>
          </a:p>
        </p:txBody>
      </p:sp>
      <p:sp>
        <p:nvSpPr>
          <p:cNvPr id="5" name="Actieknop: Introductiepagina 4">
            <a:hlinkClick r:id="rId2" action="ppaction://hlinksldjump" highlightClick="1"/>
          </p:cNvPr>
          <p:cNvSpPr/>
          <p:nvPr/>
        </p:nvSpPr>
        <p:spPr>
          <a:xfrm>
            <a:off x="8244408" y="404664"/>
            <a:ext cx="755576" cy="504056"/>
          </a:xfrm>
          <a:prstGeom prst="actionButtonHome">
            <a:avLst/>
          </a:prstGeom>
          <a:solidFill>
            <a:schemeClr val="accent5">
              <a:lumMod val="20000"/>
              <a:lumOff val="80000"/>
            </a:schemeClr>
          </a:solidFill>
        </p:spPr>
        <p:style>
          <a:lnRef idx="2">
            <a:schemeClr val="accent2"/>
          </a:lnRef>
          <a:fillRef idx="1">
            <a:schemeClr val="lt1"/>
          </a:fillRef>
          <a:effectRef idx="0">
            <a:schemeClr val="accent2"/>
          </a:effectRef>
          <a:fontRef idx="minor">
            <a:schemeClr val="dk1"/>
          </a:fontRef>
        </p:style>
        <p:txBody>
          <a:bodyPr rtlCol="0" anchor="ctr"/>
          <a:lstStyle/>
          <a:p>
            <a:pPr algn="ctr"/>
            <a:endParaRPr lang="nl-NL" b="1"/>
          </a:p>
        </p:txBody>
      </p:sp>
      <p:sp>
        <p:nvSpPr>
          <p:cNvPr id="6" name="Tekstvak 5">
            <a:hlinkClick r:id="rId3" action="ppaction://hlinksldjump"/>
          </p:cNvPr>
          <p:cNvSpPr txBox="1"/>
          <p:nvPr/>
        </p:nvSpPr>
        <p:spPr>
          <a:xfrm>
            <a:off x="4853382" y="2433662"/>
            <a:ext cx="4039098" cy="923330"/>
          </a:xfrm>
          <a:prstGeom prst="rect">
            <a:avLst/>
          </a:prstGeom>
          <a:solidFill>
            <a:srgbClr val="00A2DB">
              <a:alpha val="84000"/>
            </a:srgbClr>
          </a:solidFill>
        </p:spPr>
        <p:txBody>
          <a:bodyPr wrap="square" rtlCol="0">
            <a:spAutoFit/>
          </a:bodyPr>
          <a:lstStyle/>
          <a:p>
            <a:pPr algn="ctr"/>
            <a:endParaRPr lang="nl-NL" b="1" dirty="0">
              <a:solidFill>
                <a:schemeClr val="bg2"/>
              </a:solidFill>
            </a:endParaRPr>
          </a:p>
          <a:p>
            <a:pPr algn="ctr"/>
            <a:r>
              <a:rPr lang="nl-NL" b="1" dirty="0">
                <a:solidFill>
                  <a:schemeClr val="bg2"/>
                </a:solidFill>
              </a:rPr>
              <a:t>Information-gathering model</a:t>
            </a:r>
          </a:p>
          <a:p>
            <a:pPr algn="ctr"/>
            <a:endParaRPr lang="nl-NL" b="1" dirty="0">
              <a:solidFill>
                <a:schemeClr val="bg2"/>
              </a:solidFill>
            </a:endParaRPr>
          </a:p>
        </p:txBody>
      </p:sp>
      <p:sp>
        <p:nvSpPr>
          <p:cNvPr id="7" name="Tekstvak 6">
            <a:hlinkClick r:id="rId4" action="ppaction://hlinksldjump"/>
          </p:cNvPr>
          <p:cNvSpPr txBox="1"/>
          <p:nvPr/>
        </p:nvSpPr>
        <p:spPr>
          <a:xfrm>
            <a:off x="4853382" y="3585790"/>
            <a:ext cx="4039098" cy="923330"/>
          </a:xfrm>
          <a:prstGeom prst="rect">
            <a:avLst/>
          </a:prstGeom>
          <a:solidFill>
            <a:srgbClr val="00A2DB">
              <a:alpha val="84000"/>
            </a:srgbClr>
          </a:solidFill>
        </p:spPr>
        <p:txBody>
          <a:bodyPr wrap="square" rtlCol="0">
            <a:spAutoFit/>
          </a:bodyPr>
          <a:lstStyle/>
          <a:p>
            <a:pPr algn="ctr"/>
            <a:endParaRPr lang="nl-NL" b="1" dirty="0">
              <a:solidFill>
                <a:schemeClr val="bg2"/>
              </a:solidFill>
            </a:endParaRPr>
          </a:p>
          <a:p>
            <a:pPr algn="ctr"/>
            <a:r>
              <a:rPr lang="nl-NL" b="1" dirty="0">
                <a:solidFill>
                  <a:schemeClr val="bg2"/>
                </a:solidFill>
              </a:rPr>
              <a:t>Accusatory model</a:t>
            </a:r>
          </a:p>
          <a:p>
            <a:pPr algn="ctr"/>
            <a:endParaRPr lang="nl-NL" b="1" dirty="0">
              <a:solidFill>
                <a:schemeClr val="bg2"/>
              </a:solidFill>
            </a:endParaRPr>
          </a:p>
        </p:txBody>
      </p:sp>
      <p:sp>
        <p:nvSpPr>
          <p:cNvPr id="9" name="Rechthoek 8"/>
          <p:cNvSpPr/>
          <p:nvPr/>
        </p:nvSpPr>
        <p:spPr>
          <a:xfrm>
            <a:off x="4920493" y="6444044"/>
            <a:ext cx="3859646" cy="369332"/>
          </a:xfrm>
          <a:prstGeom prst="rect">
            <a:avLst/>
          </a:prstGeom>
        </p:spPr>
        <p:txBody>
          <a:bodyPr wrap="none">
            <a:spAutoFit/>
          </a:bodyPr>
          <a:lstStyle/>
          <a:p>
            <a:r>
              <a:rPr lang="nl-NL" i="1" dirty="0">
                <a:solidFill>
                  <a:srgbClr val="001C3D"/>
                </a:solidFill>
              </a:rPr>
              <a:t>Click on the boxes for more information</a:t>
            </a:r>
            <a:endParaRPr lang="nl-NL" dirty="0"/>
          </a:p>
        </p:txBody>
      </p:sp>
    </p:spTree>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89" name="Picture 1" descr="C:\Users\Dunya\Documents\SUPRALAT\Politie en Recht 28.jpg"/>
          <p:cNvPicPr>
            <a:picLocks noChangeAspect="1" noChangeArrowheads="1"/>
          </p:cNvPicPr>
          <p:nvPr/>
        </p:nvPicPr>
        <p:blipFill>
          <a:blip r:embed="rId3" cstate="print"/>
          <a:srcRect t="11241" b="32681"/>
          <a:stretch>
            <a:fillRect/>
          </a:stretch>
        </p:blipFill>
        <p:spPr bwMode="auto">
          <a:xfrm>
            <a:off x="-36513" y="-27384"/>
            <a:ext cx="9180513" cy="3108708"/>
          </a:xfrm>
          <a:prstGeom prst="rect">
            <a:avLst/>
          </a:prstGeom>
          <a:noFill/>
        </p:spPr>
      </p:pic>
      <p:sp>
        <p:nvSpPr>
          <p:cNvPr id="7" name="Rechthoek 6"/>
          <p:cNvSpPr/>
          <p:nvPr/>
        </p:nvSpPr>
        <p:spPr>
          <a:xfrm>
            <a:off x="-36512" y="-27384"/>
            <a:ext cx="9180512" cy="3096344"/>
          </a:xfrm>
          <a:prstGeom prst="rect">
            <a:avLst/>
          </a:prstGeom>
          <a:solidFill>
            <a:srgbClr val="001C3D">
              <a:alpha val="4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4" name="Vijfhoek 3"/>
          <p:cNvSpPr/>
          <p:nvPr/>
        </p:nvSpPr>
        <p:spPr>
          <a:xfrm>
            <a:off x="0" y="332656"/>
            <a:ext cx="6336704" cy="576064"/>
          </a:xfrm>
          <a:prstGeom prst="homePlate">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sz="2400" b="1" dirty="0"/>
              <a:t>Tips for communication</a:t>
            </a:r>
          </a:p>
        </p:txBody>
      </p:sp>
      <p:sp>
        <p:nvSpPr>
          <p:cNvPr id="9" name="Tijdelijke aanduiding voor inhoud 2"/>
          <p:cNvSpPr txBox="1">
            <a:spLocks/>
          </p:cNvSpPr>
          <p:nvPr/>
        </p:nvSpPr>
        <p:spPr>
          <a:xfrm>
            <a:off x="1357808" y="3744701"/>
            <a:ext cx="7462664" cy="2880320"/>
          </a:xfrm>
          <a:prstGeom prst="rect">
            <a:avLst/>
          </a:prstGeom>
        </p:spPr>
        <p:txBody>
          <a:bodyPr vert="horz" lIns="91440" tIns="45720" rIns="91440" bIns="45720" rtlCol="0">
            <a:noAutofit/>
          </a:bodyPr>
          <a:lstStyle/>
          <a:p>
            <a:pPr algn="just"/>
            <a:r>
              <a:rPr lang="en-GB" sz="2000" dirty="0"/>
              <a:t>And finally, if you are unable to change the behaviour of the officer or the client to meet your professional goals using the above-mentioned strategies, you might consider </a:t>
            </a:r>
            <a:r>
              <a:rPr lang="en-GB" sz="2000" b="1" dirty="0"/>
              <a:t>putting a stop</a:t>
            </a:r>
            <a:r>
              <a:rPr lang="en-GB" sz="2000" dirty="0"/>
              <a:t> to the interview. Furthermore, </a:t>
            </a:r>
            <a:r>
              <a:rPr lang="en-GB" sz="2000" b="1" dirty="0"/>
              <a:t>requesting a break </a:t>
            </a:r>
            <a:r>
              <a:rPr lang="en-GB" sz="2000" dirty="0"/>
              <a:t>in the interview may also be used for other purposes than giving advice to your client: for example, where your client seems worn down by the questioning. </a:t>
            </a:r>
            <a:endParaRPr lang="nl-NL" sz="2000" dirty="0"/>
          </a:p>
        </p:txBody>
      </p:sp>
      <p:sp>
        <p:nvSpPr>
          <p:cNvPr id="15" name="Actieknop: Terug 14">
            <a:hlinkClick r:id="rId4" action="ppaction://hlinksldjump" highlightClick="1"/>
          </p:cNvPr>
          <p:cNvSpPr/>
          <p:nvPr/>
        </p:nvSpPr>
        <p:spPr>
          <a:xfrm>
            <a:off x="8100392" y="332656"/>
            <a:ext cx="720080" cy="504056"/>
          </a:xfrm>
          <a:prstGeom prst="actionButtonReturn">
            <a:avLst/>
          </a:prstGeom>
          <a:solidFill>
            <a:schemeClr val="accent2">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nl-NL"/>
          </a:p>
        </p:txBody>
      </p:sp>
      <p:sp>
        <p:nvSpPr>
          <p:cNvPr id="17" name="Tekstvak 16"/>
          <p:cNvSpPr txBox="1"/>
          <p:nvPr/>
        </p:nvSpPr>
        <p:spPr>
          <a:xfrm>
            <a:off x="7776864" y="980728"/>
            <a:ext cx="1763688" cy="1200329"/>
          </a:xfrm>
          <a:prstGeom prst="rect">
            <a:avLst/>
          </a:prstGeom>
          <a:noFill/>
        </p:spPr>
        <p:txBody>
          <a:bodyPr wrap="square" rtlCol="0">
            <a:spAutoFit/>
          </a:bodyPr>
          <a:lstStyle/>
          <a:p>
            <a:r>
              <a:rPr lang="nl-NL" dirty="0">
                <a:solidFill>
                  <a:schemeClr val="bg1"/>
                </a:solidFill>
              </a:rPr>
              <a:t>CLICK here to </a:t>
            </a:r>
          </a:p>
          <a:p>
            <a:r>
              <a:rPr lang="nl-NL" dirty="0">
                <a:solidFill>
                  <a:schemeClr val="bg1"/>
                </a:solidFill>
              </a:rPr>
              <a:t>return to</a:t>
            </a:r>
          </a:p>
          <a:p>
            <a:r>
              <a:rPr lang="nl-NL" dirty="0">
                <a:solidFill>
                  <a:schemeClr val="bg1"/>
                </a:solidFill>
              </a:rPr>
              <a:t>the “Role of</a:t>
            </a:r>
          </a:p>
          <a:p>
            <a:r>
              <a:rPr lang="nl-NL" dirty="0">
                <a:solidFill>
                  <a:schemeClr val="bg1"/>
                </a:solidFill>
              </a:rPr>
              <a:t>the lawyer”</a:t>
            </a:r>
          </a:p>
        </p:txBody>
      </p:sp>
      <p:sp>
        <p:nvSpPr>
          <p:cNvPr id="13" name="Tekstvak 12"/>
          <p:cNvSpPr txBox="1"/>
          <p:nvPr/>
        </p:nvSpPr>
        <p:spPr>
          <a:xfrm>
            <a:off x="1835696" y="2422629"/>
            <a:ext cx="5436096" cy="646331"/>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lvl="0" algn="ctr"/>
            <a:r>
              <a:rPr lang="en-GB" dirty="0"/>
              <a:t>In this Section, we will discuss some strategies for communicating during the police interview.</a:t>
            </a:r>
            <a:endParaRPr lang="nl-NL" dirty="0"/>
          </a:p>
        </p:txBody>
      </p:sp>
      <p:sp>
        <p:nvSpPr>
          <p:cNvPr id="16" name="Vijfhoek 12">
            <a:hlinkClick r:id="rId5" action="ppaction://hlinksldjump"/>
          </p:cNvPr>
          <p:cNvSpPr/>
          <p:nvPr/>
        </p:nvSpPr>
        <p:spPr>
          <a:xfrm>
            <a:off x="5292080" y="6453336"/>
            <a:ext cx="3780928" cy="332656"/>
          </a:xfrm>
          <a:prstGeom prst="homePlate">
            <a:avLst/>
          </a:prstGeom>
          <a:gradFill flip="none" rotWithShape="1">
            <a:gsLst>
              <a:gs pos="0">
                <a:schemeClr val="accent2">
                  <a:shade val="30000"/>
                  <a:satMod val="115000"/>
                  <a:alpha val="80000"/>
                </a:schemeClr>
              </a:gs>
              <a:gs pos="50000">
                <a:schemeClr val="accent2">
                  <a:shade val="67500"/>
                  <a:satMod val="115000"/>
                </a:schemeClr>
              </a:gs>
              <a:gs pos="100000">
                <a:schemeClr val="accent2">
                  <a:shade val="100000"/>
                  <a:satMod val="11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b="1" dirty="0"/>
              <a:t>Examples of negative behaviour</a:t>
            </a:r>
          </a:p>
        </p:txBody>
      </p:sp>
      <p:sp>
        <p:nvSpPr>
          <p:cNvPr id="14" name="Ovaal 9">
            <a:hlinkClick r:id="rId6" action="ppaction://hlinksldjump"/>
          </p:cNvPr>
          <p:cNvSpPr/>
          <p:nvPr/>
        </p:nvSpPr>
        <p:spPr>
          <a:xfrm>
            <a:off x="35496" y="3861048"/>
            <a:ext cx="792088" cy="504056"/>
          </a:xfrm>
          <a:prstGeom prst="ellipse">
            <a:avLst/>
          </a:prstGeom>
          <a:solidFill>
            <a:schemeClr val="accent4"/>
          </a:solidFill>
          <a:ln w="6350"/>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nl-NL" sz="3200" dirty="0"/>
              <a:t>1</a:t>
            </a:r>
          </a:p>
        </p:txBody>
      </p:sp>
      <p:sp>
        <p:nvSpPr>
          <p:cNvPr id="18" name="Ovaal 10">
            <a:hlinkClick r:id="rId7" action="ppaction://hlinksldjump"/>
          </p:cNvPr>
          <p:cNvSpPr/>
          <p:nvPr/>
        </p:nvSpPr>
        <p:spPr>
          <a:xfrm>
            <a:off x="35496" y="4509120"/>
            <a:ext cx="792088" cy="504056"/>
          </a:xfrm>
          <a:prstGeom prst="ellipse">
            <a:avLst/>
          </a:prstGeom>
          <a:solidFill>
            <a:schemeClr val="accent4"/>
          </a:solidFill>
          <a:ln w="6350"/>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nl-NL" sz="3200" dirty="0"/>
              <a:t>2</a:t>
            </a:r>
          </a:p>
        </p:txBody>
      </p:sp>
      <p:sp>
        <p:nvSpPr>
          <p:cNvPr id="19" name="Ovaal 11">
            <a:hlinkClick r:id="rId7" action="ppaction://hlinksldjump"/>
          </p:cNvPr>
          <p:cNvSpPr/>
          <p:nvPr/>
        </p:nvSpPr>
        <p:spPr>
          <a:xfrm>
            <a:off x="35496" y="5157192"/>
            <a:ext cx="792088" cy="504056"/>
          </a:xfrm>
          <a:prstGeom prst="ellipse">
            <a:avLst/>
          </a:prstGeom>
          <a:solidFill>
            <a:schemeClr val="accent4"/>
          </a:solidFill>
          <a:ln w="6350"/>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nl-NL" sz="3200" dirty="0"/>
              <a:t>3</a:t>
            </a:r>
          </a:p>
        </p:txBody>
      </p:sp>
      <p:sp>
        <p:nvSpPr>
          <p:cNvPr id="20" name="Ovaal 13">
            <a:hlinkClick r:id="rId8" action="ppaction://hlinksldjump"/>
          </p:cNvPr>
          <p:cNvSpPr/>
          <p:nvPr/>
        </p:nvSpPr>
        <p:spPr>
          <a:xfrm>
            <a:off x="35496" y="5805264"/>
            <a:ext cx="792088" cy="504056"/>
          </a:xfrm>
          <a:prstGeom prst="ellipse">
            <a:avLst/>
          </a:prstGeom>
          <a:solidFill>
            <a:schemeClr val="accent4">
              <a:alpha val="66000"/>
            </a:schemeClr>
          </a:solidFill>
          <a:ln w="6350"/>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nl-NL" sz="3200" dirty="0"/>
              <a:t>4</a:t>
            </a:r>
          </a:p>
        </p:txBody>
      </p:sp>
    </p:spTree>
    <p:extLst>
      <p:ext uri="{BB962C8B-B14F-4D97-AF65-F5344CB8AC3E}">
        <p14:creationId xmlns:p14="http://schemas.microsoft.com/office/powerpoint/2010/main" val="91602752"/>
      </p:ext>
    </p:extLst>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89" name="Picture 1" descr="C:\Users\Dunya\Documents\SUPRALAT\Politie en Recht 28.jpg"/>
          <p:cNvPicPr>
            <a:picLocks noChangeAspect="1" noChangeArrowheads="1"/>
          </p:cNvPicPr>
          <p:nvPr/>
        </p:nvPicPr>
        <p:blipFill>
          <a:blip r:embed="rId3" cstate="print"/>
          <a:srcRect t="11241" b="32681"/>
          <a:stretch>
            <a:fillRect/>
          </a:stretch>
        </p:blipFill>
        <p:spPr bwMode="auto">
          <a:xfrm>
            <a:off x="-36513" y="-27384"/>
            <a:ext cx="9180513" cy="3108708"/>
          </a:xfrm>
          <a:prstGeom prst="rect">
            <a:avLst/>
          </a:prstGeom>
          <a:noFill/>
        </p:spPr>
      </p:pic>
      <p:sp>
        <p:nvSpPr>
          <p:cNvPr id="7" name="Rechthoek 6"/>
          <p:cNvSpPr/>
          <p:nvPr/>
        </p:nvSpPr>
        <p:spPr>
          <a:xfrm>
            <a:off x="-36512" y="-27384"/>
            <a:ext cx="9180512" cy="3096344"/>
          </a:xfrm>
          <a:prstGeom prst="rect">
            <a:avLst/>
          </a:prstGeom>
          <a:solidFill>
            <a:srgbClr val="001C3D">
              <a:alpha val="4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4" name="Vijfhoek 3"/>
          <p:cNvSpPr/>
          <p:nvPr/>
        </p:nvSpPr>
        <p:spPr>
          <a:xfrm>
            <a:off x="0" y="332656"/>
            <a:ext cx="6336704" cy="576064"/>
          </a:xfrm>
          <a:prstGeom prst="homePlate">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sz="2400" b="1" dirty="0"/>
              <a:t>Negative behaviour during suspect interview</a:t>
            </a:r>
          </a:p>
        </p:txBody>
      </p:sp>
      <p:sp>
        <p:nvSpPr>
          <p:cNvPr id="9" name="Tijdelijke aanduiding voor inhoud 2"/>
          <p:cNvSpPr txBox="1">
            <a:spLocks/>
          </p:cNvSpPr>
          <p:nvPr/>
        </p:nvSpPr>
        <p:spPr>
          <a:xfrm>
            <a:off x="827584" y="3933056"/>
            <a:ext cx="7462664" cy="1728192"/>
          </a:xfrm>
          <a:prstGeom prst="rect">
            <a:avLst/>
          </a:prstGeom>
        </p:spPr>
        <p:txBody>
          <a:bodyPr vert="horz" lIns="91440" tIns="45720" rIns="91440" bIns="45720" rtlCol="0">
            <a:noAutofit/>
          </a:bodyPr>
          <a:lstStyle/>
          <a:p>
            <a:pPr lvl="0" algn="just"/>
            <a:r>
              <a:rPr lang="en-GB" sz="2200" dirty="0"/>
              <a:t>Here are some negative examples of behaviour during the interview. Even though you might “win” your point at the given moment, using these behaviours, they are counterproductive to building a lasting working relationship. </a:t>
            </a:r>
            <a:endParaRPr lang="nl-NL" sz="2200" dirty="0"/>
          </a:p>
        </p:txBody>
      </p:sp>
      <p:sp>
        <p:nvSpPr>
          <p:cNvPr id="15" name="Actieknop: Terug 14">
            <a:hlinkClick r:id="rId4" action="ppaction://hlinksldjump" highlightClick="1"/>
          </p:cNvPr>
          <p:cNvSpPr/>
          <p:nvPr/>
        </p:nvSpPr>
        <p:spPr>
          <a:xfrm>
            <a:off x="8100392" y="332656"/>
            <a:ext cx="720080" cy="504056"/>
          </a:xfrm>
          <a:prstGeom prst="actionButtonReturn">
            <a:avLst/>
          </a:prstGeom>
          <a:solidFill>
            <a:schemeClr val="accent2">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nl-NL"/>
          </a:p>
        </p:txBody>
      </p:sp>
      <p:sp>
        <p:nvSpPr>
          <p:cNvPr id="16" name="Vijfhoek 15">
            <a:hlinkClick r:id="rId5" action="ppaction://hlinksldjump"/>
          </p:cNvPr>
          <p:cNvSpPr/>
          <p:nvPr/>
        </p:nvSpPr>
        <p:spPr>
          <a:xfrm>
            <a:off x="7524328" y="6165304"/>
            <a:ext cx="1260648" cy="404664"/>
          </a:xfrm>
          <a:prstGeom prst="homePlate">
            <a:avLst/>
          </a:prstGeom>
          <a:gradFill flip="none" rotWithShape="1">
            <a:gsLst>
              <a:gs pos="0">
                <a:schemeClr val="accent2">
                  <a:shade val="30000"/>
                  <a:satMod val="115000"/>
                  <a:alpha val="80000"/>
                </a:schemeClr>
              </a:gs>
              <a:gs pos="50000">
                <a:schemeClr val="accent2">
                  <a:shade val="67500"/>
                  <a:satMod val="115000"/>
                </a:schemeClr>
              </a:gs>
              <a:gs pos="100000">
                <a:schemeClr val="accent2">
                  <a:shade val="100000"/>
                  <a:satMod val="11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b="1" dirty="0"/>
              <a:t>Next</a:t>
            </a:r>
          </a:p>
        </p:txBody>
      </p:sp>
      <p:sp>
        <p:nvSpPr>
          <p:cNvPr id="10" name="Tekstvak 16"/>
          <p:cNvSpPr txBox="1"/>
          <p:nvPr/>
        </p:nvSpPr>
        <p:spPr>
          <a:xfrm>
            <a:off x="7776864" y="980728"/>
            <a:ext cx="1763688" cy="1200329"/>
          </a:xfrm>
          <a:prstGeom prst="rect">
            <a:avLst/>
          </a:prstGeom>
          <a:noFill/>
        </p:spPr>
        <p:txBody>
          <a:bodyPr wrap="square" rtlCol="0">
            <a:spAutoFit/>
          </a:bodyPr>
          <a:lstStyle/>
          <a:p>
            <a:r>
              <a:rPr lang="nl-NL" dirty="0">
                <a:solidFill>
                  <a:schemeClr val="bg1"/>
                </a:solidFill>
              </a:rPr>
              <a:t>CLICK here to </a:t>
            </a:r>
          </a:p>
          <a:p>
            <a:r>
              <a:rPr lang="nl-NL" dirty="0">
                <a:solidFill>
                  <a:schemeClr val="bg1"/>
                </a:solidFill>
              </a:rPr>
              <a:t>return to</a:t>
            </a:r>
          </a:p>
          <a:p>
            <a:r>
              <a:rPr lang="nl-NL" dirty="0">
                <a:solidFill>
                  <a:schemeClr val="bg1"/>
                </a:solidFill>
              </a:rPr>
              <a:t>the “Role of</a:t>
            </a:r>
          </a:p>
          <a:p>
            <a:r>
              <a:rPr lang="nl-NL" dirty="0">
                <a:solidFill>
                  <a:schemeClr val="bg1"/>
                </a:solidFill>
              </a:rPr>
              <a:t>the lawyer”</a:t>
            </a:r>
          </a:p>
        </p:txBody>
      </p:sp>
    </p:spTree>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89" name="Picture 1" descr="C:\Users\Dunya\Documents\SUPRALAT\Politie en Recht 28.jpg"/>
          <p:cNvPicPr>
            <a:picLocks noChangeAspect="1" noChangeArrowheads="1"/>
          </p:cNvPicPr>
          <p:nvPr/>
        </p:nvPicPr>
        <p:blipFill>
          <a:blip r:embed="rId3" cstate="print"/>
          <a:srcRect t="11241" b="32681"/>
          <a:stretch>
            <a:fillRect/>
          </a:stretch>
        </p:blipFill>
        <p:spPr bwMode="auto">
          <a:xfrm>
            <a:off x="-36513" y="-27384"/>
            <a:ext cx="9180513" cy="3108708"/>
          </a:xfrm>
          <a:prstGeom prst="rect">
            <a:avLst/>
          </a:prstGeom>
          <a:noFill/>
        </p:spPr>
      </p:pic>
      <p:sp>
        <p:nvSpPr>
          <p:cNvPr id="7" name="Rechthoek 6"/>
          <p:cNvSpPr/>
          <p:nvPr/>
        </p:nvSpPr>
        <p:spPr>
          <a:xfrm>
            <a:off x="-36512" y="-27384"/>
            <a:ext cx="9180512" cy="3096344"/>
          </a:xfrm>
          <a:prstGeom prst="rect">
            <a:avLst/>
          </a:prstGeom>
          <a:solidFill>
            <a:srgbClr val="001C3D">
              <a:alpha val="4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4" name="Vijfhoek 3"/>
          <p:cNvSpPr/>
          <p:nvPr/>
        </p:nvSpPr>
        <p:spPr>
          <a:xfrm>
            <a:off x="0" y="332656"/>
            <a:ext cx="6336704" cy="576064"/>
          </a:xfrm>
          <a:prstGeom prst="homePlate">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sz="2400" b="1" dirty="0"/>
              <a:t>Negative behaviour during suspect interview</a:t>
            </a:r>
          </a:p>
        </p:txBody>
      </p:sp>
      <p:sp>
        <p:nvSpPr>
          <p:cNvPr id="9" name="Tijdelijke aanduiding voor inhoud 2"/>
          <p:cNvSpPr txBox="1">
            <a:spLocks/>
          </p:cNvSpPr>
          <p:nvPr/>
        </p:nvSpPr>
        <p:spPr>
          <a:xfrm>
            <a:off x="827584" y="3933056"/>
            <a:ext cx="7462664" cy="1728192"/>
          </a:xfrm>
          <a:prstGeom prst="rect">
            <a:avLst/>
          </a:prstGeom>
        </p:spPr>
        <p:txBody>
          <a:bodyPr vert="horz" lIns="91440" tIns="45720" rIns="91440" bIns="45720" rtlCol="0">
            <a:noAutofit/>
          </a:bodyPr>
          <a:lstStyle/>
          <a:p>
            <a:pPr algn="just"/>
            <a:r>
              <a:rPr lang="en-GB" sz="2200" dirty="0"/>
              <a:t>Thus, </a:t>
            </a:r>
            <a:r>
              <a:rPr lang="en-GB" sz="2200" b="1" dirty="0"/>
              <a:t>seeking to undermine the power</a:t>
            </a:r>
            <a:r>
              <a:rPr lang="en-GB" sz="2200" dirty="0"/>
              <a:t> of the other person, for example, by purposefully interrupting or </a:t>
            </a:r>
            <a:r>
              <a:rPr lang="en-GB" sz="2200" dirty="0" err="1"/>
              <a:t>overtalking</a:t>
            </a:r>
            <a:r>
              <a:rPr lang="en-GB" sz="2200" dirty="0"/>
              <a:t> the person, or violating his or her personal space, perpetuates the conflict and is not conducive to effective communication.</a:t>
            </a:r>
            <a:endParaRPr lang="nl-NL" sz="2200" dirty="0"/>
          </a:p>
        </p:txBody>
      </p:sp>
      <p:sp>
        <p:nvSpPr>
          <p:cNvPr id="15" name="Actieknop: Terug 14">
            <a:hlinkClick r:id="rId4" action="ppaction://hlinksldjump" highlightClick="1"/>
          </p:cNvPr>
          <p:cNvSpPr/>
          <p:nvPr/>
        </p:nvSpPr>
        <p:spPr>
          <a:xfrm>
            <a:off x="8100392" y="332656"/>
            <a:ext cx="720080" cy="504056"/>
          </a:xfrm>
          <a:prstGeom prst="actionButtonReturn">
            <a:avLst/>
          </a:prstGeom>
          <a:solidFill>
            <a:schemeClr val="accent2">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nl-NL"/>
          </a:p>
        </p:txBody>
      </p:sp>
      <p:sp>
        <p:nvSpPr>
          <p:cNvPr id="16" name="Vijfhoek 15">
            <a:hlinkClick r:id="rId5" action="ppaction://hlinksldjump"/>
          </p:cNvPr>
          <p:cNvSpPr/>
          <p:nvPr/>
        </p:nvSpPr>
        <p:spPr>
          <a:xfrm>
            <a:off x="7524328" y="6165304"/>
            <a:ext cx="1260648" cy="404664"/>
          </a:xfrm>
          <a:prstGeom prst="homePlate">
            <a:avLst/>
          </a:prstGeom>
          <a:gradFill flip="none" rotWithShape="1">
            <a:gsLst>
              <a:gs pos="0">
                <a:schemeClr val="accent2">
                  <a:shade val="30000"/>
                  <a:satMod val="115000"/>
                  <a:alpha val="80000"/>
                </a:schemeClr>
              </a:gs>
              <a:gs pos="50000">
                <a:schemeClr val="accent2">
                  <a:shade val="67500"/>
                  <a:satMod val="115000"/>
                </a:schemeClr>
              </a:gs>
              <a:gs pos="100000">
                <a:schemeClr val="accent2">
                  <a:shade val="100000"/>
                  <a:satMod val="11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b="1" dirty="0"/>
              <a:t>Next</a:t>
            </a:r>
          </a:p>
        </p:txBody>
      </p:sp>
      <p:sp>
        <p:nvSpPr>
          <p:cNvPr id="10" name="Tekstvak 16"/>
          <p:cNvSpPr txBox="1"/>
          <p:nvPr/>
        </p:nvSpPr>
        <p:spPr>
          <a:xfrm>
            <a:off x="7776864" y="980728"/>
            <a:ext cx="1763688" cy="1200329"/>
          </a:xfrm>
          <a:prstGeom prst="rect">
            <a:avLst/>
          </a:prstGeom>
          <a:noFill/>
        </p:spPr>
        <p:txBody>
          <a:bodyPr wrap="square" rtlCol="0">
            <a:spAutoFit/>
          </a:bodyPr>
          <a:lstStyle/>
          <a:p>
            <a:r>
              <a:rPr lang="nl-NL" dirty="0">
                <a:solidFill>
                  <a:schemeClr val="bg1"/>
                </a:solidFill>
              </a:rPr>
              <a:t>CLICK here to </a:t>
            </a:r>
          </a:p>
          <a:p>
            <a:r>
              <a:rPr lang="nl-NL" dirty="0">
                <a:solidFill>
                  <a:schemeClr val="bg1"/>
                </a:solidFill>
              </a:rPr>
              <a:t>return to</a:t>
            </a:r>
          </a:p>
          <a:p>
            <a:r>
              <a:rPr lang="nl-NL" dirty="0">
                <a:solidFill>
                  <a:schemeClr val="bg1"/>
                </a:solidFill>
              </a:rPr>
              <a:t>the “Role of</a:t>
            </a:r>
          </a:p>
          <a:p>
            <a:r>
              <a:rPr lang="nl-NL" dirty="0">
                <a:solidFill>
                  <a:schemeClr val="bg1"/>
                </a:solidFill>
              </a:rPr>
              <a:t>the lawyer”</a:t>
            </a:r>
          </a:p>
        </p:txBody>
      </p:sp>
    </p:spTree>
    <p:extLst>
      <p:ext uri="{BB962C8B-B14F-4D97-AF65-F5344CB8AC3E}">
        <p14:creationId xmlns:p14="http://schemas.microsoft.com/office/powerpoint/2010/main" val="2407228744"/>
      </p:ext>
    </p:extLst>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89" name="Picture 1" descr="C:\Users\Dunya\Documents\SUPRALAT\Politie en Recht 28.jpg"/>
          <p:cNvPicPr>
            <a:picLocks noChangeAspect="1" noChangeArrowheads="1"/>
          </p:cNvPicPr>
          <p:nvPr/>
        </p:nvPicPr>
        <p:blipFill>
          <a:blip r:embed="rId3" cstate="print"/>
          <a:srcRect t="11241" b="32681"/>
          <a:stretch>
            <a:fillRect/>
          </a:stretch>
        </p:blipFill>
        <p:spPr bwMode="auto">
          <a:xfrm>
            <a:off x="-36513" y="-27384"/>
            <a:ext cx="9180513" cy="3108708"/>
          </a:xfrm>
          <a:prstGeom prst="rect">
            <a:avLst/>
          </a:prstGeom>
          <a:noFill/>
        </p:spPr>
      </p:pic>
      <p:sp>
        <p:nvSpPr>
          <p:cNvPr id="7" name="Rechthoek 6"/>
          <p:cNvSpPr/>
          <p:nvPr/>
        </p:nvSpPr>
        <p:spPr>
          <a:xfrm>
            <a:off x="-36512" y="-27384"/>
            <a:ext cx="9180512" cy="3096344"/>
          </a:xfrm>
          <a:prstGeom prst="rect">
            <a:avLst/>
          </a:prstGeom>
          <a:solidFill>
            <a:srgbClr val="001C3D">
              <a:alpha val="4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4" name="Vijfhoek 3"/>
          <p:cNvSpPr/>
          <p:nvPr/>
        </p:nvSpPr>
        <p:spPr>
          <a:xfrm>
            <a:off x="0" y="332656"/>
            <a:ext cx="6336704" cy="576064"/>
          </a:xfrm>
          <a:prstGeom prst="homePlate">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sz="2400" b="1" dirty="0"/>
              <a:t>Negative behaviour during suspect interview</a:t>
            </a:r>
          </a:p>
        </p:txBody>
      </p:sp>
      <p:sp>
        <p:nvSpPr>
          <p:cNvPr id="9" name="Tijdelijke aanduiding voor inhoud 2"/>
          <p:cNvSpPr txBox="1">
            <a:spLocks/>
          </p:cNvSpPr>
          <p:nvPr/>
        </p:nvSpPr>
        <p:spPr>
          <a:xfrm>
            <a:off x="827584" y="3933056"/>
            <a:ext cx="7462664" cy="1728192"/>
          </a:xfrm>
          <a:prstGeom prst="rect">
            <a:avLst/>
          </a:prstGeom>
        </p:spPr>
        <p:txBody>
          <a:bodyPr vert="horz" lIns="91440" tIns="45720" rIns="91440" bIns="45720" rtlCol="0">
            <a:noAutofit/>
          </a:bodyPr>
          <a:lstStyle/>
          <a:p>
            <a:pPr algn="just"/>
            <a:r>
              <a:rPr lang="en-GB" sz="2200" dirty="0"/>
              <a:t>Another example are those behaviours, which may, often unknowingly to the sender, provoke additional resistance in the receiver. These are, for example, </a:t>
            </a:r>
            <a:r>
              <a:rPr lang="en-GB" sz="2200" b="1" dirty="0"/>
              <a:t>negative or incongruent body language</a:t>
            </a:r>
            <a:r>
              <a:rPr lang="en-GB" sz="2200" dirty="0"/>
              <a:t>, or the use of the </a:t>
            </a:r>
            <a:r>
              <a:rPr lang="en-GB" sz="2200" b="1" dirty="0"/>
              <a:t>“but” word</a:t>
            </a:r>
            <a:r>
              <a:rPr lang="en-GB" sz="2200" dirty="0"/>
              <a:t>, as in the “you are right, but…”  </a:t>
            </a:r>
            <a:endParaRPr lang="nl-NL" sz="2200" dirty="0"/>
          </a:p>
        </p:txBody>
      </p:sp>
      <p:sp>
        <p:nvSpPr>
          <p:cNvPr id="15" name="Actieknop: Terug 14">
            <a:hlinkClick r:id="rId4" action="ppaction://hlinksldjump" highlightClick="1"/>
          </p:cNvPr>
          <p:cNvSpPr/>
          <p:nvPr/>
        </p:nvSpPr>
        <p:spPr>
          <a:xfrm>
            <a:off x="8100392" y="332656"/>
            <a:ext cx="720080" cy="504056"/>
          </a:xfrm>
          <a:prstGeom prst="actionButtonReturn">
            <a:avLst/>
          </a:prstGeom>
          <a:solidFill>
            <a:schemeClr val="accent2">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nl-NL"/>
          </a:p>
        </p:txBody>
      </p:sp>
      <p:sp>
        <p:nvSpPr>
          <p:cNvPr id="16" name="Vijfhoek 15">
            <a:hlinkClick r:id="rId5" action="ppaction://hlinksldjump"/>
          </p:cNvPr>
          <p:cNvSpPr/>
          <p:nvPr/>
        </p:nvSpPr>
        <p:spPr>
          <a:xfrm>
            <a:off x="7524328" y="6165304"/>
            <a:ext cx="1260648" cy="404664"/>
          </a:xfrm>
          <a:prstGeom prst="homePlate">
            <a:avLst/>
          </a:prstGeom>
          <a:gradFill flip="none" rotWithShape="1">
            <a:gsLst>
              <a:gs pos="0">
                <a:schemeClr val="accent2">
                  <a:shade val="30000"/>
                  <a:satMod val="115000"/>
                  <a:alpha val="80000"/>
                </a:schemeClr>
              </a:gs>
              <a:gs pos="50000">
                <a:schemeClr val="accent2">
                  <a:shade val="67500"/>
                  <a:satMod val="115000"/>
                </a:schemeClr>
              </a:gs>
              <a:gs pos="100000">
                <a:schemeClr val="accent2">
                  <a:shade val="100000"/>
                  <a:satMod val="11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b="1" dirty="0"/>
              <a:t>Next</a:t>
            </a:r>
          </a:p>
        </p:txBody>
      </p:sp>
      <p:sp>
        <p:nvSpPr>
          <p:cNvPr id="10" name="Tekstvak 16"/>
          <p:cNvSpPr txBox="1"/>
          <p:nvPr/>
        </p:nvSpPr>
        <p:spPr>
          <a:xfrm>
            <a:off x="7776864" y="980728"/>
            <a:ext cx="1763688" cy="1200329"/>
          </a:xfrm>
          <a:prstGeom prst="rect">
            <a:avLst/>
          </a:prstGeom>
          <a:noFill/>
        </p:spPr>
        <p:txBody>
          <a:bodyPr wrap="square" rtlCol="0">
            <a:spAutoFit/>
          </a:bodyPr>
          <a:lstStyle/>
          <a:p>
            <a:r>
              <a:rPr lang="nl-NL" dirty="0">
                <a:solidFill>
                  <a:schemeClr val="bg1"/>
                </a:solidFill>
              </a:rPr>
              <a:t>CLICK here to </a:t>
            </a:r>
          </a:p>
          <a:p>
            <a:r>
              <a:rPr lang="nl-NL" dirty="0">
                <a:solidFill>
                  <a:schemeClr val="bg1"/>
                </a:solidFill>
              </a:rPr>
              <a:t>return to</a:t>
            </a:r>
          </a:p>
          <a:p>
            <a:r>
              <a:rPr lang="nl-NL" dirty="0">
                <a:solidFill>
                  <a:schemeClr val="bg1"/>
                </a:solidFill>
              </a:rPr>
              <a:t>the “Role of</a:t>
            </a:r>
          </a:p>
          <a:p>
            <a:r>
              <a:rPr lang="nl-NL" dirty="0">
                <a:solidFill>
                  <a:schemeClr val="bg1"/>
                </a:solidFill>
              </a:rPr>
              <a:t>the lawyer”</a:t>
            </a:r>
          </a:p>
        </p:txBody>
      </p:sp>
    </p:spTree>
    <p:extLst>
      <p:ext uri="{BB962C8B-B14F-4D97-AF65-F5344CB8AC3E}">
        <p14:creationId xmlns:p14="http://schemas.microsoft.com/office/powerpoint/2010/main" val="1205136807"/>
      </p:ext>
    </p:extLst>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89" name="Picture 1" descr="C:\Users\Dunya\Documents\SUPRALAT\Politie en Recht 28.jpg"/>
          <p:cNvPicPr>
            <a:picLocks noChangeAspect="1" noChangeArrowheads="1"/>
          </p:cNvPicPr>
          <p:nvPr/>
        </p:nvPicPr>
        <p:blipFill>
          <a:blip r:embed="rId3" cstate="print"/>
          <a:srcRect t="11241" b="32681"/>
          <a:stretch>
            <a:fillRect/>
          </a:stretch>
        </p:blipFill>
        <p:spPr bwMode="auto">
          <a:xfrm>
            <a:off x="-36513" y="-27384"/>
            <a:ext cx="9180513" cy="3108708"/>
          </a:xfrm>
          <a:prstGeom prst="rect">
            <a:avLst/>
          </a:prstGeom>
          <a:noFill/>
        </p:spPr>
      </p:pic>
      <p:sp>
        <p:nvSpPr>
          <p:cNvPr id="7" name="Rechthoek 6"/>
          <p:cNvSpPr/>
          <p:nvPr/>
        </p:nvSpPr>
        <p:spPr>
          <a:xfrm>
            <a:off x="-36512" y="-27384"/>
            <a:ext cx="9180512" cy="3096344"/>
          </a:xfrm>
          <a:prstGeom prst="rect">
            <a:avLst/>
          </a:prstGeom>
          <a:solidFill>
            <a:srgbClr val="001C3D">
              <a:alpha val="4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4" name="Vijfhoek 3"/>
          <p:cNvSpPr/>
          <p:nvPr/>
        </p:nvSpPr>
        <p:spPr>
          <a:xfrm>
            <a:off x="0" y="332656"/>
            <a:ext cx="6336704" cy="576064"/>
          </a:xfrm>
          <a:prstGeom prst="homePlate">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sz="2400" b="1" dirty="0"/>
              <a:t>Negative behaviour during suspect interview</a:t>
            </a:r>
          </a:p>
        </p:txBody>
      </p:sp>
      <p:sp>
        <p:nvSpPr>
          <p:cNvPr id="9" name="Tijdelijke aanduiding voor inhoud 2"/>
          <p:cNvSpPr txBox="1">
            <a:spLocks/>
          </p:cNvSpPr>
          <p:nvPr/>
        </p:nvSpPr>
        <p:spPr>
          <a:xfrm>
            <a:off x="827584" y="3933056"/>
            <a:ext cx="7462664" cy="1728192"/>
          </a:xfrm>
          <a:prstGeom prst="rect">
            <a:avLst/>
          </a:prstGeom>
        </p:spPr>
        <p:txBody>
          <a:bodyPr vert="horz" lIns="91440" tIns="45720" rIns="91440" bIns="45720" rtlCol="0">
            <a:noAutofit/>
          </a:bodyPr>
          <a:lstStyle/>
          <a:p>
            <a:pPr algn="just"/>
            <a:r>
              <a:rPr lang="en-GB" sz="2200" dirty="0"/>
              <a:t>Likewise, </a:t>
            </a:r>
            <a:r>
              <a:rPr lang="en-GB" sz="2200" b="1" dirty="0" err="1"/>
              <a:t>overarguing</a:t>
            </a:r>
            <a:r>
              <a:rPr lang="en-GB" sz="2200" b="1" dirty="0"/>
              <a:t> your points </a:t>
            </a:r>
            <a:r>
              <a:rPr lang="en-GB" sz="2200" dirty="0"/>
              <a:t>is likely to lead to resistance. If you feel the need to continue persuading, this is likely to mean that is it time to resort to other methods to achieve your professional goals, for example, exploring deeper the perspective of your interlocutor, or putting a stop to the situation.</a:t>
            </a:r>
            <a:endParaRPr lang="nl-NL" sz="2200" dirty="0"/>
          </a:p>
        </p:txBody>
      </p:sp>
      <p:sp>
        <p:nvSpPr>
          <p:cNvPr id="15" name="Actieknop: Terug 14">
            <a:hlinkClick r:id="rId4" action="ppaction://hlinksldjump" highlightClick="1"/>
          </p:cNvPr>
          <p:cNvSpPr/>
          <p:nvPr/>
        </p:nvSpPr>
        <p:spPr>
          <a:xfrm>
            <a:off x="8100392" y="332656"/>
            <a:ext cx="720080" cy="504056"/>
          </a:xfrm>
          <a:prstGeom prst="actionButtonReturn">
            <a:avLst/>
          </a:prstGeom>
          <a:solidFill>
            <a:schemeClr val="accent2">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nl-NL"/>
          </a:p>
        </p:txBody>
      </p:sp>
      <p:sp>
        <p:nvSpPr>
          <p:cNvPr id="16" name="Vijfhoek 15">
            <a:hlinkClick r:id="rId5" action="ppaction://hlinksldjump"/>
          </p:cNvPr>
          <p:cNvSpPr/>
          <p:nvPr/>
        </p:nvSpPr>
        <p:spPr>
          <a:xfrm>
            <a:off x="7524328" y="6165304"/>
            <a:ext cx="1260648" cy="404664"/>
          </a:xfrm>
          <a:prstGeom prst="homePlate">
            <a:avLst/>
          </a:prstGeom>
          <a:gradFill flip="none" rotWithShape="1">
            <a:gsLst>
              <a:gs pos="0">
                <a:schemeClr val="accent2">
                  <a:shade val="30000"/>
                  <a:satMod val="115000"/>
                  <a:alpha val="80000"/>
                </a:schemeClr>
              </a:gs>
              <a:gs pos="50000">
                <a:schemeClr val="accent2">
                  <a:shade val="67500"/>
                  <a:satMod val="115000"/>
                </a:schemeClr>
              </a:gs>
              <a:gs pos="100000">
                <a:schemeClr val="accent2">
                  <a:shade val="100000"/>
                  <a:satMod val="11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b="1" dirty="0"/>
              <a:t>Next</a:t>
            </a:r>
          </a:p>
        </p:txBody>
      </p:sp>
      <p:sp>
        <p:nvSpPr>
          <p:cNvPr id="10" name="Tekstvak 16"/>
          <p:cNvSpPr txBox="1"/>
          <p:nvPr/>
        </p:nvSpPr>
        <p:spPr>
          <a:xfrm>
            <a:off x="7776864" y="980728"/>
            <a:ext cx="1763688" cy="1200329"/>
          </a:xfrm>
          <a:prstGeom prst="rect">
            <a:avLst/>
          </a:prstGeom>
          <a:noFill/>
        </p:spPr>
        <p:txBody>
          <a:bodyPr wrap="square" rtlCol="0">
            <a:spAutoFit/>
          </a:bodyPr>
          <a:lstStyle/>
          <a:p>
            <a:r>
              <a:rPr lang="nl-NL" dirty="0">
                <a:solidFill>
                  <a:schemeClr val="bg1"/>
                </a:solidFill>
              </a:rPr>
              <a:t>CLICK here to </a:t>
            </a:r>
          </a:p>
          <a:p>
            <a:r>
              <a:rPr lang="nl-NL" dirty="0">
                <a:solidFill>
                  <a:schemeClr val="bg1"/>
                </a:solidFill>
              </a:rPr>
              <a:t>return to</a:t>
            </a:r>
          </a:p>
          <a:p>
            <a:r>
              <a:rPr lang="nl-NL" dirty="0">
                <a:solidFill>
                  <a:schemeClr val="bg1"/>
                </a:solidFill>
              </a:rPr>
              <a:t>the “Role of</a:t>
            </a:r>
          </a:p>
          <a:p>
            <a:r>
              <a:rPr lang="nl-NL" dirty="0">
                <a:solidFill>
                  <a:schemeClr val="bg1"/>
                </a:solidFill>
              </a:rPr>
              <a:t>the lawyer”</a:t>
            </a:r>
          </a:p>
        </p:txBody>
      </p:sp>
    </p:spTree>
    <p:extLst>
      <p:ext uri="{BB962C8B-B14F-4D97-AF65-F5344CB8AC3E}">
        <p14:creationId xmlns:p14="http://schemas.microsoft.com/office/powerpoint/2010/main" val="3520212879"/>
      </p:ext>
    </p:extLst>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89" name="Picture 1" descr="C:\Users\Dunya\Documents\SUPRALAT\Politie en Recht 28.jpg"/>
          <p:cNvPicPr>
            <a:picLocks noChangeAspect="1" noChangeArrowheads="1"/>
          </p:cNvPicPr>
          <p:nvPr/>
        </p:nvPicPr>
        <p:blipFill>
          <a:blip r:embed="rId3" cstate="print"/>
          <a:srcRect t="11241" b="32681"/>
          <a:stretch>
            <a:fillRect/>
          </a:stretch>
        </p:blipFill>
        <p:spPr bwMode="auto">
          <a:xfrm>
            <a:off x="-36513" y="-27384"/>
            <a:ext cx="9180513" cy="3108708"/>
          </a:xfrm>
          <a:prstGeom prst="rect">
            <a:avLst/>
          </a:prstGeom>
          <a:noFill/>
        </p:spPr>
      </p:pic>
      <p:sp>
        <p:nvSpPr>
          <p:cNvPr id="7" name="Rechthoek 6"/>
          <p:cNvSpPr/>
          <p:nvPr/>
        </p:nvSpPr>
        <p:spPr>
          <a:xfrm>
            <a:off x="-36512" y="-27384"/>
            <a:ext cx="9180512" cy="3096344"/>
          </a:xfrm>
          <a:prstGeom prst="rect">
            <a:avLst/>
          </a:prstGeom>
          <a:solidFill>
            <a:srgbClr val="001C3D">
              <a:alpha val="4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4" name="Vijfhoek 3"/>
          <p:cNvSpPr/>
          <p:nvPr/>
        </p:nvSpPr>
        <p:spPr>
          <a:xfrm>
            <a:off x="0" y="332656"/>
            <a:ext cx="6336704" cy="576064"/>
          </a:xfrm>
          <a:prstGeom prst="homePlate">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sz="2400" b="1" dirty="0"/>
              <a:t>Negative behaviour during suspect interview</a:t>
            </a:r>
          </a:p>
        </p:txBody>
      </p:sp>
      <p:sp>
        <p:nvSpPr>
          <p:cNvPr id="9" name="Tijdelijke aanduiding voor inhoud 2"/>
          <p:cNvSpPr txBox="1">
            <a:spLocks/>
          </p:cNvSpPr>
          <p:nvPr/>
        </p:nvSpPr>
        <p:spPr>
          <a:xfrm>
            <a:off x="827584" y="3933056"/>
            <a:ext cx="7462664" cy="1728192"/>
          </a:xfrm>
          <a:prstGeom prst="rect">
            <a:avLst/>
          </a:prstGeom>
        </p:spPr>
        <p:txBody>
          <a:bodyPr vert="horz" lIns="91440" tIns="45720" rIns="91440" bIns="45720" rtlCol="0">
            <a:noAutofit/>
          </a:bodyPr>
          <a:lstStyle/>
          <a:p>
            <a:pPr algn="just"/>
            <a:r>
              <a:rPr lang="en-GB" sz="2200" dirty="0"/>
              <a:t>And finally, </a:t>
            </a:r>
            <a:r>
              <a:rPr lang="en-GB" sz="2200" b="1" dirty="0"/>
              <a:t>exposing the other person’s vulnerabilities</a:t>
            </a:r>
            <a:r>
              <a:rPr lang="en-GB" sz="2200" dirty="0"/>
              <a:t>, such as the lack of experience or ignorance of the law, might help you achieve your immediate goals during the interview, but it is likely to create resistance, and is therefore not conducive to an effective working relationship. </a:t>
            </a:r>
            <a:endParaRPr lang="nl-NL" sz="2200" dirty="0"/>
          </a:p>
          <a:p>
            <a:r>
              <a:rPr lang="en-GB" sz="2400" dirty="0"/>
              <a:t> </a:t>
            </a:r>
            <a:endParaRPr lang="nl-NL" sz="2400" dirty="0"/>
          </a:p>
          <a:p>
            <a:r>
              <a:rPr lang="en-GB" sz="2400" dirty="0"/>
              <a:t> </a:t>
            </a:r>
            <a:endParaRPr lang="nl-NL" sz="2400" dirty="0"/>
          </a:p>
          <a:p>
            <a:pPr algn="just"/>
            <a:endParaRPr lang="nl-NL" sz="2200" dirty="0"/>
          </a:p>
        </p:txBody>
      </p:sp>
      <p:sp>
        <p:nvSpPr>
          <p:cNvPr id="15" name="Actieknop: Terug 14">
            <a:hlinkClick r:id="rId4" action="ppaction://hlinksldjump" highlightClick="1"/>
          </p:cNvPr>
          <p:cNvSpPr/>
          <p:nvPr/>
        </p:nvSpPr>
        <p:spPr>
          <a:xfrm>
            <a:off x="8100392" y="332656"/>
            <a:ext cx="720080" cy="504056"/>
          </a:xfrm>
          <a:prstGeom prst="actionButtonReturn">
            <a:avLst/>
          </a:prstGeom>
          <a:solidFill>
            <a:schemeClr val="accent2">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nl-NL"/>
          </a:p>
        </p:txBody>
      </p:sp>
      <p:sp>
        <p:nvSpPr>
          <p:cNvPr id="10" name="Tekstvak 16"/>
          <p:cNvSpPr txBox="1"/>
          <p:nvPr/>
        </p:nvSpPr>
        <p:spPr>
          <a:xfrm>
            <a:off x="7776864" y="980728"/>
            <a:ext cx="1763688" cy="1200329"/>
          </a:xfrm>
          <a:prstGeom prst="rect">
            <a:avLst/>
          </a:prstGeom>
          <a:noFill/>
        </p:spPr>
        <p:txBody>
          <a:bodyPr wrap="square" rtlCol="0">
            <a:spAutoFit/>
          </a:bodyPr>
          <a:lstStyle/>
          <a:p>
            <a:r>
              <a:rPr lang="nl-NL" dirty="0">
                <a:solidFill>
                  <a:schemeClr val="bg1"/>
                </a:solidFill>
              </a:rPr>
              <a:t>CLICK here to </a:t>
            </a:r>
          </a:p>
          <a:p>
            <a:r>
              <a:rPr lang="nl-NL" dirty="0">
                <a:solidFill>
                  <a:schemeClr val="bg1"/>
                </a:solidFill>
              </a:rPr>
              <a:t>return to</a:t>
            </a:r>
          </a:p>
          <a:p>
            <a:r>
              <a:rPr lang="nl-NL" dirty="0">
                <a:solidFill>
                  <a:schemeClr val="bg1"/>
                </a:solidFill>
              </a:rPr>
              <a:t>the “Role of</a:t>
            </a:r>
          </a:p>
          <a:p>
            <a:r>
              <a:rPr lang="nl-NL" dirty="0">
                <a:solidFill>
                  <a:schemeClr val="bg1"/>
                </a:solidFill>
              </a:rPr>
              <a:t>the lawyer”</a:t>
            </a:r>
          </a:p>
        </p:txBody>
      </p:sp>
      <p:sp>
        <p:nvSpPr>
          <p:cNvPr id="11" name="Vijfhoek 9">
            <a:hlinkClick r:id="rId5" action="ppaction://hlinksldjump"/>
          </p:cNvPr>
          <p:cNvSpPr/>
          <p:nvPr/>
        </p:nvSpPr>
        <p:spPr>
          <a:xfrm>
            <a:off x="4572000" y="6453336"/>
            <a:ext cx="4536504" cy="404664"/>
          </a:xfrm>
          <a:prstGeom prst="homePlate">
            <a:avLst/>
          </a:prstGeom>
          <a:gradFill flip="none" rotWithShape="1">
            <a:gsLst>
              <a:gs pos="0">
                <a:schemeClr val="accent2">
                  <a:shade val="30000"/>
                  <a:satMod val="115000"/>
                  <a:alpha val="80000"/>
                </a:schemeClr>
              </a:gs>
              <a:gs pos="50000">
                <a:schemeClr val="accent2">
                  <a:shade val="67500"/>
                  <a:satMod val="115000"/>
                </a:schemeClr>
              </a:gs>
              <a:gs pos="100000">
                <a:schemeClr val="accent2">
                  <a:shade val="100000"/>
                  <a:satMod val="11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b="1" dirty="0"/>
              <a:t>End of Part 3: Click to return to ‘Homepage’</a:t>
            </a:r>
          </a:p>
        </p:txBody>
      </p:sp>
    </p:spTree>
    <p:extLst>
      <p:ext uri="{BB962C8B-B14F-4D97-AF65-F5344CB8AC3E}">
        <p14:creationId xmlns:p14="http://schemas.microsoft.com/office/powerpoint/2010/main" val="1035694840"/>
      </p:ext>
    </p:extLst>
  </p:cSld>
  <p:clrMapOvr>
    <a:masterClrMapping/>
  </p:clrMapOv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Vijfhoek 3"/>
          <p:cNvSpPr/>
          <p:nvPr/>
        </p:nvSpPr>
        <p:spPr>
          <a:xfrm>
            <a:off x="0" y="332656"/>
            <a:ext cx="6336704" cy="576064"/>
          </a:xfrm>
          <a:prstGeom prst="homePlate">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sz="2400" b="1" dirty="0"/>
              <a:t>Homepage</a:t>
            </a:r>
          </a:p>
        </p:txBody>
      </p:sp>
      <p:sp>
        <p:nvSpPr>
          <p:cNvPr id="5" name="Tekstvak 4"/>
          <p:cNvSpPr txBox="1"/>
          <p:nvPr/>
        </p:nvSpPr>
        <p:spPr>
          <a:xfrm>
            <a:off x="2627784" y="467380"/>
            <a:ext cx="6444208" cy="400110"/>
          </a:xfrm>
          <a:prstGeom prst="rect">
            <a:avLst/>
          </a:prstGeom>
          <a:noFill/>
        </p:spPr>
        <p:txBody>
          <a:bodyPr wrap="square" rtlCol="0">
            <a:spAutoFit/>
          </a:bodyPr>
          <a:lstStyle/>
          <a:p>
            <a:r>
              <a:rPr lang="nl-NL" sz="2000" dirty="0"/>
              <a:t>Click HOME to return to this homepage</a:t>
            </a:r>
          </a:p>
        </p:txBody>
      </p:sp>
      <p:sp>
        <p:nvSpPr>
          <p:cNvPr id="6" name="Actieknop: Introductiepagina 5">
            <a:hlinkClick r:id="rId3" action="ppaction://hlinksldjump" highlightClick="1"/>
          </p:cNvPr>
          <p:cNvSpPr/>
          <p:nvPr/>
        </p:nvSpPr>
        <p:spPr>
          <a:xfrm>
            <a:off x="8244408" y="404664"/>
            <a:ext cx="755576" cy="504056"/>
          </a:xfrm>
          <a:prstGeom prst="actionButtonHome">
            <a:avLst/>
          </a:prstGeom>
          <a:solidFill>
            <a:schemeClr val="accent5">
              <a:lumMod val="20000"/>
              <a:lumOff val="80000"/>
            </a:schemeClr>
          </a:solidFill>
        </p:spPr>
        <p:style>
          <a:lnRef idx="2">
            <a:schemeClr val="accent2"/>
          </a:lnRef>
          <a:fillRef idx="1">
            <a:schemeClr val="lt1"/>
          </a:fillRef>
          <a:effectRef idx="0">
            <a:schemeClr val="accent2"/>
          </a:effectRef>
          <a:fontRef idx="minor">
            <a:schemeClr val="dk1"/>
          </a:fontRef>
        </p:style>
        <p:txBody>
          <a:bodyPr rtlCol="0" anchor="ctr"/>
          <a:lstStyle/>
          <a:p>
            <a:pPr algn="ctr"/>
            <a:endParaRPr lang="nl-NL"/>
          </a:p>
        </p:txBody>
      </p:sp>
      <p:sp>
        <p:nvSpPr>
          <p:cNvPr id="7" name="Tekstvak 6">
            <a:hlinkClick r:id="" action="ppaction://hlinkshowjump?jump=nextslide"/>
          </p:cNvPr>
          <p:cNvSpPr txBox="1"/>
          <p:nvPr/>
        </p:nvSpPr>
        <p:spPr>
          <a:xfrm>
            <a:off x="1232196" y="1702190"/>
            <a:ext cx="2715064" cy="1569660"/>
          </a:xfrm>
          <a:prstGeom prst="rect">
            <a:avLst/>
          </a:prstGeom>
          <a:solidFill>
            <a:srgbClr val="00A2DB">
              <a:alpha val="15000"/>
            </a:srgbClr>
          </a:solidFill>
        </p:spPr>
        <p:txBody>
          <a:bodyPr wrap="square" rtlCol="0">
            <a:spAutoFit/>
          </a:bodyPr>
          <a:lstStyle/>
          <a:p>
            <a:pPr algn="ctr"/>
            <a:endParaRPr lang="nl-NL" sz="2400" b="1" dirty="0">
              <a:solidFill>
                <a:schemeClr val="bg2"/>
              </a:solidFill>
            </a:endParaRPr>
          </a:p>
          <a:p>
            <a:pPr algn="ctr"/>
            <a:r>
              <a:rPr lang="nl-NL" sz="2400" b="1" dirty="0">
                <a:solidFill>
                  <a:schemeClr val="bg2"/>
                </a:solidFill>
              </a:rPr>
              <a:t>Part 1: </a:t>
            </a:r>
          </a:p>
          <a:p>
            <a:pPr algn="ctr"/>
            <a:r>
              <a:rPr lang="nl-NL" sz="2400" b="1" dirty="0">
                <a:solidFill>
                  <a:schemeClr val="bg2"/>
                </a:solidFill>
              </a:rPr>
              <a:t>Interview models</a:t>
            </a:r>
          </a:p>
          <a:p>
            <a:pPr algn="ctr"/>
            <a:endParaRPr lang="nl-NL" sz="2400" b="1" dirty="0">
              <a:solidFill>
                <a:schemeClr val="bg2"/>
              </a:solidFill>
            </a:endParaRPr>
          </a:p>
        </p:txBody>
      </p:sp>
      <p:sp>
        <p:nvSpPr>
          <p:cNvPr id="8" name="Tekstvak 7">
            <a:hlinkClick r:id="rId4" action="ppaction://hlinksldjump"/>
          </p:cNvPr>
          <p:cNvSpPr txBox="1"/>
          <p:nvPr/>
        </p:nvSpPr>
        <p:spPr>
          <a:xfrm>
            <a:off x="5099537" y="1702189"/>
            <a:ext cx="2715064" cy="1569660"/>
          </a:xfrm>
          <a:prstGeom prst="rect">
            <a:avLst/>
          </a:prstGeom>
          <a:solidFill>
            <a:schemeClr val="tx2">
              <a:alpha val="15000"/>
            </a:schemeClr>
          </a:solidFill>
        </p:spPr>
        <p:txBody>
          <a:bodyPr wrap="square" rtlCol="0">
            <a:spAutoFit/>
          </a:bodyPr>
          <a:lstStyle/>
          <a:p>
            <a:pPr algn="ctr"/>
            <a:r>
              <a:rPr lang="nl-NL" sz="2400" b="1" dirty="0">
                <a:solidFill>
                  <a:schemeClr val="bg2"/>
                </a:solidFill>
              </a:rPr>
              <a:t>Part 2: </a:t>
            </a:r>
          </a:p>
          <a:p>
            <a:pPr algn="ctr"/>
            <a:r>
              <a:rPr lang="nl-NL" sz="2400" b="1" dirty="0">
                <a:solidFill>
                  <a:schemeClr val="bg2"/>
                </a:solidFill>
              </a:rPr>
              <a:t>Pressure and tactics during suspect interview</a:t>
            </a:r>
          </a:p>
        </p:txBody>
      </p:sp>
      <p:sp>
        <p:nvSpPr>
          <p:cNvPr id="9" name="Tekstvak 8">
            <a:hlinkClick r:id="rId5" action="ppaction://hlinksldjump"/>
          </p:cNvPr>
          <p:cNvSpPr txBox="1"/>
          <p:nvPr/>
        </p:nvSpPr>
        <p:spPr>
          <a:xfrm>
            <a:off x="1232196" y="3964445"/>
            <a:ext cx="2715064" cy="1569660"/>
          </a:xfrm>
          <a:prstGeom prst="rect">
            <a:avLst/>
          </a:prstGeom>
          <a:solidFill>
            <a:schemeClr val="tx2">
              <a:alpha val="15000"/>
            </a:schemeClr>
          </a:solidFill>
        </p:spPr>
        <p:txBody>
          <a:bodyPr wrap="square" rtlCol="0">
            <a:spAutoFit/>
          </a:bodyPr>
          <a:lstStyle/>
          <a:p>
            <a:pPr algn="ctr"/>
            <a:endParaRPr lang="nl-NL" sz="2400" b="1" dirty="0">
              <a:solidFill>
                <a:schemeClr val="bg2"/>
              </a:solidFill>
            </a:endParaRPr>
          </a:p>
          <a:p>
            <a:pPr algn="ctr"/>
            <a:r>
              <a:rPr lang="nl-NL" sz="2400" b="1" dirty="0">
                <a:solidFill>
                  <a:schemeClr val="bg2"/>
                </a:solidFill>
              </a:rPr>
              <a:t>Part 3: </a:t>
            </a:r>
          </a:p>
          <a:p>
            <a:pPr algn="ctr"/>
            <a:r>
              <a:rPr lang="nl-NL" sz="2400" b="1" dirty="0">
                <a:solidFill>
                  <a:schemeClr val="bg2"/>
                </a:solidFill>
              </a:rPr>
              <a:t>Role of the lawyer</a:t>
            </a:r>
          </a:p>
          <a:p>
            <a:pPr algn="ctr"/>
            <a:endParaRPr lang="nl-NL" sz="2400" b="1" dirty="0">
              <a:solidFill>
                <a:schemeClr val="bg2"/>
              </a:solidFill>
            </a:endParaRPr>
          </a:p>
        </p:txBody>
      </p:sp>
      <p:sp>
        <p:nvSpPr>
          <p:cNvPr id="10" name="Tekstvak 9">
            <a:hlinkClick r:id="rId6" action="ppaction://hlinksldjump"/>
          </p:cNvPr>
          <p:cNvSpPr txBox="1"/>
          <p:nvPr/>
        </p:nvSpPr>
        <p:spPr>
          <a:xfrm>
            <a:off x="5099537" y="3964446"/>
            <a:ext cx="2715064" cy="1569660"/>
          </a:xfrm>
          <a:prstGeom prst="rect">
            <a:avLst/>
          </a:prstGeom>
          <a:solidFill>
            <a:srgbClr val="00A2DB">
              <a:alpha val="84000"/>
            </a:srgbClr>
          </a:solidFill>
        </p:spPr>
        <p:txBody>
          <a:bodyPr wrap="square" rtlCol="0">
            <a:spAutoFit/>
          </a:bodyPr>
          <a:lstStyle/>
          <a:p>
            <a:pPr algn="ctr"/>
            <a:endParaRPr lang="nl-NL" sz="2400" b="1" dirty="0">
              <a:solidFill>
                <a:schemeClr val="bg2"/>
              </a:solidFill>
            </a:endParaRPr>
          </a:p>
          <a:p>
            <a:pPr algn="ctr"/>
            <a:r>
              <a:rPr lang="nl-NL" sz="2400" b="1" dirty="0">
                <a:solidFill>
                  <a:schemeClr val="bg2"/>
                </a:solidFill>
              </a:rPr>
              <a:t>Part 4: </a:t>
            </a:r>
          </a:p>
          <a:p>
            <a:pPr algn="ctr"/>
            <a:r>
              <a:rPr lang="nl-NL" sz="2400" b="1" dirty="0">
                <a:solidFill>
                  <a:schemeClr val="bg2"/>
                </a:solidFill>
              </a:rPr>
              <a:t>Summary</a:t>
            </a:r>
          </a:p>
          <a:p>
            <a:pPr algn="ctr"/>
            <a:endParaRPr lang="nl-NL" sz="2400" b="1" dirty="0">
              <a:solidFill>
                <a:schemeClr val="bg2"/>
              </a:solidFill>
            </a:endParaRPr>
          </a:p>
        </p:txBody>
      </p:sp>
      <p:sp>
        <p:nvSpPr>
          <p:cNvPr id="11" name="Rechthoek 10"/>
          <p:cNvSpPr/>
          <p:nvPr/>
        </p:nvSpPr>
        <p:spPr>
          <a:xfrm>
            <a:off x="4643537" y="6453336"/>
            <a:ext cx="4500463" cy="369332"/>
          </a:xfrm>
          <a:prstGeom prst="rect">
            <a:avLst/>
          </a:prstGeom>
        </p:spPr>
        <p:txBody>
          <a:bodyPr wrap="none">
            <a:spAutoFit/>
          </a:bodyPr>
          <a:lstStyle/>
          <a:p>
            <a:r>
              <a:rPr lang="nl-NL" i="1" dirty="0">
                <a:solidFill>
                  <a:srgbClr val="001C3D"/>
                </a:solidFill>
              </a:rPr>
              <a:t>Click on the boxes to open the respective parts</a:t>
            </a:r>
            <a:endParaRPr lang="nl-NL" dirty="0"/>
          </a:p>
        </p:txBody>
      </p:sp>
    </p:spTree>
  </p:cSld>
  <p:clrMapOvr>
    <a:masterClrMapping/>
  </p:clrMapOv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p:txBody>
          <a:bodyPr>
            <a:noAutofit/>
          </a:bodyPr>
          <a:lstStyle/>
          <a:p>
            <a:pPr marL="0" indent="0" algn="just">
              <a:buNone/>
            </a:pPr>
            <a:r>
              <a:rPr lang="nl-NL" sz="2400" dirty="0"/>
              <a:t>Firstly, </a:t>
            </a:r>
            <a:r>
              <a:rPr lang="en-GB" sz="2400" dirty="0"/>
              <a:t>there are </a:t>
            </a:r>
            <a:r>
              <a:rPr lang="en-GB" sz="2400" b="1" dirty="0"/>
              <a:t>two main models </a:t>
            </a:r>
            <a:r>
              <a:rPr lang="en-GB" sz="2400" dirty="0"/>
              <a:t>of suspect interview, depending on the interviewer’s purpose, and the amount and the nature of tactics being employed. An </a:t>
            </a:r>
            <a:r>
              <a:rPr lang="en-GB" sz="2400" b="1" dirty="0"/>
              <a:t>information-gathering </a:t>
            </a:r>
            <a:r>
              <a:rPr lang="en-GB" sz="2400" dirty="0"/>
              <a:t>interview is aimed at obtaining a suspect’s account, and uses the least external pressure. </a:t>
            </a:r>
          </a:p>
          <a:p>
            <a:pPr marL="0" indent="0" algn="just">
              <a:buNone/>
            </a:pPr>
            <a:endParaRPr lang="en-GB" sz="2400" dirty="0"/>
          </a:p>
          <a:p>
            <a:pPr marL="0" indent="0" algn="just">
              <a:buNone/>
            </a:pPr>
            <a:r>
              <a:rPr lang="en-GB" sz="2400" dirty="0"/>
              <a:t>The opposite of it is an </a:t>
            </a:r>
            <a:r>
              <a:rPr lang="en-GB" sz="2400" b="1" dirty="0"/>
              <a:t>accusatory interview</a:t>
            </a:r>
            <a:r>
              <a:rPr lang="en-GB" sz="2400" dirty="0"/>
              <a:t>, which aims to obtain a confession, and make use of external pressure. Most real-life interviews lie somewhere in between these two models.</a:t>
            </a:r>
            <a:endParaRPr lang="nl-NL" sz="2400" dirty="0"/>
          </a:p>
          <a:p>
            <a:pPr marL="0" indent="0">
              <a:buNone/>
            </a:pPr>
            <a:endParaRPr lang="nl-NL" sz="2800" dirty="0"/>
          </a:p>
          <a:p>
            <a:pPr marL="0" indent="0" algn="just">
              <a:buNone/>
            </a:pPr>
            <a:endParaRPr lang="nl-NL" sz="2600" dirty="0"/>
          </a:p>
          <a:p>
            <a:pPr marL="0" indent="0" algn="just">
              <a:buNone/>
            </a:pPr>
            <a:endParaRPr lang="nl-NL" sz="2600" dirty="0"/>
          </a:p>
        </p:txBody>
      </p:sp>
      <p:sp>
        <p:nvSpPr>
          <p:cNvPr id="4" name="Vijfhoek 3"/>
          <p:cNvSpPr/>
          <p:nvPr/>
        </p:nvSpPr>
        <p:spPr>
          <a:xfrm>
            <a:off x="0" y="332656"/>
            <a:ext cx="6336704" cy="576064"/>
          </a:xfrm>
          <a:prstGeom prst="homePlate">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sz="2400" b="1" dirty="0"/>
              <a:t>Summary</a:t>
            </a:r>
          </a:p>
        </p:txBody>
      </p:sp>
      <p:sp>
        <p:nvSpPr>
          <p:cNvPr id="5" name="Actieknop: Introductiepagina 4">
            <a:hlinkClick r:id="rId2" action="ppaction://hlinksldjump" highlightClick="1"/>
          </p:cNvPr>
          <p:cNvSpPr/>
          <p:nvPr/>
        </p:nvSpPr>
        <p:spPr>
          <a:xfrm>
            <a:off x="8244408" y="404664"/>
            <a:ext cx="755576" cy="504056"/>
          </a:xfrm>
          <a:prstGeom prst="actionButtonHome">
            <a:avLst/>
          </a:prstGeom>
          <a:solidFill>
            <a:schemeClr val="accent5">
              <a:lumMod val="20000"/>
              <a:lumOff val="80000"/>
            </a:schemeClr>
          </a:solidFill>
        </p:spPr>
        <p:style>
          <a:lnRef idx="2">
            <a:schemeClr val="accent2"/>
          </a:lnRef>
          <a:fillRef idx="1">
            <a:schemeClr val="lt1"/>
          </a:fillRef>
          <a:effectRef idx="0">
            <a:schemeClr val="accent2"/>
          </a:effectRef>
          <a:fontRef idx="minor">
            <a:schemeClr val="dk1"/>
          </a:fontRef>
        </p:style>
        <p:txBody>
          <a:bodyPr rtlCol="0" anchor="ctr"/>
          <a:lstStyle/>
          <a:p>
            <a:pPr algn="ctr"/>
            <a:endParaRPr lang="nl-NL" b="1"/>
          </a:p>
        </p:txBody>
      </p:sp>
      <p:sp>
        <p:nvSpPr>
          <p:cNvPr id="6" name="Vijfhoek 5">
            <a:hlinkClick r:id="rId3" action="ppaction://hlinksldjump"/>
          </p:cNvPr>
          <p:cNvSpPr/>
          <p:nvPr/>
        </p:nvSpPr>
        <p:spPr>
          <a:xfrm>
            <a:off x="7524328" y="6165304"/>
            <a:ext cx="1260648" cy="404664"/>
          </a:xfrm>
          <a:prstGeom prst="homePlate">
            <a:avLst/>
          </a:prstGeom>
          <a:gradFill flip="none" rotWithShape="1">
            <a:gsLst>
              <a:gs pos="0">
                <a:schemeClr val="accent2">
                  <a:shade val="30000"/>
                  <a:satMod val="115000"/>
                  <a:alpha val="80000"/>
                </a:schemeClr>
              </a:gs>
              <a:gs pos="50000">
                <a:schemeClr val="accent2">
                  <a:shade val="67500"/>
                  <a:satMod val="115000"/>
                </a:schemeClr>
              </a:gs>
              <a:gs pos="100000">
                <a:schemeClr val="accent2">
                  <a:shade val="100000"/>
                  <a:satMod val="11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b="1" dirty="0"/>
              <a:t>Next</a:t>
            </a:r>
          </a:p>
        </p:txBody>
      </p:sp>
    </p:spTree>
  </p:cSld>
  <p:clrMapOvr>
    <a:masterClrMapping/>
  </p:clrMapOvr>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p:txBody>
          <a:bodyPr>
            <a:normAutofit/>
          </a:bodyPr>
          <a:lstStyle/>
          <a:p>
            <a:pPr marL="0" indent="0" algn="just">
              <a:buNone/>
            </a:pPr>
            <a:r>
              <a:rPr lang="en-GB" sz="2400" dirty="0"/>
              <a:t>We noted that </a:t>
            </a:r>
            <a:r>
              <a:rPr lang="en-GB" sz="2400" b="1" dirty="0"/>
              <a:t>recognising tactics being used</a:t>
            </a:r>
            <a:r>
              <a:rPr lang="en-GB" sz="2400" dirty="0"/>
              <a:t>, or when their use becomes </a:t>
            </a:r>
            <a:r>
              <a:rPr lang="en-GB" sz="2400" b="1" dirty="0"/>
              <a:t>inappropriate</a:t>
            </a:r>
            <a:r>
              <a:rPr lang="en-GB" sz="2400" dirty="0"/>
              <a:t>, is </a:t>
            </a:r>
            <a:r>
              <a:rPr lang="en-GB" sz="2400" b="1" dirty="0"/>
              <a:t>not an easy task</a:t>
            </a:r>
            <a:r>
              <a:rPr lang="en-GB" sz="2400" dirty="0"/>
              <a:t>. For example, it cannot be limited to observing pressure being used. </a:t>
            </a:r>
          </a:p>
          <a:p>
            <a:pPr marL="0" indent="0" algn="just">
              <a:buNone/>
            </a:pPr>
            <a:endParaRPr lang="en-GB" sz="2400" dirty="0"/>
          </a:p>
          <a:p>
            <a:pPr marL="0" indent="0" algn="just">
              <a:buNone/>
            </a:pPr>
            <a:r>
              <a:rPr lang="en-GB" sz="2400" dirty="0"/>
              <a:t>Instead, it might be helpful to </a:t>
            </a:r>
            <a:r>
              <a:rPr lang="en-GB" sz="2400" b="1" dirty="0"/>
              <a:t>get a “feel’ for what is the overall nature </a:t>
            </a:r>
            <a:r>
              <a:rPr lang="en-GB" sz="2400" dirty="0"/>
              <a:t>of the interview: Does the interview start from the assumption of your client’s guilt? What is the purpose of using certain tactics and techniques? At the same time, some tactics named in this Module are definitely “inappropriate”, and usually prohibited by law.  </a:t>
            </a:r>
            <a:endParaRPr lang="nl-NL" sz="2400" dirty="0"/>
          </a:p>
          <a:p>
            <a:pPr marL="0" indent="0">
              <a:buNone/>
            </a:pPr>
            <a:endParaRPr lang="nl-NL" sz="2800" dirty="0"/>
          </a:p>
          <a:p>
            <a:pPr marL="0" indent="0" algn="just">
              <a:buNone/>
            </a:pPr>
            <a:endParaRPr lang="nl-NL" sz="2600" dirty="0"/>
          </a:p>
        </p:txBody>
      </p:sp>
      <p:sp>
        <p:nvSpPr>
          <p:cNvPr id="4" name="Vijfhoek 3"/>
          <p:cNvSpPr/>
          <p:nvPr/>
        </p:nvSpPr>
        <p:spPr>
          <a:xfrm>
            <a:off x="0" y="332656"/>
            <a:ext cx="6336704" cy="576064"/>
          </a:xfrm>
          <a:prstGeom prst="homePlate">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sz="2400" b="1" dirty="0"/>
              <a:t>Summary</a:t>
            </a:r>
          </a:p>
        </p:txBody>
      </p:sp>
      <p:sp>
        <p:nvSpPr>
          <p:cNvPr id="5" name="Actieknop: Introductiepagina 4">
            <a:hlinkClick r:id="rId2" action="ppaction://hlinksldjump" highlightClick="1"/>
          </p:cNvPr>
          <p:cNvSpPr/>
          <p:nvPr/>
        </p:nvSpPr>
        <p:spPr>
          <a:xfrm>
            <a:off x="8244408" y="404664"/>
            <a:ext cx="755576" cy="504056"/>
          </a:xfrm>
          <a:prstGeom prst="actionButtonHome">
            <a:avLst/>
          </a:prstGeom>
          <a:solidFill>
            <a:schemeClr val="accent5">
              <a:lumMod val="20000"/>
              <a:lumOff val="80000"/>
            </a:schemeClr>
          </a:solidFill>
        </p:spPr>
        <p:style>
          <a:lnRef idx="2">
            <a:schemeClr val="accent2"/>
          </a:lnRef>
          <a:fillRef idx="1">
            <a:schemeClr val="lt1"/>
          </a:fillRef>
          <a:effectRef idx="0">
            <a:schemeClr val="accent2"/>
          </a:effectRef>
          <a:fontRef idx="minor">
            <a:schemeClr val="dk1"/>
          </a:fontRef>
        </p:style>
        <p:txBody>
          <a:bodyPr rtlCol="0" anchor="ctr"/>
          <a:lstStyle/>
          <a:p>
            <a:pPr algn="ctr"/>
            <a:endParaRPr lang="nl-NL" b="1"/>
          </a:p>
        </p:txBody>
      </p:sp>
      <p:sp>
        <p:nvSpPr>
          <p:cNvPr id="6" name="Vijfhoek 5">
            <a:hlinkClick r:id="rId3" action="ppaction://hlinksldjump"/>
          </p:cNvPr>
          <p:cNvSpPr/>
          <p:nvPr/>
        </p:nvSpPr>
        <p:spPr>
          <a:xfrm>
            <a:off x="7524328" y="6165304"/>
            <a:ext cx="1260648" cy="404664"/>
          </a:xfrm>
          <a:prstGeom prst="homePlate">
            <a:avLst/>
          </a:prstGeom>
          <a:gradFill flip="none" rotWithShape="1">
            <a:gsLst>
              <a:gs pos="0">
                <a:schemeClr val="accent2">
                  <a:shade val="30000"/>
                  <a:satMod val="115000"/>
                  <a:alpha val="80000"/>
                </a:schemeClr>
              </a:gs>
              <a:gs pos="50000">
                <a:schemeClr val="accent2">
                  <a:shade val="67500"/>
                  <a:satMod val="115000"/>
                </a:schemeClr>
              </a:gs>
              <a:gs pos="100000">
                <a:schemeClr val="accent2">
                  <a:shade val="100000"/>
                  <a:satMod val="11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b="1" dirty="0"/>
              <a:t>Next</a:t>
            </a:r>
          </a:p>
        </p:txBody>
      </p:sp>
    </p:spTree>
  </p:cSld>
  <p:clrMapOvr>
    <a:masterClrMapping/>
  </p:clrMapOvr>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457200" y="1124744"/>
            <a:ext cx="8229600" cy="4525963"/>
          </a:xfrm>
        </p:spPr>
        <p:txBody>
          <a:bodyPr>
            <a:noAutofit/>
          </a:bodyPr>
          <a:lstStyle/>
          <a:p>
            <a:pPr marL="0" indent="0" algn="just">
              <a:buNone/>
            </a:pPr>
            <a:r>
              <a:rPr lang="nl-NL" sz="2400" b="1" dirty="0"/>
              <a:t>Some tactics </a:t>
            </a:r>
            <a:r>
              <a:rPr lang="nl-NL" sz="2400" dirty="0"/>
              <a:t>descibed in this module are definitely </a:t>
            </a:r>
            <a:r>
              <a:rPr lang="nl-NL" sz="2400" b="1" dirty="0"/>
              <a:t>“inappropriate” </a:t>
            </a:r>
            <a:r>
              <a:rPr lang="nl-NL" sz="2400" dirty="0"/>
              <a:t>are possibly prohibited by law.  </a:t>
            </a:r>
          </a:p>
          <a:p>
            <a:pPr marL="0" indent="0" algn="just">
              <a:buNone/>
            </a:pPr>
            <a:r>
              <a:rPr lang="nl-NL" sz="2400" dirty="0"/>
              <a:t> </a:t>
            </a:r>
          </a:p>
          <a:p>
            <a:pPr marL="0" indent="0" algn="just">
              <a:buNone/>
            </a:pPr>
            <a:r>
              <a:rPr lang="nl-NL" sz="2400" dirty="0"/>
              <a:t>F</a:t>
            </a:r>
            <a:r>
              <a:rPr lang="en-GB" sz="2400" dirty="0" err="1"/>
              <a:t>inally</a:t>
            </a:r>
            <a:r>
              <a:rPr lang="en-GB" sz="2400" dirty="0"/>
              <a:t>, we have discussed the lawyer’s role in relation to pressure in interview. We noted that an </a:t>
            </a:r>
            <a:r>
              <a:rPr lang="en-GB" sz="2400" b="1" dirty="0"/>
              <a:t>active stance </a:t>
            </a:r>
            <a:r>
              <a:rPr lang="en-GB" sz="2400" dirty="0"/>
              <a:t>may be required from the lawyer in order to effectively prevent or react to the possible excessive pressure on his or her client, a criminal suspect. </a:t>
            </a:r>
            <a:endParaRPr lang="nl-NL" sz="2400" dirty="0"/>
          </a:p>
          <a:p>
            <a:pPr marL="0" indent="0" algn="just">
              <a:buNone/>
            </a:pPr>
            <a:endParaRPr lang="nl-NL" sz="2400" dirty="0"/>
          </a:p>
          <a:p>
            <a:pPr marL="0" indent="0" algn="just">
              <a:buNone/>
            </a:pPr>
            <a:r>
              <a:rPr lang="nl-NL" sz="2400" dirty="0"/>
              <a:t>Finally, we reviewed some </a:t>
            </a:r>
            <a:r>
              <a:rPr lang="nl-NL" sz="2400" b="1" dirty="0"/>
              <a:t>recommendations for communication during an interview</a:t>
            </a:r>
            <a:r>
              <a:rPr lang="nl-NL" sz="2400" dirty="0"/>
              <a:t>, and examples of negative behaviour.</a:t>
            </a:r>
          </a:p>
        </p:txBody>
      </p:sp>
      <p:sp>
        <p:nvSpPr>
          <p:cNvPr id="4" name="Vijfhoek 3"/>
          <p:cNvSpPr/>
          <p:nvPr/>
        </p:nvSpPr>
        <p:spPr>
          <a:xfrm>
            <a:off x="0" y="332656"/>
            <a:ext cx="6336704" cy="576064"/>
          </a:xfrm>
          <a:prstGeom prst="homePlate">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sz="2400" b="1" dirty="0"/>
              <a:t>Summary</a:t>
            </a:r>
          </a:p>
        </p:txBody>
      </p:sp>
      <p:sp>
        <p:nvSpPr>
          <p:cNvPr id="5" name="Actieknop: Introductiepagina 4">
            <a:hlinkClick r:id="rId2" action="ppaction://hlinksldjump" highlightClick="1"/>
          </p:cNvPr>
          <p:cNvSpPr/>
          <p:nvPr/>
        </p:nvSpPr>
        <p:spPr>
          <a:xfrm>
            <a:off x="8244408" y="404664"/>
            <a:ext cx="755576" cy="504056"/>
          </a:xfrm>
          <a:prstGeom prst="actionButtonHome">
            <a:avLst/>
          </a:prstGeom>
          <a:solidFill>
            <a:schemeClr val="accent5">
              <a:lumMod val="20000"/>
              <a:lumOff val="80000"/>
            </a:schemeClr>
          </a:solidFill>
        </p:spPr>
        <p:style>
          <a:lnRef idx="2">
            <a:schemeClr val="accent2"/>
          </a:lnRef>
          <a:fillRef idx="1">
            <a:schemeClr val="lt1"/>
          </a:fillRef>
          <a:effectRef idx="0">
            <a:schemeClr val="accent2"/>
          </a:effectRef>
          <a:fontRef idx="minor">
            <a:schemeClr val="dk1"/>
          </a:fontRef>
        </p:style>
        <p:txBody>
          <a:bodyPr rtlCol="0" anchor="ctr"/>
          <a:lstStyle/>
          <a:p>
            <a:pPr algn="ctr"/>
            <a:endParaRPr lang="nl-NL" b="1"/>
          </a:p>
        </p:txBody>
      </p:sp>
      <p:sp>
        <p:nvSpPr>
          <p:cNvPr id="7" name="Stroomdiagram: Ponsband 6">
            <a:hlinkClick r:id="rId3" action="ppaction://hlinksldjump"/>
          </p:cNvPr>
          <p:cNvSpPr/>
          <p:nvPr/>
        </p:nvSpPr>
        <p:spPr>
          <a:xfrm>
            <a:off x="3779912" y="5805264"/>
            <a:ext cx="1944216" cy="792088"/>
          </a:xfrm>
          <a:prstGeom prst="flowChartPunchedTap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nl-NL" sz="2000" b="1" dirty="0"/>
              <a:t>LITERATURE</a:t>
            </a:r>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C:\Users\Dunya\Documents\SUPRALAT\Politie en Recht 35.jpg"/>
          <p:cNvPicPr>
            <a:picLocks noChangeAspect="1" noChangeArrowheads="1"/>
          </p:cNvPicPr>
          <p:nvPr/>
        </p:nvPicPr>
        <p:blipFill>
          <a:blip r:embed="rId2" cstate="print"/>
          <a:srcRect t="17699" b="20216"/>
          <a:stretch>
            <a:fillRect/>
          </a:stretch>
        </p:blipFill>
        <p:spPr bwMode="auto">
          <a:xfrm>
            <a:off x="0" y="-27384"/>
            <a:ext cx="9144000" cy="3789040"/>
          </a:xfrm>
          <a:prstGeom prst="rect">
            <a:avLst/>
          </a:prstGeom>
          <a:noFill/>
        </p:spPr>
      </p:pic>
      <p:sp>
        <p:nvSpPr>
          <p:cNvPr id="5" name="Tekstvak 4"/>
          <p:cNvSpPr txBox="1"/>
          <p:nvPr/>
        </p:nvSpPr>
        <p:spPr>
          <a:xfrm>
            <a:off x="467544" y="3861048"/>
            <a:ext cx="8639944" cy="461665"/>
          </a:xfrm>
          <a:prstGeom prst="rect">
            <a:avLst/>
          </a:prstGeom>
          <a:noFill/>
        </p:spPr>
        <p:txBody>
          <a:bodyPr wrap="square" rtlCol="0">
            <a:spAutoFit/>
          </a:bodyPr>
          <a:lstStyle/>
          <a:p>
            <a:r>
              <a:rPr lang="nl-NL" sz="2400" b="1" dirty="0">
                <a:solidFill>
                  <a:schemeClr val="tx2"/>
                </a:solidFill>
              </a:rPr>
              <a:t>What are the characteristics of the information-gathering model?</a:t>
            </a:r>
          </a:p>
        </p:txBody>
      </p:sp>
      <p:sp>
        <p:nvSpPr>
          <p:cNvPr id="6" name="Rechthoek 5"/>
          <p:cNvSpPr/>
          <p:nvPr/>
        </p:nvSpPr>
        <p:spPr>
          <a:xfrm>
            <a:off x="0" y="-27384"/>
            <a:ext cx="9144000" cy="3789040"/>
          </a:xfrm>
          <a:prstGeom prst="rect">
            <a:avLst/>
          </a:prstGeom>
          <a:solidFill>
            <a:srgbClr val="001C3D">
              <a:alpha val="4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7" name="Vijfhoek 6"/>
          <p:cNvSpPr/>
          <p:nvPr/>
        </p:nvSpPr>
        <p:spPr>
          <a:xfrm>
            <a:off x="0" y="332656"/>
            <a:ext cx="6336704" cy="576064"/>
          </a:xfrm>
          <a:prstGeom prst="homePlate">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sz="2400" b="1" dirty="0"/>
              <a:t>Information-gathering model</a:t>
            </a:r>
          </a:p>
        </p:txBody>
      </p:sp>
      <p:sp>
        <p:nvSpPr>
          <p:cNvPr id="9" name="Tijdelijke aanduiding voor inhoud 2"/>
          <p:cNvSpPr txBox="1">
            <a:spLocks/>
          </p:cNvSpPr>
          <p:nvPr/>
        </p:nvSpPr>
        <p:spPr>
          <a:xfrm>
            <a:off x="467544" y="4365104"/>
            <a:ext cx="8424936" cy="1224136"/>
          </a:xfrm>
          <a:prstGeom prst="rect">
            <a:avLst/>
          </a:prstGeom>
        </p:spPr>
        <p:txBody>
          <a:bodyPr vert="horz" lIns="91440" tIns="45720" rIns="91440" bIns="45720" rtlCol="0">
            <a:noAutofit/>
          </a:bodyPr>
          <a:lstStyle/>
          <a:p>
            <a:pPr algn="just"/>
            <a:r>
              <a:rPr lang="en-GB" sz="2000" dirty="0"/>
              <a:t>The “information-gathering’ model” is the preferred model of a suspect interview. Such an interview is non-confrontational, respectful, and is aimed at </a:t>
            </a:r>
            <a:r>
              <a:rPr lang="en-GB" sz="2000" b="1" dirty="0"/>
              <a:t>establishing rapport with the suspect</a:t>
            </a:r>
            <a:r>
              <a:rPr lang="en-GB" sz="2000" dirty="0"/>
              <a:t>. </a:t>
            </a:r>
            <a:endParaRPr lang="nl-NL" sz="2000" dirty="0"/>
          </a:p>
        </p:txBody>
      </p:sp>
      <p:sp>
        <p:nvSpPr>
          <p:cNvPr id="10" name="Rechthoek 9"/>
          <p:cNvSpPr/>
          <p:nvPr/>
        </p:nvSpPr>
        <p:spPr>
          <a:xfrm>
            <a:off x="227656" y="6546830"/>
            <a:ext cx="3709477" cy="338554"/>
          </a:xfrm>
          <a:prstGeom prst="rect">
            <a:avLst/>
          </a:prstGeom>
        </p:spPr>
        <p:txBody>
          <a:bodyPr wrap="none">
            <a:spAutoFit/>
          </a:bodyPr>
          <a:lstStyle/>
          <a:p>
            <a:r>
              <a:rPr lang="nl-NL" sz="1600" i="1" dirty="0">
                <a:solidFill>
                  <a:srgbClr val="001C3D"/>
                </a:solidFill>
              </a:rPr>
              <a:t>Click on the numbers for more information</a:t>
            </a:r>
            <a:endParaRPr lang="nl-NL" sz="1600" dirty="0"/>
          </a:p>
        </p:txBody>
      </p:sp>
      <p:sp>
        <p:nvSpPr>
          <p:cNvPr id="11" name="Ovaal 10">
            <a:hlinkClick r:id="rId3" action="ppaction://hlinksldjump"/>
          </p:cNvPr>
          <p:cNvSpPr/>
          <p:nvPr/>
        </p:nvSpPr>
        <p:spPr>
          <a:xfrm>
            <a:off x="611560" y="6021288"/>
            <a:ext cx="792088" cy="504056"/>
          </a:xfrm>
          <a:prstGeom prst="ellipse">
            <a:avLst/>
          </a:prstGeom>
          <a:ln w="6350"/>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nl-NL" sz="3200" dirty="0"/>
              <a:t>1</a:t>
            </a:r>
          </a:p>
        </p:txBody>
      </p:sp>
      <p:sp>
        <p:nvSpPr>
          <p:cNvPr id="12" name="Ovaal 11">
            <a:hlinkClick r:id="rId4" action="ppaction://hlinksldjump"/>
          </p:cNvPr>
          <p:cNvSpPr/>
          <p:nvPr/>
        </p:nvSpPr>
        <p:spPr>
          <a:xfrm>
            <a:off x="1547664" y="6021288"/>
            <a:ext cx="792088" cy="504056"/>
          </a:xfrm>
          <a:prstGeom prst="ellipse">
            <a:avLst/>
          </a:prstGeom>
          <a:ln w="6350"/>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nl-NL" sz="3200" dirty="0"/>
              <a:t>2</a:t>
            </a:r>
          </a:p>
        </p:txBody>
      </p:sp>
      <p:sp>
        <p:nvSpPr>
          <p:cNvPr id="13" name="Ovaal 12">
            <a:hlinkClick r:id="rId5" action="ppaction://hlinksldjump"/>
          </p:cNvPr>
          <p:cNvSpPr/>
          <p:nvPr/>
        </p:nvSpPr>
        <p:spPr>
          <a:xfrm>
            <a:off x="2483768" y="6021288"/>
            <a:ext cx="792088" cy="504056"/>
          </a:xfrm>
          <a:prstGeom prst="ellipse">
            <a:avLst/>
          </a:prstGeom>
          <a:ln w="6350"/>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nl-NL" sz="3200" dirty="0"/>
              <a:t>3</a:t>
            </a:r>
          </a:p>
        </p:txBody>
      </p:sp>
      <p:sp>
        <p:nvSpPr>
          <p:cNvPr id="14" name="Actieknop: Introductiepagina 13">
            <a:hlinkClick r:id="rId6" action="ppaction://hlinksldjump" highlightClick="1"/>
          </p:cNvPr>
          <p:cNvSpPr/>
          <p:nvPr/>
        </p:nvSpPr>
        <p:spPr>
          <a:xfrm>
            <a:off x="8244408" y="404664"/>
            <a:ext cx="755576" cy="504056"/>
          </a:xfrm>
          <a:prstGeom prst="actionButtonHome">
            <a:avLst/>
          </a:prstGeom>
          <a:solidFill>
            <a:schemeClr val="accent5">
              <a:lumMod val="20000"/>
              <a:lumOff val="80000"/>
            </a:schemeClr>
          </a:solidFill>
        </p:spPr>
        <p:style>
          <a:lnRef idx="2">
            <a:schemeClr val="accent2"/>
          </a:lnRef>
          <a:fillRef idx="1">
            <a:schemeClr val="lt1"/>
          </a:fillRef>
          <a:effectRef idx="0">
            <a:schemeClr val="accent2"/>
          </a:effectRef>
          <a:fontRef idx="minor">
            <a:schemeClr val="dk1"/>
          </a:fontRef>
        </p:style>
        <p:txBody>
          <a:bodyPr rtlCol="0" anchor="ctr"/>
          <a:lstStyle/>
          <a:p>
            <a:pPr algn="ctr"/>
            <a:endParaRPr lang="nl-NL" b="1"/>
          </a:p>
        </p:txBody>
      </p:sp>
    </p:spTree>
  </p:cSld>
  <p:clrMapOvr>
    <a:masterClrMapping/>
  </p:clrMapOvr>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3999" cy="6571030"/>
          </a:xfrm>
          <a:prstGeom prst="rect">
            <a:avLst/>
          </a:prstGeom>
        </p:spPr>
        <p:txBody>
          <a:bodyPr wrap="square">
            <a:spAutoFit/>
          </a:bodyPr>
          <a:lstStyle/>
          <a:p>
            <a:r>
              <a:rPr lang="nl-NL" sz="1500" b="1" dirty="0">
                <a:latin typeface="Times New Roman" panose="02020603050405020304" pitchFamily="18" charset="0"/>
                <a:cs typeface="Times New Roman" panose="02020603050405020304" pitchFamily="18" charset="0"/>
              </a:rPr>
              <a:t>INTERVIEW MODELS:</a:t>
            </a:r>
          </a:p>
          <a:p>
            <a:endParaRPr lang="nl-NL" sz="1500" dirty="0">
              <a:latin typeface="Times New Roman" panose="02020603050405020304" pitchFamily="18" charset="0"/>
              <a:cs typeface="Times New Roman" panose="02020603050405020304" pitchFamily="18" charset="0"/>
            </a:endParaRPr>
          </a:p>
          <a:p>
            <a:r>
              <a:rPr lang="en-US" sz="1500" dirty="0">
                <a:latin typeface="Times New Roman" panose="02020603050405020304" pitchFamily="18" charset="0"/>
                <a:cs typeface="Times New Roman" panose="02020603050405020304" pitchFamily="18" charset="0"/>
              </a:rPr>
              <a:t>C.E. Kelly, J.C. Miller, A.D. Redlich, </a:t>
            </a:r>
            <a:r>
              <a:rPr lang="en-US" sz="1500" u="sng" dirty="0">
                <a:latin typeface="Times New Roman" panose="02020603050405020304" pitchFamily="18" charset="0"/>
                <a:cs typeface="Times New Roman" panose="02020603050405020304" pitchFamily="18" charset="0"/>
                <a:hlinkClick r:id="rId2"/>
              </a:rPr>
              <a:t>A taxonomy of interrogation methods</a:t>
            </a:r>
            <a:r>
              <a:rPr lang="en-US" sz="1500" dirty="0">
                <a:latin typeface="Times New Roman" panose="02020603050405020304" pitchFamily="18" charset="0"/>
                <a:cs typeface="Times New Roman" panose="02020603050405020304" pitchFamily="18" charset="0"/>
              </a:rPr>
              <a:t>, Psychology, Public Policy, and Law, 19/2, 2013, pp. 165-178.</a:t>
            </a:r>
          </a:p>
          <a:p>
            <a:endParaRPr lang="nl-NL" sz="1500" dirty="0">
              <a:latin typeface="Times New Roman" panose="02020603050405020304" pitchFamily="18" charset="0"/>
              <a:cs typeface="Times New Roman" panose="02020603050405020304" pitchFamily="18" charset="0"/>
            </a:endParaRPr>
          </a:p>
          <a:p>
            <a:r>
              <a:rPr lang="en-US" sz="1500" dirty="0">
                <a:latin typeface="Times New Roman" panose="02020603050405020304" pitchFamily="18" charset="0"/>
                <a:cs typeface="Times New Roman" panose="02020603050405020304" pitchFamily="18" charset="0"/>
              </a:rPr>
              <a:t>C. Meissner, A. Redlich, S. Bhatt, S. Brandon, </a:t>
            </a:r>
            <a:r>
              <a:rPr lang="en-US" sz="1500" u="sng" dirty="0">
                <a:latin typeface="Times New Roman" panose="02020603050405020304" pitchFamily="18" charset="0"/>
                <a:cs typeface="Times New Roman" panose="02020603050405020304" pitchFamily="18" charset="0"/>
                <a:hlinkClick r:id="rId3"/>
              </a:rPr>
              <a:t>Interview and interrogation methods and their effects on investigative outcomes</a:t>
            </a:r>
            <a:r>
              <a:rPr lang="en-US" sz="1500" dirty="0">
                <a:latin typeface="Times New Roman" panose="02020603050405020304" pitchFamily="18" charset="0"/>
                <a:cs typeface="Times New Roman" panose="02020603050405020304" pitchFamily="18" charset="0"/>
              </a:rPr>
              <a:t>, Campbell Systematic Review, no.23, 2012.</a:t>
            </a:r>
          </a:p>
          <a:p>
            <a:endParaRPr lang="nl-NL" sz="1500" dirty="0">
              <a:latin typeface="Times New Roman" panose="02020603050405020304" pitchFamily="18" charset="0"/>
              <a:cs typeface="Times New Roman" panose="02020603050405020304" pitchFamily="18" charset="0"/>
            </a:endParaRPr>
          </a:p>
          <a:p>
            <a:r>
              <a:rPr lang="en-US" sz="1500" b="1" dirty="0">
                <a:latin typeface="Times New Roman" panose="02020603050405020304" pitchFamily="18" charset="0"/>
                <a:cs typeface="Times New Roman" panose="02020603050405020304" pitchFamily="18" charset="0"/>
              </a:rPr>
              <a:t>INTERVIEW TECHIQUES </a:t>
            </a:r>
            <a:r>
              <a:rPr lang="nl-NL" sz="1500" b="1" dirty="0">
                <a:latin typeface="Times New Roman" panose="02020603050405020304" pitchFamily="18" charset="0"/>
                <a:cs typeface="Times New Roman" panose="02020603050405020304" pitchFamily="18" charset="0"/>
              </a:rPr>
              <a:t>AND TACTICS</a:t>
            </a:r>
            <a:r>
              <a:rPr lang="en-US" sz="1500" b="1" dirty="0">
                <a:latin typeface="Times New Roman" panose="02020603050405020304" pitchFamily="18" charset="0"/>
                <a:cs typeface="Times New Roman" panose="02020603050405020304" pitchFamily="18" charset="0"/>
              </a:rPr>
              <a:t>:</a:t>
            </a:r>
          </a:p>
          <a:p>
            <a:endParaRPr lang="nl-NL" sz="1500" dirty="0">
              <a:latin typeface="Times New Roman" panose="02020603050405020304" pitchFamily="18" charset="0"/>
              <a:cs typeface="Times New Roman" panose="02020603050405020304" pitchFamily="18" charset="0"/>
            </a:endParaRPr>
          </a:p>
          <a:p>
            <a:r>
              <a:rPr lang="en-US" sz="1500" dirty="0">
                <a:latin typeface="Times New Roman" panose="02020603050405020304" pitchFamily="18" charset="0"/>
                <a:cs typeface="Times New Roman" panose="02020603050405020304" pitchFamily="18" charset="0"/>
              </a:rPr>
              <a:t>Interrogation Tactics and Techniques, G.H. </a:t>
            </a:r>
            <a:r>
              <a:rPr lang="en-US" sz="1500" dirty="0" err="1">
                <a:latin typeface="Times New Roman" panose="02020603050405020304" pitchFamily="18" charset="0"/>
                <a:cs typeface="Times New Roman" panose="02020603050405020304" pitchFamily="18" charset="0"/>
              </a:rPr>
              <a:t>Gudjonsson</a:t>
            </a:r>
            <a:r>
              <a:rPr lang="en-US" sz="1500" dirty="0">
                <a:latin typeface="Times New Roman" panose="02020603050405020304" pitchFamily="18" charset="0"/>
                <a:cs typeface="Times New Roman" panose="02020603050405020304" pitchFamily="18" charset="0"/>
              </a:rPr>
              <a:t>, </a:t>
            </a:r>
            <a:r>
              <a:rPr lang="en-US" sz="1500" u="sng" dirty="0">
                <a:latin typeface="Times New Roman" panose="02020603050405020304" pitchFamily="18" charset="0"/>
                <a:cs typeface="Times New Roman" panose="02020603050405020304" pitchFamily="18" charset="0"/>
                <a:hlinkClick r:id="rId4"/>
              </a:rPr>
              <a:t>The psychology of interrogations and confessions: A handbook</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Chichester</a:t>
            </a:r>
            <a:r>
              <a:rPr lang="en-US" sz="1500" dirty="0">
                <a:latin typeface="Times New Roman" panose="02020603050405020304" pitchFamily="18" charset="0"/>
                <a:cs typeface="Times New Roman" panose="02020603050405020304" pitchFamily="18" charset="0"/>
              </a:rPr>
              <a:t>, England: Wiley (2003), pp. 1-38.</a:t>
            </a:r>
          </a:p>
          <a:p>
            <a:endParaRPr lang="nl-NL" sz="1500" dirty="0">
              <a:latin typeface="Times New Roman" panose="02020603050405020304" pitchFamily="18" charset="0"/>
              <a:cs typeface="Times New Roman" panose="02020603050405020304" pitchFamily="18" charset="0"/>
            </a:endParaRPr>
          </a:p>
          <a:p>
            <a:r>
              <a:rPr lang="en-US" sz="1500" dirty="0">
                <a:latin typeface="Times New Roman" panose="02020603050405020304" pitchFamily="18" charset="0"/>
                <a:cs typeface="Times New Roman" panose="02020603050405020304" pitchFamily="18" charset="0"/>
              </a:rPr>
              <a:t>R. A. Leo, B. </a:t>
            </a:r>
            <a:r>
              <a:rPr lang="en-US" sz="1500" dirty="0" err="1">
                <a:latin typeface="Times New Roman" panose="02020603050405020304" pitchFamily="18" charset="0"/>
                <a:cs typeface="Times New Roman" panose="02020603050405020304" pitchFamily="18" charset="0"/>
              </a:rPr>
              <a:t>Lui</a:t>
            </a:r>
            <a:r>
              <a:rPr lang="en-US" sz="1500" dirty="0">
                <a:latin typeface="Times New Roman" panose="02020603050405020304" pitchFamily="18" charset="0"/>
                <a:cs typeface="Times New Roman" panose="02020603050405020304" pitchFamily="18" charset="0"/>
              </a:rPr>
              <a:t>, </a:t>
            </a:r>
            <a:r>
              <a:rPr lang="en-US" sz="1500" u="sng" dirty="0">
                <a:latin typeface="Times New Roman" panose="02020603050405020304" pitchFamily="18" charset="0"/>
                <a:cs typeface="Times New Roman" panose="02020603050405020304" pitchFamily="18" charset="0"/>
                <a:hlinkClick r:id="rId5"/>
              </a:rPr>
              <a:t>What do potential jurors know about police interrogation techniques and false confessions?</a:t>
            </a:r>
            <a:r>
              <a:rPr lang="en-US" sz="1500" dirty="0">
                <a:latin typeface="Times New Roman" panose="02020603050405020304" pitchFamily="18" charset="0"/>
                <a:cs typeface="Times New Roman" panose="02020603050405020304" pitchFamily="18" charset="0"/>
              </a:rPr>
              <a:t>, Behavioral Sciences and Law, 27/3, 2009, pp. 381-99.</a:t>
            </a:r>
          </a:p>
          <a:p>
            <a:endParaRPr lang="nl-NL" sz="1500" dirty="0">
              <a:latin typeface="Times New Roman" panose="02020603050405020304" pitchFamily="18" charset="0"/>
              <a:cs typeface="Times New Roman" panose="02020603050405020304" pitchFamily="18" charset="0"/>
            </a:endParaRPr>
          </a:p>
          <a:p>
            <a:r>
              <a:rPr lang="en-US" sz="1500" dirty="0">
                <a:latin typeface="Times New Roman" panose="02020603050405020304" pitchFamily="18" charset="0"/>
                <a:cs typeface="Times New Roman" panose="02020603050405020304" pitchFamily="18" charset="0"/>
              </a:rPr>
              <a:t>S. </a:t>
            </a:r>
            <a:r>
              <a:rPr lang="en-US" sz="1500" dirty="0" err="1">
                <a:latin typeface="Times New Roman" panose="02020603050405020304" pitchFamily="18" charset="0"/>
                <a:cs typeface="Times New Roman" panose="02020603050405020304" pitchFamily="18" charset="0"/>
              </a:rPr>
              <a:t>Soukara</a:t>
            </a:r>
            <a:r>
              <a:rPr lang="en-US" sz="1500" dirty="0">
                <a:latin typeface="Times New Roman" panose="02020603050405020304" pitchFamily="18" charset="0"/>
                <a:cs typeface="Times New Roman" panose="02020603050405020304" pitchFamily="18" charset="0"/>
              </a:rPr>
              <a:t>, R. Bull, A. </a:t>
            </a:r>
            <a:r>
              <a:rPr lang="en-US" sz="1500" dirty="0" err="1">
                <a:latin typeface="Times New Roman" panose="02020603050405020304" pitchFamily="18" charset="0"/>
                <a:cs typeface="Times New Roman" panose="02020603050405020304" pitchFamily="18" charset="0"/>
              </a:rPr>
              <a:t>Vrij</a:t>
            </a:r>
            <a:r>
              <a:rPr lang="en-US" sz="1500" dirty="0">
                <a:latin typeface="Times New Roman" panose="02020603050405020304" pitchFamily="18" charset="0"/>
                <a:cs typeface="Times New Roman" panose="02020603050405020304" pitchFamily="18" charset="0"/>
              </a:rPr>
              <a:t>, M. Turner, J. </a:t>
            </a:r>
            <a:r>
              <a:rPr lang="en-US" sz="1500" dirty="0" err="1">
                <a:latin typeface="Times New Roman" panose="02020603050405020304" pitchFamily="18" charset="0"/>
                <a:cs typeface="Times New Roman" panose="02020603050405020304" pitchFamily="18" charset="0"/>
              </a:rPr>
              <a:t>Cherryman</a:t>
            </a:r>
            <a:r>
              <a:rPr lang="en-US" sz="1500" dirty="0">
                <a:latin typeface="Times New Roman" panose="02020603050405020304" pitchFamily="18" charset="0"/>
                <a:cs typeface="Times New Roman" panose="02020603050405020304" pitchFamily="18" charset="0"/>
              </a:rPr>
              <a:t>, </a:t>
            </a:r>
            <a:r>
              <a:rPr lang="en-US" sz="1500" u="sng" dirty="0">
                <a:latin typeface="Times New Roman" panose="02020603050405020304" pitchFamily="18" charset="0"/>
                <a:cs typeface="Times New Roman" panose="02020603050405020304" pitchFamily="18" charset="0"/>
                <a:hlinkClick r:id="rId6"/>
              </a:rPr>
              <a:t>What really happens in police interviews with suspects: tactics and confessions</a:t>
            </a:r>
            <a:r>
              <a:rPr lang="en-US" sz="1500" dirty="0">
                <a:latin typeface="Times New Roman" panose="02020603050405020304" pitchFamily="18" charset="0"/>
                <a:cs typeface="Times New Roman" panose="02020603050405020304" pitchFamily="18" charset="0"/>
              </a:rPr>
              <a:t>, Psychology, Crime &amp; Law, 15/6, 2009, pp. 493-506.</a:t>
            </a:r>
          </a:p>
          <a:p>
            <a:endParaRPr lang="nl-NL" sz="1500" dirty="0">
              <a:latin typeface="Times New Roman" panose="02020603050405020304" pitchFamily="18" charset="0"/>
              <a:cs typeface="Times New Roman" panose="02020603050405020304" pitchFamily="18" charset="0"/>
            </a:endParaRPr>
          </a:p>
          <a:p>
            <a:r>
              <a:rPr lang="en-US" sz="1500" dirty="0">
                <a:latin typeface="Times New Roman" panose="02020603050405020304" pitchFamily="18" charset="0"/>
                <a:cs typeface="Times New Roman" panose="02020603050405020304" pitchFamily="18" charset="0"/>
              </a:rPr>
              <a:t>B. Snook, K. Luther, H. Quinlan, R. Milne, </a:t>
            </a:r>
            <a:r>
              <a:rPr lang="en-US" sz="1500" u="sng" dirty="0">
                <a:latin typeface="Times New Roman" panose="02020603050405020304" pitchFamily="18" charset="0"/>
                <a:cs typeface="Times New Roman" panose="02020603050405020304" pitchFamily="18" charset="0"/>
                <a:hlinkClick r:id="rId7"/>
              </a:rPr>
              <a:t>LET ’EM TALK! A Field Study of Police Questioning Practices of Suspects and Accused Persons</a:t>
            </a:r>
            <a:r>
              <a:rPr lang="en-US" sz="1500" dirty="0">
                <a:latin typeface="Times New Roman" panose="02020603050405020304" pitchFamily="18" charset="0"/>
                <a:cs typeface="Times New Roman" panose="02020603050405020304" pitchFamily="18" charset="0"/>
              </a:rPr>
              <a:t>, Criminal Justice and Behavior, 39/10, 2009, pp. 1328-1339.</a:t>
            </a:r>
          </a:p>
          <a:p>
            <a:endParaRPr lang="en-US" sz="1500" dirty="0">
              <a:latin typeface="Times New Roman" panose="02020603050405020304" pitchFamily="18" charset="0"/>
              <a:cs typeface="Times New Roman" panose="02020603050405020304" pitchFamily="18" charset="0"/>
            </a:endParaRPr>
          </a:p>
          <a:p>
            <a:r>
              <a:rPr lang="en-US" sz="1500" dirty="0">
                <a:latin typeface="Times New Roman" panose="02020603050405020304" pitchFamily="18" charset="0"/>
                <a:cs typeface="Times New Roman" panose="02020603050405020304" pitchFamily="18" charset="0"/>
              </a:rPr>
              <a:t>M. Vanderhallen et al, Between Investigator and Suspect: The Role of the Working Alliance in Investigative Interviewing, in: R. Bull (ed.), </a:t>
            </a:r>
            <a:r>
              <a:rPr lang="en-US" sz="1500" u="sng" dirty="0">
                <a:latin typeface="Times New Roman" panose="02020603050405020304" pitchFamily="18" charset="0"/>
                <a:cs typeface="Times New Roman" panose="02020603050405020304" pitchFamily="18" charset="0"/>
                <a:hlinkClick r:id="rId8"/>
              </a:rPr>
              <a:t>Investigative Interviewing</a:t>
            </a:r>
            <a:r>
              <a:rPr lang="en-US" sz="1500" dirty="0">
                <a:latin typeface="Times New Roman" panose="02020603050405020304" pitchFamily="18" charset="0"/>
                <a:cs typeface="Times New Roman" panose="02020603050405020304" pitchFamily="18" charset="0"/>
              </a:rPr>
              <a:t>, Springer (2004), pp. 63-90.</a:t>
            </a:r>
          </a:p>
          <a:p>
            <a:endParaRPr lang="nl-NL" sz="1600" dirty="0">
              <a:latin typeface="Times New Roman" panose="02020603050405020304" pitchFamily="18" charset="0"/>
              <a:cs typeface="Times New Roman" panose="02020603050405020304" pitchFamily="18" charset="0"/>
            </a:endParaRPr>
          </a:p>
        </p:txBody>
      </p:sp>
      <p:sp>
        <p:nvSpPr>
          <p:cNvPr id="3" name="Vijfhoek 5">
            <a:hlinkClick r:id="rId9" action="ppaction://hlinksldjump"/>
          </p:cNvPr>
          <p:cNvSpPr/>
          <p:nvPr/>
        </p:nvSpPr>
        <p:spPr>
          <a:xfrm>
            <a:off x="7524328" y="6237312"/>
            <a:ext cx="1260648" cy="404664"/>
          </a:xfrm>
          <a:prstGeom prst="homePlate">
            <a:avLst/>
          </a:prstGeom>
          <a:gradFill flip="none" rotWithShape="1">
            <a:gsLst>
              <a:gs pos="0">
                <a:schemeClr val="accent2">
                  <a:shade val="30000"/>
                  <a:satMod val="115000"/>
                  <a:alpha val="80000"/>
                </a:schemeClr>
              </a:gs>
              <a:gs pos="50000">
                <a:schemeClr val="accent2">
                  <a:shade val="67500"/>
                  <a:satMod val="115000"/>
                </a:schemeClr>
              </a:gs>
              <a:gs pos="100000">
                <a:schemeClr val="accent2">
                  <a:shade val="100000"/>
                  <a:satMod val="11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b="1" dirty="0"/>
              <a:t>Next</a:t>
            </a:r>
          </a:p>
        </p:txBody>
      </p:sp>
    </p:spTree>
    <p:extLst>
      <p:ext uri="{BB962C8B-B14F-4D97-AF65-F5344CB8AC3E}">
        <p14:creationId xmlns:p14="http://schemas.microsoft.com/office/powerpoint/2010/main" val="2090001851"/>
      </p:ext>
    </p:extLst>
  </p:cSld>
  <p:clrMapOvr>
    <a:masterClrMapping/>
  </p:clrMapOvr>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71527"/>
            <a:ext cx="9144000" cy="5832366"/>
          </a:xfrm>
          <a:prstGeom prst="rect">
            <a:avLst/>
          </a:prstGeom>
        </p:spPr>
        <p:txBody>
          <a:bodyPr wrap="square">
            <a:spAutoFit/>
          </a:bodyPr>
          <a:lstStyle/>
          <a:p>
            <a:endParaRPr lang="nl-NL" sz="1400" dirty="0">
              <a:latin typeface="Times New Roman" panose="02020603050405020304" pitchFamily="18" charset="0"/>
              <a:cs typeface="Times New Roman" panose="02020603050405020304" pitchFamily="18" charset="0"/>
            </a:endParaRPr>
          </a:p>
          <a:p>
            <a:endParaRPr lang="nl-NL" sz="1400" dirty="0">
              <a:latin typeface="Times New Roman" panose="02020603050405020304" pitchFamily="18" charset="0"/>
              <a:cs typeface="Times New Roman" panose="02020603050405020304" pitchFamily="18" charset="0"/>
            </a:endParaRPr>
          </a:p>
          <a:p>
            <a:r>
              <a:rPr lang="en-US" sz="1500" dirty="0">
                <a:latin typeface="Times New Roman" panose="02020603050405020304" pitchFamily="18" charset="0"/>
                <a:cs typeface="Times New Roman" panose="02020603050405020304" pitchFamily="18" charset="0"/>
              </a:rPr>
              <a:t>A. </a:t>
            </a:r>
            <a:r>
              <a:rPr lang="en-US" sz="1500" dirty="0" err="1">
                <a:latin typeface="Times New Roman" panose="02020603050405020304" pitchFamily="18" charset="0"/>
                <a:cs typeface="Times New Roman" panose="02020603050405020304" pitchFamily="18" charset="0"/>
              </a:rPr>
              <a:t>McGroarty</a:t>
            </a:r>
            <a:r>
              <a:rPr lang="en-US" sz="1500" dirty="0">
                <a:latin typeface="Times New Roman" panose="02020603050405020304" pitchFamily="18" charset="0"/>
                <a:cs typeface="Times New Roman" panose="02020603050405020304" pitchFamily="18" charset="0"/>
              </a:rPr>
              <a:t>, J. S. Baxter, </a:t>
            </a:r>
            <a:r>
              <a:rPr lang="en-US" sz="1500" u="sng" dirty="0">
                <a:latin typeface="Times New Roman" panose="02020603050405020304" pitchFamily="18" charset="0"/>
                <a:cs typeface="Times New Roman" panose="02020603050405020304" pitchFamily="18" charset="0"/>
                <a:hlinkClick r:id="rId2"/>
              </a:rPr>
              <a:t>Interrogative pressure in simulated forensic interviews: The effects of negative feedback</a:t>
            </a:r>
            <a:r>
              <a:rPr lang="en-US" sz="1500" dirty="0">
                <a:latin typeface="Times New Roman" panose="02020603050405020304" pitchFamily="18" charset="0"/>
                <a:cs typeface="Times New Roman" panose="02020603050405020304" pitchFamily="18" charset="0"/>
              </a:rPr>
              <a:t>, British Journal of Psychology 98, 2008, pp. 455–465.</a:t>
            </a:r>
          </a:p>
          <a:p>
            <a:endParaRPr lang="nl-NL" sz="1500" dirty="0">
              <a:latin typeface="Times New Roman" panose="02020603050405020304" pitchFamily="18" charset="0"/>
              <a:cs typeface="Times New Roman" panose="02020603050405020304" pitchFamily="18" charset="0"/>
            </a:endParaRPr>
          </a:p>
          <a:p>
            <a:r>
              <a:rPr lang="en-US" sz="1500" dirty="0">
                <a:latin typeface="Times New Roman" panose="02020603050405020304" pitchFamily="18" charset="0"/>
                <a:cs typeface="Times New Roman" panose="02020603050405020304" pitchFamily="18" charset="0"/>
              </a:rPr>
              <a:t>J.S. Baxter, J.C.W. Boon, </a:t>
            </a:r>
            <a:r>
              <a:rPr lang="en-US" sz="1500" dirty="0" err="1">
                <a:latin typeface="Times New Roman" panose="02020603050405020304" pitchFamily="18" charset="0"/>
                <a:cs typeface="Times New Roman" panose="02020603050405020304" pitchFamily="18" charset="0"/>
              </a:rPr>
              <a:t>C.Marley</a:t>
            </a:r>
            <a:r>
              <a:rPr lang="en-US" sz="1500" dirty="0">
                <a:latin typeface="Times New Roman" panose="02020603050405020304" pitchFamily="18" charset="0"/>
                <a:cs typeface="Times New Roman" panose="02020603050405020304" pitchFamily="18" charset="0"/>
              </a:rPr>
              <a:t>, </a:t>
            </a:r>
            <a:r>
              <a:rPr lang="en-US" sz="1500" u="sng" dirty="0">
                <a:latin typeface="Times New Roman" panose="02020603050405020304" pitchFamily="18" charset="0"/>
                <a:cs typeface="Times New Roman" panose="02020603050405020304" pitchFamily="18" charset="0"/>
                <a:hlinkClick r:id="rId3"/>
              </a:rPr>
              <a:t>Interrogative pressure and responses to minimally leading questions</a:t>
            </a:r>
            <a:r>
              <a:rPr lang="en-US" sz="1500" dirty="0">
                <a:latin typeface="Times New Roman" panose="02020603050405020304" pitchFamily="18" charset="0"/>
                <a:cs typeface="Times New Roman" panose="02020603050405020304" pitchFamily="18" charset="0"/>
              </a:rPr>
              <a:t>, Personality and Individual Differences, 40, 2006, pp. 87–98.</a:t>
            </a:r>
          </a:p>
          <a:p>
            <a:endParaRPr lang="nl-NL" sz="1500" dirty="0">
              <a:latin typeface="Times New Roman" panose="02020603050405020304" pitchFamily="18" charset="0"/>
              <a:cs typeface="Times New Roman" panose="02020603050405020304" pitchFamily="18" charset="0"/>
            </a:endParaRPr>
          </a:p>
          <a:p>
            <a:r>
              <a:rPr lang="en-US" sz="1500" dirty="0">
                <a:latin typeface="Times New Roman" panose="02020603050405020304" pitchFamily="18" charset="0"/>
                <a:cs typeface="Times New Roman" panose="02020603050405020304" pitchFamily="18" charset="0"/>
              </a:rPr>
              <a:t>J.T. </a:t>
            </a:r>
            <a:r>
              <a:rPr lang="en-US" sz="1500" dirty="0" err="1">
                <a:latin typeface="Times New Roman" panose="02020603050405020304" pitchFamily="18" charset="0"/>
                <a:cs typeface="Times New Roman" panose="02020603050405020304" pitchFamily="18" charset="0"/>
              </a:rPr>
              <a:t>Perillo</a:t>
            </a:r>
            <a:r>
              <a:rPr lang="en-US" sz="1500" dirty="0">
                <a:latin typeface="Times New Roman" panose="02020603050405020304" pitchFamily="18" charset="0"/>
                <a:cs typeface="Times New Roman" panose="02020603050405020304" pitchFamily="18" charset="0"/>
              </a:rPr>
              <a:t>, S. M. </a:t>
            </a:r>
            <a:r>
              <a:rPr lang="en-US" sz="1500" dirty="0" err="1">
                <a:latin typeface="Times New Roman" panose="02020603050405020304" pitchFamily="18" charset="0"/>
                <a:cs typeface="Times New Roman" panose="02020603050405020304" pitchFamily="18" charset="0"/>
              </a:rPr>
              <a:t>Kassin</a:t>
            </a:r>
            <a:r>
              <a:rPr lang="en-US" sz="1500" dirty="0">
                <a:latin typeface="Times New Roman" panose="02020603050405020304" pitchFamily="18" charset="0"/>
                <a:cs typeface="Times New Roman" panose="02020603050405020304" pitchFamily="18" charset="0"/>
              </a:rPr>
              <a:t>, </a:t>
            </a:r>
            <a:r>
              <a:rPr lang="en-US" sz="1500" u="sng" dirty="0">
                <a:latin typeface="Times New Roman" panose="02020603050405020304" pitchFamily="18" charset="0"/>
                <a:cs typeface="Times New Roman" panose="02020603050405020304" pitchFamily="18" charset="0"/>
                <a:hlinkClick r:id="rId4"/>
              </a:rPr>
              <a:t>Inside Interrogation: The Lie, The Bluff, and False Confessions, Law and Human Behavior</a:t>
            </a:r>
            <a:r>
              <a:rPr lang="en-US" sz="1500" dirty="0">
                <a:latin typeface="Times New Roman" panose="02020603050405020304" pitchFamily="18" charset="0"/>
                <a:cs typeface="Times New Roman" panose="02020603050405020304" pitchFamily="18" charset="0"/>
              </a:rPr>
              <a:t>, 35/4, 2011, pp. 327-337.</a:t>
            </a:r>
          </a:p>
          <a:p>
            <a:endParaRPr lang="nl-NL" sz="1500" dirty="0">
              <a:latin typeface="Times New Roman" panose="02020603050405020304" pitchFamily="18" charset="0"/>
              <a:cs typeface="Times New Roman" panose="02020603050405020304" pitchFamily="18" charset="0"/>
            </a:endParaRPr>
          </a:p>
          <a:p>
            <a:r>
              <a:rPr lang="en-US" sz="1500" dirty="0">
                <a:latin typeface="Times New Roman" panose="02020603050405020304" pitchFamily="18" charset="0"/>
                <a:cs typeface="Times New Roman" panose="02020603050405020304" pitchFamily="18" charset="0"/>
              </a:rPr>
              <a:t>A. J. Horgan, M.B. </a:t>
            </a:r>
            <a:r>
              <a:rPr lang="en-US" sz="1500" dirty="0" err="1">
                <a:latin typeface="Times New Roman" panose="02020603050405020304" pitchFamily="18" charset="0"/>
                <a:cs typeface="Times New Roman" panose="02020603050405020304" pitchFamily="18" charset="0"/>
              </a:rPr>
              <a:t>Russano</a:t>
            </a:r>
            <a:r>
              <a:rPr lang="en-US" sz="1500" dirty="0">
                <a:latin typeface="Times New Roman" panose="02020603050405020304" pitchFamily="18" charset="0"/>
                <a:cs typeface="Times New Roman" panose="02020603050405020304" pitchFamily="18" charset="0"/>
              </a:rPr>
              <a:t>, C. A. Meissner, J. R. Evans, </a:t>
            </a:r>
            <a:r>
              <a:rPr lang="en-US" sz="1500" u="sng" dirty="0">
                <a:latin typeface="Times New Roman" panose="02020603050405020304" pitchFamily="18" charset="0"/>
                <a:cs typeface="Times New Roman" panose="02020603050405020304" pitchFamily="18" charset="0"/>
                <a:hlinkClick r:id="rId5"/>
              </a:rPr>
              <a:t>Minimization and maximization techniques: Assessing the perceived consequences of confessing and confession </a:t>
            </a:r>
            <a:r>
              <a:rPr lang="en-US" sz="1500" u="sng" dirty="0" err="1">
                <a:latin typeface="Times New Roman" panose="02020603050405020304" pitchFamily="18" charset="0"/>
                <a:cs typeface="Times New Roman" panose="02020603050405020304" pitchFamily="18" charset="0"/>
                <a:hlinkClick r:id="rId5"/>
              </a:rPr>
              <a:t>diagnosticity</a:t>
            </a:r>
            <a:r>
              <a:rPr lang="en-US" sz="1500" dirty="0">
                <a:latin typeface="Times New Roman" panose="02020603050405020304" pitchFamily="18" charset="0"/>
                <a:cs typeface="Times New Roman" panose="02020603050405020304" pitchFamily="18" charset="0"/>
              </a:rPr>
              <a:t>, Psychology, Crime and Law, 18/1, 2012, pp. 65-78.</a:t>
            </a:r>
          </a:p>
          <a:p>
            <a:pPr marL="342900" indent="-342900">
              <a:buAutoNum type="alphaUcPeriod"/>
            </a:pPr>
            <a:endParaRPr lang="nl-NL" sz="1500" dirty="0">
              <a:latin typeface="Times New Roman" panose="02020603050405020304" pitchFamily="18" charset="0"/>
              <a:cs typeface="Times New Roman" panose="02020603050405020304" pitchFamily="18" charset="0"/>
            </a:endParaRPr>
          </a:p>
          <a:p>
            <a:r>
              <a:rPr lang="en-US" sz="1500" dirty="0">
                <a:latin typeface="Times New Roman" panose="02020603050405020304" pitchFamily="18" charset="0"/>
                <a:cs typeface="Times New Roman" panose="02020603050405020304" pitchFamily="18" charset="0"/>
              </a:rPr>
              <a:t>M. </a:t>
            </a:r>
            <a:r>
              <a:rPr lang="en-US" sz="1500" dirty="0" err="1">
                <a:latin typeface="Times New Roman" panose="02020603050405020304" pitchFamily="18" charset="0"/>
                <a:cs typeface="Times New Roman" panose="02020603050405020304" pitchFamily="18" charset="0"/>
              </a:rPr>
              <a:t>Blagrove</a:t>
            </a:r>
            <a:r>
              <a:rPr lang="en-US" sz="1500" dirty="0">
                <a:latin typeface="Times New Roman" panose="02020603050405020304" pitchFamily="18" charset="0"/>
                <a:cs typeface="Times New Roman" panose="02020603050405020304" pitchFamily="18" charset="0"/>
              </a:rPr>
              <a:t>, </a:t>
            </a:r>
            <a:r>
              <a:rPr lang="en-US" sz="1500" u="sng" dirty="0">
                <a:latin typeface="Times New Roman" panose="02020603050405020304" pitchFamily="18" charset="0"/>
                <a:cs typeface="Times New Roman" panose="02020603050405020304" pitchFamily="18" charset="0"/>
                <a:hlinkClick r:id="rId6"/>
              </a:rPr>
              <a:t>Effects of length of sleep deprivation on interrogative suggestibility</a:t>
            </a:r>
            <a:r>
              <a:rPr lang="en-US" sz="1500" dirty="0">
                <a:latin typeface="Times New Roman" panose="02020603050405020304" pitchFamily="18" charset="0"/>
                <a:cs typeface="Times New Roman" panose="02020603050405020304" pitchFamily="18" charset="0"/>
              </a:rPr>
              <a:t>, Applied Cognitive Psychology, 8/2, 2004, pp. 169-179.</a:t>
            </a:r>
          </a:p>
          <a:p>
            <a:endParaRPr lang="nl-NL" sz="1500" dirty="0">
              <a:latin typeface="Times New Roman" panose="02020603050405020304" pitchFamily="18" charset="0"/>
              <a:cs typeface="Times New Roman" panose="02020603050405020304" pitchFamily="18" charset="0"/>
            </a:endParaRPr>
          </a:p>
          <a:p>
            <a:r>
              <a:rPr lang="en-US" sz="1500" b="1" dirty="0">
                <a:latin typeface="Times New Roman" panose="02020603050405020304" pitchFamily="18" charset="0"/>
                <a:cs typeface="Times New Roman" panose="02020603050405020304" pitchFamily="18" charset="0"/>
              </a:rPr>
              <a:t>ROLE OF THE LAWYER:</a:t>
            </a:r>
          </a:p>
          <a:p>
            <a:endParaRPr lang="nl-NL" sz="1500" dirty="0">
              <a:latin typeface="Times New Roman" panose="02020603050405020304" pitchFamily="18" charset="0"/>
              <a:cs typeface="Times New Roman" panose="02020603050405020304" pitchFamily="18" charset="0"/>
            </a:endParaRPr>
          </a:p>
          <a:p>
            <a:r>
              <a:rPr lang="en-US" sz="1500" dirty="0">
                <a:latin typeface="Times New Roman" panose="02020603050405020304" pitchFamily="18" charset="0"/>
                <a:cs typeface="Times New Roman" panose="02020603050405020304" pitchFamily="18" charset="0"/>
              </a:rPr>
              <a:t>D. Edwards, E. </a:t>
            </a:r>
            <a:r>
              <a:rPr lang="en-US" sz="1500" dirty="0" err="1">
                <a:latin typeface="Times New Roman" panose="02020603050405020304" pitchFamily="18" charset="0"/>
                <a:cs typeface="Times New Roman" panose="02020603050405020304" pitchFamily="18" charset="0"/>
              </a:rPr>
              <a:t>Stokoe</a:t>
            </a:r>
            <a:r>
              <a:rPr lang="en-US" sz="1500" dirty="0">
                <a:latin typeface="Times New Roman" panose="02020603050405020304" pitchFamily="18" charset="0"/>
                <a:cs typeface="Times New Roman" panose="02020603050405020304" pitchFamily="18" charset="0"/>
              </a:rPr>
              <a:t>, “</a:t>
            </a:r>
            <a:r>
              <a:rPr lang="en-US" sz="1500" u="sng" dirty="0">
                <a:latin typeface="Times New Roman" panose="02020603050405020304" pitchFamily="18" charset="0"/>
                <a:cs typeface="Times New Roman" panose="02020603050405020304" pitchFamily="18" charset="0"/>
                <a:hlinkClick r:id="rId7"/>
              </a:rPr>
              <a:t>You Don't Have to Answer”: Lawyers’, Contributions in Police Interrogations of Suspects</a:t>
            </a:r>
            <a:r>
              <a:rPr lang="en-US" sz="1500" dirty="0">
                <a:latin typeface="Times New Roman" panose="02020603050405020304" pitchFamily="18" charset="0"/>
                <a:cs typeface="Times New Roman" panose="02020603050405020304" pitchFamily="18" charset="0"/>
              </a:rPr>
              <a:t>, Research on Language and Social Interaction, 44/1, pp. 21-43.</a:t>
            </a:r>
          </a:p>
          <a:p>
            <a:endParaRPr lang="nl-NL" sz="1500" dirty="0">
              <a:latin typeface="Times New Roman" panose="02020603050405020304" pitchFamily="18" charset="0"/>
              <a:cs typeface="Times New Roman" panose="02020603050405020304" pitchFamily="18" charset="0"/>
            </a:endParaRPr>
          </a:p>
          <a:p>
            <a:r>
              <a:rPr lang="en-US" sz="1500" dirty="0">
                <a:latin typeface="Times New Roman" panose="02020603050405020304" pitchFamily="18" charset="0"/>
                <a:cs typeface="Times New Roman" panose="02020603050405020304" pitchFamily="18" charset="0"/>
              </a:rPr>
              <a:t>W.-J. </a:t>
            </a:r>
            <a:r>
              <a:rPr lang="en-US" sz="1500" dirty="0" err="1">
                <a:latin typeface="Times New Roman" panose="02020603050405020304" pitchFamily="18" charset="0"/>
                <a:cs typeface="Times New Roman" panose="02020603050405020304" pitchFamily="18" charset="0"/>
              </a:rPr>
              <a:t>Verhoeven</a:t>
            </a:r>
            <a:r>
              <a:rPr lang="en-US" sz="1500" dirty="0">
                <a:latin typeface="Times New Roman" panose="02020603050405020304" pitchFamily="18" charset="0"/>
                <a:cs typeface="Times New Roman" panose="02020603050405020304" pitchFamily="18" charset="0"/>
              </a:rPr>
              <a:t>, L. Stevens, </a:t>
            </a:r>
            <a:r>
              <a:rPr lang="en-US" sz="1500" u="sng" dirty="0">
                <a:latin typeface="Times New Roman" panose="02020603050405020304" pitchFamily="18" charset="0"/>
                <a:cs typeface="Times New Roman" panose="02020603050405020304" pitchFamily="18" charset="0"/>
                <a:hlinkClick r:id="rId8"/>
              </a:rPr>
              <a:t>The Lawyer in the Dutch Interrogation Room: Influence on Police and Suspect</a:t>
            </a:r>
            <a:r>
              <a:rPr lang="en-US" sz="1500" dirty="0">
                <a:latin typeface="Times New Roman" panose="02020603050405020304" pitchFamily="18" charset="0"/>
                <a:cs typeface="Times New Roman" panose="02020603050405020304" pitchFamily="18" charset="0"/>
              </a:rPr>
              <a:t>, Journal of Investigative Psychology and Offender Profiling, 9/1, 2012, pp. 69-92.</a:t>
            </a:r>
            <a:endParaRPr lang="nl-NL" sz="1500" dirty="0">
              <a:latin typeface="Times New Roman" panose="02020603050405020304" pitchFamily="18" charset="0"/>
              <a:cs typeface="Times New Roman" panose="02020603050405020304" pitchFamily="18" charset="0"/>
            </a:endParaRPr>
          </a:p>
        </p:txBody>
      </p:sp>
      <p:sp>
        <p:nvSpPr>
          <p:cNvPr id="4" name="Tekstvak 13">
            <a:hlinkClick r:id="rId9" action="ppaction://hlinksldjump"/>
          </p:cNvPr>
          <p:cNvSpPr txBox="1"/>
          <p:nvPr/>
        </p:nvSpPr>
        <p:spPr>
          <a:xfrm>
            <a:off x="7956376" y="6237312"/>
            <a:ext cx="864096" cy="36933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pPr algn="ctr"/>
            <a:r>
              <a:rPr lang="en-US" b="1" dirty="0">
                <a:solidFill>
                  <a:schemeClr val="bg1"/>
                </a:solidFill>
              </a:rPr>
              <a:t>CLOSE</a:t>
            </a:r>
            <a:endParaRPr lang="nl-NL" b="1" dirty="0">
              <a:solidFill>
                <a:schemeClr val="bg1"/>
              </a:solidFill>
            </a:endParaRPr>
          </a:p>
        </p:txBody>
      </p:sp>
    </p:spTree>
    <p:extLst>
      <p:ext uri="{BB962C8B-B14F-4D97-AF65-F5344CB8AC3E}">
        <p14:creationId xmlns:p14="http://schemas.microsoft.com/office/powerpoint/2010/main" val="4166514036"/>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C:\Users\Dunya\Documents\SUPRALAT\Politie en Recht 35.jpg"/>
          <p:cNvPicPr>
            <a:picLocks noChangeAspect="1" noChangeArrowheads="1"/>
          </p:cNvPicPr>
          <p:nvPr/>
        </p:nvPicPr>
        <p:blipFill>
          <a:blip r:embed="rId2" cstate="print"/>
          <a:srcRect t="17699" b="20216"/>
          <a:stretch>
            <a:fillRect/>
          </a:stretch>
        </p:blipFill>
        <p:spPr bwMode="auto">
          <a:xfrm>
            <a:off x="0" y="-27384"/>
            <a:ext cx="9144000" cy="3789040"/>
          </a:xfrm>
          <a:prstGeom prst="rect">
            <a:avLst/>
          </a:prstGeom>
          <a:noFill/>
        </p:spPr>
      </p:pic>
      <p:sp>
        <p:nvSpPr>
          <p:cNvPr id="5" name="Tekstvak 4"/>
          <p:cNvSpPr txBox="1"/>
          <p:nvPr/>
        </p:nvSpPr>
        <p:spPr>
          <a:xfrm>
            <a:off x="467544" y="3861048"/>
            <a:ext cx="8639944" cy="461665"/>
          </a:xfrm>
          <a:prstGeom prst="rect">
            <a:avLst/>
          </a:prstGeom>
          <a:noFill/>
        </p:spPr>
        <p:txBody>
          <a:bodyPr wrap="square" rtlCol="0">
            <a:spAutoFit/>
          </a:bodyPr>
          <a:lstStyle/>
          <a:p>
            <a:r>
              <a:rPr lang="nl-NL" sz="2400" b="1" dirty="0">
                <a:solidFill>
                  <a:schemeClr val="tx2"/>
                </a:solidFill>
              </a:rPr>
              <a:t>What are the characteristics of the information-gathering model?</a:t>
            </a:r>
          </a:p>
        </p:txBody>
      </p:sp>
      <p:sp>
        <p:nvSpPr>
          <p:cNvPr id="6" name="Rechthoek 5"/>
          <p:cNvSpPr/>
          <p:nvPr/>
        </p:nvSpPr>
        <p:spPr>
          <a:xfrm>
            <a:off x="0" y="-27384"/>
            <a:ext cx="9144000" cy="3789040"/>
          </a:xfrm>
          <a:prstGeom prst="rect">
            <a:avLst/>
          </a:prstGeom>
          <a:solidFill>
            <a:srgbClr val="001C3D">
              <a:alpha val="4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7" name="Vijfhoek 6"/>
          <p:cNvSpPr/>
          <p:nvPr/>
        </p:nvSpPr>
        <p:spPr>
          <a:xfrm>
            <a:off x="0" y="332656"/>
            <a:ext cx="6336704" cy="576064"/>
          </a:xfrm>
          <a:prstGeom prst="homePlate">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sz="2400" b="1" dirty="0"/>
              <a:t>Information-gathering model</a:t>
            </a:r>
          </a:p>
        </p:txBody>
      </p:sp>
      <p:sp>
        <p:nvSpPr>
          <p:cNvPr id="9" name="Tijdelijke aanduiding voor inhoud 2"/>
          <p:cNvSpPr txBox="1">
            <a:spLocks/>
          </p:cNvSpPr>
          <p:nvPr/>
        </p:nvSpPr>
        <p:spPr>
          <a:xfrm>
            <a:off x="467544" y="4365104"/>
            <a:ext cx="8424936" cy="1224136"/>
          </a:xfrm>
          <a:prstGeom prst="rect">
            <a:avLst/>
          </a:prstGeom>
        </p:spPr>
        <p:txBody>
          <a:bodyPr vert="horz" lIns="91440" tIns="45720" rIns="91440" bIns="45720" rtlCol="0">
            <a:noAutofit/>
          </a:bodyPr>
          <a:lstStyle/>
          <a:p>
            <a:pPr algn="just"/>
            <a:r>
              <a:rPr lang="en-GB" sz="2000" dirty="0"/>
              <a:t>The goal of the interviewer is to elicit </a:t>
            </a:r>
            <a:r>
              <a:rPr lang="en-GB" sz="2000" b="1" i="1" dirty="0"/>
              <a:t>accurate</a:t>
            </a:r>
            <a:r>
              <a:rPr lang="en-GB" sz="2000" b="1" dirty="0"/>
              <a:t> information </a:t>
            </a:r>
            <a:r>
              <a:rPr lang="en-GB" sz="2000" dirty="0"/>
              <a:t>from the suspect, and not necessarily to obtain a confession. To this purpose, the interviewer in this model, at least in the beginning of the interview, uses </a:t>
            </a:r>
            <a:r>
              <a:rPr lang="en-GB" sz="2000" b="1" dirty="0"/>
              <a:t>mostly open-ended and exploratory questions</a:t>
            </a:r>
            <a:r>
              <a:rPr lang="en-GB" sz="2000" dirty="0"/>
              <a:t>. </a:t>
            </a:r>
            <a:endParaRPr lang="nl-NL" sz="2000" dirty="0"/>
          </a:p>
        </p:txBody>
      </p:sp>
      <p:sp>
        <p:nvSpPr>
          <p:cNvPr id="10" name="Rechthoek 9"/>
          <p:cNvSpPr/>
          <p:nvPr/>
        </p:nvSpPr>
        <p:spPr>
          <a:xfrm>
            <a:off x="227656" y="6546830"/>
            <a:ext cx="3709477" cy="338554"/>
          </a:xfrm>
          <a:prstGeom prst="rect">
            <a:avLst/>
          </a:prstGeom>
        </p:spPr>
        <p:txBody>
          <a:bodyPr wrap="none">
            <a:spAutoFit/>
          </a:bodyPr>
          <a:lstStyle/>
          <a:p>
            <a:r>
              <a:rPr lang="nl-NL" sz="1600" i="1" dirty="0">
                <a:solidFill>
                  <a:srgbClr val="001C3D"/>
                </a:solidFill>
              </a:rPr>
              <a:t>Click on the numbers for more information</a:t>
            </a:r>
            <a:endParaRPr lang="nl-NL" sz="1600" dirty="0"/>
          </a:p>
        </p:txBody>
      </p:sp>
      <p:sp>
        <p:nvSpPr>
          <p:cNvPr id="11" name="Ovaal 10">
            <a:hlinkClick r:id="rId3" action="ppaction://hlinksldjump"/>
          </p:cNvPr>
          <p:cNvSpPr/>
          <p:nvPr/>
        </p:nvSpPr>
        <p:spPr>
          <a:xfrm>
            <a:off x="611560" y="6021288"/>
            <a:ext cx="792088" cy="504056"/>
          </a:xfrm>
          <a:prstGeom prst="ellipse">
            <a:avLst/>
          </a:prstGeom>
          <a:solidFill>
            <a:schemeClr val="accent4">
              <a:alpha val="50000"/>
            </a:schemeClr>
          </a:solidFill>
          <a:ln w="6350"/>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nl-NL" sz="3200" dirty="0"/>
              <a:t>1</a:t>
            </a:r>
          </a:p>
        </p:txBody>
      </p:sp>
      <p:sp>
        <p:nvSpPr>
          <p:cNvPr id="12" name="Ovaal 11">
            <a:hlinkClick r:id="rId3" action="ppaction://hlinksldjump"/>
          </p:cNvPr>
          <p:cNvSpPr/>
          <p:nvPr/>
        </p:nvSpPr>
        <p:spPr>
          <a:xfrm>
            <a:off x="1547664" y="6021288"/>
            <a:ext cx="792088" cy="504056"/>
          </a:xfrm>
          <a:prstGeom prst="ellipse">
            <a:avLst/>
          </a:prstGeom>
          <a:ln w="6350"/>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nl-NL" sz="3200" dirty="0"/>
              <a:t>2</a:t>
            </a:r>
          </a:p>
        </p:txBody>
      </p:sp>
      <p:sp>
        <p:nvSpPr>
          <p:cNvPr id="13" name="Ovaal 12">
            <a:hlinkClick r:id="rId4" action="ppaction://hlinksldjump"/>
          </p:cNvPr>
          <p:cNvSpPr/>
          <p:nvPr/>
        </p:nvSpPr>
        <p:spPr>
          <a:xfrm>
            <a:off x="2483768" y="6021288"/>
            <a:ext cx="792088" cy="504056"/>
          </a:xfrm>
          <a:prstGeom prst="ellipse">
            <a:avLst/>
          </a:prstGeom>
          <a:ln w="6350"/>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nl-NL" sz="3200" dirty="0"/>
              <a:t>3</a:t>
            </a:r>
          </a:p>
        </p:txBody>
      </p:sp>
      <p:sp>
        <p:nvSpPr>
          <p:cNvPr id="14" name="Actieknop: Introductiepagina 13">
            <a:hlinkClick r:id="rId5" action="ppaction://hlinksldjump" highlightClick="1"/>
          </p:cNvPr>
          <p:cNvSpPr/>
          <p:nvPr/>
        </p:nvSpPr>
        <p:spPr>
          <a:xfrm>
            <a:off x="8244408" y="404664"/>
            <a:ext cx="755576" cy="504056"/>
          </a:xfrm>
          <a:prstGeom prst="actionButtonHome">
            <a:avLst/>
          </a:prstGeom>
          <a:solidFill>
            <a:schemeClr val="accent5">
              <a:lumMod val="20000"/>
              <a:lumOff val="80000"/>
            </a:schemeClr>
          </a:solidFill>
        </p:spPr>
        <p:style>
          <a:lnRef idx="2">
            <a:schemeClr val="accent2"/>
          </a:lnRef>
          <a:fillRef idx="1">
            <a:schemeClr val="lt1"/>
          </a:fillRef>
          <a:effectRef idx="0">
            <a:schemeClr val="accent2"/>
          </a:effectRef>
          <a:fontRef idx="minor">
            <a:schemeClr val="dk1"/>
          </a:fontRef>
        </p:style>
        <p:txBody>
          <a:bodyPr rtlCol="0" anchor="ctr"/>
          <a:lstStyle/>
          <a:p>
            <a:pPr algn="ctr"/>
            <a:endParaRPr lang="nl-NL" b="1"/>
          </a:p>
        </p:txBody>
      </p:sp>
    </p:spTree>
    <p:extLst>
      <p:ext uri="{BB962C8B-B14F-4D97-AF65-F5344CB8AC3E}">
        <p14:creationId xmlns:p14="http://schemas.microsoft.com/office/powerpoint/2010/main" val="2601977071"/>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C:\Users\Dunya\Documents\SUPRALAT\Politie en Recht 35.jpg"/>
          <p:cNvPicPr>
            <a:picLocks noChangeAspect="1" noChangeArrowheads="1"/>
          </p:cNvPicPr>
          <p:nvPr/>
        </p:nvPicPr>
        <p:blipFill>
          <a:blip r:embed="rId2" cstate="print"/>
          <a:srcRect t="17699" b="20216"/>
          <a:stretch>
            <a:fillRect/>
          </a:stretch>
        </p:blipFill>
        <p:spPr bwMode="auto">
          <a:xfrm>
            <a:off x="0" y="-27384"/>
            <a:ext cx="9144000" cy="3789040"/>
          </a:xfrm>
          <a:prstGeom prst="rect">
            <a:avLst/>
          </a:prstGeom>
          <a:noFill/>
        </p:spPr>
      </p:pic>
      <p:sp>
        <p:nvSpPr>
          <p:cNvPr id="5" name="Tekstvak 4"/>
          <p:cNvSpPr txBox="1"/>
          <p:nvPr/>
        </p:nvSpPr>
        <p:spPr>
          <a:xfrm>
            <a:off x="467544" y="3800212"/>
            <a:ext cx="8639944" cy="461665"/>
          </a:xfrm>
          <a:prstGeom prst="rect">
            <a:avLst/>
          </a:prstGeom>
          <a:noFill/>
        </p:spPr>
        <p:txBody>
          <a:bodyPr wrap="square" rtlCol="0">
            <a:spAutoFit/>
          </a:bodyPr>
          <a:lstStyle/>
          <a:p>
            <a:r>
              <a:rPr lang="nl-NL" sz="2400" b="1" dirty="0">
                <a:solidFill>
                  <a:schemeClr val="tx2"/>
                </a:solidFill>
              </a:rPr>
              <a:t>What are the characteristics of the information-gathering model?</a:t>
            </a:r>
          </a:p>
        </p:txBody>
      </p:sp>
      <p:sp>
        <p:nvSpPr>
          <p:cNvPr id="6" name="Rechthoek 5"/>
          <p:cNvSpPr/>
          <p:nvPr/>
        </p:nvSpPr>
        <p:spPr>
          <a:xfrm>
            <a:off x="0" y="-27384"/>
            <a:ext cx="9144000" cy="3789040"/>
          </a:xfrm>
          <a:prstGeom prst="rect">
            <a:avLst/>
          </a:prstGeom>
          <a:solidFill>
            <a:srgbClr val="001C3D">
              <a:alpha val="4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7" name="Vijfhoek 6"/>
          <p:cNvSpPr/>
          <p:nvPr/>
        </p:nvSpPr>
        <p:spPr>
          <a:xfrm>
            <a:off x="0" y="332656"/>
            <a:ext cx="6336704" cy="576064"/>
          </a:xfrm>
          <a:prstGeom prst="homePlate">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sz="2400" b="1" dirty="0"/>
              <a:t>Information-gathering model</a:t>
            </a:r>
          </a:p>
        </p:txBody>
      </p:sp>
      <p:sp>
        <p:nvSpPr>
          <p:cNvPr id="9" name="Tijdelijke aanduiding voor inhoud 2"/>
          <p:cNvSpPr txBox="1">
            <a:spLocks/>
          </p:cNvSpPr>
          <p:nvPr/>
        </p:nvSpPr>
        <p:spPr>
          <a:xfrm>
            <a:off x="467544" y="4437112"/>
            <a:ext cx="8639944" cy="1224136"/>
          </a:xfrm>
          <a:prstGeom prst="rect">
            <a:avLst/>
          </a:prstGeom>
        </p:spPr>
        <p:txBody>
          <a:bodyPr vert="horz" lIns="91440" tIns="45720" rIns="91440" bIns="45720" rtlCol="0">
            <a:noAutofit/>
          </a:bodyPr>
          <a:lstStyle/>
          <a:p>
            <a:pPr algn="just"/>
            <a:r>
              <a:rPr lang="en-GB" sz="2000" dirty="0"/>
              <a:t>The information gathering model would usually first obtain a </a:t>
            </a:r>
            <a:r>
              <a:rPr lang="en-GB" sz="2000" b="1" i="1" dirty="0"/>
              <a:t>free narrative</a:t>
            </a:r>
            <a:r>
              <a:rPr lang="en-GB" sz="2000" dirty="0"/>
              <a:t>, after which the suspect is confronted with evidence and asked to comment on it. </a:t>
            </a:r>
            <a:endParaRPr lang="nl-NL" sz="2000" dirty="0"/>
          </a:p>
          <a:p>
            <a:pPr algn="just"/>
            <a:endParaRPr lang="nl-NL" sz="2000" dirty="0"/>
          </a:p>
        </p:txBody>
      </p:sp>
      <p:sp>
        <p:nvSpPr>
          <p:cNvPr id="10" name="Rechthoek 9"/>
          <p:cNvSpPr/>
          <p:nvPr/>
        </p:nvSpPr>
        <p:spPr>
          <a:xfrm>
            <a:off x="227656" y="6546830"/>
            <a:ext cx="3709477" cy="338554"/>
          </a:xfrm>
          <a:prstGeom prst="rect">
            <a:avLst/>
          </a:prstGeom>
        </p:spPr>
        <p:txBody>
          <a:bodyPr wrap="none">
            <a:spAutoFit/>
          </a:bodyPr>
          <a:lstStyle/>
          <a:p>
            <a:r>
              <a:rPr lang="nl-NL" sz="1600" i="1" dirty="0">
                <a:solidFill>
                  <a:srgbClr val="001C3D"/>
                </a:solidFill>
              </a:rPr>
              <a:t>Click on the numbers for more information</a:t>
            </a:r>
            <a:endParaRPr lang="nl-NL" sz="1600" dirty="0"/>
          </a:p>
        </p:txBody>
      </p:sp>
      <p:sp>
        <p:nvSpPr>
          <p:cNvPr id="13" name="Ovaal 12">
            <a:hlinkClick r:id="rId3" action="ppaction://hlinksldjump"/>
          </p:cNvPr>
          <p:cNvSpPr/>
          <p:nvPr/>
        </p:nvSpPr>
        <p:spPr>
          <a:xfrm>
            <a:off x="2485883" y="6074158"/>
            <a:ext cx="792088" cy="504056"/>
          </a:xfrm>
          <a:prstGeom prst="ellipse">
            <a:avLst/>
          </a:prstGeom>
          <a:ln w="6350"/>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nl-NL" sz="3200" dirty="0"/>
              <a:t>3</a:t>
            </a:r>
          </a:p>
        </p:txBody>
      </p:sp>
      <p:sp>
        <p:nvSpPr>
          <p:cNvPr id="14" name="Actieknop: Introductiepagina 13">
            <a:hlinkClick r:id="rId4" action="ppaction://hlinksldjump" highlightClick="1"/>
          </p:cNvPr>
          <p:cNvSpPr/>
          <p:nvPr/>
        </p:nvSpPr>
        <p:spPr>
          <a:xfrm>
            <a:off x="8244408" y="404664"/>
            <a:ext cx="755576" cy="504056"/>
          </a:xfrm>
          <a:prstGeom prst="actionButtonHome">
            <a:avLst/>
          </a:prstGeom>
          <a:solidFill>
            <a:schemeClr val="accent5">
              <a:lumMod val="20000"/>
              <a:lumOff val="80000"/>
            </a:schemeClr>
          </a:solidFill>
        </p:spPr>
        <p:style>
          <a:lnRef idx="2">
            <a:schemeClr val="accent2"/>
          </a:lnRef>
          <a:fillRef idx="1">
            <a:schemeClr val="lt1"/>
          </a:fillRef>
          <a:effectRef idx="0">
            <a:schemeClr val="accent2"/>
          </a:effectRef>
          <a:fontRef idx="minor">
            <a:schemeClr val="dk1"/>
          </a:fontRef>
        </p:style>
        <p:txBody>
          <a:bodyPr rtlCol="0" anchor="ctr"/>
          <a:lstStyle/>
          <a:p>
            <a:pPr algn="ctr"/>
            <a:endParaRPr lang="nl-NL" b="1"/>
          </a:p>
        </p:txBody>
      </p:sp>
      <p:sp>
        <p:nvSpPr>
          <p:cNvPr id="15" name="Ovaal 8"/>
          <p:cNvSpPr/>
          <p:nvPr/>
        </p:nvSpPr>
        <p:spPr>
          <a:xfrm>
            <a:off x="611560" y="6074158"/>
            <a:ext cx="792088" cy="504056"/>
          </a:xfrm>
          <a:prstGeom prst="ellipse">
            <a:avLst/>
          </a:prstGeom>
          <a:ln w="6350"/>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nl-NL" sz="3200" dirty="0"/>
              <a:t>1</a:t>
            </a:r>
          </a:p>
        </p:txBody>
      </p:sp>
      <p:sp>
        <p:nvSpPr>
          <p:cNvPr id="16" name="Ovaal 11">
            <a:hlinkClick r:id="rId5" action="ppaction://hlinksldjump"/>
          </p:cNvPr>
          <p:cNvSpPr/>
          <p:nvPr/>
        </p:nvSpPr>
        <p:spPr>
          <a:xfrm>
            <a:off x="1547664" y="6074158"/>
            <a:ext cx="792088" cy="504056"/>
          </a:xfrm>
          <a:prstGeom prst="ellipse">
            <a:avLst/>
          </a:prstGeom>
          <a:solidFill>
            <a:schemeClr val="accent4">
              <a:alpha val="66000"/>
            </a:schemeClr>
          </a:solidFill>
          <a:ln w="6350"/>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nl-NL" sz="3200" dirty="0"/>
              <a:t>2</a:t>
            </a:r>
          </a:p>
        </p:txBody>
      </p:sp>
    </p:spTree>
    <p:extLst>
      <p:ext uri="{BB962C8B-B14F-4D97-AF65-F5344CB8AC3E}">
        <p14:creationId xmlns:p14="http://schemas.microsoft.com/office/powerpoint/2010/main" val="2921142105"/>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C:\Users\Dunya\Documents\SUPRALAT\Politie en Recht 35.jpg"/>
          <p:cNvPicPr>
            <a:picLocks noChangeAspect="1" noChangeArrowheads="1"/>
          </p:cNvPicPr>
          <p:nvPr/>
        </p:nvPicPr>
        <p:blipFill>
          <a:blip r:embed="rId2" cstate="print"/>
          <a:srcRect t="17699" b="20216"/>
          <a:stretch>
            <a:fillRect/>
          </a:stretch>
        </p:blipFill>
        <p:spPr bwMode="auto">
          <a:xfrm>
            <a:off x="0" y="-27384"/>
            <a:ext cx="9144000" cy="3789040"/>
          </a:xfrm>
          <a:prstGeom prst="rect">
            <a:avLst/>
          </a:prstGeom>
          <a:noFill/>
        </p:spPr>
      </p:pic>
      <p:sp>
        <p:nvSpPr>
          <p:cNvPr id="5" name="Tekstvak 4"/>
          <p:cNvSpPr txBox="1"/>
          <p:nvPr/>
        </p:nvSpPr>
        <p:spPr>
          <a:xfrm>
            <a:off x="467544" y="3861048"/>
            <a:ext cx="8639944" cy="461665"/>
          </a:xfrm>
          <a:prstGeom prst="rect">
            <a:avLst/>
          </a:prstGeom>
          <a:noFill/>
        </p:spPr>
        <p:txBody>
          <a:bodyPr wrap="square" rtlCol="0">
            <a:spAutoFit/>
          </a:bodyPr>
          <a:lstStyle/>
          <a:p>
            <a:r>
              <a:rPr lang="nl-NL" sz="2400" b="1" dirty="0">
                <a:solidFill>
                  <a:schemeClr val="tx2"/>
                </a:solidFill>
              </a:rPr>
              <a:t>What are the characteristics of the information-gathering model?</a:t>
            </a:r>
          </a:p>
        </p:txBody>
      </p:sp>
      <p:sp>
        <p:nvSpPr>
          <p:cNvPr id="6" name="Rechthoek 5"/>
          <p:cNvSpPr/>
          <p:nvPr/>
        </p:nvSpPr>
        <p:spPr>
          <a:xfrm>
            <a:off x="0" y="-27384"/>
            <a:ext cx="9144000" cy="3789040"/>
          </a:xfrm>
          <a:prstGeom prst="rect">
            <a:avLst/>
          </a:prstGeom>
          <a:solidFill>
            <a:srgbClr val="001C3D">
              <a:alpha val="4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7" name="Vijfhoek 6"/>
          <p:cNvSpPr/>
          <p:nvPr/>
        </p:nvSpPr>
        <p:spPr>
          <a:xfrm>
            <a:off x="0" y="332656"/>
            <a:ext cx="6336704" cy="576064"/>
          </a:xfrm>
          <a:prstGeom prst="homePlate">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sz="2400" b="1" dirty="0"/>
              <a:t>Information-gathering model</a:t>
            </a:r>
          </a:p>
        </p:txBody>
      </p:sp>
      <p:sp>
        <p:nvSpPr>
          <p:cNvPr id="9" name="Tijdelijke aanduiding voor inhoud 2"/>
          <p:cNvSpPr txBox="1">
            <a:spLocks/>
          </p:cNvSpPr>
          <p:nvPr/>
        </p:nvSpPr>
        <p:spPr>
          <a:xfrm>
            <a:off x="467544" y="4365104"/>
            <a:ext cx="8424936" cy="1224136"/>
          </a:xfrm>
          <a:prstGeom prst="rect">
            <a:avLst/>
          </a:prstGeom>
        </p:spPr>
        <p:txBody>
          <a:bodyPr vert="horz" lIns="91440" tIns="45720" rIns="91440" bIns="45720" rtlCol="0">
            <a:noAutofit/>
          </a:bodyPr>
          <a:lstStyle/>
          <a:p>
            <a:pPr algn="just"/>
            <a:r>
              <a:rPr lang="en-GB" sz="2000" dirty="0"/>
              <a:t>The information-gathering model prioritises those tactics and techniques that do not involve methods such as psychological manipulation. These techniques do not have the same association with false confessions as the techniques used in the accusatory model.  </a:t>
            </a:r>
            <a:endParaRPr lang="nl-NL" sz="2000" dirty="0"/>
          </a:p>
          <a:p>
            <a:r>
              <a:rPr lang="en-GB" sz="2000" dirty="0"/>
              <a:t> </a:t>
            </a:r>
            <a:endParaRPr lang="nl-NL" sz="2000" dirty="0"/>
          </a:p>
          <a:p>
            <a:pPr algn="just"/>
            <a:r>
              <a:rPr lang="nl-NL" sz="2000" dirty="0"/>
              <a:t> </a:t>
            </a:r>
          </a:p>
          <a:p>
            <a:r>
              <a:rPr lang="en-GB" sz="2000" dirty="0"/>
              <a:t> </a:t>
            </a:r>
            <a:endParaRPr lang="nl-NL" sz="2000" dirty="0"/>
          </a:p>
          <a:p>
            <a:pPr algn="just"/>
            <a:endParaRPr lang="nl-NL" sz="2000" dirty="0"/>
          </a:p>
          <a:p>
            <a:pPr algn="just"/>
            <a:endParaRPr lang="nl-NL" sz="2000" dirty="0"/>
          </a:p>
        </p:txBody>
      </p:sp>
      <p:sp>
        <p:nvSpPr>
          <p:cNvPr id="10" name="Rechthoek 9"/>
          <p:cNvSpPr/>
          <p:nvPr/>
        </p:nvSpPr>
        <p:spPr>
          <a:xfrm>
            <a:off x="227656" y="6546830"/>
            <a:ext cx="3709477" cy="338554"/>
          </a:xfrm>
          <a:prstGeom prst="rect">
            <a:avLst/>
          </a:prstGeom>
        </p:spPr>
        <p:txBody>
          <a:bodyPr wrap="none">
            <a:spAutoFit/>
          </a:bodyPr>
          <a:lstStyle/>
          <a:p>
            <a:r>
              <a:rPr lang="nl-NL" sz="1600" i="1" dirty="0">
                <a:solidFill>
                  <a:srgbClr val="001C3D"/>
                </a:solidFill>
              </a:rPr>
              <a:t>Click on the numbers for more information</a:t>
            </a:r>
            <a:endParaRPr lang="nl-NL" sz="1600" dirty="0"/>
          </a:p>
        </p:txBody>
      </p:sp>
      <p:sp>
        <p:nvSpPr>
          <p:cNvPr id="14" name="Actieknop: Introductiepagina 13">
            <a:hlinkClick r:id="rId3" action="ppaction://hlinksldjump" highlightClick="1"/>
          </p:cNvPr>
          <p:cNvSpPr/>
          <p:nvPr/>
        </p:nvSpPr>
        <p:spPr>
          <a:xfrm>
            <a:off x="8244408" y="404664"/>
            <a:ext cx="755576" cy="504056"/>
          </a:xfrm>
          <a:prstGeom prst="actionButtonHome">
            <a:avLst/>
          </a:prstGeom>
          <a:solidFill>
            <a:schemeClr val="accent5">
              <a:lumMod val="20000"/>
              <a:lumOff val="80000"/>
            </a:schemeClr>
          </a:solidFill>
        </p:spPr>
        <p:style>
          <a:lnRef idx="2">
            <a:schemeClr val="accent2"/>
          </a:lnRef>
          <a:fillRef idx="1">
            <a:schemeClr val="lt1"/>
          </a:fillRef>
          <a:effectRef idx="0">
            <a:schemeClr val="accent2"/>
          </a:effectRef>
          <a:fontRef idx="minor">
            <a:schemeClr val="dk1"/>
          </a:fontRef>
        </p:style>
        <p:txBody>
          <a:bodyPr rtlCol="0" anchor="ctr"/>
          <a:lstStyle/>
          <a:p>
            <a:pPr algn="ctr"/>
            <a:endParaRPr lang="nl-NL" b="1"/>
          </a:p>
        </p:txBody>
      </p:sp>
      <p:sp>
        <p:nvSpPr>
          <p:cNvPr id="18" name="Vijfhoek 17">
            <a:hlinkClick r:id="rId4" action="ppaction://hlinksldjump"/>
          </p:cNvPr>
          <p:cNvSpPr/>
          <p:nvPr/>
        </p:nvSpPr>
        <p:spPr>
          <a:xfrm>
            <a:off x="6228184" y="6453336"/>
            <a:ext cx="2880320" cy="404664"/>
          </a:xfrm>
          <a:prstGeom prst="homePlate">
            <a:avLst/>
          </a:prstGeom>
          <a:gradFill flip="none" rotWithShape="1">
            <a:gsLst>
              <a:gs pos="0">
                <a:schemeClr val="accent2">
                  <a:shade val="30000"/>
                  <a:satMod val="115000"/>
                  <a:alpha val="80000"/>
                </a:schemeClr>
              </a:gs>
              <a:gs pos="50000">
                <a:schemeClr val="accent2">
                  <a:shade val="67500"/>
                  <a:satMod val="115000"/>
                </a:schemeClr>
              </a:gs>
              <a:gs pos="100000">
                <a:schemeClr val="accent2">
                  <a:shade val="100000"/>
                  <a:satMod val="11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b="1" dirty="0"/>
              <a:t>Accusatory model</a:t>
            </a:r>
          </a:p>
        </p:txBody>
      </p:sp>
      <p:sp>
        <p:nvSpPr>
          <p:cNvPr id="15" name="Ovaal 8"/>
          <p:cNvSpPr/>
          <p:nvPr/>
        </p:nvSpPr>
        <p:spPr>
          <a:xfrm>
            <a:off x="611560" y="6074158"/>
            <a:ext cx="792088" cy="504056"/>
          </a:xfrm>
          <a:prstGeom prst="ellipse">
            <a:avLst/>
          </a:prstGeom>
          <a:ln w="6350"/>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nl-NL" sz="3200" dirty="0"/>
              <a:t>1</a:t>
            </a:r>
          </a:p>
        </p:txBody>
      </p:sp>
      <p:sp>
        <p:nvSpPr>
          <p:cNvPr id="17" name="Ovaal 13"/>
          <p:cNvSpPr/>
          <p:nvPr/>
        </p:nvSpPr>
        <p:spPr>
          <a:xfrm>
            <a:off x="1547664" y="6074158"/>
            <a:ext cx="792088" cy="504056"/>
          </a:xfrm>
          <a:prstGeom prst="ellipse">
            <a:avLst/>
          </a:prstGeom>
          <a:solidFill>
            <a:schemeClr val="accent4"/>
          </a:solidFill>
          <a:ln w="6350"/>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nl-NL" sz="3200" dirty="0"/>
              <a:t>2</a:t>
            </a:r>
          </a:p>
        </p:txBody>
      </p:sp>
      <p:sp>
        <p:nvSpPr>
          <p:cNvPr id="19" name="Ovaal 14">
            <a:hlinkClick r:id="rId5" action="ppaction://hlinksldjump"/>
          </p:cNvPr>
          <p:cNvSpPr/>
          <p:nvPr/>
        </p:nvSpPr>
        <p:spPr>
          <a:xfrm>
            <a:off x="2497378" y="6074158"/>
            <a:ext cx="792088" cy="504056"/>
          </a:xfrm>
          <a:prstGeom prst="ellipse">
            <a:avLst/>
          </a:prstGeom>
          <a:solidFill>
            <a:schemeClr val="accent4">
              <a:alpha val="66000"/>
            </a:schemeClr>
          </a:solidFill>
          <a:ln w="6350"/>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nl-NL" sz="3200" dirty="0"/>
              <a:t>3</a:t>
            </a:r>
          </a:p>
        </p:txBody>
      </p:sp>
    </p:spTree>
    <p:extLst>
      <p:ext uri="{BB962C8B-B14F-4D97-AF65-F5344CB8AC3E}">
        <p14:creationId xmlns:p14="http://schemas.microsoft.com/office/powerpoint/2010/main" val="1344797472"/>
      </p:ext>
    </p:extLst>
  </p:cSld>
  <p:clrMapOvr>
    <a:masterClrMapping/>
  </p:clrMapOvr>
  <p:transition/>
</p:sld>
</file>

<file path=ppt/theme/theme1.xml><?xml version="1.0" encoding="utf-8"?>
<a:theme xmlns:a="http://schemas.openxmlformats.org/drawingml/2006/main" name="Office-thema">
  <a:themeElements>
    <a:clrScheme name="Aangepast 1">
      <a:dk1>
        <a:srgbClr val="001C3D"/>
      </a:dk1>
      <a:lt1>
        <a:srgbClr val="FFFFFF"/>
      </a:lt1>
      <a:dk2>
        <a:srgbClr val="00A2DB"/>
      </a:dk2>
      <a:lt2>
        <a:srgbClr val="FFFFFF"/>
      </a:lt2>
      <a:accent1>
        <a:srgbClr val="E84E10"/>
      </a:accent1>
      <a:accent2>
        <a:srgbClr val="00A2DB"/>
      </a:accent2>
      <a:accent3>
        <a:srgbClr val="001C3D"/>
      </a:accent3>
      <a:accent4>
        <a:srgbClr val="F3A687"/>
      </a:accent4>
      <a:accent5>
        <a:srgbClr val="7FD0ED"/>
      </a:accent5>
      <a:accent6>
        <a:srgbClr val="7F8D9E"/>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4534</TotalTime>
  <Words>6575</Words>
  <Application>Microsoft Office PowerPoint</Application>
  <PresentationFormat>Presentación en pantalla (4:3)</PresentationFormat>
  <Paragraphs>901</Paragraphs>
  <Slides>61</Slides>
  <Notes>11</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61</vt:i4>
      </vt:variant>
    </vt:vector>
  </HeadingPairs>
  <TitlesOfParts>
    <vt:vector size="66" baseType="lpstr">
      <vt:lpstr>Arial</vt:lpstr>
      <vt:lpstr>Calibri</vt:lpstr>
      <vt:lpstr>Cambria</vt:lpstr>
      <vt:lpstr>Times New Roman</vt:lpstr>
      <vt:lpstr>Office-thema</vt:lpstr>
      <vt:lpstr>Presentación de PowerPoint</vt:lpstr>
      <vt:lpstr>Presentación de PowerPoint</vt:lpstr>
      <vt:lpstr>Module Aims &amp; Topics Covered</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 1</dc:title>
  <dc:creator>Dunya Gezgin</dc:creator>
  <cp:lastModifiedBy>Calendari</cp:lastModifiedBy>
  <cp:revision>134</cp:revision>
  <dcterms:created xsi:type="dcterms:W3CDTF">2017-07-17T13:14:00Z</dcterms:created>
  <dcterms:modified xsi:type="dcterms:W3CDTF">2021-10-21T09:12:44Z</dcterms:modified>
</cp:coreProperties>
</file>