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386" r:id="rId4"/>
    <p:sldId id="322" r:id="rId5"/>
    <p:sldId id="323" r:id="rId6"/>
    <p:sldId id="324" r:id="rId7"/>
    <p:sldId id="325" r:id="rId8"/>
    <p:sldId id="326" r:id="rId9"/>
    <p:sldId id="327" r:id="rId10"/>
    <p:sldId id="328" r:id="rId11"/>
    <p:sldId id="329" r:id="rId12"/>
    <p:sldId id="334" r:id="rId13"/>
    <p:sldId id="378" r:id="rId14"/>
    <p:sldId id="383" r:id="rId15"/>
    <p:sldId id="332" r:id="rId16"/>
    <p:sldId id="330" r:id="rId17"/>
    <p:sldId id="387" r:id="rId18"/>
    <p:sldId id="335" r:id="rId19"/>
    <p:sldId id="388" r:id="rId20"/>
    <p:sldId id="336" r:id="rId21"/>
    <p:sldId id="389" r:id="rId22"/>
    <p:sldId id="390" r:id="rId23"/>
    <p:sldId id="391" r:id="rId24"/>
    <p:sldId id="340" r:id="rId25"/>
    <p:sldId id="392" r:id="rId26"/>
    <p:sldId id="341" r:id="rId27"/>
    <p:sldId id="343" r:id="rId28"/>
    <p:sldId id="393" r:id="rId29"/>
    <p:sldId id="394" r:id="rId30"/>
    <p:sldId id="395" r:id="rId31"/>
    <p:sldId id="347" r:id="rId32"/>
    <p:sldId id="396" r:id="rId33"/>
    <p:sldId id="397" r:id="rId34"/>
    <p:sldId id="398" r:id="rId35"/>
    <p:sldId id="351" r:id="rId36"/>
    <p:sldId id="352" r:id="rId37"/>
    <p:sldId id="353" r:id="rId38"/>
    <p:sldId id="354" r:id="rId39"/>
    <p:sldId id="399" r:id="rId40"/>
    <p:sldId id="400" r:id="rId41"/>
    <p:sldId id="401" r:id="rId42"/>
    <p:sldId id="402" r:id="rId43"/>
    <p:sldId id="359" r:id="rId44"/>
    <p:sldId id="403" r:id="rId45"/>
    <p:sldId id="404" r:id="rId46"/>
    <p:sldId id="361" r:id="rId47"/>
    <p:sldId id="405" r:id="rId48"/>
    <p:sldId id="363" r:id="rId49"/>
    <p:sldId id="406" r:id="rId50"/>
    <p:sldId id="407" r:id="rId51"/>
    <p:sldId id="408" r:id="rId52"/>
    <p:sldId id="410" r:id="rId53"/>
    <p:sldId id="412" r:id="rId54"/>
    <p:sldId id="411" r:id="rId55"/>
    <p:sldId id="413" r:id="rId56"/>
    <p:sldId id="414" r:id="rId57"/>
    <p:sldId id="372" r:id="rId58"/>
    <p:sldId id="382" r:id="rId59"/>
    <p:sldId id="373" r:id="rId60"/>
    <p:sldId id="374" r:id="rId61"/>
    <p:sldId id="375" r:id="rId62"/>
    <p:sldId id="376" r:id="rId63"/>
    <p:sldId id="384" r:id="rId64"/>
    <p:sldId id="385" r:id="rId6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0" autoAdjust="0"/>
    <p:restoredTop sz="94849" autoAdjust="0"/>
  </p:normalViewPr>
  <p:slideViewPr>
    <p:cSldViewPr>
      <p:cViewPr varScale="1">
        <p:scale>
          <a:sx n="86" d="100"/>
          <a:sy n="86" d="100"/>
        </p:scale>
        <p:origin x="1116" y="66"/>
      </p:cViewPr>
      <p:guideLst>
        <p:guide orient="horz" pos="2160"/>
        <p:guide pos="2880"/>
      </p:guideLst>
    </p:cSldViewPr>
  </p:slideViewPr>
  <p:outlineViewPr>
    <p:cViewPr>
      <p:scale>
        <a:sx n="33" d="100"/>
        <a:sy n="33" d="100"/>
      </p:scale>
      <p:origin x="0" y="36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E3359-A665-4AE7-98BE-8479FFEA6D91}" type="datetimeFigureOut">
              <a:rPr lang="nl-NL" smtClean="0"/>
              <a:pPr/>
              <a:t>21-10-2021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6964B8-7AC7-425A-99F5-AA9141982D0B}" type="slidenum">
              <a:rPr lang="nl-NL" smtClean="0"/>
              <a:pPr/>
              <a:t>‹Nº›</a:t>
            </a:fld>
            <a:endParaRPr lang="nl-NL"/>
          </a:p>
        </p:txBody>
      </p:sp>
    </p:spTree>
    <p:extLst>
      <p:ext uri="{BB962C8B-B14F-4D97-AF65-F5344CB8AC3E}">
        <p14:creationId xmlns:p14="http://schemas.microsoft.com/office/powerpoint/2010/main" val="52718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5</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6</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7</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8</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35</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61</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het opmaakprofiel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verticale tekst 2"/>
          <p:cNvSpPr>
            <a:spLocks noGrp="1"/>
          </p:cNvSpPr>
          <p:nvPr>
            <p:ph type="body" orient="vert" idx="1"/>
          </p:nvPr>
        </p:nvSpPr>
        <p:spPr/>
        <p:txBody>
          <a:bodyPr vert="eaVert"/>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het opmaakprofiel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inhoud 2"/>
          <p:cNvSpPr>
            <a:spLocks noGrp="1"/>
          </p:cNvSpPr>
          <p:nvPr>
            <p:ph idx="1"/>
          </p:nvPr>
        </p:nvSpPr>
        <p:spPr/>
        <p:txBody>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het opmaakprofiel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opmaakprofielen van de modeltekst te bewerken</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het opmaakprofiel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opmaakprofielen van de modeltekst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opmaakprofielen van de modeltekst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datum 2"/>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het opmaakprofiel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het opmaakprofiel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21-10-2021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het opmaakprofiel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8F0FA-503B-447F-A02E-6BF1D880434F}" type="datetimeFigureOut">
              <a:rPr lang="nl-NL" smtClean="0"/>
              <a:pPr/>
              <a:t>21-10-2021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E7185-A582-4542-8FF0-969B3F80C0A5}" type="slidenum">
              <a:rPr lang="nl-NL" smtClean="0"/>
              <a:pPr/>
              <a:t>‹Nº›</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3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27.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59.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59.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4.xml"/><Relationship Id="rId7" Type="http://schemas.openxmlformats.org/officeDocument/2006/relationships/slide" Target="slide2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4.xml"/><Relationship Id="rId4" Type="http://schemas.openxmlformats.org/officeDocument/2006/relationships/slide" Target="slide18.xml"/><Relationship Id="rId9" Type="http://schemas.openxmlformats.org/officeDocument/2006/relationships/slide" Target="slide23.xml"/></Relationships>
</file>

<file path=ppt/slides/_rels/slide1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4.xml"/><Relationship Id="rId7" Type="http://schemas.openxmlformats.org/officeDocument/2006/relationships/slide" Target="slide2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4.xml"/><Relationship Id="rId4" Type="http://schemas.openxmlformats.org/officeDocument/2006/relationships/slide" Target="slide18.xml"/><Relationship Id="rId9" Type="http://schemas.openxmlformats.org/officeDocument/2006/relationships/slide" Target="slide23.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4.xml"/><Relationship Id="rId7" Type="http://schemas.openxmlformats.org/officeDocument/2006/relationships/slide" Target="slide2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24.xml"/><Relationship Id="rId4" Type="http://schemas.openxmlformats.org/officeDocument/2006/relationships/slide" Target="slide18.xml"/><Relationship Id="rId9" Type="http://schemas.openxmlformats.org/officeDocument/2006/relationships/slide" Target="slide23.xml"/></Relationships>
</file>

<file path=ppt/slides/_rels/slide2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4.xml"/><Relationship Id="rId4" Type="http://schemas.openxmlformats.org/officeDocument/2006/relationships/slide" Target="slide18.xml"/><Relationship Id="rId9" Type="http://schemas.openxmlformats.org/officeDocument/2006/relationships/slide" Target="slide20.xml"/></Relationships>
</file>

<file path=ppt/slides/_rels/slide2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4.xml"/><Relationship Id="rId7" Type="http://schemas.openxmlformats.org/officeDocument/2006/relationships/slide" Target="slide20.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4.xml"/><Relationship Id="rId4" Type="http://schemas.openxmlformats.org/officeDocument/2006/relationships/slide" Target="slide18.xml"/><Relationship Id="rId9"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4.xml"/><Relationship Id="rId7" Type="http://schemas.openxmlformats.org/officeDocument/2006/relationships/slide" Target="slide2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4.xml"/><Relationship Id="rId4" Type="http://schemas.openxmlformats.org/officeDocument/2006/relationships/slide" Target="slide18.xml"/><Relationship Id="rId9" Type="http://schemas.openxmlformats.org/officeDocument/2006/relationships/slide" Target="slide8.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6.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59.xml"/><Relationship Id="rId4" Type="http://schemas.openxmlformats.org/officeDocument/2006/relationships/slide" Target="slide18.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0.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59.xml"/><Relationship Id="rId4" Type="http://schemas.openxmlformats.org/officeDocument/2006/relationships/slide" Target="slide18.xml"/></Relationships>
</file>

<file path=ppt/slides/_rels/slide26.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4.xml"/><Relationship Id="rId7" Type="http://schemas.openxmlformats.org/officeDocument/2006/relationships/slide" Target="slide2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59.xml"/><Relationship Id="rId4" Type="http://schemas.openxmlformats.org/officeDocument/2006/relationships/slide" Target="slide18.xml"/></Relationships>
</file>

<file path=ppt/slides/_rels/slide2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30.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30.xml"/><Relationship Id="rId4" Type="http://schemas.openxmlformats.org/officeDocument/2006/relationships/slide" Target="slide28.xml"/></Relationships>
</file>

<file path=ppt/slides/_rels/slide2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slide" Target="slide28.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1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slide" Target="slide28.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2.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26.xml"/><Relationship Id="rId4" Type="http://schemas.openxmlformats.org/officeDocument/2006/relationships/slide" Target="slide32.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33.xml"/><Relationship Id="rId4" Type="http://schemas.openxmlformats.org/officeDocument/2006/relationships/slide" Target="slide32.xml"/></Relationships>
</file>

<file path=ppt/slides/_rels/slide3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62.xml"/><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7" Type="http://schemas.openxmlformats.org/officeDocument/2006/relationships/slide" Target="slide36.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43.xml"/><Relationship Id="rId4" Type="http://schemas.openxmlformats.org/officeDocument/2006/relationships/slide" Target="slide48.xml"/></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slide" Target="slide4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39.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slide" Target="slide42.xml"/><Relationship Id="rId2"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32.xml"/><Relationship Id="rId4" Type="http://schemas.openxmlformats.org/officeDocument/2006/relationships/slide" Target="slide36.xml"/></Relationships>
</file>

<file path=ppt/slides/_rels/slide39.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6.xml"/><Relationship Id="rId7" Type="http://schemas.openxmlformats.org/officeDocument/2006/relationships/slide" Target="slide4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33.xml"/><Relationship Id="rId4" Type="http://schemas.openxmlformats.org/officeDocument/2006/relationships/slide" Target="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6.xml"/><Relationship Id="rId7" Type="http://schemas.openxmlformats.org/officeDocument/2006/relationships/slide" Target="slide4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33.xml"/><Relationship Id="rId4" Type="http://schemas.openxmlformats.org/officeDocument/2006/relationships/slide" Target="slide38.xml"/><Relationship Id="rId9"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slide" Target="slide4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39.xml"/><Relationship Id="rId4" Type="http://schemas.openxmlformats.org/officeDocument/2006/relationships/slide" Target="slide38.xml"/></Relationships>
</file>

<file path=ppt/slides/_rels/slide42.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slide" Target="slide3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39.xml"/><Relationship Id="rId4" Type="http://schemas.openxmlformats.org/officeDocument/2006/relationships/slide" Target="slide38.xml"/></Relationships>
</file>

<file path=ppt/slides/_rels/slide4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slide" Target="slide44.xml"/><Relationship Id="rId4" Type="http://schemas.openxmlformats.org/officeDocument/2006/relationships/slide" Target="slide38.xml"/></Relationships>
</file>

<file path=ppt/slides/_rels/slide4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slide" Target="slide39.xml"/><Relationship Id="rId4" Type="http://schemas.openxmlformats.org/officeDocument/2006/relationships/slide" Target="slide43.xml"/></Relationships>
</file>

<file path=ppt/slides/_rels/slide45.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slide" Target="slide46.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44.xml"/><Relationship Id="rId4" Type="http://schemas.openxmlformats.org/officeDocument/2006/relationships/slide" Target="slide43.xml"/></Relationships>
</file>

<file path=ppt/slides/_rels/slide46.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slide" Target="slide46.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44.xml"/><Relationship Id="rId4" Type="http://schemas.openxmlformats.org/officeDocument/2006/relationships/slide" Target="slide43.xml"/></Relationships>
</file>

<file path=ppt/slides/_rels/slide47.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6.xml"/><Relationship Id="rId7" Type="http://schemas.openxmlformats.org/officeDocument/2006/relationships/slide" Target="slide4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slide" Target="slide44.xml"/><Relationship Id="rId4" Type="http://schemas.openxmlformats.org/officeDocument/2006/relationships/slide" Target="slide43.xml"/></Relationships>
</file>

<file path=ppt/slides/_rels/slide4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5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51.xml"/></Relationships>
</file>

<file path=ppt/slides/_rels/slide5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52.xml"/></Relationships>
</file>

<file path=ppt/slides/_rels/slide5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53.xml"/></Relationships>
</file>

<file path=ppt/slides/_rels/slide5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54.xml"/></Relationships>
</file>

<file path=ppt/slides/_rels/slide5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55.xml"/></Relationships>
</file>

<file path=ppt/slides/_rels/slide5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56.xml"/></Relationships>
</file>

<file path=ppt/slides/_rels/slide5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5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58.xml"/></Relationships>
</file>

<file path=ppt/slides/_rels/slide5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59.xml"/></Relationships>
</file>

<file path=ppt/slides/_rels/slide5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6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6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61.xml"/></Relationships>
</file>

<file path=ppt/slides/_rels/slide6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62.xml"/><Relationship Id="rId4" Type="http://schemas.openxmlformats.org/officeDocument/2006/relationships/slide" Target="slide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papers.ssrn.com/sol3/papers.cfm?abstract_id=1127724" TargetMode="External"/><Relationship Id="rId2" Type="http://schemas.openxmlformats.org/officeDocument/2006/relationships/hyperlink" Target="https://books.google.nl/books?hl=en&amp;lr=&amp;id=jxKtAgAAQBAJ&amp;oi=fnd&amp;pg=PP1&amp;dq=skilled+interpersonal+communication&amp;ots=Wax6n3dpwe&amp;sig=ACpp8lKe26VL_tux_MEZ8-FdYYg%23v=onepage&amp;q=skilled%20interpersonal%20communication&amp;f=false" TargetMode="External"/><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hyperlink" Target="http://shop.wolterskluwer.be/shop/nl_BE/navigation/624/Het-verdachtenverhoor-meer-dan-het-stellen-van-vragen.-Politiegids?p=BPVERDACHBI14001" TargetMode="External"/><Relationship Id="rId4" Type="http://schemas.openxmlformats.org/officeDocument/2006/relationships/hyperlink" Target="http://onlinelibrary.wiley.com/doi/10.1111/j.1468-2230.1986.tb01692.x/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cholarlycommons.law.northwestern.edu/njilb/vol9/iss1/8/" TargetMode="External"/><Relationship Id="rId2" Type="http://schemas.openxmlformats.org/officeDocument/2006/relationships/hyperlink" Target="http://eu.wiley.com/WileyCDA/WileyTitle/productCd-1118769236.html" TargetMode="External"/><Relationship Id="rId1" Type="http://schemas.openxmlformats.org/officeDocument/2006/relationships/slideLayout" Target="../slideLayouts/slideLayout7.xml"/><Relationship Id="rId5" Type="http://schemas.openxmlformats.org/officeDocument/2006/relationships/slide" Target="slide1.xml"/><Relationship Id="rId4" Type="http://schemas.openxmlformats.org/officeDocument/2006/relationships/hyperlink" Target="http://www.emond.ca/communications-for-legal-professional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36.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sp>
        <p:nvSpPr>
          <p:cNvPr id="4" name="Rechthoek 3"/>
          <p:cNvSpPr/>
          <p:nvPr/>
        </p:nvSpPr>
        <p:spPr>
          <a:xfrm>
            <a:off x="0" y="0"/>
            <a:ext cx="9144000" cy="68580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p:cNvSpPr txBox="1">
            <a:spLocks/>
          </p:cNvSpPr>
          <p:nvPr/>
        </p:nvSpPr>
        <p:spPr>
          <a:xfrm>
            <a:off x="346678" y="1418558"/>
            <a:ext cx="8144482" cy="156238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4400" dirty="0">
                <a:solidFill>
                  <a:srgbClr val="00142E"/>
                </a:solidFill>
                <a:latin typeface="+mj-lt"/>
                <a:ea typeface="+mj-ea"/>
                <a:cs typeface="+mj-cs"/>
              </a:rPr>
              <a:t>Module 5: Communication skills</a:t>
            </a:r>
            <a:endParaRPr kumimoji="0" lang="nl-NL" sz="4400" b="0" i="0" u="none" strike="noStrike" kern="1200" cap="none" spc="0" normalizeH="0" baseline="0" noProof="0" dirty="0">
              <a:ln>
                <a:noFill/>
              </a:ln>
              <a:solidFill>
                <a:srgbClr val="00142E"/>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nl-NL" sz="1600" dirty="0">
              <a:solidFill>
                <a:srgbClr val="00142E"/>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nl-NL" sz="2400" dirty="0">
                <a:solidFill>
                  <a:srgbClr val="00142E"/>
                </a:solidFill>
                <a:latin typeface="+mj-lt"/>
                <a:ea typeface="+mj-ea"/>
                <a:cs typeface="+mj-cs"/>
              </a:rPr>
              <a:t> </a:t>
            </a:r>
            <a:endParaRPr kumimoji="0" lang="nl-NL" sz="4400" b="0" i="0" u="none" strike="noStrike" kern="1200" cap="none" spc="0" normalizeH="0" baseline="0" noProof="0" dirty="0">
              <a:ln>
                <a:noFill/>
              </a:ln>
              <a:solidFill>
                <a:srgbClr val="00142E"/>
              </a:solidFill>
              <a:effectLst/>
              <a:uLnTx/>
              <a:uFillTx/>
              <a:latin typeface="+mj-lt"/>
              <a:ea typeface="+mj-ea"/>
              <a:cs typeface="+mj-cs"/>
            </a:endParaRPr>
          </a:p>
        </p:txBody>
      </p:sp>
      <p:pic>
        <p:nvPicPr>
          <p:cNvPr id="7" name="Afbeelding 6" descr="Future loo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3631" y="3627174"/>
            <a:ext cx="3532883" cy="3261967"/>
          </a:xfrm>
          <a:prstGeom prst="rect">
            <a:avLst/>
          </a:prstGeom>
        </p:spPr>
      </p:pic>
      <p:grpSp>
        <p:nvGrpSpPr>
          <p:cNvPr id="9" name="Group 8"/>
          <p:cNvGrpSpPr/>
          <p:nvPr/>
        </p:nvGrpSpPr>
        <p:grpSpPr>
          <a:xfrm>
            <a:off x="570598" y="2416634"/>
            <a:ext cx="4879312" cy="2939132"/>
            <a:chOff x="251520" y="3717032"/>
            <a:chExt cx="4879312" cy="2939132"/>
          </a:xfrm>
        </p:grpSpPr>
        <p:pic>
          <p:nvPicPr>
            <p:cNvPr id="10" name="Picture 9"/>
            <p:cNvPicPr>
              <a:picLocks noChangeAspect="1"/>
            </p:cNvPicPr>
            <p:nvPr/>
          </p:nvPicPr>
          <p:blipFill>
            <a:blip r:embed="rId3"/>
            <a:stretch>
              <a:fillRect/>
            </a:stretch>
          </p:blipFill>
          <p:spPr>
            <a:xfrm>
              <a:off x="251520" y="3717032"/>
              <a:ext cx="4879312" cy="1862584"/>
            </a:xfrm>
            <a:prstGeom prst="rect">
              <a:avLst/>
            </a:prstGeom>
          </p:spPr>
        </p:pic>
        <p:pic>
          <p:nvPicPr>
            <p:cNvPr id="11" name="Picture 10"/>
            <p:cNvPicPr>
              <a:picLocks noChangeAspect="1"/>
            </p:cNvPicPr>
            <p:nvPr/>
          </p:nvPicPr>
          <p:blipFill>
            <a:blip r:embed="rId4"/>
            <a:stretch>
              <a:fillRect/>
            </a:stretch>
          </p:blipFill>
          <p:spPr>
            <a:xfrm>
              <a:off x="3203848" y="5805264"/>
              <a:ext cx="1270000" cy="850900"/>
            </a:xfrm>
            <a:prstGeom prst="rect">
              <a:avLst/>
            </a:prstGeom>
          </p:spPr>
        </p:pic>
        <p:sp>
          <p:nvSpPr>
            <p:cNvPr id="12" name="TextBox 11"/>
            <p:cNvSpPr txBox="1"/>
            <p:nvPr/>
          </p:nvSpPr>
          <p:spPr>
            <a:xfrm>
              <a:off x="251520" y="5877272"/>
              <a:ext cx="2880320" cy="523220"/>
            </a:xfrm>
            <a:prstGeom prst="rect">
              <a:avLst/>
            </a:prstGeom>
            <a:noFill/>
          </p:spPr>
          <p:txBody>
            <a:bodyPr wrap="square" rtlCol="0">
              <a:spAutoFit/>
            </a:bodyPr>
            <a:lstStyle/>
            <a:p>
              <a:pPr algn="r"/>
              <a:r>
                <a:rPr lang="en-US" sz="1400" dirty="0"/>
                <a:t>Co-funded by the Justice </a:t>
              </a:r>
              <a:r>
                <a:rPr lang="en-US" sz="1400" dirty="0" err="1"/>
                <a:t>Programme</a:t>
              </a:r>
              <a:r>
                <a:rPr lang="en-US" sz="1400" dirty="0"/>
                <a:t>       (2014-2020) of the European Union </a:t>
              </a:r>
            </a:p>
          </p:txBody>
        </p:sp>
      </p:grpSp>
      <p:pic>
        <p:nvPicPr>
          <p:cNvPr id="13" name="Picture 12" descr="D1sRTFSW0AA_Tau.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476672"/>
            <a:ext cx="4591719" cy="918343"/>
          </a:xfrm>
          <a:prstGeom prst="rect">
            <a:avLst/>
          </a:prstGeom>
        </p:spPr>
      </p:pic>
      <p:sp>
        <p:nvSpPr>
          <p:cNvPr id="14" name="CuadroTexto 13">
            <a:extLst>
              <a:ext uri="{FF2B5EF4-FFF2-40B4-BE49-F238E27FC236}">
                <a16:creationId xmlns:a16="http://schemas.microsoft.com/office/drawing/2014/main" id="{42ABEE64-9914-453A-97AA-66C572310E14}"/>
              </a:ext>
            </a:extLst>
          </p:cNvPr>
          <p:cNvSpPr txBox="1"/>
          <p:nvPr/>
        </p:nvSpPr>
        <p:spPr>
          <a:xfrm>
            <a:off x="357939" y="5593000"/>
            <a:ext cx="6185957" cy="1169551"/>
          </a:xfrm>
          <a:prstGeom prst="rect">
            <a:avLst/>
          </a:prstGeom>
          <a:noFill/>
        </p:spPr>
        <p:txBody>
          <a:bodyPr wrap="square" rtlCol="0">
            <a:spAutoFit/>
          </a:bodyPr>
          <a:lstStyle/>
          <a:p>
            <a:r>
              <a:rPr lang="en-GB" sz="1400" dirty="0">
                <a:effectLst/>
                <a:latin typeface="Cambria" panose="02040503050406030204" pitchFamily="18" charset="0"/>
                <a:ea typeface="MS Mincho" panose="02020609040205080304" pitchFamily="49" charset="-128"/>
                <a:cs typeface="Times New Roman" panose="02020603050405020304" pitchFamily="18" charset="0"/>
              </a:rPr>
              <a:t>“This publication was funded by the European Union’s Justice Programme (2014-2020). The content of this training material represents only the views of the </a:t>
            </a:r>
            <a:r>
              <a:rPr lang="en-GB" sz="1400" dirty="0" err="1">
                <a:effectLst/>
                <a:latin typeface="Cambria" panose="02040503050406030204" pitchFamily="18" charset="0"/>
                <a:ea typeface="MS Mincho" panose="02020609040205080304" pitchFamily="49" charset="-128"/>
                <a:cs typeface="Times New Roman" panose="02020603050405020304" pitchFamily="18" charset="0"/>
              </a:rPr>
              <a:t>Netpralat’s</a:t>
            </a:r>
            <a:r>
              <a:rPr lang="en-GB" sz="1400" dirty="0">
                <a:effectLst/>
                <a:latin typeface="Cambria" panose="02040503050406030204" pitchFamily="18" charset="0"/>
                <a:ea typeface="MS Mincho" panose="02020609040205080304" pitchFamily="49" charset="-128"/>
                <a:cs typeface="Times New Roman" panose="02020603050405020304" pitchFamily="18" charset="0"/>
              </a:rPr>
              <a:t> Project Partners and is their sole responsibility. The European Commission does not accept any responsibility for use that may be made of the information it contains."</a:t>
            </a:r>
            <a:endParaRPr lang="es-ES" sz="14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Dunya\Documents\SUPRALAT\Politie en Recht 53.jpg"/>
          <p:cNvPicPr>
            <a:picLocks noChangeAspect="1" noChangeArrowheads="1"/>
          </p:cNvPicPr>
          <p:nvPr/>
        </p:nvPicPr>
        <p:blipFill>
          <a:blip r:embed="rId2" cstate="print"/>
          <a:srcRect t="27831" b="9465"/>
          <a:stretch>
            <a:fillRect/>
          </a:stretch>
        </p:blipFill>
        <p:spPr bwMode="auto">
          <a:xfrm>
            <a:off x="23813" y="-27384"/>
            <a:ext cx="9120187" cy="3816424"/>
          </a:xfrm>
          <a:prstGeom prst="rect">
            <a:avLst/>
          </a:prstGeom>
          <a:noFill/>
        </p:spPr>
      </p:pic>
      <p:sp>
        <p:nvSpPr>
          <p:cNvPr id="6" name="Rechthoek 5"/>
          <p:cNvSpPr/>
          <p:nvPr/>
        </p:nvSpPr>
        <p:spPr>
          <a:xfrm>
            <a:off x="0" y="-27384"/>
            <a:ext cx="9180512" cy="381642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Building rapport</a:t>
            </a:r>
          </a:p>
        </p:txBody>
      </p:sp>
      <p:sp>
        <p:nvSpPr>
          <p:cNvPr id="10" name="Tijdelijke aanduiding voor inhoud 2"/>
          <p:cNvSpPr txBox="1">
            <a:spLocks/>
          </p:cNvSpPr>
          <p:nvPr/>
        </p:nvSpPr>
        <p:spPr>
          <a:xfrm>
            <a:off x="384963" y="4323928"/>
            <a:ext cx="8542784" cy="1224136"/>
          </a:xfrm>
          <a:prstGeom prst="rect">
            <a:avLst/>
          </a:prstGeom>
        </p:spPr>
        <p:txBody>
          <a:bodyPr vert="horz" lIns="91440" tIns="45720" rIns="91440" bIns="45720" rtlCol="0">
            <a:noAutofit/>
          </a:bodyPr>
          <a:lstStyle/>
          <a:p>
            <a:pPr algn="just">
              <a:spcBef>
                <a:spcPct val="20000"/>
              </a:spcBef>
            </a:pPr>
            <a:endParaRPr kumimoji="0" lang="nl-NL" sz="2200" b="0" i="0" u="none" strike="noStrike" kern="1200" cap="none" spc="0" normalizeH="0" baseline="0" noProof="0" dirty="0">
              <a:ln>
                <a:noFill/>
              </a:ln>
              <a:solidFill>
                <a:schemeClr val="tx1"/>
              </a:solidFill>
              <a:effectLst/>
              <a:uLnTx/>
              <a:uFillTx/>
            </a:endParaRPr>
          </a:p>
        </p:txBody>
      </p:sp>
      <p:sp>
        <p:nvSpPr>
          <p:cNvPr id="13" name="Vijfhoek 12">
            <a:hlinkClick r:id="rId3" action="ppaction://hlinksldjump"/>
          </p:cNvPr>
          <p:cNvSpPr/>
          <p:nvPr/>
        </p:nvSpPr>
        <p:spPr>
          <a:xfrm>
            <a:off x="7596336" y="6251004"/>
            <a:ext cx="1296144"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
        <p:nvSpPr>
          <p:cNvPr id="8" name="Actieknop: Introductiepagina 7">
            <a:hlinkClick r:id="rId4"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2" name="Rectangle 1"/>
          <p:cNvSpPr/>
          <p:nvPr/>
        </p:nvSpPr>
        <p:spPr>
          <a:xfrm>
            <a:off x="179512" y="3796483"/>
            <a:ext cx="8712968" cy="3139321"/>
          </a:xfrm>
          <a:prstGeom prst="rect">
            <a:avLst/>
          </a:prstGeom>
        </p:spPr>
        <p:txBody>
          <a:bodyPr wrap="square">
            <a:spAutoFit/>
          </a:bodyPr>
          <a:lstStyle/>
          <a:p>
            <a:pPr algn="just"/>
            <a:r>
              <a:rPr lang="en-US" sz="2200" dirty="0"/>
              <a:t>At the police detention stage, lawyers may need to build rapport not only with their clients, but also with the police, as well as other people involved in the investigation. Building rapport with the police may, for example, help lawyers to secure information, and foster cooperation, when it is in their clients’ interest to do so. </a:t>
            </a:r>
          </a:p>
          <a:p>
            <a:pPr algn="just"/>
            <a:r>
              <a:rPr lang="en-US" sz="2200" dirty="0"/>
              <a:t>Rapport does not mean that you are overly-familiar with another person; it simply means that you have established a connection with that person and can communicate effectively with him or her.</a:t>
            </a:r>
            <a:endParaRPr lang="nl-NL" sz="2200" dirty="0"/>
          </a:p>
          <a:p>
            <a:pPr algn="just"/>
            <a:endParaRPr lang="nl-NL" sz="22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Dunya\Documents\SUPRALAT\Politie en Recht 53.jpg"/>
          <p:cNvPicPr>
            <a:picLocks noChangeAspect="1" noChangeArrowheads="1"/>
          </p:cNvPicPr>
          <p:nvPr/>
        </p:nvPicPr>
        <p:blipFill>
          <a:blip r:embed="rId2" cstate="print"/>
          <a:srcRect t="27831" b="9465"/>
          <a:stretch>
            <a:fillRect/>
          </a:stretch>
        </p:blipFill>
        <p:spPr bwMode="auto">
          <a:xfrm>
            <a:off x="23813" y="-27384"/>
            <a:ext cx="9120187" cy="3816424"/>
          </a:xfrm>
          <a:prstGeom prst="rect">
            <a:avLst/>
          </a:prstGeom>
          <a:noFill/>
        </p:spPr>
      </p:pic>
      <p:sp>
        <p:nvSpPr>
          <p:cNvPr id="6" name="Rechthoek 5"/>
          <p:cNvSpPr/>
          <p:nvPr/>
        </p:nvSpPr>
        <p:spPr>
          <a:xfrm>
            <a:off x="0" y="-27384"/>
            <a:ext cx="9180512"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Building rapport</a:t>
            </a:r>
          </a:p>
        </p:txBody>
      </p:sp>
      <p:sp>
        <p:nvSpPr>
          <p:cNvPr id="10" name="Tijdelijke aanduiding voor inhoud 2"/>
          <p:cNvSpPr txBox="1">
            <a:spLocks/>
          </p:cNvSpPr>
          <p:nvPr/>
        </p:nvSpPr>
        <p:spPr>
          <a:xfrm>
            <a:off x="457200" y="3933056"/>
            <a:ext cx="8291264" cy="1728192"/>
          </a:xfrm>
          <a:prstGeom prst="rect">
            <a:avLst/>
          </a:prstGeom>
        </p:spPr>
        <p:txBody>
          <a:bodyPr vert="horz" lIns="91440" tIns="45720" rIns="91440" bIns="45720" rtlCol="0">
            <a:noAutofit/>
          </a:bodyPr>
          <a:lstStyle/>
          <a:p>
            <a:pPr algn="just">
              <a:spcBef>
                <a:spcPct val="20000"/>
              </a:spcBef>
            </a:pPr>
            <a:endParaRPr kumimoji="0" lang="nl-NL" sz="2000" b="0" i="1" u="none" strike="noStrike" kern="1200" cap="none" spc="0" normalizeH="0" baseline="0" noProof="0" dirty="0">
              <a:ln>
                <a:noFill/>
              </a:ln>
              <a:solidFill>
                <a:schemeClr val="tx1"/>
              </a:solidFill>
              <a:effectLst/>
              <a:uLnTx/>
              <a:uFillTx/>
              <a:latin typeface="+mn-lt"/>
              <a:ea typeface="+mn-ea"/>
              <a:cs typeface="+mn-cs"/>
            </a:endParaRPr>
          </a:p>
        </p:txBody>
      </p:sp>
      <p:sp>
        <p:nvSpPr>
          <p:cNvPr id="8" name="Actieknop: Introductiepagina 7">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9" name="Tekstvak 8">
            <a:hlinkClick r:id="rId4" action="ppaction://hlinksldjump"/>
          </p:cNvPr>
          <p:cNvSpPr txBox="1"/>
          <p:nvPr/>
        </p:nvSpPr>
        <p:spPr>
          <a:xfrm>
            <a:off x="1691680" y="5797353"/>
            <a:ext cx="2715064" cy="430887"/>
          </a:xfrm>
          <a:prstGeom prst="rect">
            <a:avLst/>
          </a:prstGeom>
          <a:solidFill>
            <a:srgbClr val="00A2DB">
              <a:alpha val="84000"/>
            </a:srgbClr>
          </a:solidFill>
        </p:spPr>
        <p:txBody>
          <a:bodyPr wrap="square" rtlCol="0">
            <a:spAutoFit/>
          </a:bodyPr>
          <a:lstStyle/>
          <a:p>
            <a:pPr algn="ctr"/>
            <a:r>
              <a:rPr lang="nl-NL" sz="2200" dirty="0">
                <a:solidFill>
                  <a:schemeClr val="bg2"/>
                </a:solidFill>
                <a:latin typeface="+mj-lt"/>
              </a:rPr>
              <a:t>The first contact</a:t>
            </a:r>
          </a:p>
        </p:txBody>
      </p:sp>
      <p:sp>
        <p:nvSpPr>
          <p:cNvPr id="11" name="Tekstvak 10">
            <a:hlinkClick r:id="rId5" action="ppaction://hlinksldjump"/>
          </p:cNvPr>
          <p:cNvSpPr txBox="1"/>
          <p:nvPr/>
        </p:nvSpPr>
        <p:spPr>
          <a:xfrm>
            <a:off x="4788024" y="5804240"/>
            <a:ext cx="2715064" cy="430887"/>
          </a:xfrm>
          <a:prstGeom prst="rect">
            <a:avLst/>
          </a:prstGeom>
          <a:solidFill>
            <a:schemeClr val="tx2">
              <a:alpha val="84000"/>
            </a:schemeClr>
          </a:solidFill>
        </p:spPr>
        <p:txBody>
          <a:bodyPr wrap="square" rtlCol="0">
            <a:spAutoFit/>
          </a:bodyPr>
          <a:lstStyle/>
          <a:p>
            <a:pPr algn="ctr"/>
            <a:r>
              <a:rPr lang="nl-NL" sz="2200" dirty="0">
                <a:solidFill>
                  <a:schemeClr val="bg2"/>
                </a:solidFill>
              </a:rPr>
              <a:t>Empathy</a:t>
            </a:r>
          </a:p>
        </p:txBody>
      </p:sp>
      <p:sp>
        <p:nvSpPr>
          <p:cNvPr id="12" name="Tekstvak 11">
            <a:hlinkClick r:id="rId6" action="ppaction://hlinksldjump"/>
          </p:cNvPr>
          <p:cNvSpPr txBox="1"/>
          <p:nvPr/>
        </p:nvSpPr>
        <p:spPr>
          <a:xfrm>
            <a:off x="1691680" y="6300027"/>
            <a:ext cx="2715064" cy="430887"/>
          </a:xfrm>
          <a:prstGeom prst="rect">
            <a:avLst/>
          </a:prstGeom>
          <a:solidFill>
            <a:schemeClr val="tx2">
              <a:alpha val="84000"/>
            </a:schemeClr>
          </a:solidFill>
        </p:spPr>
        <p:txBody>
          <a:bodyPr wrap="square" rtlCol="0">
            <a:spAutoFit/>
          </a:bodyPr>
          <a:lstStyle/>
          <a:p>
            <a:pPr algn="ctr"/>
            <a:r>
              <a:rPr lang="nl-NL" sz="2200" dirty="0">
                <a:solidFill>
                  <a:schemeClr val="bg2"/>
                </a:solidFill>
              </a:rPr>
              <a:t>Active listening</a:t>
            </a:r>
          </a:p>
        </p:txBody>
      </p:sp>
      <p:sp>
        <p:nvSpPr>
          <p:cNvPr id="14" name="Tekstvak 13">
            <a:hlinkClick r:id="rId7" action="ppaction://hlinksldjump"/>
          </p:cNvPr>
          <p:cNvSpPr txBox="1"/>
          <p:nvPr/>
        </p:nvSpPr>
        <p:spPr>
          <a:xfrm>
            <a:off x="4788024" y="6300028"/>
            <a:ext cx="2715064" cy="430887"/>
          </a:xfrm>
          <a:prstGeom prst="rect">
            <a:avLst/>
          </a:prstGeom>
          <a:solidFill>
            <a:srgbClr val="00A2DB">
              <a:alpha val="84000"/>
            </a:srgbClr>
          </a:solidFill>
        </p:spPr>
        <p:txBody>
          <a:bodyPr wrap="square" rtlCol="0">
            <a:spAutoFit/>
          </a:bodyPr>
          <a:lstStyle/>
          <a:p>
            <a:pPr algn="ctr"/>
            <a:r>
              <a:rPr lang="nl-NL" sz="2200" dirty="0">
                <a:solidFill>
                  <a:schemeClr val="bg2"/>
                </a:solidFill>
              </a:rPr>
              <a:t>Other behaviour</a:t>
            </a:r>
          </a:p>
        </p:txBody>
      </p:sp>
      <p:sp>
        <p:nvSpPr>
          <p:cNvPr id="2" name="Rectangle 1"/>
          <p:cNvSpPr/>
          <p:nvPr/>
        </p:nvSpPr>
        <p:spPr>
          <a:xfrm>
            <a:off x="179512" y="4058488"/>
            <a:ext cx="8568952" cy="1785104"/>
          </a:xfrm>
          <a:prstGeom prst="rect">
            <a:avLst/>
          </a:prstGeom>
        </p:spPr>
        <p:txBody>
          <a:bodyPr wrap="square">
            <a:spAutoFit/>
          </a:bodyPr>
          <a:lstStyle/>
          <a:p>
            <a:pPr algn="just"/>
            <a:r>
              <a:rPr lang="en-US" sz="2200" dirty="0"/>
              <a:t>In this Section, we will discuss several topics related to rapport-building including the first contact with police officers and clients, unconscious bias, active listening, empathy, and other </a:t>
            </a:r>
            <a:r>
              <a:rPr lang="en-US" sz="2200" dirty="0" err="1"/>
              <a:t>behaviours</a:t>
            </a:r>
            <a:r>
              <a:rPr lang="en-US" sz="2200" dirty="0"/>
              <a:t> that facilitate rapport. </a:t>
            </a:r>
          </a:p>
          <a:p>
            <a:pPr algn="just"/>
            <a:r>
              <a:rPr lang="en-US" sz="2000" b="1" i="1" dirty="0"/>
              <a:t>CLICK </a:t>
            </a:r>
            <a:r>
              <a:rPr lang="en-US" sz="2000" i="1" dirty="0"/>
              <a:t>on the buttons below</a:t>
            </a:r>
            <a:endParaRPr lang="nl-NL" sz="2000" i="1"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Building rapport</a:t>
            </a:r>
          </a:p>
        </p:txBody>
      </p:sp>
      <p:sp>
        <p:nvSpPr>
          <p:cNvPr id="10" name="Tijdelijke aanduiding voor inhoud 2"/>
          <p:cNvSpPr txBox="1">
            <a:spLocks/>
          </p:cNvSpPr>
          <p:nvPr/>
        </p:nvSpPr>
        <p:spPr>
          <a:xfrm>
            <a:off x="449585" y="1923249"/>
            <a:ext cx="8064896" cy="1368152"/>
          </a:xfrm>
          <a:prstGeom prst="rect">
            <a:avLst/>
          </a:prstGeom>
        </p:spPr>
        <p:txBody>
          <a:bodyPr vert="horz" lIns="91440" tIns="45720" rIns="91440" bIns="45720" rtlCol="0">
            <a:noAutofit/>
          </a:bodyPr>
          <a:lstStyle/>
          <a:p>
            <a:pPr algn="just"/>
            <a:r>
              <a:rPr lang="en-US" sz="2200" dirty="0"/>
              <a:t>How you present yourself on the </a:t>
            </a:r>
            <a:r>
              <a:rPr lang="en-US" sz="2200" b="1" dirty="0"/>
              <a:t>first contact </a:t>
            </a:r>
            <a:r>
              <a:rPr lang="en-US" sz="2200" dirty="0"/>
              <a:t>with both your client and the police is very important for building rapport. </a:t>
            </a:r>
          </a:p>
          <a:p>
            <a:pPr algn="just"/>
            <a:endParaRPr lang="en-US" sz="2200" dirty="0"/>
          </a:p>
          <a:p>
            <a:pPr algn="just"/>
            <a:r>
              <a:rPr lang="en-US" sz="2200" dirty="0"/>
              <a:t>It is important to note, however, that investing in rapport-building </a:t>
            </a:r>
            <a:r>
              <a:rPr lang="en-US" sz="2200" b="1" dirty="0"/>
              <a:t>only </a:t>
            </a:r>
            <a:r>
              <a:rPr lang="en-US" sz="2200" dirty="0"/>
              <a:t>in the beginning of the encounter is not sufficient: </a:t>
            </a:r>
            <a:r>
              <a:rPr lang="en-US" sz="2200" b="1" dirty="0"/>
              <a:t>rapport has to be maintained </a:t>
            </a:r>
            <a:r>
              <a:rPr lang="en-US" sz="2200" dirty="0"/>
              <a:t>during the entire relationship.</a:t>
            </a:r>
          </a:p>
          <a:p>
            <a:pPr algn="just"/>
            <a:endParaRPr lang="en-US" sz="2200" dirty="0"/>
          </a:p>
        </p:txBody>
      </p:sp>
      <p:sp>
        <p:nvSpPr>
          <p:cNvPr id="15" name="Actieknop: Introductiepagina 1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8" name="Tekstvak 7"/>
          <p:cNvSpPr txBox="1"/>
          <p:nvPr/>
        </p:nvSpPr>
        <p:spPr>
          <a:xfrm>
            <a:off x="437478" y="1139080"/>
            <a:ext cx="8639944" cy="523220"/>
          </a:xfrm>
          <a:prstGeom prst="rect">
            <a:avLst/>
          </a:prstGeom>
          <a:noFill/>
        </p:spPr>
        <p:txBody>
          <a:bodyPr wrap="square" rtlCol="0">
            <a:spAutoFit/>
          </a:bodyPr>
          <a:lstStyle/>
          <a:p>
            <a:r>
              <a:rPr lang="nl-NL" sz="2800" b="1" dirty="0">
                <a:solidFill>
                  <a:schemeClr val="tx2"/>
                </a:solidFill>
              </a:rPr>
              <a:t>The first contact</a:t>
            </a:r>
          </a:p>
        </p:txBody>
      </p:sp>
      <p:sp>
        <p:nvSpPr>
          <p:cNvPr id="9" name="Rechthoek 8"/>
          <p:cNvSpPr/>
          <p:nvPr/>
        </p:nvSpPr>
        <p:spPr>
          <a:xfrm>
            <a:off x="227656"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11" name="Ovaal 10">
            <a:hlinkClick r:id="rId3" action="ppaction://hlinksldjump"/>
          </p:cNvPr>
          <p:cNvSpPr/>
          <p:nvPr/>
        </p:nvSpPr>
        <p:spPr>
          <a:xfrm>
            <a:off x="611560"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4" name="Ovaal 11">
            <a:hlinkClick r:id="rId4" action="ppaction://hlinksldjump"/>
          </p:cNvPr>
          <p:cNvSpPr/>
          <p:nvPr/>
        </p:nvSpPr>
        <p:spPr>
          <a:xfrm>
            <a:off x="1547664" y="6021288"/>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Building rapport</a:t>
            </a:r>
          </a:p>
        </p:txBody>
      </p:sp>
      <p:sp>
        <p:nvSpPr>
          <p:cNvPr id="10" name="Tijdelijke aanduiding voor inhoud 2"/>
          <p:cNvSpPr txBox="1">
            <a:spLocks/>
          </p:cNvSpPr>
          <p:nvPr/>
        </p:nvSpPr>
        <p:spPr>
          <a:xfrm>
            <a:off x="448868" y="1556792"/>
            <a:ext cx="8371604" cy="4716524"/>
          </a:xfrm>
          <a:prstGeom prst="rect">
            <a:avLst/>
          </a:prstGeom>
        </p:spPr>
        <p:txBody>
          <a:bodyPr vert="horz" lIns="91440" tIns="45720" rIns="91440" bIns="45720" rtlCol="0">
            <a:noAutofit/>
          </a:bodyPr>
          <a:lstStyle/>
          <a:p>
            <a:pPr algn="just"/>
            <a:r>
              <a:rPr lang="en-US" sz="2200" dirty="0"/>
              <a:t>It should be remembered though that people respond differently to your attempts to build rapport; some people you meet may be open and friendly, while others are naturally more reserved. Some may expect you to be open and friendly while others may respond to such an approach as intrusive and ‘overfriendly’. </a:t>
            </a:r>
          </a:p>
          <a:p>
            <a:pPr algn="just"/>
            <a:endParaRPr lang="en-US" sz="2200" dirty="0"/>
          </a:p>
          <a:p>
            <a:pPr algn="just"/>
            <a:r>
              <a:rPr lang="en-US" sz="2200" dirty="0"/>
              <a:t>For instance, greeting someone you have not met before in an overly familiar way, or attempts to ‘lighten the tension’ by making a joke can be interpreted by others as inappropriate and may, despite good intentions, hinder the building of rapport. </a:t>
            </a:r>
            <a:endParaRPr lang="nl-NL" sz="2200" dirty="0"/>
          </a:p>
          <a:p>
            <a:pPr algn="just"/>
            <a:endParaRPr lang="nl-NL" sz="2200" dirty="0"/>
          </a:p>
        </p:txBody>
      </p:sp>
      <p:sp>
        <p:nvSpPr>
          <p:cNvPr id="15" name="Actieknop: Introductiepagina 1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8" name="Tekstvak 7"/>
          <p:cNvSpPr txBox="1"/>
          <p:nvPr/>
        </p:nvSpPr>
        <p:spPr>
          <a:xfrm>
            <a:off x="467544" y="935142"/>
            <a:ext cx="8639944" cy="523220"/>
          </a:xfrm>
          <a:prstGeom prst="rect">
            <a:avLst/>
          </a:prstGeom>
          <a:noFill/>
        </p:spPr>
        <p:txBody>
          <a:bodyPr wrap="square" rtlCol="0">
            <a:spAutoFit/>
          </a:bodyPr>
          <a:lstStyle/>
          <a:p>
            <a:r>
              <a:rPr lang="nl-NL" sz="2800" b="1" dirty="0">
                <a:solidFill>
                  <a:schemeClr val="tx2"/>
                </a:solidFill>
              </a:rPr>
              <a:t>The first contact</a:t>
            </a:r>
          </a:p>
        </p:txBody>
      </p:sp>
      <p:sp>
        <p:nvSpPr>
          <p:cNvPr id="9" name="Rechthoek 8"/>
          <p:cNvSpPr/>
          <p:nvPr/>
        </p:nvSpPr>
        <p:spPr>
          <a:xfrm>
            <a:off x="227656"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11" name="Ovaal 10">
            <a:hlinkClick r:id="rId3" action="ppaction://hlinksldjump"/>
          </p:cNvPr>
          <p:cNvSpPr/>
          <p:nvPr/>
        </p:nvSpPr>
        <p:spPr>
          <a:xfrm>
            <a:off x="611560" y="6021288"/>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3" name="Vijfhoek 12">
            <a:hlinkClick r:id="rId4" action="ppaction://hlinksldjump"/>
          </p:cNvPr>
          <p:cNvSpPr/>
          <p:nvPr/>
        </p:nvSpPr>
        <p:spPr>
          <a:xfrm>
            <a:off x="6804248" y="6142166"/>
            <a:ext cx="2084421"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EXAMPLES</a:t>
            </a:r>
          </a:p>
        </p:txBody>
      </p:sp>
      <p:sp>
        <p:nvSpPr>
          <p:cNvPr id="14" name="Ovaal 12">
            <a:hlinkClick r:id="rId2" action="ppaction://hlinksldjump"/>
          </p:cNvPr>
          <p:cNvSpPr/>
          <p:nvPr/>
        </p:nvSpPr>
        <p:spPr>
          <a:xfrm>
            <a:off x="1553921" y="602128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Tree>
    <p:extLst>
      <p:ext uri="{BB962C8B-B14F-4D97-AF65-F5344CB8AC3E}">
        <p14:creationId xmlns:p14="http://schemas.microsoft.com/office/powerpoint/2010/main" val="11272289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Building rapport</a:t>
            </a:r>
          </a:p>
        </p:txBody>
      </p:sp>
      <p:sp>
        <p:nvSpPr>
          <p:cNvPr id="10" name="Tijdelijke aanduiding voor inhoud 2"/>
          <p:cNvSpPr txBox="1">
            <a:spLocks/>
          </p:cNvSpPr>
          <p:nvPr/>
        </p:nvSpPr>
        <p:spPr>
          <a:xfrm>
            <a:off x="448868" y="1556792"/>
            <a:ext cx="3547068" cy="4716524"/>
          </a:xfrm>
          <a:prstGeom prst="rect">
            <a:avLst/>
          </a:prstGeom>
        </p:spPr>
        <p:txBody>
          <a:bodyPr vert="horz" lIns="91440" tIns="45720" rIns="91440" bIns="45720" rtlCol="0">
            <a:noAutofit/>
          </a:bodyPr>
          <a:lstStyle/>
          <a:p>
            <a:pPr algn="just"/>
            <a:endParaRPr lang="nl-NL" sz="2200" dirty="0"/>
          </a:p>
        </p:txBody>
      </p:sp>
      <p:sp>
        <p:nvSpPr>
          <p:cNvPr id="15" name="Actieknop: Introductiepagina 1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8" name="Tekstvak 7"/>
          <p:cNvSpPr txBox="1"/>
          <p:nvPr/>
        </p:nvSpPr>
        <p:spPr>
          <a:xfrm>
            <a:off x="467544" y="935142"/>
            <a:ext cx="8639944" cy="523220"/>
          </a:xfrm>
          <a:prstGeom prst="rect">
            <a:avLst/>
          </a:prstGeom>
          <a:noFill/>
        </p:spPr>
        <p:txBody>
          <a:bodyPr wrap="square" rtlCol="0">
            <a:spAutoFit/>
          </a:bodyPr>
          <a:lstStyle/>
          <a:p>
            <a:r>
              <a:rPr lang="nl-NL" sz="2800" b="1" dirty="0">
                <a:solidFill>
                  <a:schemeClr val="tx2"/>
                </a:solidFill>
              </a:rPr>
              <a:t>The First Contact: Good and Bad Examples</a:t>
            </a:r>
            <a:endParaRPr lang="en-US" sz="2800" dirty="0">
              <a:solidFill>
                <a:schemeClr val="tx2"/>
              </a:solidFill>
            </a:endParaRPr>
          </a:p>
        </p:txBody>
      </p:sp>
      <p:sp>
        <p:nvSpPr>
          <p:cNvPr id="13" name="Vijfhoek 12">
            <a:hlinkClick r:id="rId3" action="ppaction://hlinksldjump"/>
          </p:cNvPr>
          <p:cNvSpPr/>
          <p:nvPr/>
        </p:nvSpPr>
        <p:spPr>
          <a:xfrm>
            <a:off x="6895619" y="6303427"/>
            <a:ext cx="2084421"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CLOSE</a:t>
            </a:r>
          </a:p>
        </p:txBody>
      </p:sp>
      <p:sp>
        <p:nvSpPr>
          <p:cNvPr id="2" name="TextBox 1"/>
          <p:cNvSpPr txBox="1"/>
          <p:nvPr/>
        </p:nvSpPr>
        <p:spPr>
          <a:xfrm>
            <a:off x="611559" y="1575201"/>
            <a:ext cx="3655837" cy="4493538"/>
          </a:xfrm>
          <a:prstGeom prst="rect">
            <a:avLst/>
          </a:prstGeom>
          <a:noFill/>
        </p:spPr>
        <p:txBody>
          <a:bodyPr wrap="square" rtlCol="0">
            <a:spAutoFit/>
          </a:bodyPr>
          <a:lstStyle/>
          <a:p>
            <a:r>
              <a:rPr lang="en-US" sz="2200" b="1" dirty="0"/>
              <a:t>GOOD EXAMPLES</a:t>
            </a:r>
          </a:p>
          <a:p>
            <a:endParaRPr lang="en-US" sz="2200" b="1" dirty="0"/>
          </a:p>
          <a:p>
            <a:pPr marL="342900" indent="-342900">
              <a:buFont typeface="Arial" pitchFamily="34" charset="0"/>
              <a:buChar char="•"/>
            </a:pPr>
            <a:r>
              <a:rPr lang="en-US" sz="2200" dirty="0"/>
              <a:t>Make/seek </a:t>
            </a:r>
            <a:r>
              <a:rPr lang="en-US" sz="2200" dirty="0" err="1"/>
              <a:t>eyecontact</a:t>
            </a:r>
            <a:endParaRPr lang="en-US" sz="2200" dirty="0"/>
          </a:p>
          <a:p>
            <a:endParaRPr lang="en-US" sz="2200" dirty="0"/>
          </a:p>
          <a:p>
            <a:pPr marL="342900" indent="-342900">
              <a:buFont typeface="Arial" pitchFamily="34" charset="0"/>
              <a:buChar char="•"/>
            </a:pPr>
            <a:r>
              <a:rPr lang="en-US" sz="2200" dirty="0"/>
              <a:t>Introduce yourself</a:t>
            </a:r>
          </a:p>
          <a:p>
            <a:endParaRPr lang="en-US" sz="2200" dirty="0"/>
          </a:p>
          <a:p>
            <a:pPr marL="342900" indent="-342900">
              <a:buFont typeface="Arial" pitchFamily="34" charset="0"/>
              <a:buChar char="•"/>
            </a:pPr>
            <a:r>
              <a:rPr lang="en-US" sz="2200" dirty="0"/>
              <a:t>Lean forward</a:t>
            </a:r>
          </a:p>
          <a:p>
            <a:pPr marL="342900" indent="-342900">
              <a:buFont typeface="Arial" pitchFamily="34" charset="0"/>
              <a:buChar char="•"/>
            </a:pPr>
            <a:endParaRPr lang="en-US" sz="2200" dirty="0"/>
          </a:p>
          <a:p>
            <a:pPr marL="342900" indent="-342900">
              <a:buFont typeface="Arial" pitchFamily="34" charset="0"/>
              <a:buChar char="•"/>
            </a:pPr>
            <a:r>
              <a:rPr lang="en-US" sz="2200" dirty="0"/>
              <a:t>Open posture/open arms</a:t>
            </a:r>
          </a:p>
          <a:p>
            <a:pPr marL="342900" indent="-342900">
              <a:buFont typeface="Arial" pitchFamily="34" charset="0"/>
              <a:buChar char="•"/>
            </a:pPr>
            <a:endParaRPr lang="en-US" sz="2200" dirty="0"/>
          </a:p>
          <a:p>
            <a:pPr marL="342900" indent="-342900">
              <a:buFont typeface="Arial" pitchFamily="34" charset="0"/>
              <a:buChar char="•"/>
            </a:pPr>
            <a:r>
              <a:rPr lang="en-US" sz="2200" dirty="0"/>
              <a:t>Friendly and informal </a:t>
            </a:r>
            <a:r>
              <a:rPr lang="en-US" sz="2200" dirty="0" err="1"/>
              <a:t>behaviour</a:t>
            </a:r>
            <a:endParaRPr lang="en-US" sz="2200" dirty="0"/>
          </a:p>
          <a:p>
            <a:pPr marL="342900" indent="-342900">
              <a:buFont typeface="Arial" pitchFamily="34" charset="0"/>
              <a:buChar char="•"/>
            </a:pPr>
            <a:endParaRPr lang="en-US" sz="2200" dirty="0"/>
          </a:p>
        </p:txBody>
      </p:sp>
      <p:sp>
        <p:nvSpPr>
          <p:cNvPr id="12" name="TextBox 11"/>
          <p:cNvSpPr txBox="1"/>
          <p:nvPr/>
        </p:nvSpPr>
        <p:spPr>
          <a:xfrm>
            <a:off x="4813913" y="1575201"/>
            <a:ext cx="3655837" cy="4154984"/>
          </a:xfrm>
          <a:prstGeom prst="rect">
            <a:avLst/>
          </a:prstGeom>
          <a:noFill/>
        </p:spPr>
        <p:txBody>
          <a:bodyPr wrap="square" rtlCol="0">
            <a:spAutoFit/>
          </a:bodyPr>
          <a:lstStyle/>
          <a:p>
            <a:r>
              <a:rPr lang="en-US" sz="2200" b="1" dirty="0"/>
              <a:t>BAD EXAMPLES</a:t>
            </a:r>
          </a:p>
          <a:p>
            <a:endParaRPr lang="en-US" sz="2200" b="1" dirty="0"/>
          </a:p>
          <a:p>
            <a:pPr marL="342900" indent="-342900">
              <a:buFont typeface="Arial" pitchFamily="34" charset="0"/>
              <a:buChar char="•"/>
            </a:pPr>
            <a:r>
              <a:rPr lang="en-US" sz="2200" dirty="0"/>
              <a:t>Starting to speak before you make </a:t>
            </a:r>
            <a:r>
              <a:rPr lang="en-US" sz="2200" dirty="0" err="1"/>
              <a:t>eyecontact</a:t>
            </a:r>
            <a:endParaRPr lang="en-US" sz="2200" dirty="0"/>
          </a:p>
          <a:p>
            <a:endParaRPr lang="en-US" sz="2200" dirty="0"/>
          </a:p>
          <a:p>
            <a:pPr marL="342900" indent="-342900">
              <a:buFont typeface="Arial" pitchFamily="34" charset="0"/>
              <a:buChar char="•"/>
            </a:pPr>
            <a:r>
              <a:rPr lang="en-US" sz="2200" dirty="0"/>
              <a:t>Not introducing yourself</a:t>
            </a:r>
          </a:p>
          <a:p>
            <a:endParaRPr lang="en-US" sz="2200" dirty="0"/>
          </a:p>
          <a:p>
            <a:pPr marL="342900" indent="-342900">
              <a:buFont typeface="Arial" pitchFamily="34" charset="0"/>
              <a:buChar char="•"/>
            </a:pPr>
            <a:r>
              <a:rPr lang="en-US" sz="2200" dirty="0"/>
              <a:t>Lean/sit back</a:t>
            </a:r>
          </a:p>
          <a:p>
            <a:pPr marL="342900" indent="-342900">
              <a:buFont typeface="Arial" pitchFamily="34" charset="0"/>
              <a:buChar char="•"/>
            </a:pPr>
            <a:endParaRPr lang="en-US" sz="2200" dirty="0"/>
          </a:p>
          <a:p>
            <a:pPr marL="342900" indent="-342900">
              <a:buFont typeface="Arial" pitchFamily="34" charset="0"/>
              <a:buChar char="•"/>
            </a:pPr>
            <a:r>
              <a:rPr lang="en-US" sz="2200" dirty="0"/>
              <a:t>Crossed arms and/or legs</a:t>
            </a:r>
          </a:p>
          <a:p>
            <a:pPr marL="342900" indent="-342900">
              <a:buFont typeface="Arial" pitchFamily="34" charset="0"/>
              <a:buChar char="•"/>
            </a:pPr>
            <a:endParaRPr lang="en-US" sz="2200" dirty="0"/>
          </a:p>
          <a:p>
            <a:pPr marL="342900" indent="-342900">
              <a:buFont typeface="Arial" pitchFamily="34" charset="0"/>
              <a:buChar char="•"/>
            </a:pPr>
            <a:r>
              <a:rPr lang="en-US" sz="2200" dirty="0"/>
              <a:t>Formal, cool </a:t>
            </a:r>
            <a:r>
              <a:rPr lang="en-US" sz="2200" dirty="0" err="1"/>
              <a:t>behaviour</a:t>
            </a:r>
            <a:endParaRPr lang="en-US" sz="2200" dirty="0"/>
          </a:p>
        </p:txBody>
      </p:sp>
    </p:spTree>
    <p:extLst>
      <p:ext uri="{BB962C8B-B14F-4D97-AF65-F5344CB8AC3E}">
        <p14:creationId xmlns:p14="http://schemas.microsoft.com/office/powerpoint/2010/main" val="14469772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Building rapport</a:t>
            </a:r>
          </a:p>
        </p:txBody>
      </p:sp>
      <p:sp>
        <p:nvSpPr>
          <p:cNvPr id="10" name="Tijdelijke aanduiding voor inhoud 2"/>
          <p:cNvSpPr txBox="1">
            <a:spLocks/>
          </p:cNvSpPr>
          <p:nvPr/>
        </p:nvSpPr>
        <p:spPr>
          <a:xfrm>
            <a:off x="467544" y="2420888"/>
            <a:ext cx="8064896" cy="1368152"/>
          </a:xfrm>
          <a:prstGeom prst="rect">
            <a:avLst/>
          </a:prstGeom>
        </p:spPr>
        <p:txBody>
          <a:bodyPr vert="horz" lIns="91440" tIns="45720" rIns="91440" bIns="45720" rtlCol="0">
            <a:noAutofit/>
          </a:bodyPr>
          <a:lstStyle/>
          <a:p>
            <a:pPr algn="just"/>
            <a:r>
              <a:rPr lang="en-US" sz="2200" dirty="0"/>
              <a:t>Rapport-building </a:t>
            </a:r>
            <a:r>
              <a:rPr lang="en-US" sz="2200" dirty="0" err="1"/>
              <a:t>behaviours</a:t>
            </a:r>
            <a:r>
              <a:rPr lang="en-US" sz="2200" dirty="0"/>
              <a:t> on the first contact are those that show </a:t>
            </a:r>
            <a:r>
              <a:rPr lang="en-US" sz="2200" b="1" dirty="0"/>
              <a:t>attention </a:t>
            </a:r>
            <a:r>
              <a:rPr lang="en-US" sz="2200" dirty="0"/>
              <a:t>and </a:t>
            </a:r>
            <a:r>
              <a:rPr lang="en-US" sz="2200" b="1" dirty="0"/>
              <a:t>engagement</a:t>
            </a:r>
            <a:r>
              <a:rPr lang="en-US" sz="2200" dirty="0"/>
              <a:t>. These could be as simple as making eye contact, greeting the person by name or giving a handshake. </a:t>
            </a:r>
            <a:endParaRPr lang="nl-NL" sz="2200" dirty="0"/>
          </a:p>
          <a:p>
            <a:pPr algn="just"/>
            <a:r>
              <a:rPr lang="nl-NL" sz="2200" dirty="0"/>
              <a:t> </a:t>
            </a:r>
          </a:p>
        </p:txBody>
      </p:sp>
      <p:sp>
        <p:nvSpPr>
          <p:cNvPr id="15" name="Actieknop: Introductiepagina 14">
            <a:hlinkClick r:id="rId2"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8" name="Tekstvak 7"/>
          <p:cNvSpPr txBox="1"/>
          <p:nvPr/>
        </p:nvSpPr>
        <p:spPr>
          <a:xfrm>
            <a:off x="468560" y="1615004"/>
            <a:ext cx="8639944" cy="523220"/>
          </a:xfrm>
          <a:prstGeom prst="rect">
            <a:avLst/>
          </a:prstGeom>
          <a:noFill/>
        </p:spPr>
        <p:txBody>
          <a:bodyPr wrap="square" rtlCol="0">
            <a:spAutoFit/>
          </a:bodyPr>
          <a:lstStyle/>
          <a:p>
            <a:r>
              <a:rPr lang="nl-NL" sz="2800" b="1" dirty="0">
                <a:solidFill>
                  <a:schemeClr val="tx2"/>
                </a:solidFill>
              </a:rPr>
              <a:t>The first contact</a:t>
            </a:r>
          </a:p>
        </p:txBody>
      </p:sp>
      <p:sp>
        <p:nvSpPr>
          <p:cNvPr id="9" name="Rechthoek 8"/>
          <p:cNvSpPr/>
          <p:nvPr/>
        </p:nvSpPr>
        <p:spPr>
          <a:xfrm>
            <a:off x="227656"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11" name="Ovaal 10">
            <a:hlinkClick r:id="rId3" action="ppaction://hlinksldjump"/>
          </p:cNvPr>
          <p:cNvSpPr/>
          <p:nvPr/>
        </p:nvSpPr>
        <p:spPr>
          <a:xfrm>
            <a:off x="611560" y="602128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2" name="Ovaal 11">
            <a:hlinkClick r:id="rId4" action="ppaction://hlinksldjump"/>
          </p:cNvPr>
          <p:cNvSpPr/>
          <p:nvPr/>
        </p:nvSpPr>
        <p:spPr>
          <a:xfrm>
            <a:off x="1547664" y="6021288"/>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251520" y="980728"/>
            <a:ext cx="3240360" cy="523220"/>
          </a:xfrm>
          <a:prstGeom prst="rect">
            <a:avLst/>
          </a:prstGeom>
          <a:noFill/>
        </p:spPr>
        <p:txBody>
          <a:bodyPr wrap="square" rtlCol="0">
            <a:spAutoFit/>
          </a:bodyPr>
          <a:lstStyle/>
          <a:p>
            <a:r>
              <a:rPr lang="nl-NL" sz="2800" b="1" dirty="0">
                <a:solidFill>
                  <a:schemeClr val="tx2"/>
                </a:solidFill>
              </a:rPr>
              <a:t>Active listening</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Building rapport</a:t>
            </a:r>
          </a:p>
        </p:txBody>
      </p:sp>
      <p:sp>
        <p:nvSpPr>
          <p:cNvPr id="9" name="Tijdelijke aanduiding voor inhoud 2"/>
          <p:cNvSpPr txBox="1">
            <a:spLocks/>
          </p:cNvSpPr>
          <p:nvPr/>
        </p:nvSpPr>
        <p:spPr>
          <a:xfrm>
            <a:off x="251520" y="1412776"/>
            <a:ext cx="4752528" cy="4464496"/>
          </a:xfrm>
          <a:prstGeom prst="rect">
            <a:avLst/>
          </a:prstGeom>
        </p:spPr>
        <p:txBody>
          <a:bodyPr vert="horz" lIns="91440" tIns="45720" rIns="91440" bIns="45720" rtlCol="0">
            <a:noAutofit/>
          </a:bodyPr>
          <a:lstStyle/>
          <a:p>
            <a:pPr algn="just"/>
            <a:r>
              <a:rPr lang="en-US" sz="2200" dirty="0"/>
              <a:t>After rapport has been established at first contact, it is important to pay ongoing attention to this for the duration of the interaction and any future interactions which may occur.</a:t>
            </a:r>
            <a:endParaRPr lang="nl-NL" sz="2200" dirty="0"/>
          </a:p>
          <a:p>
            <a:pPr algn="just"/>
            <a:r>
              <a:rPr lang="en-US" sz="2200" dirty="0"/>
              <a:t> </a:t>
            </a:r>
            <a:endParaRPr lang="nl-NL" sz="2200" dirty="0"/>
          </a:p>
          <a:p>
            <a:pPr algn="just"/>
            <a:r>
              <a:rPr lang="en-US" sz="2200" dirty="0"/>
              <a:t>An important element of maintaining rapport is </a:t>
            </a:r>
            <a:r>
              <a:rPr lang="en-US" sz="2200" b="1" dirty="0"/>
              <a:t>active listening</a:t>
            </a:r>
            <a:r>
              <a:rPr lang="en-US" sz="2200" dirty="0"/>
              <a:t>. Active listening is </a:t>
            </a:r>
            <a:r>
              <a:rPr lang="en-US" sz="2200" dirty="0" err="1"/>
              <a:t>behaviour</a:t>
            </a:r>
            <a:r>
              <a:rPr lang="en-US" sz="2200" dirty="0"/>
              <a:t> demonstrating to the speaker that you are paying attention to and understanding what he or she is saying. This includes both verbal and non-verbal </a:t>
            </a:r>
            <a:r>
              <a:rPr lang="en-US" sz="2200" dirty="0" err="1"/>
              <a:t>behaviours</a:t>
            </a:r>
            <a:r>
              <a:rPr lang="en-US" sz="2200" dirty="0"/>
              <a:t>.  </a:t>
            </a:r>
            <a:endParaRPr lang="nl-NL" sz="2200" dirty="0"/>
          </a:p>
          <a:p>
            <a:pPr algn="just"/>
            <a:endParaRPr lang="nl-NL" sz="2200" dirty="0"/>
          </a:p>
          <a:p>
            <a:pPr algn="just"/>
            <a:r>
              <a:rPr lang="nl-NL" sz="2200" dirty="0"/>
              <a:t> </a:t>
            </a:r>
          </a:p>
        </p:txBody>
      </p:sp>
      <p:sp>
        <p:nvSpPr>
          <p:cNvPr id="10" name="Rechthoek 9"/>
          <p:cNvSpPr/>
          <p:nvPr/>
        </p:nvSpPr>
        <p:spPr>
          <a:xfrm>
            <a:off x="5292080" y="4077072"/>
            <a:ext cx="3273781" cy="584775"/>
          </a:xfrm>
          <a:prstGeom prst="rect">
            <a:avLst/>
          </a:prstGeom>
        </p:spPr>
        <p:txBody>
          <a:bodyPr wrap="none">
            <a:spAutoFit/>
          </a:bodyPr>
          <a:lstStyle/>
          <a:p>
            <a:r>
              <a:rPr lang="nl-NL" sz="1600" i="1" dirty="0">
                <a:solidFill>
                  <a:schemeClr val="bg1"/>
                </a:solidFill>
              </a:rPr>
              <a:t>Click on the buttons below for more i</a:t>
            </a:r>
          </a:p>
          <a:p>
            <a:r>
              <a:rPr lang="nl-NL" sz="1600" i="1" dirty="0">
                <a:solidFill>
                  <a:schemeClr val="bg1"/>
                </a:solidFill>
              </a:rPr>
              <a:t>information</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5" name="Tekstvak 14">
            <a:hlinkClick r:id="rId4" action="ppaction://hlinksldjump"/>
          </p:cNvPr>
          <p:cNvSpPr txBox="1"/>
          <p:nvPr/>
        </p:nvSpPr>
        <p:spPr>
          <a:xfrm>
            <a:off x="5817376" y="4797152"/>
            <a:ext cx="271506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b="1" dirty="0">
                <a:solidFill>
                  <a:schemeClr val="tx1"/>
                </a:solidFill>
              </a:rPr>
              <a:t>What is active listening?</a:t>
            </a:r>
          </a:p>
        </p:txBody>
      </p:sp>
      <p:sp>
        <p:nvSpPr>
          <p:cNvPr id="16" name="Tekstvak 15">
            <a:hlinkClick r:id="rId5" action="ppaction://hlinksldjump"/>
          </p:cNvPr>
          <p:cNvSpPr txBox="1"/>
          <p:nvPr/>
        </p:nvSpPr>
        <p:spPr>
          <a:xfrm>
            <a:off x="5817376" y="5299828"/>
            <a:ext cx="271506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b="1" dirty="0">
                <a:solidFill>
                  <a:schemeClr val="tx1"/>
                </a:solidFill>
              </a:rPr>
              <a:t>What is passive listening?</a:t>
            </a:r>
          </a:p>
        </p:txBody>
      </p:sp>
      <p:sp>
        <p:nvSpPr>
          <p:cNvPr id="26" name="Tekstvak 4">
            <a:hlinkClick r:id="rId6" action="ppaction://hlinksldjump"/>
          </p:cNvPr>
          <p:cNvSpPr txBox="1"/>
          <p:nvPr/>
        </p:nvSpPr>
        <p:spPr>
          <a:xfrm>
            <a:off x="2483768" y="5877272"/>
            <a:ext cx="2304256" cy="646331"/>
          </a:xfrm>
          <a:prstGeom prst="rect">
            <a:avLst/>
          </a:prstGeom>
          <a:solidFill>
            <a:srgbClr val="00A2DB">
              <a:alpha val="84000"/>
            </a:srgbClr>
          </a:solidFill>
        </p:spPr>
        <p:txBody>
          <a:bodyPr wrap="square" rtlCol="0">
            <a:spAutoFit/>
          </a:bodyPr>
          <a:lstStyle/>
          <a:p>
            <a:pPr algn="ctr"/>
            <a:r>
              <a:rPr lang="nl-NL" b="1" dirty="0">
                <a:solidFill>
                  <a:schemeClr val="bg2"/>
                </a:solidFill>
              </a:rPr>
              <a:t>Click here for more information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251520" y="980728"/>
            <a:ext cx="3240360" cy="523220"/>
          </a:xfrm>
          <a:prstGeom prst="rect">
            <a:avLst/>
          </a:prstGeom>
          <a:noFill/>
        </p:spPr>
        <p:txBody>
          <a:bodyPr wrap="square" rtlCol="0">
            <a:spAutoFit/>
          </a:bodyPr>
          <a:lstStyle/>
          <a:p>
            <a:r>
              <a:rPr lang="nl-NL" sz="2800" b="1" dirty="0">
                <a:solidFill>
                  <a:schemeClr val="tx2"/>
                </a:solidFill>
              </a:rPr>
              <a:t>Active listening</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Building rapport</a:t>
            </a:r>
          </a:p>
        </p:txBody>
      </p:sp>
      <p:sp>
        <p:nvSpPr>
          <p:cNvPr id="9" name="Tijdelijke aanduiding voor inhoud 2"/>
          <p:cNvSpPr txBox="1">
            <a:spLocks/>
          </p:cNvSpPr>
          <p:nvPr/>
        </p:nvSpPr>
        <p:spPr>
          <a:xfrm>
            <a:off x="251520" y="1412776"/>
            <a:ext cx="4752528" cy="4464496"/>
          </a:xfrm>
          <a:prstGeom prst="rect">
            <a:avLst/>
          </a:prstGeom>
        </p:spPr>
        <p:txBody>
          <a:bodyPr vert="horz" lIns="91440" tIns="45720" rIns="91440" bIns="45720" rtlCol="0">
            <a:noAutofit/>
          </a:bodyPr>
          <a:lstStyle/>
          <a:p>
            <a:pPr algn="just"/>
            <a:r>
              <a:rPr lang="nl-NL" sz="2200" dirty="0"/>
              <a:t> </a:t>
            </a:r>
            <a:r>
              <a:rPr lang="en-US" sz="2200" dirty="0"/>
              <a:t>After rapport has been established at first contact, it is important to pay ongoing attention to this for the duration of the interaction and any future interactions which may occur.</a:t>
            </a:r>
            <a:endParaRPr lang="nl-NL" sz="2200" dirty="0"/>
          </a:p>
          <a:p>
            <a:pPr algn="just"/>
            <a:r>
              <a:rPr lang="en-US" sz="2200" dirty="0"/>
              <a:t> </a:t>
            </a:r>
            <a:endParaRPr lang="nl-NL" sz="2200" dirty="0"/>
          </a:p>
          <a:p>
            <a:pPr algn="just"/>
            <a:r>
              <a:rPr lang="en-US" sz="2200" dirty="0"/>
              <a:t>An important element of maintaining rapport is </a:t>
            </a:r>
            <a:r>
              <a:rPr lang="en-US" sz="2200" b="1" dirty="0"/>
              <a:t>active listening</a:t>
            </a:r>
            <a:r>
              <a:rPr lang="en-US" sz="2200" dirty="0"/>
              <a:t>. Active listening is </a:t>
            </a:r>
            <a:r>
              <a:rPr lang="en-US" sz="2200" dirty="0" err="1"/>
              <a:t>behaviour</a:t>
            </a:r>
            <a:r>
              <a:rPr lang="en-US" sz="2200" dirty="0"/>
              <a:t> demonstrating to the speaker that you are paying attention to and understanding what he or she is saying. This includes both verbal and non-verbal </a:t>
            </a:r>
            <a:r>
              <a:rPr lang="en-US" sz="2200" dirty="0" err="1"/>
              <a:t>behaviours</a:t>
            </a:r>
            <a:r>
              <a:rPr lang="en-US" sz="2200" dirty="0"/>
              <a:t>.  </a:t>
            </a:r>
            <a:endParaRPr lang="nl-NL" sz="2200" dirty="0"/>
          </a:p>
          <a:p>
            <a:pPr algn="just"/>
            <a:endParaRPr lang="nl-NL" sz="2200" dirty="0"/>
          </a:p>
          <a:p>
            <a:pPr algn="just"/>
            <a:r>
              <a:rPr lang="nl-NL" sz="2200" dirty="0"/>
              <a:t> </a:t>
            </a:r>
          </a:p>
        </p:txBody>
      </p:sp>
      <p:sp>
        <p:nvSpPr>
          <p:cNvPr id="10" name="Rechthoek 9"/>
          <p:cNvSpPr/>
          <p:nvPr/>
        </p:nvSpPr>
        <p:spPr>
          <a:xfrm>
            <a:off x="5292080" y="4077072"/>
            <a:ext cx="3273781" cy="584775"/>
          </a:xfrm>
          <a:prstGeom prst="rect">
            <a:avLst/>
          </a:prstGeom>
        </p:spPr>
        <p:txBody>
          <a:bodyPr wrap="none">
            <a:spAutoFit/>
          </a:bodyPr>
          <a:lstStyle/>
          <a:p>
            <a:r>
              <a:rPr lang="nl-NL" sz="1600" i="1" dirty="0">
                <a:solidFill>
                  <a:schemeClr val="bg1"/>
                </a:solidFill>
              </a:rPr>
              <a:t>Click on the buttons below for more i</a:t>
            </a:r>
          </a:p>
          <a:p>
            <a:r>
              <a:rPr lang="nl-NL" sz="1600" i="1" dirty="0">
                <a:solidFill>
                  <a:schemeClr val="bg1"/>
                </a:solidFill>
              </a:rPr>
              <a:t>information</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5" name="Tekstvak 14">
            <a:hlinkClick r:id="rId4" action="ppaction://hlinksldjump"/>
          </p:cNvPr>
          <p:cNvSpPr txBox="1"/>
          <p:nvPr/>
        </p:nvSpPr>
        <p:spPr>
          <a:xfrm>
            <a:off x="5817376" y="4797152"/>
            <a:ext cx="271506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b="1" dirty="0">
                <a:solidFill>
                  <a:schemeClr val="tx1"/>
                </a:solidFill>
              </a:rPr>
              <a:t>What is active listening?</a:t>
            </a:r>
          </a:p>
        </p:txBody>
      </p:sp>
      <p:sp>
        <p:nvSpPr>
          <p:cNvPr id="16" name="Tekstvak 15">
            <a:hlinkClick r:id="rId5" action="ppaction://hlinksldjump"/>
          </p:cNvPr>
          <p:cNvSpPr txBox="1"/>
          <p:nvPr/>
        </p:nvSpPr>
        <p:spPr>
          <a:xfrm>
            <a:off x="5817376" y="5299828"/>
            <a:ext cx="271506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b="1" dirty="0">
                <a:solidFill>
                  <a:schemeClr val="tx1"/>
                </a:solidFill>
              </a:rPr>
              <a:t>What is passive listening?</a:t>
            </a:r>
          </a:p>
        </p:txBody>
      </p:sp>
      <p:sp>
        <p:nvSpPr>
          <p:cNvPr id="26" name="Tekstvak 4">
            <a:hlinkClick r:id="rId6" action="ppaction://hlinksldjump"/>
          </p:cNvPr>
          <p:cNvSpPr txBox="1"/>
          <p:nvPr/>
        </p:nvSpPr>
        <p:spPr>
          <a:xfrm>
            <a:off x="2483768" y="5877272"/>
            <a:ext cx="2304256" cy="646331"/>
          </a:xfrm>
          <a:prstGeom prst="rect">
            <a:avLst/>
          </a:prstGeom>
          <a:solidFill>
            <a:srgbClr val="00A2DB">
              <a:alpha val="84000"/>
            </a:srgbClr>
          </a:solidFill>
        </p:spPr>
        <p:txBody>
          <a:bodyPr wrap="square" rtlCol="0">
            <a:spAutoFit/>
          </a:bodyPr>
          <a:lstStyle/>
          <a:p>
            <a:pPr algn="ctr"/>
            <a:r>
              <a:rPr lang="nl-NL" b="1" dirty="0">
                <a:solidFill>
                  <a:schemeClr val="bg2"/>
                </a:solidFill>
              </a:rPr>
              <a:t>Click here for more information</a:t>
            </a:r>
          </a:p>
        </p:txBody>
      </p:sp>
      <p:sp>
        <p:nvSpPr>
          <p:cNvPr id="12" name="Tekstvak 5"/>
          <p:cNvSpPr txBox="1"/>
          <p:nvPr/>
        </p:nvSpPr>
        <p:spPr>
          <a:xfrm>
            <a:off x="251520" y="3467933"/>
            <a:ext cx="4707535" cy="2123658"/>
          </a:xfrm>
          <a:prstGeom prst="rect">
            <a:avLst/>
          </a:prstGeom>
          <a:solidFill>
            <a:srgbClr val="002060"/>
          </a:solidFill>
          <a:ln>
            <a:solidFill>
              <a:schemeClr val="tx2"/>
            </a:solidFill>
          </a:ln>
        </p:spPr>
        <p:txBody>
          <a:bodyPr wrap="square" rtlCol="0">
            <a:spAutoFit/>
          </a:bodyPr>
          <a:lstStyle/>
          <a:p>
            <a:pPr algn="just"/>
            <a:r>
              <a:rPr lang="en-US" sz="2200" dirty="0">
                <a:solidFill>
                  <a:schemeClr val="bg1"/>
                </a:solidFill>
              </a:rPr>
              <a:t>Active listening is relevant not only to building rapport, but also plays a role in effective questioning and communication skills which will be addressed in the next part of this Module. </a:t>
            </a:r>
            <a:endParaRPr lang="nl-NL" sz="2200" dirty="0">
              <a:solidFill>
                <a:schemeClr val="bg1"/>
              </a:solidFill>
            </a:endParaRPr>
          </a:p>
        </p:txBody>
      </p:sp>
    </p:spTree>
    <p:extLst>
      <p:ext uri="{BB962C8B-B14F-4D97-AF65-F5344CB8AC3E}">
        <p14:creationId xmlns:p14="http://schemas.microsoft.com/office/powerpoint/2010/main" val="138621945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275592" y="911986"/>
            <a:ext cx="4680520" cy="954107"/>
          </a:xfrm>
          <a:prstGeom prst="rect">
            <a:avLst/>
          </a:prstGeom>
          <a:noFill/>
        </p:spPr>
        <p:txBody>
          <a:bodyPr wrap="square" rtlCol="0">
            <a:spAutoFit/>
          </a:bodyPr>
          <a:lstStyle/>
          <a:p>
            <a:r>
              <a:rPr lang="nl-NL" sz="2800" b="1" dirty="0">
                <a:solidFill>
                  <a:schemeClr val="tx2"/>
                </a:solidFill>
              </a:rPr>
              <a:t>How do we know that someone actively listens?</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Examples of active listening</a:t>
            </a:r>
          </a:p>
        </p:txBody>
      </p:sp>
      <p:sp>
        <p:nvSpPr>
          <p:cNvPr id="9" name="Tijdelijke aanduiding voor inhoud 2"/>
          <p:cNvSpPr txBox="1">
            <a:spLocks/>
          </p:cNvSpPr>
          <p:nvPr/>
        </p:nvSpPr>
        <p:spPr>
          <a:xfrm>
            <a:off x="153204" y="1866093"/>
            <a:ext cx="4802908" cy="3455004"/>
          </a:xfrm>
          <a:prstGeom prst="rect">
            <a:avLst/>
          </a:prstGeom>
        </p:spPr>
        <p:txBody>
          <a:bodyPr vert="horz" lIns="91440" tIns="45720" rIns="91440" bIns="45720" rtlCol="0">
            <a:noAutofit/>
          </a:bodyPr>
          <a:lstStyle/>
          <a:p>
            <a:pPr algn="just"/>
            <a:r>
              <a:rPr lang="en-US" sz="2200" dirty="0"/>
              <a:t>There are </a:t>
            </a:r>
            <a:r>
              <a:rPr lang="en-US" sz="2200" b="1" dirty="0"/>
              <a:t>two channels of communication </a:t>
            </a:r>
            <a:r>
              <a:rPr lang="en-US" sz="2200" dirty="0"/>
              <a:t>occurring simultaneously when two interlocutors are engaged in a conversation. </a:t>
            </a:r>
            <a:r>
              <a:rPr lang="en-US" sz="2200" b="1" i="1" dirty="0"/>
              <a:t>One channel </a:t>
            </a:r>
            <a:r>
              <a:rPr lang="en-US" sz="2200" dirty="0"/>
              <a:t>is that of the </a:t>
            </a:r>
            <a:r>
              <a:rPr lang="en-US" sz="2200" b="1" i="1" dirty="0"/>
              <a:t>speaker</a:t>
            </a:r>
            <a:r>
              <a:rPr lang="en-US" sz="2200" dirty="0"/>
              <a:t> and the message he or she is trying to send. </a:t>
            </a:r>
          </a:p>
          <a:p>
            <a:pPr algn="just"/>
            <a:endParaRPr lang="en-US" sz="2200" dirty="0"/>
          </a:p>
          <a:p>
            <a:pPr algn="just"/>
            <a:r>
              <a:rPr lang="en-US" sz="2200" dirty="0"/>
              <a:t>The </a:t>
            </a:r>
            <a:r>
              <a:rPr lang="en-US" sz="2200" b="1" i="1" dirty="0"/>
              <a:t>second</a:t>
            </a:r>
            <a:r>
              <a:rPr lang="en-US" sz="2200" dirty="0"/>
              <a:t> is that of the </a:t>
            </a:r>
            <a:r>
              <a:rPr lang="en-US" sz="2200" b="1" i="1" dirty="0"/>
              <a:t>listener</a:t>
            </a:r>
            <a:r>
              <a:rPr lang="en-US" sz="2200" dirty="0"/>
              <a:t>, who needs to understand the message sent in order for the communication to work. </a:t>
            </a:r>
            <a:r>
              <a:rPr lang="nl-NL" sz="2200" dirty="0"/>
              <a:t> </a:t>
            </a:r>
          </a:p>
        </p:txBody>
      </p:sp>
      <p:sp>
        <p:nvSpPr>
          <p:cNvPr id="10" name="Rechthoek 9"/>
          <p:cNvSpPr/>
          <p:nvPr/>
        </p:nvSpPr>
        <p:spPr>
          <a:xfrm>
            <a:off x="5292080" y="4077072"/>
            <a:ext cx="3180807" cy="584775"/>
          </a:xfrm>
          <a:prstGeom prst="rect">
            <a:avLst/>
          </a:prstGeom>
        </p:spPr>
        <p:txBody>
          <a:bodyPr wrap="none">
            <a:spAutoFit/>
          </a:bodyPr>
          <a:lstStyle/>
          <a:p>
            <a:r>
              <a:rPr lang="nl-NL" sz="1600" i="1" dirty="0">
                <a:solidFill>
                  <a:schemeClr val="bg1"/>
                </a:solidFill>
              </a:rPr>
              <a:t>Click on the buttons below for more</a:t>
            </a:r>
          </a:p>
          <a:p>
            <a:r>
              <a:rPr lang="nl-NL" sz="1600" i="1" dirty="0">
                <a:solidFill>
                  <a:schemeClr val="bg1"/>
                </a:solidFill>
              </a:rPr>
              <a:t>information</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5" name="Tekstvak 14">
            <a:hlinkClick r:id="rId4" action="ppaction://hlinksldjump"/>
          </p:cNvPr>
          <p:cNvSpPr txBox="1"/>
          <p:nvPr/>
        </p:nvSpPr>
        <p:spPr>
          <a:xfrm>
            <a:off x="5817376" y="4797152"/>
            <a:ext cx="2715064"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active listening?</a:t>
            </a:r>
          </a:p>
        </p:txBody>
      </p:sp>
      <p:sp>
        <p:nvSpPr>
          <p:cNvPr id="16" name="Tekstvak 15">
            <a:hlinkClick r:id="rId5" action="ppaction://hlinksldjump"/>
          </p:cNvPr>
          <p:cNvSpPr txBox="1"/>
          <p:nvPr/>
        </p:nvSpPr>
        <p:spPr>
          <a:xfrm>
            <a:off x="5817376" y="5299828"/>
            <a:ext cx="2715064"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passive listening?</a:t>
            </a:r>
          </a:p>
        </p:txBody>
      </p:sp>
      <p:sp>
        <p:nvSpPr>
          <p:cNvPr id="11" name="Rechthoek 10"/>
          <p:cNvSpPr/>
          <p:nvPr/>
        </p:nvSpPr>
        <p:spPr>
          <a:xfrm>
            <a:off x="875728"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12" name="Ovaal 11">
            <a:hlinkClick r:id="rId6" action="ppaction://hlinksldjump"/>
          </p:cNvPr>
          <p:cNvSpPr/>
          <p:nvPr/>
        </p:nvSpPr>
        <p:spPr>
          <a:xfrm>
            <a:off x="755576"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3" name="Ovaal 12">
            <a:hlinkClick r:id="rId7" action="ppaction://hlinksldjump"/>
          </p:cNvPr>
          <p:cNvSpPr/>
          <p:nvPr/>
        </p:nvSpPr>
        <p:spPr>
          <a:xfrm>
            <a:off x="1691680"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7" name="Ovaal 16">
            <a:hlinkClick r:id="rId8" action="ppaction://hlinksldjump"/>
          </p:cNvPr>
          <p:cNvSpPr/>
          <p:nvPr/>
        </p:nvSpPr>
        <p:spPr>
          <a:xfrm>
            <a:off x="2627784"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8" name="Ovaal 17">
            <a:hlinkClick r:id="rId9" action="ppaction://hlinksldjump"/>
          </p:cNvPr>
          <p:cNvSpPr/>
          <p:nvPr/>
        </p:nvSpPr>
        <p:spPr>
          <a:xfrm>
            <a:off x="3563888"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2" name="Action Button: Information 1">
            <a:hlinkClick r:id="" action="ppaction://hlinkshowjump?jump=nextslide" highlightClick="1"/>
          </p:cNvPr>
          <p:cNvSpPr/>
          <p:nvPr/>
        </p:nvSpPr>
        <p:spPr>
          <a:xfrm>
            <a:off x="4122815" y="5276415"/>
            <a:ext cx="611218" cy="593918"/>
          </a:xfrm>
          <a:prstGeom prst="actionButtonInformation">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275592" y="911986"/>
            <a:ext cx="4680520" cy="954107"/>
          </a:xfrm>
          <a:prstGeom prst="rect">
            <a:avLst/>
          </a:prstGeom>
          <a:noFill/>
        </p:spPr>
        <p:txBody>
          <a:bodyPr wrap="square" rtlCol="0">
            <a:spAutoFit/>
          </a:bodyPr>
          <a:lstStyle/>
          <a:p>
            <a:r>
              <a:rPr lang="nl-NL" sz="2800" b="1" dirty="0">
                <a:solidFill>
                  <a:schemeClr val="tx2"/>
                </a:solidFill>
              </a:rPr>
              <a:t>How do we know that someone actively listens?</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Examples of active listening</a:t>
            </a:r>
          </a:p>
        </p:txBody>
      </p:sp>
      <p:sp>
        <p:nvSpPr>
          <p:cNvPr id="9" name="Tijdelijke aanduiding voor inhoud 2"/>
          <p:cNvSpPr txBox="1">
            <a:spLocks/>
          </p:cNvSpPr>
          <p:nvPr/>
        </p:nvSpPr>
        <p:spPr>
          <a:xfrm>
            <a:off x="153204" y="1866093"/>
            <a:ext cx="4802908" cy="3455004"/>
          </a:xfrm>
          <a:prstGeom prst="rect">
            <a:avLst/>
          </a:prstGeom>
        </p:spPr>
        <p:txBody>
          <a:bodyPr vert="horz" lIns="91440" tIns="45720" rIns="91440" bIns="45720" rtlCol="0">
            <a:noAutofit/>
          </a:bodyPr>
          <a:lstStyle/>
          <a:p>
            <a:pPr algn="just"/>
            <a:r>
              <a:rPr lang="en-US" sz="2200" dirty="0"/>
              <a:t>There are </a:t>
            </a:r>
            <a:r>
              <a:rPr lang="en-US" sz="2200" b="1" dirty="0"/>
              <a:t>two channels of communication </a:t>
            </a:r>
            <a:r>
              <a:rPr lang="en-US" sz="2200" dirty="0"/>
              <a:t>occurring simultaneously when two interlocutors are engaged in a conversation. </a:t>
            </a:r>
            <a:r>
              <a:rPr lang="en-US" sz="2200" b="1" i="1" dirty="0"/>
              <a:t>One channel </a:t>
            </a:r>
            <a:r>
              <a:rPr lang="en-US" sz="2200" dirty="0"/>
              <a:t>is that of the </a:t>
            </a:r>
            <a:r>
              <a:rPr lang="en-US" sz="2200" b="1" i="1" dirty="0"/>
              <a:t>speaker</a:t>
            </a:r>
            <a:r>
              <a:rPr lang="en-US" sz="2200" dirty="0"/>
              <a:t> and the message he or she is trying to send. </a:t>
            </a:r>
          </a:p>
          <a:p>
            <a:pPr algn="just"/>
            <a:endParaRPr lang="en-US" sz="2200" dirty="0"/>
          </a:p>
          <a:p>
            <a:pPr algn="just"/>
            <a:r>
              <a:rPr lang="en-US" sz="2200" dirty="0"/>
              <a:t>The </a:t>
            </a:r>
            <a:r>
              <a:rPr lang="en-US" sz="2200" b="1" i="1" dirty="0"/>
              <a:t>second</a:t>
            </a:r>
            <a:r>
              <a:rPr lang="en-US" sz="2200" dirty="0"/>
              <a:t> is that of the </a:t>
            </a:r>
            <a:r>
              <a:rPr lang="en-US" sz="2200" b="1" i="1" dirty="0"/>
              <a:t>listener</a:t>
            </a:r>
            <a:r>
              <a:rPr lang="en-US" sz="2200" dirty="0"/>
              <a:t>, who needs to understand the message sent in order for the communication to work. </a:t>
            </a:r>
            <a:r>
              <a:rPr lang="nl-NL" sz="2200" dirty="0"/>
              <a:t> </a:t>
            </a:r>
          </a:p>
        </p:txBody>
      </p:sp>
      <p:sp>
        <p:nvSpPr>
          <p:cNvPr id="10" name="Rechthoek 9"/>
          <p:cNvSpPr/>
          <p:nvPr/>
        </p:nvSpPr>
        <p:spPr>
          <a:xfrm>
            <a:off x="5292080" y="4077072"/>
            <a:ext cx="3180807" cy="584775"/>
          </a:xfrm>
          <a:prstGeom prst="rect">
            <a:avLst/>
          </a:prstGeom>
        </p:spPr>
        <p:txBody>
          <a:bodyPr wrap="none">
            <a:spAutoFit/>
          </a:bodyPr>
          <a:lstStyle/>
          <a:p>
            <a:r>
              <a:rPr lang="nl-NL" sz="1600" i="1" dirty="0">
                <a:solidFill>
                  <a:schemeClr val="bg1"/>
                </a:solidFill>
              </a:rPr>
              <a:t>Click on the buttons below for more</a:t>
            </a:r>
          </a:p>
          <a:p>
            <a:r>
              <a:rPr lang="nl-NL" sz="1600" i="1" dirty="0">
                <a:solidFill>
                  <a:schemeClr val="bg1"/>
                </a:solidFill>
              </a:rPr>
              <a:t>information</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5" name="Tekstvak 14">
            <a:hlinkClick r:id="rId4" action="ppaction://hlinksldjump"/>
          </p:cNvPr>
          <p:cNvSpPr txBox="1"/>
          <p:nvPr/>
        </p:nvSpPr>
        <p:spPr>
          <a:xfrm>
            <a:off x="5817376" y="4797152"/>
            <a:ext cx="2715064"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active listening?</a:t>
            </a:r>
          </a:p>
        </p:txBody>
      </p:sp>
      <p:sp>
        <p:nvSpPr>
          <p:cNvPr id="16" name="Tekstvak 15">
            <a:hlinkClick r:id="rId5" action="ppaction://hlinksldjump"/>
          </p:cNvPr>
          <p:cNvSpPr txBox="1"/>
          <p:nvPr/>
        </p:nvSpPr>
        <p:spPr>
          <a:xfrm>
            <a:off x="5817376" y="5299828"/>
            <a:ext cx="2715064"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passive listening?</a:t>
            </a:r>
          </a:p>
        </p:txBody>
      </p:sp>
      <p:sp>
        <p:nvSpPr>
          <p:cNvPr id="11" name="Rechthoek 10"/>
          <p:cNvSpPr/>
          <p:nvPr/>
        </p:nvSpPr>
        <p:spPr>
          <a:xfrm>
            <a:off x="875728"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12" name="Ovaal 11">
            <a:hlinkClick r:id="rId6" action="ppaction://hlinksldjump"/>
          </p:cNvPr>
          <p:cNvSpPr/>
          <p:nvPr/>
        </p:nvSpPr>
        <p:spPr>
          <a:xfrm>
            <a:off x="755576"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3" name="Ovaal 12">
            <a:hlinkClick r:id="rId7" action="ppaction://hlinksldjump"/>
          </p:cNvPr>
          <p:cNvSpPr/>
          <p:nvPr/>
        </p:nvSpPr>
        <p:spPr>
          <a:xfrm>
            <a:off x="1691680"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7" name="Ovaal 16">
            <a:hlinkClick r:id="rId8" action="ppaction://hlinksldjump"/>
          </p:cNvPr>
          <p:cNvSpPr/>
          <p:nvPr/>
        </p:nvSpPr>
        <p:spPr>
          <a:xfrm>
            <a:off x="2627784"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8" name="Ovaal 17">
            <a:hlinkClick r:id="rId9" action="ppaction://hlinksldjump"/>
          </p:cNvPr>
          <p:cNvSpPr/>
          <p:nvPr/>
        </p:nvSpPr>
        <p:spPr>
          <a:xfrm>
            <a:off x="3563888"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2" name="Action Button: Information 1">
            <a:hlinkClick r:id="" action="ppaction://hlinkshowjump?jump=nextslide" highlightClick="1"/>
          </p:cNvPr>
          <p:cNvSpPr/>
          <p:nvPr/>
        </p:nvSpPr>
        <p:spPr>
          <a:xfrm>
            <a:off x="4295521" y="5221471"/>
            <a:ext cx="611218" cy="593918"/>
          </a:xfrm>
          <a:prstGeom prst="actionButtonInformation">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5"/>
          <p:cNvSpPr txBox="1"/>
          <p:nvPr/>
        </p:nvSpPr>
        <p:spPr>
          <a:xfrm>
            <a:off x="179512" y="3789040"/>
            <a:ext cx="4728913" cy="1446550"/>
          </a:xfrm>
          <a:prstGeom prst="rect">
            <a:avLst/>
          </a:prstGeom>
          <a:solidFill>
            <a:srgbClr val="002060"/>
          </a:solidFill>
          <a:ln>
            <a:solidFill>
              <a:schemeClr val="tx2"/>
            </a:solidFill>
          </a:ln>
        </p:spPr>
        <p:txBody>
          <a:bodyPr wrap="square" rtlCol="0">
            <a:spAutoFit/>
          </a:bodyPr>
          <a:lstStyle/>
          <a:p>
            <a:pPr algn="just"/>
            <a:r>
              <a:rPr lang="en-US" sz="2200" dirty="0">
                <a:solidFill>
                  <a:schemeClr val="bg1"/>
                </a:solidFill>
              </a:rPr>
              <a:t>This is a process whereby each provides cues to the other and each responds to the other. This is called a “backchannel” and can be both non-verbal and verbal.</a:t>
            </a:r>
            <a:endParaRPr lang="nl-NL" sz="2200" dirty="0">
              <a:solidFill>
                <a:schemeClr val="bg1"/>
              </a:solidFill>
            </a:endParaRPr>
          </a:p>
        </p:txBody>
      </p:sp>
    </p:spTree>
    <p:extLst>
      <p:ext uri="{BB962C8B-B14F-4D97-AF65-F5344CB8AC3E}">
        <p14:creationId xmlns:p14="http://schemas.microsoft.com/office/powerpoint/2010/main" val="35792310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052736"/>
            <a:ext cx="6840760" cy="432048"/>
          </a:xfrm>
        </p:spPr>
        <p:txBody>
          <a:bodyPr>
            <a:normAutofit fontScale="90000"/>
          </a:bodyPr>
          <a:lstStyle/>
          <a:p>
            <a:pPr algn="l"/>
            <a:r>
              <a:rPr lang="nl-NL" b="1" dirty="0">
                <a:solidFill>
                  <a:schemeClr val="tx2"/>
                </a:solidFill>
              </a:rPr>
              <a:t>Module aims &amp; topics covered</a:t>
            </a:r>
          </a:p>
        </p:txBody>
      </p:sp>
      <p:sp>
        <p:nvSpPr>
          <p:cNvPr id="3" name="Tijdelijke aanduiding voor inhoud 2"/>
          <p:cNvSpPr>
            <a:spLocks noGrp="1"/>
          </p:cNvSpPr>
          <p:nvPr>
            <p:ph idx="1"/>
          </p:nvPr>
        </p:nvSpPr>
        <p:spPr>
          <a:xfrm>
            <a:off x="179512" y="1700808"/>
            <a:ext cx="5472608" cy="5157192"/>
          </a:xfrm>
        </p:spPr>
        <p:txBody>
          <a:bodyPr>
            <a:normAutofit fontScale="92500" lnSpcReduction="10000"/>
          </a:bodyPr>
          <a:lstStyle/>
          <a:p>
            <a:pPr algn="just">
              <a:buNone/>
            </a:pPr>
            <a:r>
              <a:rPr lang="nl-NL" sz="2400" dirty="0"/>
              <a:t>	</a:t>
            </a:r>
            <a:r>
              <a:rPr lang="en-US" sz="2400" dirty="0"/>
              <a:t>In this module we want to remind you of the importance of communication skills in all of your interpersonal interactions, be they with your client, with police, or with others you meet in the process of providing legal assistance in the police station. </a:t>
            </a:r>
          </a:p>
          <a:p>
            <a:pPr algn="just">
              <a:buNone/>
            </a:pPr>
            <a:r>
              <a:rPr lang="en-US" sz="2400" dirty="0"/>
              <a:t>      As a practicing lawyer you will be well aware of the fact that good communication is key and you will have developed a range of effective communication skills, but it will be useful to you to pause for a moment and reflect on the specific skills that are particularly effective in the context of your visit to the police station, particularly in the new role which you have acquired in the interview. </a:t>
            </a:r>
            <a:endParaRPr lang="nl-NL" sz="2400" dirty="0"/>
          </a:p>
          <a:p>
            <a:pPr algn="just">
              <a:buNone/>
            </a:pPr>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Introduction</a:t>
            </a:r>
          </a:p>
        </p:txBody>
      </p:sp>
      <p:sp>
        <p:nvSpPr>
          <p:cNvPr id="5" name="Tekstvak 4">
            <a:hlinkClick r:id="rId2" action="ppaction://hlinksldjump"/>
          </p:cNvPr>
          <p:cNvSpPr txBox="1"/>
          <p:nvPr/>
        </p:nvSpPr>
        <p:spPr>
          <a:xfrm>
            <a:off x="6588224" y="3068960"/>
            <a:ext cx="1584176" cy="1477328"/>
          </a:xfrm>
          <a:prstGeom prst="rect">
            <a:avLst/>
          </a:prstGeom>
          <a:solidFill>
            <a:srgbClr val="00A2DB">
              <a:alpha val="84000"/>
            </a:srgbClr>
          </a:solidFill>
        </p:spPr>
        <p:txBody>
          <a:bodyPr wrap="square" rtlCol="0">
            <a:spAutoFit/>
          </a:bodyPr>
          <a:lstStyle/>
          <a:p>
            <a:pPr algn="ctr"/>
            <a:endParaRPr lang="nl-NL" b="1" dirty="0">
              <a:solidFill>
                <a:schemeClr val="bg2"/>
              </a:solidFill>
            </a:endParaRPr>
          </a:p>
          <a:p>
            <a:pPr algn="ctr"/>
            <a:r>
              <a:rPr lang="nl-NL" b="1" dirty="0">
                <a:solidFill>
                  <a:schemeClr val="bg2"/>
                </a:solidFill>
              </a:rPr>
              <a:t>CLICK here for more information</a:t>
            </a:r>
          </a:p>
          <a:p>
            <a:pPr algn="ctr"/>
            <a:endParaRPr lang="nl-NL" b="1" dirty="0">
              <a:solidFill>
                <a:schemeClr val="bg2"/>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395536" y="980727"/>
            <a:ext cx="4680520" cy="954107"/>
          </a:xfrm>
          <a:prstGeom prst="rect">
            <a:avLst/>
          </a:prstGeom>
          <a:noFill/>
        </p:spPr>
        <p:txBody>
          <a:bodyPr wrap="square" rtlCol="0">
            <a:spAutoFit/>
          </a:bodyPr>
          <a:lstStyle/>
          <a:p>
            <a:r>
              <a:rPr lang="nl-NL" sz="2800" b="1" dirty="0">
                <a:solidFill>
                  <a:schemeClr val="tx2"/>
                </a:solidFill>
              </a:rPr>
              <a:t>How do we know if someone actively listens?</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Voorbeelden van actief luisteren</a:t>
            </a:r>
          </a:p>
        </p:txBody>
      </p:sp>
      <p:sp>
        <p:nvSpPr>
          <p:cNvPr id="9" name="Tijdelijke aanduiding voor inhoud 2"/>
          <p:cNvSpPr txBox="1">
            <a:spLocks/>
          </p:cNvSpPr>
          <p:nvPr/>
        </p:nvSpPr>
        <p:spPr>
          <a:xfrm>
            <a:off x="433743" y="2002460"/>
            <a:ext cx="4248472" cy="5013176"/>
          </a:xfrm>
          <a:prstGeom prst="rect">
            <a:avLst/>
          </a:prstGeom>
        </p:spPr>
        <p:txBody>
          <a:bodyPr vert="horz" lIns="91440" tIns="45720" rIns="91440" bIns="45720" rtlCol="0">
            <a:noAutofit/>
          </a:bodyPr>
          <a:lstStyle/>
          <a:p>
            <a:pPr algn="just"/>
            <a:r>
              <a:rPr lang="en-US" sz="2200" dirty="0"/>
              <a:t>The non-verbal active listening </a:t>
            </a:r>
            <a:r>
              <a:rPr lang="en-US" sz="2200" dirty="0" err="1"/>
              <a:t>behaviours</a:t>
            </a:r>
            <a:r>
              <a:rPr lang="en-US" sz="2200" dirty="0"/>
              <a:t> include: </a:t>
            </a:r>
            <a:r>
              <a:rPr lang="en-US" sz="2200" b="1" i="1" dirty="0"/>
              <a:t>open body language </a:t>
            </a:r>
            <a:r>
              <a:rPr lang="en-US" sz="2200" dirty="0"/>
              <a:t>that demonstrates engagement, as was the case at first contact, namely an </a:t>
            </a:r>
            <a:r>
              <a:rPr lang="en-US" sz="2200" b="1" i="1" dirty="0"/>
              <a:t>open posture</a:t>
            </a:r>
            <a:r>
              <a:rPr lang="en-US" sz="2200" dirty="0"/>
              <a:t> and a </a:t>
            </a:r>
            <a:r>
              <a:rPr lang="en-US" sz="2200" b="1" i="1" dirty="0"/>
              <a:t>slightly forward leaning position</a:t>
            </a:r>
            <a:r>
              <a:rPr lang="en-US" sz="2200" dirty="0"/>
              <a:t>.   </a:t>
            </a:r>
          </a:p>
          <a:p>
            <a:pPr algn="just"/>
            <a:endParaRPr lang="en-US" sz="2200" dirty="0"/>
          </a:p>
          <a:p>
            <a:pPr algn="just"/>
            <a:r>
              <a:rPr lang="en-US" sz="2200" dirty="0"/>
              <a:t>Also, </a:t>
            </a:r>
            <a:r>
              <a:rPr lang="en-US" sz="2200" b="1" i="1" dirty="0"/>
              <a:t>looking at the speaker directly </a:t>
            </a:r>
            <a:r>
              <a:rPr lang="en-US" sz="2200" dirty="0"/>
              <a:t>can help signal he or she has your undivided attention.</a:t>
            </a:r>
            <a:endParaRPr lang="nl-NL" sz="2200" dirty="0"/>
          </a:p>
          <a:p>
            <a:pPr algn="just"/>
            <a:endParaRPr lang="nl-NL" sz="2200" dirty="0"/>
          </a:p>
        </p:txBody>
      </p:sp>
      <p:sp>
        <p:nvSpPr>
          <p:cNvPr id="10" name="Rechthoek 9"/>
          <p:cNvSpPr/>
          <p:nvPr/>
        </p:nvSpPr>
        <p:spPr>
          <a:xfrm>
            <a:off x="5292080" y="4077072"/>
            <a:ext cx="3180807" cy="584775"/>
          </a:xfrm>
          <a:prstGeom prst="rect">
            <a:avLst/>
          </a:prstGeom>
        </p:spPr>
        <p:txBody>
          <a:bodyPr wrap="none">
            <a:spAutoFit/>
          </a:bodyPr>
          <a:lstStyle/>
          <a:p>
            <a:r>
              <a:rPr lang="nl-NL" sz="1600" i="1" dirty="0">
                <a:solidFill>
                  <a:schemeClr val="bg1"/>
                </a:solidFill>
              </a:rPr>
              <a:t>Click on the buttons below for more</a:t>
            </a:r>
          </a:p>
          <a:p>
            <a:r>
              <a:rPr lang="nl-NL" sz="1600" i="1" dirty="0">
                <a:solidFill>
                  <a:schemeClr val="bg1"/>
                </a:solidFill>
              </a:rPr>
              <a:t>information</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5" name="Tekstvak 14">
            <a:hlinkClick r:id="rId4" action="ppaction://hlinksldjump"/>
          </p:cNvPr>
          <p:cNvSpPr txBox="1"/>
          <p:nvPr/>
        </p:nvSpPr>
        <p:spPr>
          <a:xfrm>
            <a:off x="5817376" y="4797152"/>
            <a:ext cx="2715064"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active listening?</a:t>
            </a:r>
          </a:p>
        </p:txBody>
      </p:sp>
      <p:sp>
        <p:nvSpPr>
          <p:cNvPr id="16" name="Tekstvak 15">
            <a:hlinkClick r:id="rId5" action="ppaction://hlinksldjump"/>
          </p:cNvPr>
          <p:cNvSpPr txBox="1"/>
          <p:nvPr/>
        </p:nvSpPr>
        <p:spPr>
          <a:xfrm>
            <a:off x="5817376" y="5299828"/>
            <a:ext cx="2715064"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passive listening?</a:t>
            </a:r>
          </a:p>
        </p:txBody>
      </p:sp>
      <p:sp>
        <p:nvSpPr>
          <p:cNvPr id="12" name="Ovaal 11">
            <a:hlinkClick r:id="rId6" action="ppaction://hlinksldjump"/>
          </p:cNvPr>
          <p:cNvSpPr/>
          <p:nvPr/>
        </p:nvSpPr>
        <p:spPr>
          <a:xfrm>
            <a:off x="755576" y="602128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3" name="Ovaal 12">
            <a:hlinkClick r:id="rId7" action="ppaction://hlinksldjump"/>
          </p:cNvPr>
          <p:cNvSpPr/>
          <p:nvPr/>
        </p:nvSpPr>
        <p:spPr>
          <a:xfrm>
            <a:off x="1691680"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7" name="Ovaal 16">
            <a:hlinkClick r:id="rId8" action="ppaction://hlinksldjump"/>
          </p:cNvPr>
          <p:cNvSpPr/>
          <p:nvPr/>
        </p:nvSpPr>
        <p:spPr>
          <a:xfrm>
            <a:off x="2627784"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8" name="Ovaal 17">
            <a:hlinkClick r:id="rId9" action="ppaction://hlinksldjump"/>
          </p:cNvPr>
          <p:cNvSpPr/>
          <p:nvPr/>
        </p:nvSpPr>
        <p:spPr>
          <a:xfrm>
            <a:off x="3563888"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19" name="Rechthoek 10"/>
          <p:cNvSpPr/>
          <p:nvPr/>
        </p:nvSpPr>
        <p:spPr>
          <a:xfrm>
            <a:off x="875728"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275592" y="911986"/>
            <a:ext cx="4680520" cy="954107"/>
          </a:xfrm>
          <a:prstGeom prst="rect">
            <a:avLst/>
          </a:prstGeom>
          <a:noFill/>
        </p:spPr>
        <p:txBody>
          <a:bodyPr wrap="square" rtlCol="0">
            <a:spAutoFit/>
          </a:bodyPr>
          <a:lstStyle/>
          <a:p>
            <a:r>
              <a:rPr lang="nl-NL" sz="2800" b="1" dirty="0">
                <a:solidFill>
                  <a:schemeClr val="tx2"/>
                </a:solidFill>
              </a:rPr>
              <a:t>How do we know that someone actively listens?</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Examples of active listening</a:t>
            </a:r>
          </a:p>
        </p:txBody>
      </p:sp>
      <p:sp>
        <p:nvSpPr>
          <p:cNvPr id="9" name="Tijdelijke aanduiding voor inhoud 2"/>
          <p:cNvSpPr txBox="1">
            <a:spLocks/>
          </p:cNvSpPr>
          <p:nvPr/>
        </p:nvSpPr>
        <p:spPr>
          <a:xfrm>
            <a:off x="214398" y="2183378"/>
            <a:ext cx="4802908" cy="3455004"/>
          </a:xfrm>
          <a:prstGeom prst="rect">
            <a:avLst/>
          </a:prstGeom>
        </p:spPr>
        <p:txBody>
          <a:bodyPr vert="horz" lIns="91440" tIns="45720" rIns="91440" bIns="45720" rtlCol="0">
            <a:noAutofit/>
          </a:bodyPr>
          <a:lstStyle/>
          <a:p>
            <a:pPr algn="just"/>
            <a:r>
              <a:rPr lang="en-US" sz="2200" dirty="0"/>
              <a:t>The use of gestures can confirm understanding and active listening, such as head nodding, smiling, and other facial expressions.</a:t>
            </a:r>
          </a:p>
          <a:p>
            <a:pPr algn="just"/>
            <a:endParaRPr lang="en-US" sz="2200" dirty="0"/>
          </a:p>
          <a:p>
            <a:pPr algn="just"/>
            <a:r>
              <a:rPr lang="en-US" sz="2200" dirty="0"/>
              <a:t>By providing small verbal coaxes, such as “yes”, ”okay” and “go on”, you can encourage the speaker to continue. </a:t>
            </a:r>
            <a:endParaRPr lang="nl-NL" sz="2200" dirty="0"/>
          </a:p>
          <a:p>
            <a:pPr algn="just"/>
            <a:endParaRPr lang="en-US" sz="2200" dirty="0"/>
          </a:p>
          <a:p>
            <a:pPr algn="just"/>
            <a:endParaRPr lang="en-US" sz="2200" dirty="0"/>
          </a:p>
        </p:txBody>
      </p:sp>
      <p:sp>
        <p:nvSpPr>
          <p:cNvPr id="10" name="Rechthoek 9"/>
          <p:cNvSpPr/>
          <p:nvPr/>
        </p:nvSpPr>
        <p:spPr>
          <a:xfrm>
            <a:off x="5292080" y="4077072"/>
            <a:ext cx="3180807" cy="584775"/>
          </a:xfrm>
          <a:prstGeom prst="rect">
            <a:avLst/>
          </a:prstGeom>
        </p:spPr>
        <p:txBody>
          <a:bodyPr wrap="none">
            <a:spAutoFit/>
          </a:bodyPr>
          <a:lstStyle/>
          <a:p>
            <a:r>
              <a:rPr lang="nl-NL" sz="1600" i="1" dirty="0">
                <a:solidFill>
                  <a:schemeClr val="bg1"/>
                </a:solidFill>
              </a:rPr>
              <a:t>Click on the buttons below for more</a:t>
            </a:r>
          </a:p>
          <a:p>
            <a:r>
              <a:rPr lang="nl-NL" sz="1600" i="1" dirty="0">
                <a:solidFill>
                  <a:schemeClr val="bg1"/>
                </a:solidFill>
              </a:rPr>
              <a:t>information</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5" name="Tekstvak 14">
            <a:hlinkClick r:id="rId4" action="ppaction://hlinksldjump"/>
          </p:cNvPr>
          <p:cNvSpPr txBox="1"/>
          <p:nvPr/>
        </p:nvSpPr>
        <p:spPr>
          <a:xfrm>
            <a:off x="5817376" y="4797152"/>
            <a:ext cx="2715064"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active listening?</a:t>
            </a:r>
          </a:p>
        </p:txBody>
      </p:sp>
      <p:sp>
        <p:nvSpPr>
          <p:cNvPr id="16" name="Tekstvak 15">
            <a:hlinkClick r:id="rId5" action="ppaction://hlinksldjump"/>
          </p:cNvPr>
          <p:cNvSpPr txBox="1"/>
          <p:nvPr/>
        </p:nvSpPr>
        <p:spPr>
          <a:xfrm>
            <a:off x="5817376" y="5299828"/>
            <a:ext cx="2715064"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passive listening?</a:t>
            </a:r>
          </a:p>
        </p:txBody>
      </p:sp>
      <p:sp>
        <p:nvSpPr>
          <p:cNvPr id="11" name="Rechthoek 10"/>
          <p:cNvSpPr/>
          <p:nvPr/>
        </p:nvSpPr>
        <p:spPr>
          <a:xfrm>
            <a:off x="875728"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17" name="Ovaal 16">
            <a:hlinkClick r:id="rId6" action="ppaction://hlinksldjump"/>
          </p:cNvPr>
          <p:cNvSpPr/>
          <p:nvPr/>
        </p:nvSpPr>
        <p:spPr>
          <a:xfrm>
            <a:off x="2627784"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8" name="Ovaal 17">
            <a:hlinkClick r:id="rId7" action="ppaction://hlinksldjump"/>
          </p:cNvPr>
          <p:cNvSpPr/>
          <p:nvPr/>
        </p:nvSpPr>
        <p:spPr>
          <a:xfrm>
            <a:off x="3563888"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20" name="Ovaal 12">
            <a:hlinkClick r:id="rId8" action="ppaction://hlinksldjump"/>
          </p:cNvPr>
          <p:cNvSpPr/>
          <p:nvPr/>
        </p:nvSpPr>
        <p:spPr>
          <a:xfrm>
            <a:off x="1691680" y="602128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1" name="Ovaal 11">
            <a:hlinkClick r:id="rId9" action="ppaction://hlinksldjump"/>
          </p:cNvPr>
          <p:cNvSpPr/>
          <p:nvPr/>
        </p:nvSpPr>
        <p:spPr>
          <a:xfrm>
            <a:off x="755576"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Tree>
    <p:extLst>
      <p:ext uri="{BB962C8B-B14F-4D97-AF65-F5344CB8AC3E}">
        <p14:creationId xmlns:p14="http://schemas.microsoft.com/office/powerpoint/2010/main" val="126281459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275592" y="911986"/>
            <a:ext cx="4680520" cy="954107"/>
          </a:xfrm>
          <a:prstGeom prst="rect">
            <a:avLst/>
          </a:prstGeom>
          <a:noFill/>
        </p:spPr>
        <p:txBody>
          <a:bodyPr wrap="square" rtlCol="0">
            <a:spAutoFit/>
          </a:bodyPr>
          <a:lstStyle/>
          <a:p>
            <a:r>
              <a:rPr lang="nl-NL" sz="2800" b="1" dirty="0">
                <a:solidFill>
                  <a:schemeClr val="tx2"/>
                </a:solidFill>
              </a:rPr>
              <a:t>How do we know that someone actively listens?</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Examples of active listening</a:t>
            </a:r>
          </a:p>
        </p:txBody>
      </p:sp>
      <p:sp>
        <p:nvSpPr>
          <p:cNvPr id="9" name="Tijdelijke aanduiding voor inhoud 2"/>
          <p:cNvSpPr txBox="1">
            <a:spLocks/>
          </p:cNvSpPr>
          <p:nvPr/>
        </p:nvSpPr>
        <p:spPr>
          <a:xfrm>
            <a:off x="214398" y="2060848"/>
            <a:ext cx="4802908" cy="3455004"/>
          </a:xfrm>
          <a:prstGeom prst="rect">
            <a:avLst/>
          </a:prstGeom>
        </p:spPr>
        <p:txBody>
          <a:bodyPr vert="horz" lIns="91440" tIns="45720" rIns="91440" bIns="45720" rtlCol="0">
            <a:noAutofit/>
          </a:bodyPr>
          <a:lstStyle/>
          <a:p>
            <a:pPr algn="just"/>
            <a:r>
              <a:rPr lang="en-US" sz="2200" dirty="0"/>
              <a:t>Another important element of active listening is </a:t>
            </a:r>
            <a:r>
              <a:rPr lang="en-US" sz="2200" b="1" dirty="0"/>
              <a:t>respecting silences</a:t>
            </a:r>
            <a:r>
              <a:rPr lang="en-US" sz="2200" dirty="0"/>
              <a:t>. Sometimes, your client will need time to think about the answer, gather their thoughts or memories, or come to grips with their feelings. </a:t>
            </a:r>
          </a:p>
          <a:p>
            <a:pPr algn="just"/>
            <a:endParaRPr lang="en-US" sz="2200" b="1" dirty="0"/>
          </a:p>
          <a:p>
            <a:pPr algn="just"/>
            <a:r>
              <a:rPr lang="en-US" sz="2200" b="1" dirty="0"/>
              <a:t>Be cautious interrupting</a:t>
            </a:r>
            <a:r>
              <a:rPr lang="en-US" sz="2200" dirty="0"/>
              <a:t> the speaker, as it may frustrate them or hinder them in getting their message across.  </a:t>
            </a:r>
            <a:endParaRPr lang="nl-NL" sz="2200" dirty="0"/>
          </a:p>
          <a:p>
            <a:pPr algn="just"/>
            <a:endParaRPr lang="en-US" sz="2200" dirty="0"/>
          </a:p>
          <a:p>
            <a:pPr algn="just"/>
            <a:endParaRPr lang="en-US" sz="2200" dirty="0"/>
          </a:p>
        </p:txBody>
      </p:sp>
      <p:sp>
        <p:nvSpPr>
          <p:cNvPr id="10" name="Rechthoek 9"/>
          <p:cNvSpPr/>
          <p:nvPr/>
        </p:nvSpPr>
        <p:spPr>
          <a:xfrm>
            <a:off x="5292080" y="4077072"/>
            <a:ext cx="3180807" cy="584775"/>
          </a:xfrm>
          <a:prstGeom prst="rect">
            <a:avLst/>
          </a:prstGeom>
        </p:spPr>
        <p:txBody>
          <a:bodyPr wrap="none">
            <a:spAutoFit/>
          </a:bodyPr>
          <a:lstStyle/>
          <a:p>
            <a:r>
              <a:rPr lang="nl-NL" sz="1600" i="1" dirty="0">
                <a:solidFill>
                  <a:schemeClr val="bg1"/>
                </a:solidFill>
              </a:rPr>
              <a:t>Click on the buttons below for more</a:t>
            </a:r>
          </a:p>
          <a:p>
            <a:r>
              <a:rPr lang="nl-NL" sz="1600" i="1" dirty="0">
                <a:solidFill>
                  <a:schemeClr val="bg1"/>
                </a:solidFill>
              </a:rPr>
              <a:t>information</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5" name="Tekstvak 14">
            <a:hlinkClick r:id="rId4" action="ppaction://hlinksldjump"/>
          </p:cNvPr>
          <p:cNvSpPr txBox="1"/>
          <p:nvPr/>
        </p:nvSpPr>
        <p:spPr>
          <a:xfrm>
            <a:off x="5817376" y="4797152"/>
            <a:ext cx="2715064"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active listening?</a:t>
            </a:r>
          </a:p>
        </p:txBody>
      </p:sp>
      <p:sp>
        <p:nvSpPr>
          <p:cNvPr id="16" name="Tekstvak 15">
            <a:hlinkClick r:id="rId5" action="ppaction://hlinksldjump"/>
          </p:cNvPr>
          <p:cNvSpPr txBox="1"/>
          <p:nvPr/>
        </p:nvSpPr>
        <p:spPr>
          <a:xfrm>
            <a:off x="5817376" y="5299828"/>
            <a:ext cx="2715064"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passive listening?</a:t>
            </a:r>
          </a:p>
        </p:txBody>
      </p:sp>
      <p:sp>
        <p:nvSpPr>
          <p:cNvPr id="11" name="Rechthoek 10"/>
          <p:cNvSpPr/>
          <p:nvPr/>
        </p:nvSpPr>
        <p:spPr>
          <a:xfrm>
            <a:off x="875728"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18" name="Ovaal 17">
            <a:hlinkClick r:id="rId6" action="ppaction://hlinksldjump"/>
          </p:cNvPr>
          <p:cNvSpPr/>
          <p:nvPr/>
        </p:nvSpPr>
        <p:spPr>
          <a:xfrm>
            <a:off x="3563888"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21" name="Ovaal 11">
            <a:hlinkClick r:id="rId7" action="ppaction://hlinksldjump"/>
          </p:cNvPr>
          <p:cNvSpPr/>
          <p:nvPr/>
        </p:nvSpPr>
        <p:spPr>
          <a:xfrm>
            <a:off x="755576"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9" name="Ovaal 16">
            <a:hlinkClick r:id="rId8" action="ppaction://hlinksldjump"/>
          </p:cNvPr>
          <p:cNvSpPr/>
          <p:nvPr/>
        </p:nvSpPr>
        <p:spPr>
          <a:xfrm>
            <a:off x="2627784" y="602128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2" name="Ovaal 12">
            <a:hlinkClick r:id="rId9" action="ppaction://hlinksldjump"/>
          </p:cNvPr>
          <p:cNvSpPr/>
          <p:nvPr/>
        </p:nvSpPr>
        <p:spPr>
          <a:xfrm>
            <a:off x="1691680"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Tree>
    <p:extLst>
      <p:ext uri="{BB962C8B-B14F-4D97-AF65-F5344CB8AC3E}">
        <p14:creationId xmlns:p14="http://schemas.microsoft.com/office/powerpoint/2010/main" val="34644962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249771" y="900625"/>
            <a:ext cx="4680520" cy="954107"/>
          </a:xfrm>
          <a:prstGeom prst="rect">
            <a:avLst/>
          </a:prstGeom>
          <a:noFill/>
        </p:spPr>
        <p:txBody>
          <a:bodyPr wrap="square" rtlCol="0">
            <a:spAutoFit/>
          </a:bodyPr>
          <a:lstStyle/>
          <a:p>
            <a:r>
              <a:rPr lang="nl-NL" sz="2800" b="1" dirty="0">
                <a:solidFill>
                  <a:schemeClr val="tx2"/>
                </a:solidFill>
              </a:rPr>
              <a:t>How do we know that someone actively listens?</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Examples of active listening</a:t>
            </a:r>
          </a:p>
        </p:txBody>
      </p:sp>
      <p:sp>
        <p:nvSpPr>
          <p:cNvPr id="9" name="Tijdelijke aanduiding voor inhoud 2"/>
          <p:cNvSpPr txBox="1">
            <a:spLocks/>
          </p:cNvSpPr>
          <p:nvPr/>
        </p:nvSpPr>
        <p:spPr>
          <a:xfrm>
            <a:off x="82314" y="1854732"/>
            <a:ext cx="4802908" cy="3455004"/>
          </a:xfrm>
          <a:prstGeom prst="rect">
            <a:avLst/>
          </a:prstGeom>
        </p:spPr>
        <p:txBody>
          <a:bodyPr vert="horz" lIns="91440" tIns="45720" rIns="91440" bIns="45720" rtlCol="0">
            <a:noAutofit/>
          </a:bodyPr>
          <a:lstStyle/>
          <a:p>
            <a:pPr algn="just"/>
            <a:r>
              <a:rPr lang="en-US" sz="2200" b="1" dirty="0"/>
              <a:t>Paraphrasing and synthesis </a:t>
            </a:r>
            <a:r>
              <a:rPr lang="en-US" sz="2200" dirty="0"/>
              <a:t>are also important both to demonstrate that you are engaged in active listening, and to confirm that you understand correctly what the other person is saying. </a:t>
            </a:r>
          </a:p>
          <a:p>
            <a:pPr algn="just"/>
            <a:endParaRPr lang="nl-NL" sz="2200" dirty="0"/>
          </a:p>
          <a:p>
            <a:pPr algn="just"/>
            <a:r>
              <a:rPr lang="en-US" sz="2200" dirty="0"/>
              <a:t>When paraphrasing or </a:t>
            </a:r>
            <a:r>
              <a:rPr lang="en-US" sz="2200" dirty="0" err="1"/>
              <a:t>summarising</a:t>
            </a:r>
            <a:r>
              <a:rPr lang="en-US" sz="2200" dirty="0"/>
              <a:t>, </a:t>
            </a:r>
            <a:r>
              <a:rPr lang="en-US" sz="2200" b="1" dirty="0"/>
              <a:t>use your own words to show understanding</a:t>
            </a:r>
            <a:r>
              <a:rPr lang="en-US" sz="2200" dirty="0"/>
              <a:t>. This helps you to confirm that your interpretation of what the other person aims to transmit to you corresponds to the intentional meaning.</a:t>
            </a:r>
            <a:endParaRPr lang="nl-NL" sz="2200" dirty="0"/>
          </a:p>
          <a:p>
            <a:pPr algn="just"/>
            <a:endParaRPr lang="en-US" sz="2200" b="1" dirty="0"/>
          </a:p>
          <a:p>
            <a:pPr algn="just"/>
            <a:endParaRPr lang="en-US" sz="2200" dirty="0"/>
          </a:p>
          <a:p>
            <a:pPr algn="just"/>
            <a:endParaRPr lang="en-US" sz="2200" dirty="0"/>
          </a:p>
        </p:txBody>
      </p:sp>
      <p:sp>
        <p:nvSpPr>
          <p:cNvPr id="10" name="Rechthoek 9"/>
          <p:cNvSpPr/>
          <p:nvPr/>
        </p:nvSpPr>
        <p:spPr>
          <a:xfrm>
            <a:off x="5292080" y="4077072"/>
            <a:ext cx="3180807" cy="584775"/>
          </a:xfrm>
          <a:prstGeom prst="rect">
            <a:avLst/>
          </a:prstGeom>
        </p:spPr>
        <p:txBody>
          <a:bodyPr wrap="none">
            <a:spAutoFit/>
          </a:bodyPr>
          <a:lstStyle/>
          <a:p>
            <a:r>
              <a:rPr lang="nl-NL" sz="1600" i="1" dirty="0">
                <a:solidFill>
                  <a:schemeClr val="bg1"/>
                </a:solidFill>
              </a:rPr>
              <a:t>Click on the buttons below for more</a:t>
            </a:r>
          </a:p>
          <a:p>
            <a:r>
              <a:rPr lang="nl-NL" sz="1600" i="1" dirty="0">
                <a:solidFill>
                  <a:schemeClr val="bg1"/>
                </a:solidFill>
              </a:rPr>
              <a:t>information</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5" name="Tekstvak 14">
            <a:hlinkClick r:id="rId4" action="ppaction://hlinksldjump"/>
          </p:cNvPr>
          <p:cNvSpPr txBox="1"/>
          <p:nvPr/>
        </p:nvSpPr>
        <p:spPr>
          <a:xfrm>
            <a:off x="5817376" y="4797152"/>
            <a:ext cx="2715064"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active listening?</a:t>
            </a:r>
          </a:p>
        </p:txBody>
      </p:sp>
      <p:sp>
        <p:nvSpPr>
          <p:cNvPr id="16" name="Tekstvak 15">
            <a:hlinkClick r:id="rId5" action="ppaction://hlinksldjump"/>
          </p:cNvPr>
          <p:cNvSpPr txBox="1"/>
          <p:nvPr/>
        </p:nvSpPr>
        <p:spPr>
          <a:xfrm>
            <a:off x="5817376" y="5299828"/>
            <a:ext cx="2715064"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passive listening?</a:t>
            </a:r>
          </a:p>
        </p:txBody>
      </p:sp>
      <p:sp>
        <p:nvSpPr>
          <p:cNvPr id="11" name="Rechthoek 10"/>
          <p:cNvSpPr/>
          <p:nvPr/>
        </p:nvSpPr>
        <p:spPr>
          <a:xfrm>
            <a:off x="875728"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21" name="Ovaal 11">
            <a:hlinkClick r:id="rId6" action="ppaction://hlinksldjump"/>
          </p:cNvPr>
          <p:cNvSpPr/>
          <p:nvPr/>
        </p:nvSpPr>
        <p:spPr>
          <a:xfrm>
            <a:off x="755576"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22" name="Ovaal 12">
            <a:hlinkClick r:id="rId7" action="ppaction://hlinksldjump"/>
          </p:cNvPr>
          <p:cNvSpPr/>
          <p:nvPr/>
        </p:nvSpPr>
        <p:spPr>
          <a:xfrm>
            <a:off x="1691680"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7" name="Ovaal 16">
            <a:hlinkClick r:id="rId8" action="ppaction://hlinksldjump"/>
          </p:cNvPr>
          <p:cNvSpPr/>
          <p:nvPr/>
        </p:nvSpPr>
        <p:spPr>
          <a:xfrm>
            <a:off x="2627784"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0" name="Ovaal 17">
            <a:hlinkClick r:id="rId9" action="ppaction://hlinksldjump"/>
          </p:cNvPr>
          <p:cNvSpPr/>
          <p:nvPr/>
        </p:nvSpPr>
        <p:spPr>
          <a:xfrm>
            <a:off x="3563888" y="602128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Tree>
    <p:extLst>
      <p:ext uri="{BB962C8B-B14F-4D97-AF65-F5344CB8AC3E}">
        <p14:creationId xmlns:p14="http://schemas.microsoft.com/office/powerpoint/2010/main" val="213353468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395536" y="980728"/>
            <a:ext cx="4680520" cy="523220"/>
          </a:xfrm>
          <a:prstGeom prst="rect">
            <a:avLst/>
          </a:prstGeom>
          <a:noFill/>
        </p:spPr>
        <p:txBody>
          <a:bodyPr wrap="square" rtlCol="0">
            <a:spAutoFit/>
          </a:bodyPr>
          <a:lstStyle/>
          <a:p>
            <a:r>
              <a:rPr lang="nl-NL" sz="2800" b="1" dirty="0">
                <a:solidFill>
                  <a:schemeClr val="tx2"/>
                </a:solidFill>
              </a:rPr>
              <a:t>What is passive listening?</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Examples of passive listening</a:t>
            </a:r>
          </a:p>
        </p:txBody>
      </p:sp>
      <p:sp>
        <p:nvSpPr>
          <p:cNvPr id="9" name="Tijdelijke aanduiding voor inhoud 2"/>
          <p:cNvSpPr txBox="1">
            <a:spLocks/>
          </p:cNvSpPr>
          <p:nvPr/>
        </p:nvSpPr>
        <p:spPr>
          <a:xfrm>
            <a:off x="467544" y="1642492"/>
            <a:ext cx="4248472" cy="5013176"/>
          </a:xfrm>
          <a:prstGeom prst="rect">
            <a:avLst/>
          </a:prstGeom>
        </p:spPr>
        <p:txBody>
          <a:bodyPr vert="horz" lIns="91440" tIns="45720" rIns="91440" bIns="45720" rtlCol="0">
            <a:noAutofit/>
          </a:bodyPr>
          <a:lstStyle/>
          <a:p>
            <a:pPr algn="just"/>
            <a:r>
              <a:rPr lang="en-US" sz="2200" dirty="0"/>
              <a:t>Examples of passive listening include </a:t>
            </a:r>
            <a:r>
              <a:rPr lang="en-US" sz="2200" b="1" dirty="0"/>
              <a:t>staring blankly </a:t>
            </a:r>
            <a:r>
              <a:rPr lang="en-US" sz="2200" dirty="0"/>
              <a:t>at the speaker and providing verbal comments at inappropriate times in the conversation, or visibly doing something else, like playing with stationary.</a:t>
            </a:r>
            <a:endParaRPr lang="nl-NL" sz="2200" dirty="0"/>
          </a:p>
          <a:p>
            <a:pPr algn="just"/>
            <a:r>
              <a:rPr lang="en-US" sz="2200" dirty="0"/>
              <a:t> </a:t>
            </a:r>
            <a:endParaRPr lang="nl-NL" sz="2200" dirty="0"/>
          </a:p>
          <a:p>
            <a:pPr algn="just"/>
            <a:r>
              <a:rPr lang="en-US" sz="2200" dirty="0"/>
              <a:t>The </a:t>
            </a:r>
            <a:r>
              <a:rPr lang="en-US" sz="2200" b="1" dirty="0"/>
              <a:t>failure to acknowledge </a:t>
            </a:r>
            <a:r>
              <a:rPr lang="en-US" sz="2200" dirty="0"/>
              <a:t>what the other person is saying is also an example of passive listening.</a:t>
            </a:r>
            <a:endParaRPr lang="nl-NL" sz="2200" dirty="0"/>
          </a:p>
          <a:p>
            <a:pPr algn="just"/>
            <a:endParaRPr lang="nl-NL" sz="2200" dirty="0"/>
          </a:p>
        </p:txBody>
      </p:sp>
      <p:sp>
        <p:nvSpPr>
          <p:cNvPr id="10" name="Rechthoek 9"/>
          <p:cNvSpPr/>
          <p:nvPr/>
        </p:nvSpPr>
        <p:spPr>
          <a:xfrm>
            <a:off x="5584504" y="4077072"/>
            <a:ext cx="3180807" cy="584775"/>
          </a:xfrm>
          <a:prstGeom prst="rect">
            <a:avLst/>
          </a:prstGeom>
        </p:spPr>
        <p:txBody>
          <a:bodyPr wrap="none">
            <a:spAutoFit/>
          </a:bodyPr>
          <a:lstStyle/>
          <a:p>
            <a:r>
              <a:rPr lang="nl-NL" sz="1600" i="1" dirty="0">
                <a:solidFill>
                  <a:schemeClr val="bg1"/>
                </a:solidFill>
              </a:rPr>
              <a:t>Click on the buttons below for more</a:t>
            </a:r>
          </a:p>
          <a:p>
            <a:r>
              <a:rPr lang="nl-NL" sz="1600" i="1" dirty="0">
                <a:solidFill>
                  <a:schemeClr val="bg1"/>
                </a:solidFill>
              </a:rPr>
              <a:t>information</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5" name="Tekstvak 14">
            <a:hlinkClick r:id="rId4" action="ppaction://hlinksldjump"/>
          </p:cNvPr>
          <p:cNvSpPr txBox="1"/>
          <p:nvPr/>
        </p:nvSpPr>
        <p:spPr>
          <a:xfrm>
            <a:off x="5817376" y="4797152"/>
            <a:ext cx="2715064"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active listening?</a:t>
            </a:r>
          </a:p>
        </p:txBody>
      </p:sp>
      <p:sp>
        <p:nvSpPr>
          <p:cNvPr id="16" name="Tekstvak 15">
            <a:hlinkClick r:id="rId5" action="ppaction://hlinksldjump"/>
          </p:cNvPr>
          <p:cNvSpPr txBox="1"/>
          <p:nvPr/>
        </p:nvSpPr>
        <p:spPr>
          <a:xfrm>
            <a:off x="5817376" y="5299828"/>
            <a:ext cx="2715064"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passive listening?</a:t>
            </a:r>
          </a:p>
        </p:txBody>
      </p:sp>
      <p:sp>
        <p:nvSpPr>
          <p:cNvPr id="11" name="Rechthoek 10"/>
          <p:cNvSpPr/>
          <p:nvPr/>
        </p:nvSpPr>
        <p:spPr>
          <a:xfrm>
            <a:off x="875728"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12" name="Ovaal 11">
            <a:hlinkClick r:id="rId6" action="ppaction://hlinksldjump"/>
          </p:cNvPr>
          <p:cNvSpPr/>
          <p:nvPr/>
        </p:nvSpPr>
        <p:spPr>
          <a:xfrm>
            <a:off x="1691680"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3" name="Ovaal 12">
            <a:hlinkClick r:id="rId7" action="ppaction://hlinksldjump"/>
          </p:cNvPr>
          <p:cNvSpPr/>
          <p:nvPr/>
        </p:nvSpPr>
        <p:spPr>
          <a:xfrm>
            <a:off x="2627784"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395536" y="980728"/>
            <a:ext cx="4680520" cy="523220"/>
          </a:xfrm>
          <a:prstGeom prst="rect">
            <a:avLst/>
          </a:prstGeom>
          <a:noFill/>
        </p:spPr>
        <p:txBody>
          <a:bodyPr wrap="square" rtlCol="0">
            <a:spAutoFit/>
          </a:bodyPr>
          <a:lstStyle/>
          <a:p>
            <a:r>
              <a:rPr lang="nl-NL" sz="2800" b="1" dirty="0">
                <a:solidFill>
                  <a:schemeClr val="tx2"/>
                </a:solidFill>
              </a:rPr>
              <a:t>What is passive listening?</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Examples of passive listening</a:t>
            </a:r>
          </a:p>
        </p:txBody>
      </p:sp>
      <p:sp>
        <p:nvSpPr>
          <p:cNvPr id="9" name="Tijdelijke aanduiding voor inhoud 2"/>
          <p:cNvSpPr txBox="1">
            <a:spLocks/>
          </p:cNvSpPr>
          <p:nvPr/>
        </p:nvSpPr>
        <p:spPr>
          <a:xfrm>
            <a:off x="467544" y="1642492"/>
            <a:ext cx="4248472" cy="5013176"/>
          </a:xfrm>
          <a:prstGeom prst="rect">
            <a:avLst/>
          </a:prstGeom>
        </p:spPr>
        <p:txBody>
          <a:bodyPr vert="horz" lIns="91440" tIns="45720" rIns="91440" bIns="45720" rtlCol="0">
            <a:noAutofit/>
          </a:bodyPr>
          <a:lstStyle/>
          <a:p>
            <a:pPr algn="just"/>
            <a:r>
              <a:rPr lang="en-US" sz="2200" dirty="0"/>
              <a:t>It is important to be mindful of how your actions can be portrayed to your client. A good example of this would be looking at your watch because you are wary of the limited time you have with your client and you are keen to get as much information as possible. Your client may understand this to mean that you are in a hurry or bored, and are not interested in what he or she has to say. </a:t>
            </a:r>
            <a:endParaRPr lang="nl-NL" sz="2200" dirty="0"/>
          </a:p>
          <a:p>
            <a:pPr algn="just"/>
            <a:endParaRPr lang="nl-NL" sz="2200" dirty="0"/>
          </a:p>
          <a:p>
            <a:pPr algn="just"/>
            <a:r>
              <a:rPr lang="en-US" sz="2200" dirty="0"/>
              <a:t> </a:t>
            </a:r>
            <a:endParaRPr lang="nl-NL" sz="2200" dirty="0"/>
          </a:p>
        </p:txBody>
      </p:sp>
      <p:sp>
        <p:nvSpPr>
          <p:cNvPr id="10" name="Rechthoek 9"/>
          <p:cNvSpPr/>
          <p:nvPr/>
        </p:nvSpPr>
        <p:spPr>
          <a:xfrm>
            <a:off x="5441389" y="4086641"/>
            <a:ext cx="3180807" cy="584775"/>
          </a:xfrm>
          <a:prstGeom prst="rect">
            <a:avLst/>
          </a:prstGeom>
        </p:spPr>
        <p:txBody>
          <a:bodyPr wrap="none">
            <a:spAutoFit/>
          </a:bodyPr>
          <a:lstStyle/>
          <a:p>
            <a:r>
              <a:rPr lang="nl-NL" sz="1600" i="1" dirty="0">
                <a:solidFill>
                  <a:schemeClr val="bg1"/>
                </a:solidFill>
              </a:rPr>
              <a:t>Click on the buttons below for more</a:t>
            </a:r>
          </a:p>
          <a:p>
            <a:r>
              <a:rPr lang="nl-NL" sz="1600" i="1" dirty="0">
                <a:solidFill>
                  <a:schemeClr val="bg1"/>
                </a:solidFill>
              </a:rPr>
              <a:t>information</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5" name="Tekstvak 14">
            <a:hlinkClick r:id="rId4" action="ppaction://hlinksldjump"/>
          </p:cNvPr>
          <p:cNvSpPr txBox="1"/>
          <p:nvPr/>
        </p:nvSpPr>
        <p:spPr>
          <a:xfrm>
            <a:off x="5817376" y="4797152"/>
            <a:ext cx="2715064"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active listening?</a:t>
            </a:r>
          </a:p>
        </p:txBody>
      </p:sp>
      <p:sp>
        <p:nvSpPr>
          <p:cNvPr id="16" name="Tekstvak 15">
            <a:hlinkClick r:id="rId5" action="ppaction://hlinksldjump"/>
          </p:cNvPr>
          <p:cNvSpPr txBox="1"/>
          <p:nvPr/>
        </p:nvSpPr>
        <p:spPr>
          <a:xfrm>
            <a:off x="5817376" y="5299828"/>
            <a:ext cx="2715064"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passive listening?</a:t>
            </a:r>
          </a:p>
        </p:txBody>
      </p:sp>
      <p:sp>
        <p:nvSpPr>
          <p:cNvPr id="11" name="Rechthoek 10"/>
          <p:cNvSpPr/>
          <p:nvPr/>
        </p:nvSpPr>
        <p:spPr>
          <a:xfrm>
            <a:off x="875728"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13" name="Ovaal 12">
            <a:hlinkClick r:id="rId6" action="ppaction://hlinksldjump"/>
          </p:cNvPr>
          <p:cNvSpPr/>
          <p:nvPr/>
        </p:nvSpPr>
        <p:spPr>
          <a:xfrm>
            <a:off x="2627784"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7" name="Ovaal 11">
            <a:hlinkClick r:id="rId7" action="ppaction://hlinksldjump"/>
          </p:cNvPr>
          <p:cNvSpPr/>
          <p:nvPr/>
        </p:nvSpPr>
        <p:spPr>
          <a:xfrm>
            <a:off x="1691680" y="602128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Tree>
    <p:extLst>
      <p:ext uri="{BB962C8B-B14F-4D97-AF65-F5344CB8AC3E}">
        <p14:creationId xmlns:p14="http://schemas.microsoft.com/office/powerpoint/2010/main" val="89852662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395536" y="980728"/>
            <a:ext cx="4680520" cy="523220"/>
          </a:xfrm>
          <a:prstGeom prst="rect">
            <a:avLst/>
          </a:prstGeom>
          <a:noFill/>
        </p:spPr>
        <p:txBody>
          <a:bodyPr wrap="square" rtlCol="0">
            <a:spAutoFit/>
          </a:bodyPr>
          <a:lstStyle/>
          <a:p>
            <a:r>
              <a:rPr lang="nl-NL" sz="2800" b="1" dirty="0">
                <a:solidFill>
                  <a:schemeClr val="tx2"/>
                </a:solidFill>
              </a:rPr>
              <a:t>What is passive listening?</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Examples of passive listening</a:t>
            </a:r>
          </a:p>
        </p:txBody>
      </p:sp>
      <p:sp>
        <p:nvSpPr>
          <p:cNvPr id="9" name="Tijdelijke aanduiding voor inhoud 2"/>
          <p:cNvSpPr txBox="1">
            <a:spLocks/>
          </p:cNvSpPr>
          <p:nvPr/>
        </p:nvSpPr>
        <p:spPr>
          <a:xfrm>
            <a:off x="467544" y="1512168"/>
            <a:ext cx="4248472" cy="5013176"/>
          </a:xfrm>
          <a:prstGeom prst="rect">
            <a:avLst/>
          </a:prstGeom>
        </p:spPr>
        <p:txBody>
          <a:bodyPr vert="horz" lIns="91440" tIns="45720" rIns="91440" bIns="45720" rtlCol="0">
            <a:noAutofit/>
          </a:bodyPr>
          <a:lstStyle/>
          <a:p>
            <a:pPr algn="just"/>
            <a:r>
              <a:rPr lang="en-US" sz="2200" dirty="0"/>
              <a:t>And finally, there are other non-verbal </a:t>
            </a:r>
            <a:r>
              <a:rPr lang="en-US" sz="2200" dirty="0" err="1"/>
              <a:t>behaviours</a:t>
            </a:r>
            <a:r>
              <a:rPr lang="en-US" sz="2200" dirty="0"/>
              <a:t> that may be individual to you, showing </a:t>
            </a:r>
            <a:r>
              <a:rPr lang="en-US" sz="2200" b="1" dirty="0"/>
              <a:t>lack of interest or impatience</a:t>
            </a:r>
            <a:r>
              <a:rPr lang="en-US" sz="2200" dirty="0"/>
              <a:t>, such as shaking your leg or fidgeting - simple things that can have a big impact. </a:t>
            </a:r>
          </a:p>
          <a:p>
            <a:pPr algn="just"/>
            <a:endParaRPr lang="en-US" sz="2200" dirty="0"/>
          </a:p>
          <a:p>
            <a:pPr algn="just"/>
            <a:r>
              <a:rPr lang="en-US" sz="2200" dirty="0"/>
              <a:t>Remember the vulnerable position your client is in and how easily actions can be misinterpreted when a person is feeling anxious. </a:t>
            </a:r>
            <a:endParaRPr lang="nl-NL" sz="2200" dirty="0"/>
          </a:p>
          <a:p>
            <a:pPr algn="just"/>
            <a:endParaRPr lang="nl-NL" sz="2200" dirty="0"/>
          </a:p>
          <a:p>
            <a:pPr algn="just"/>
            <a:r>
              <a:rPr lang="nl-NL" sz="2200" dirty="0"/>
              <a:t> </a:t>
            </a:r>
          </a:p>
        </p:txBody>
      </p:sp>
      <p:sp>
        <p:nvSpPr>
          <p:cNvPr id="10" name="Rechthoek 9"/>
          <p:cNvSpPr/>
          <p:nvPr/>
        </p:nvSpPr>
        <p:spPr>
          <a:xfrm>
            <a:off x="5496381" y="4102406"/>
            <a:ext cx="3227294" cy="584775"/>
          </a:xfrm>
          <a:prstGeom prst="rect">
            <a:avLst/>
          </a:prstGeom>
        </p:spPr>
        <p:txBody>
          <a:bodyPr wrap="none">
            <a:spAutoFit/>
          </a:bodyPr>
          <a:lstStyle/>
          <a:p>
            <a:r>
              <a:rPr lang="nl-NL" sz="1600" i="1" dirty="0">
                <a:solidFill>
                  <a:schemeClr val="bg1"/>
                </a:solidFill>
              </a:rPr>
              <a:t>Click on the buttons below for more </a:t>
            </a:r>
          </a:p>
          <a:p>
            <a:r>
              <a:rPr lang="nl-NL" sz="1600" i="1" dirty="0">
                <a:solidFill>
                  <a:schemeClr val="bg1"/>
                </a:solidFill>
              </a:rPr>
              <a:t>information</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5" name="Tekstvak 14">
            <a:hlinkClick r:id="rId4" action="ppaction://hlinksldjump"/>
          </p:cNvPr>
          <p:cNvSpPr txBox="1"/>
          <p:nvPr/>
        </p:nvSpPr>
        <p:spPr>
          <a:xfrm>
            <a:off x="5817376" y="4797152"/>
            <a:ext cx="2715064"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active listening?</a:t>
            </a:r>
          </a:p>
        </p:txBody>
      </p:sp>
      <p:sp>
        <p:nvSpPr>
          <p:cNvPr id="16" name="Tekstvak 15">
            <a:hlinkClick r:id="rId5" action="ppaction://hlinksldjump"/>
          </p:cNvPr>
          <p:cNvSpPr txBox="1"/>
          <p:nvPr/>
        </p:nvSpPr>
        <p:spPr>
          <a:xfrm>
            <a:off x="5817376" y="5299828"/>
            <a:ext cx="2715064"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What is passive listening?</a:t>
            </a:r>
          </a:p>
        </p:txBody>
      </p:sp>
      <p:sp>
        <p:nvSpPr>
          <p:cNvPr id="11" name="Rechthoek 10"/>
          <p:cNvSpPr/>
          <p:nvPr/>
        </p:nvSpPr>
        <p:spPr>
          <a:xfrm>
            <a:off x="875728" y="6546830"/>
            <a:ext cx="3709477" cy="338554"/>
          </a:xfrm>
          <a:prstGeom prst="rect">
            <a:avLst/>
          </a:prstGeom>
        </p:spPr>
        <p:txBody>
          <a:bodyPr wrap="none">
            <a:spAutoFit/>
          </a:bodyPr>
          <a:lstStyle/>
          <a:p>
            <a:r>
              <a:rPr lang="nl-NL" sz="1600" i="1" dirty="0">
                <a:solidFill>
                  <a:srgbClr val="001C3D"/>
                </a:solidFill>
              </a:rPr>
              <a:t>Click on the numbers for more information</a:t>
            </a:r>
            <a:endParaRPr lang="nl-NL" sz="1600" dirty="0"/>
          </a:p>
        </p:txBody>
      </p:sp>
      <p:sp>
        <p:nvSpPr>
          <p:cNvPr id="17" name="Ovaal 11">
            <a:hlinkClick r:id="rId6" action="ppaction://hlinksldjump"/>
          </p:cNvPr>
          <p:cNvSpPr/>
          <p:nvPr/>
        </p:nvSpPr>
        <p:spPr>
          <a:xfrm>
            <a:off x="1691680"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8" name="Ovaal 12">
            <a:hlinkClick r:id="rId7" action="ppaction://hlinksldjump"/>
          </p:cNvPr>
          <p:cNvSpPr/>
          <p:nvPr/>
        </p:nvSpPr>
        <p:spPr>
          <a:xfrm>
            <a:off x="2627784" y="602128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9" name="Vijfhoek 16">
            <a:hlinkClick r:id="rId8" action="ppaction://hlinksldjump"/>
          </p:cNvPr>
          <p:cNvSpPr/>
          <p:nvPr/>
        </p:nvSpPr>
        <p:spPr>
          <a:xfrm>
            <a:off x="6695728" y="6206701"/>
            <a:ext cx="2304256"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CLOSE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Dunya\Documents\SUPRALAT\Politie en Recht 8.jpg"/>
          <p:cNvPicPr>
            <a:picLocks noChangeAspect="1" noChangeArrowheads="1"/>
          </p:cNvPicPr>
          <p:nvPr/>
        </p:nvPicPr>
        <p:blipFill>
          <a:blip r:embed="rId2" cstate="print"/>
          <a:srcRect l="24433" r="35078"/>
          <a:stretch>
            <a:fillRect/>
          </a:stretch>
        </p:blipFill>
        <p:spPr bwMode="auto">
          <a:xfrm>
            <a:off x="5076056" y="0"/>
            <a:ext cx="4067944" cy="6858000"/>
          </a:xfrm>
          <a:prstGeom prst="rect">
            <a:avLst/>
          </a:prstGeom>
          <a:noFill/>
        </p:spPr>
      </p:pic>
      <p:sp>
        <p:nvSpPr>
          <p:cNvPr id="13" name="Rechthoek 12"/>
          <p:cNvSpPr/>
          <p:nvPr/>
        </p:nvSpPr>
        <p:spPr>
          <a:xfrm>
            <a:off x="5076056" y="-27384"/>
            <a:ext cx="4067944"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Building rapport</a:t>
            </a:r>
          </a:p>
        </p:txBody>
      </p:sp>
      <p:sp>
        <p:nvSpPr>
          <p:cNvPr id="10" name="Tijdelijke aanduiding voor inhoud 2"/>
          <p:cNvSpPr txBox="1">
            <a:spLocks/>
          </p:cNvSpPr>
          <p:nvPr/>
        </p:nvSpPr>
        <p:spPr>
          <a:xfrm>
            <a:off x="467544" y="1957415"/>
            <a:ext cx="4320480" cy="2952328"/>
          </a:xfrm>
          <a:prstGeom prst="rect">
            <a:avLst/>
          </a:prstGeom>
        </p:spPr>
        <p:txBody>
          <a:bodyPr vert="horz" lIns="91440" tIns="45720" rIns="91440" bIns="45720" rtlCol="0">
            <a:noAutofit/>
          </a:bodyPr>
          <a:lstStyle/>
          <a:p>
            <a:pPr algn="just"/>
            <a:r>
              <a:rPr lang="en-US" sz="2200" dirty="0"/>
              <a:t>Another </a:t>
            </a:r>
            <a:r>
              <a:rPr lang="en-US" sz="2200" dirty="0" err="1"/>
              <a:t>behaviour</a:t>
            </a:r>
            <a:r>
              <a:rPr lang="en-US" sz="2200" dirty="0"/>
              <a:t> that facilitates building rapport is showing empathy. </a:t>
            </a:r>
            <a:r>
              <a:rPr lang="nl-NL" sz="2200" dirty="0"/>
              <a:t> </a:t>
            </a:r>
          </a:p>
        </p:txBody>
      </p:sp>
      <p:sp>
        <p:nvSpPr>
          <p:cNvPr id="15" name="Actieknop: Introductiepagina 14">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8" name="Tekstvak 7"/>
          <p:cNvSpPr txBox="1"/>
          <p:nvPr/>
        </p:nvSpPr>
        <p:spPr>
          <a:xfrm>
            <a:off x="467544" y="1196752"/>
            <a:ext cx="8639944" cy="523220"/>
          </a:xfrm>
          <a:prstGeom prst="rect">
            <a:avLst/>
          </a:prstGeom>
          <a:noFill/>
        </p:spPr>
        <p:txBody>
          <a:bodyPr wrap="square" rtlCol="0">
            <a:spAutoFit/>
          </a:bodyPr>
          <a:lstStyle/>
          <a:p>
            <a:r>
              <a:rPr lang="nl-NL" sz="2800" b="1" dirty="0">
                <a:solidFill>
                  <a:schemeClr val="tx2"/>
                </a:solidFill>
              </a:rPr>
              <a:t>Empathy </a:t>
            </a:r>
          </a:p>
        </p:txBody>
      </p:sp>
      <p:sp>
        <p:nvSpPr>
          <p:cNvPr id="14" name="Tekstvak 13">
            <a:hlinkClick r:id="rId4" action="ppaction://hlinksldjump"/>
          </p:cNvPr>
          <p:cNvSpPr txBox="1"/>
          <p:nvPr/>
        </p:nvSpPr>
        <p:spPr>
          <a:xfrm>
            <a:off x="1136856" y="3573017"/>
            <a:ext cx="2715064" cy="384721"/>
          </a:xfrm>
          <a:prstGeom prst="rect">
            <a:avLst/>
          </a:prstGeom>
          <a:solidFill>
            <a:srgbClr val="00A2DB">
              <a:alpha val="84000"/>
            </a:srgbClr>
          </a:solidFill>
        </p:spPr>
        <p:txBody>
          <a:bodyPr wrap="square" rtlCol="0">
            <a:spAutoFit/>
          </a:bodyPr>
          <a:lstStyle/>
          <a:p>
            <a:pPr algn="ctr"/>
            <a:r>
              <a:rPr lang="nl-NL" sz="1900" b="1" dirty="0">
                <a:solidFill>
                  <a:schemeClr val="bg2"/>
                </a:solidFill>
              </a:rPr>
              <a:t>What is empathy?</a:t>
            </a:r>
          </a:p>
        </p:txBody>
      </p:sp>
      <p:sp>
        <p:nvSpPr>
          <p:cNvPr id="16" name="Tekstvak 15">
            <a:hlinkClick r:id="rId5" action="ppaction://hlinksldjump"/>
          </p:cNvPr>
          <p:cNvSpPr txBox="1"/>
          <p:nvPr/>
        </p:nvSpPr>
        <p:spPr>
          <a:xfrm>
            <a:off x="1136856" y="4715852"/>
            <a:ext cx="2715064" cy="384721"/>
          </a:xfrm>
          <a:prstGeom prst="rect">
            <a:avLst/>
          </a:prstGeom>
          <a:solidFill>
            <a:schemeClr val="tx2">
              <a:alpha val="84000"/>
            </a:schemeClr>
          </a:solidFill>
        </p:spPr>
        <p:txBody>
          <a:bodyPr wrap="square" rtlCol="0">
            <a:spAutoFit/>
          </a:bodyPr>
          <a:lstStyle/>
          <a:p>
            <a:pPr algn="ctr"/>
            <a:r>
              <a:rPr lang="nl-NL" sz="1900" b="1" dirty="0">
                <a:solidFill>
                  <a:schemeClr val="bg2"/>
                </a:solidFill>
              </a:rPr>
              <a:t>More information</a:t>
            </a:r>
          </a:p>
        </p:txBody>
      </p:sp>
      <p:sp>
        <p:nvSpPr>
          <p:cNvPr id="17" name="Tekstvak 16">
            <a:hlinkClick r:id="rId6" action="ppaction://hlinksldjump"/>
          </p:cNvPr>
          <p:cNvSpPr txBox="1"/>
          <p:nvPr/>
        </p:nvSpPr>
        <p:spPr>
          <a:xfrm>
            <a:off x="1136856" y="4144663"/>
            <a:ext cx="2715064" cy="384721"/>
          </a:xfrm>
          <a:prstGeom prst="rect">
            <a:avLst/>
          </a:prstGeom>
          <a:solidFill>
            <a:schemeClr val="tx2">
              <a:alpha val="84000"/>
            </a:schemeClr>
          </a:solidFill>
        </p:spPr>
        <p:txBody>
          <a:bodyPr wrap="square" rtlCol="0">
            <a:spAutoFit/>
          </a:bodyPr>
          <a:lstStyle/>
          <a:p>
            <a:pPr algn="ctr"/>
            <a:r>
              <a:rPr lang="nl-NL" sz="1900" b="1" dirty="0">
                <a:solidFill>
                  <a:schemeClr val="bg2"/>
                </a:solidFill>
              </a:rPr>
              <a:t>Empathy or sympathy?</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Dunya\Documents\SUPRALAT\Politie en Recht 8.jpg"/>
          <p:cNvPicPr>
            <a:picLocks noChangeAspect="1" noChangeArrowheads="1"/>
          </p:cNvPicPr>
          <p:nvPr/>
        </p:nvPicPr>
        <p:blipFill>
          <a:blip r:embed="rId2" cstate="print"/>
          <a:srcRect l="24433" r="35078"/>
          <a:stretch>
            <a:fillRect/>
          </a:stretch>
        </p:blipFill>
        <p:spPr bwMode="auto">
          <a:xfrm>
            <a:off x="5076056" y="0"/>
            <a:ext cx="4067944" cy="6858000"/>
          </a:xfrm>
          <a:prstGeom prst="rect">
            <a:avLst/>
          </a:prstGeom>
          <a:noFill/>
        </p:spPr>
      </p:pic>
      <p:sp>
        <p:nvSpPr>
          <p:cNvPr id="13" name="Rechthoek 12"/>
          <p:cNvSpPr/>
          <p:nvPr/>
        </p:nvSpPr>
        <p:spPr>
          <a:xfrm>
            <a:off x="5076056" y="-27384"/>
            <a:ext cx="4067944"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Building rapport</a:t>
            </a:r>
          </a:p>
        </p:txBody>
      </p:sp>
      <p:sp>
        <p:nvSpPr>
          <p:cNvPr id="10" name="Tijdelijke aanduiding voor inhoud 2"/>
          <p:cNvSpPr txBox="1">
            <a:spLocks/>
          </p:cNvSpPr>
          <p:nvPr/>
        </p:nvSpPr>
        <p:spPr>
          <a:xfrm>
            <a:off x="467544" y="1957415"/>
            <a:ext cx="4320480" cy="2952328"/>
          </a:xfrm>
          <a:prstGeom prst="rect">
            <a:avLst/>
          </a:prstGeom>
        </p:spPr>
        <p:txBody>
          <a:bodyPr vert="horz" lIns="91440" tIns="45720" rIns="91440" bIns="45720" rtlCol="0">
            <a:noAutofit/>
          </a:bodyPr>
          <a:lstStyle/>
          <a:p>
            <a:pPr algn="just"/>
            <a:r>
              <a:rPr lang="en-US" sz="2200" dirty="0"/>
              <a:t>Another </a:t>
            </a:r>
            <a:r>
              <a:rPr lang="en-US" sz="2200" dirty="0" err="1"/>
              <a:t>behaviour</a:t>
            </a:r>
            <a:r>
              <a:rPr lang="en-US" sz="2200" dirty="0"/>
              <a:t> that facilitates building rapport is showing empathy. </a:t>
            </a:r>
            <a:r>
              <a:rPr lang="nl-NL" sz="2200" dirty="0"/>
              <a:t> </a:t>
            </a:r>
          </a:p>
        </p:txBody>
      </p:sp>
      <p:sp>
        <p:nvSpPr>
          <p:cNvPr id="15" name="Actieknop: Introductiepagina 14">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8" name="Tekstvak 7"/>
          <p:cNvSpPr txBox="1"/>
          <p:nvPr/>
        </p:nvSpPr>
        <p:spPr>
          <a:xfrm>
            <a:off x="467544" y="1196752"/>
            <a:ext cx="8639944" cy="523220"/>
          </a:xfrm>
          <a:prstGeom prst="rect">
            <a:avLst/>
          </a:prstGeom>
          <a:noFill/>
        </p:spPr>
        <p:txBody>
          <a:bodyPr wrap="square" rtlCol="0">
            <a:spAutoFit/>
          </a:bodyPr>
          <a:lstStyle/>
          <a:p>
            <a:r>
              <a:rPr lang="nl-NL" sz="2800" b="1" dirty="0">
                <a:solidFill>
                  <a:schemeClr val="tx2"/>
                </a:solidFill>
              </a:rPr>
              <a:t>Empathy </a:t>
            </a:r>
          </a:p>
        </p:txBody>
      </p:sp>
      <p:sp>
        <p:nvSpPr>
          <p:cNvPr id="14" name="Tekstvak 13">
            <a:hlinkClick r:id="rId4" action="ppaction://hlinksldjump"/>
          </p:cNvPr>
          <p:cNvSpPr txBox="1"/>
          <p:nvPr/>
        </p:nvSpPr>
        <p:spPr>
          <a:xfrm>
            <a:off x="1136856" y="3573017"/>
            <a:ext cx="2715064" cy="384721"/>
          </a:xfrm>
          <a:prstGeom prst="rect">
            <a:avLst/>
          </a:prstGeom>
          <a:solidFill>
            <a:srgbClr val="00A2DB">
              <a:alpha val="46000"/>
            </a:srgbClr>
          </a:solidFill>
        </p:spPr>
        <p:txBody>
          <a:bodyPr wrap="square" rtlCol="0">
            <a:spAutoFit/>
          </a:bodyPr>
          <a:lstStyle/>
          <a:p>
            <a:pPr algn="ctr"/>
            <a:r>
              <a:rPr lang="nl-NL" sz="1900" b="1" dirty="0">
                <a:solidFill>
                  <a:schemeClr val="bg2"/>
                </a:solidFill>
              </a:rPr>
              <a:t>What is empathy?</a:t>
            </a:r>
          </a:p>
        </p:txBody>
      </p:sp>
      <p:sp>
        <p:nvSpPr>
          <p:cNvPr id="16" name="Tekstvak 15">
            <a:hlinkClick r:id="rId5" action="ppaction://hlinksldjump"/>
          </p:cNvPr>
          <p:cNvSpPr txBox="1"/>
          <p:nvPr/>
        </p:nvSpPr>
        <p:spPr>
          <a:xfrm>
            <a:off x="1136856" y="4715852"/>
            <a:ext cx="2715064" cy="384721"/>
          </a:xfrm>
          <a:prstGeom prst="rect">
            <a:avLst/>
          </a:prstGeom>
          <a:solidFill>
            <a:schemeClr val="tx2">
              <a:alpha val="84000"/>
            </a:schemeClr>
          </a:solidFill>
        </p:spPr>
        <p:txBody>
          <a:bodyPr wrap="square" rtlCol="0">
            <a:spAutoFit/>
          </a:bodyPr>
          <a:lstStyle/>
          <a:p>
            <a:pPr algn="ctr"/>
            <a:r>
              <a:rPr lang="nl-NL" sz="1900" b="1" dirty="0">
                <a:solidFill>
                  <a:schemeClr val="bg2"/>
                </a:solidFill>
              </a:rPr>
              <a:t>More information</a:t>
            </a:r>
          </a:p>
        </p:txBody>
      </p:sp>
      <p:sp>
        <p:nvSpPr>
          <p:cNvPr id="17" name="Tekstvak 16">
            <a:hlinkClick r:id="rId6" action="ppaction://hlinksldjump"/>
          </p:cNvPr>
          <p:cNvSpPr txBox="1"/>
          <p:nvPr/>
        </p:nvSpPr>
        <p:spPr>
          <a:xfrm>
            <a:off x="1136856" y="4144663"/>
            <a:ext cx="2715064" cy="384721"/>
          </a:xfrm>
          <a:prstGeom prst="rect">
            <a:avLst/>
          </a:prstGeom>
          <a:solidFill>
            <a:schemeClr val="tx2">
              <a:alpha val="84000"/>
            </a:schemeClr>
          </a:solidFill>
        </p:spPr>
        <p:txBody>
          <a:bodyPr wrap="square" rtlCol="0">
            <a:spAutoFit/>
          </a:bodyPr>
          <a:lstStyle/>
          <a:p>
            <a:pPr algn="ctr"/>
            <a:r>
              <a:rPr lang="nl-NL" sz="1900" b="1" dirty="0">
                <a:solidFill>
                  <a:schemeClr val="bg2"/>
                </a:solidFill>
              </a:rPr>
              <a:t>Empathy or sympathy?</a:t>
            </a:r>
          </a:p>
        </p:txBody>
      </p:sp>
      <p:sp>
        <p:nvSpPr>
          <p:cNvPr id="11" name="Tekstvak 10"/>
          <p:cNvSpPr txBox="1"/>
          <p:nvPr/>
        </p:nvSpPr>
        <p:spPr>
          <a:xfrm>
            <a:off x="5112060" y="2616177"/>
            <a:ext cx="3995936" cy="378565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000" dirty="0"/>
              <a:t>Empathy is the ability to put yourself in another person’s shoes, feel their feelings, think their thoughts. Showing empathy communicates an understanding of the other person’s unique experience in a particular situation. Empathy does not mean approving of someone's </a:t>
            </a:r>
            <a:r>
              <a:rPr lang="en-US" sz="2000" dirty="0" err="1"/>
              <a:t>behaviour</a:t>
            </a:r>
            <a:r>
              <a:rPr lang="en-US" sz="2000" dirty="0"/>
              <a:t> in a certain situation, but rather, it is the ability to understand it, to get a sense of how it feels, from their point of view. </a:t>
            </a:r>
            <a:endParaRPr lang="nl-NL" sz="2000" dirty="0"/>
          </a:p>
        </p:txBody>
      </p:sp>
    </p:spTree>
    <p:extLst>
      <p:ext uri="{BB962C8B-B14F-4D97-AF65-F5344CB8AC3E}">
        <p14:creationId xmlns:p14="http://schemas.microsoft.com/office/powerpoint/2010/main" val="9258361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Dunya\Documents\SUPRALAT\Politie en Recht 8.jpg"/>
          <p:cNvPicPr>
            <a:picLocks noChangeAspect="1" noChangeArrowheads="1"/>
          </p:cNvPicPr>
          <p:nvPr/>
        </p:nvPicPr>
        <p:blipFill>
          <a:blip r:embed="rId2" cstate="print"/>
          <a:srcRect l="24433" r="35078"/>
          <a:stretch>
            <a:fillRect/>
          </a:stretch>
        </p:blipFill>
        <p:spPr bwMode="auto">
          <a:xfrm>
            <a:off x="5076056" y="0"/>
            <a:ext cx="4067944" cy="6858000"/>
          </a:xfrm>
          <a:prstGeom prst="rect">
            <a:avLst/>
          </a:prstGeom>
          <a:noFill/>
        </p:spPr>
      </p:pic>
      <p:sp>
        <p:nvSpPr>
          <p:cNvPr id="13" name="Rechthoek 12"/>
          <p:cNvSpPr/>
          <p:nvPr/>
        </p:nvSpPr>
        <p:spPr>
          <a:xfrm>
            <a:off x="5076056" y="-27384"/>
            <a:ext cx="4067944"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Building rapport</a:t>
            </a:r>
          </a:p>
        </p:txBody>
      </p:sp>
      <p:sp>
        <p:nvSpPr>
          <p:cNvPr id="10" name="Tijdelijke aanduiding voor inhoud 2"/>
          <p:cNvSpPr txBox="1">
            <a:spLocks/>
          </p:cNvSpPr>
          <p:nvPr/>
        </p:nvSpPr>
        <p:spPr>
          <a:xfrm>
            <a:off x="467544" y="1957415"/>
            <a:ext cx="4320480" cy="2952328"/>
          </a:xfrm>
          <a:prstGeom prst="rect">
            <a:avLst/>
          </a:prstGeom>
        </p:spPr>
        <p:txBody>
          <a:bodyPr vert="horz" lIns="91440" tIns="45720" rIns="91440" bIns="45720" rtlCol="0">
            <a:noAutofit/>
          </a:bodyPr>
          <a:lstStyle/>
          <a:p>
            <a:pPr algn="just"/>
            <a:r>
              <a:rPr lang="en-US" sz="2200" dirty="0"/>
              <a:t>Another </a:t>
            </a:r>
            <a:r>
              <a:rPr lang="en-US" sz="2200" dirty="0" err="1"/>
              <a:t>behaviour</a:t>
            </a:r>
            <a:r>
              <a:rPr lang="en-US" sz="2200" dirty="0"/>
              <a:t> that facilitates building rapport is showing empathy. </a:t>
            </a:r>
            <a:r>
              <a:rPr lang="nl-NL" sz="2200" dirty="0"/>
              <a:t> </a:t>
            </a:r>
          </a:p>
        </p:txBody>
      </p:sp>
      <p:sp>
        <p:nvSpPr>
          <p:cNvPr id="15" name="Actieknop: Introductiepagina 14">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8" name="Tekstvak 7"/>
          <p:cNvSpPr txBox="1"/>
          <p:nvPr/>
        </p:nvSpPr>
        <p:spPr>
          <a:xfrm>
            <a:off x="467544" y="1196752"/>
            <a:ext cx="8639944" cy="523220"/>
          </a:xfrm>
          <a:prstGeom prst="rect">
            <a:avLst/>
          </a:prstGeom>
          <a:noFill/>
        </p:spPr>
        <p:txBody>
          <a:bodyPr wrap="square" rtlCol="0">
            <a:spAutoFit/>
          </a:bodyPr>
          <a:lstStyle/>
          <a:p>
            <a:r>
              <a:rPr lang="nl-NL" sz="2800" b="1" dirty="0">
                <a:solidFill>
                  <a:schemeClr val="tx2"/>
                </a:solidFill>
              </a:rPr>
              <a:t>Empathy </a:t>
            </a:r>
          </a:p>
        </p:txBody>
      </p:sp>
      <p:sp>
        <p:nvSpPr>
          <p:cNvPr id="16" name="Tekstvak 15">
            <a:hlinkClick r:id="rId4" action="ppaction://hlinksldjump"/>
          </p:cNvPr>
          <p:cNvSpPr txBox="1"/>
          <p:nvPr/>
        </p:nvSpPr>
        <p:spPr>
          <a:xfrm>
            <a:off x="1136856" y="4715852"/>
            <a:ext cx="2715064" cy="384721"/>
          </a:xfrm>
          <a:prstGeom prst="rect">
            <a:avLst/>
          </a:prstGeom>
          <a:solidFill>
            <a:schemeClr val="tx2">
              <a:alpha val="84000"/>
            </a:schemeClr>
          </a:solidFill>
        </p:spPr>
        <p:txBody>
          <a:bodyPr wrap="square" rtlCol="0">
            <a:spAutoFit/>
          </a:bodyPr>
          <a:lstStyle/>
          <a:p>
            <a:pPr algn="ctr"/>
            <a:r>
              <a:rPr lang="nl-NL" sz="1900" b="1" dirty="0">
                <a:solidFill>
                  <a:schemeClr val="bg2"/>
                </a:solidFill>
              </a:rPr>
              <a:t>More information</a:t>
            </a:r>
          </a:p>
        </p:txBody>
      </p:sp>
      <p:sp>
        <p:nvSpPr>
          <p:cNvPr id="12" name="Tekstvak 13">
            <a:hlinkClick r:id="rId5" action="ppaction://hlinksldjump"/>
          </p:cNvPr>
          <p:cNvSpPr txBox="1"/>
          <p:nvPr/>
        </p:nvSpPr>
        <p:spPr>
          <a:xfrm>
            <a:off x="1136856" y="3573017"/>
            <a:ext cx="2715064" cy="384721"/>
          </a:xfrm>
          <a:prstGeom prst="rect">
            <a:avLst/>
          </a:prstGeom>
          <a:solidFill>
            <a:srgbClr val="00A2DB">
              <a:alpha val="84000"/>
            </a:srgbClr>
          </a:solidFill>
        </p:spPr>
        <p:txBody>
          <a:bodyPr wrap="square" rtlCol="0">
            <a:spAutoFit/>
          </a:bodyPr>
          <a:lstStyle/>
          <a:p>
            <a:pPr algn="ctr"/>
            <a:r>
              <a:rPr lang="nl-NL" sz="1900" b="1" dirty="0">
                <a:solidFill>
                  <a:schemeClr val="bg2"/>
                </a:solidFill>
              </a:rPr>
              <a:t>What is empathy?</a:t>
            </a:r>
          </a:p>
        </p:txBody>
      </p:sp>
      <p:sp>
        <p:nvSpPr>
          <p:cNvPr id="18" name="Tekstvak 16">
            <a:hlinkClick r:id="rId6" action="ppaction://hlinksldjump"/>
          </p:cNvPr>
          <p:cNvSpPr txBox="1"/>
          <p:nvPr/>
        </p:nvSpPr>
        <p:spPr>
          <a:xfrm>
            <a:off x="1136856" y="4139788"/>
            <a:ext cx="2715064" cy="384721"/>
          </a:xfrm>
          <a:prstGeom prst="rect">
            <a:avLst/>
          </a:prstGeom>
          <a:solidFill>
            <a:schemeClr val="tx2">
              <a:alpha val="50000"/>
            </a:schemeClr>
          </a:solidFill>
        </p:spPr>
        <p:txBody>
          <a:bodyPr wrap="square" rtlCol="0">
            <a:spAutoFit/>
          </a:bodyPr>
          <a:lstStyle/>
          <a:p>
            <a:pPr algn="ctr"/>
            <a:r>
              <a:rPr lang="nl-NL" sz="1900" b="1" dirty="0">
                <a:solidFill>
                  <a:schemeClr val="bg2"/>
                </a:solidFill>
              </a:rPr>
              <a:t>Empathy or sympathy?</a:t>
            </a:r>
          </a:p>
        </p:txBody>
      </p:sp>
      <p:sp>
        <p:nvSpPr>
          <p:cNvPr id="19" name="Tekstvak 10"/>
          <p:cNvSpPr txBox="1"/>
          <p:nvPr/>
        </p:nvSpPr>
        <p:spPr>
          <a:xfrm>
            <a:off x="5151953" y="1141582"/>
            <a:ext cx="3923928" cy="563231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000" dirty="0"/>
              <a:t>Empathy is </a:t>
            </a:r>
            <a:r>
              <a:rPr lang="en-US" sz="2000" b="1" dirty="0"/>
              <a:t>not the same as sympathy</a:t>
            </a:r>
            <a:r>
              <a:rPr lang="en-US" sz="2000" dirty="0"/>
              <a:t>. To be sympathetic is to acknowledge the other person’s suffering or negative feelings. This acknowledgement does not necessarily mean a true understanding of the other person’s perspective. </a:t>
            </a:r>
            <a:endParaRPr lang="nl-NL" sz="2000" dirty="0"/>
          </a:p>
          <a:p>
            <a:pPr algn="just"/>
            <a:r>
              <a:rPr lang="en-US" sz="2000" dirty="0"/>
              <a:t>Sometimes, it is appropriate to show some sympathy: for example, sympathizing with your client who tells you that he or she has recently lost a loved one.  However, being sympathetic may also come across as patronizing, if one is not able to truly relate to the other person, and may therefore hinder rapport-building, so you must be careful.</a:t>
            </a:r>
            <a:endParaRPr lang="nl-NL" sz="2000" dirty="0"/>
          </a:p>
        </p:txBody>
      </p:sp>
    </p:spTree>
    <p:extLst>
      <p:ext uri="{BB962C8B-B14F-4D97-AF65-F5344CB8AC3E}">
        <p14:creationId xmlns:p14="http://schemas.microsoft.com/office/powerpoint/2010/main" val="13168911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79512" y="1700808"/>
            <a:ext cx="5472608" cy="5157192"/>
          </a:xfrm>
        </p:spPr>
        <p:txBody>
          <a:bodyPr>
            <a:normAutofit fontScale="92500" lnSpcReduction="10000"/>
          </a:bodyPr>
          <a:lstStyle/>
          <a:p>
            <a:pPr algn="just">
              <a:buNone/>
            </a:pPr>
            <a:r>
              <a:rPr lang="nl-NL" sz="2400" dirty="0"/>
              <a:t>    </a:t>
            </a:r>
            <a:r>
              <a:rPr lang="en-US" sz="2400" dirty="0">
                <a:solidFill>
                  <a:schemeClr val="bg1">
                    <a:lumMod val="75000"/>
                  </a:schemeClr>
                </a:solidFill>
              </a:rPr>
              <a:t>In this module we want to remind you of the importance of communication skills in all of your interpersonal interactions, be they with your client, with police, or with others you meet in the process of providing legal assistance in the police station. </a:t>
            </a:r>
          </a:p>
          <a:p>
            <a:pPr algn="just">
              <a:buNone/>
            </a:pPr>
            <a:r>
              <a:rPr lang="en-US" sz="2400" dirty="0">
                <a:solidFill>
                  <a:schemeClr val="bg1">
                    <a:lumMod val="75000"/>
                  </a:schemeClr>
                </a:solidFill>
              </a:rPr>
              <a:t>      As a practicing lawyer you will be well aware of the fact that good communication is key and you will have developed a range of effective communication skills, but it will be useful to you to pause for a moment and reflect on the specific skills that are particularly effective in the context of your visit to the police station, particularly in the new role which you have acquired in the interview. </a:t>
            </a:r>
            <a:endParaRPr lang="nl-NL" sz="2400" dirty="0">
              <a:solidFill>
                <a:schemeClr val="bg1">
                  <a:lumMod val="75000"/>
                </a:schemeClr>
              </a:solidFill>
            </a:endParaRPr>
          </a:p>
          <a:p>
            <a:pPr algn="just">
              <a:buNone/>
            </a:pPr>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Introduction</a:t>
            </a:r>
          </a:p>
        </p:txBody>
      </p:sp>
      <p:sp>
        <p:nvSpPr>
          <p:cNvPr id="5" name="Tekstvak 4">
            <a:hlinkClick r:id="rId2" action="ppaction://hlinksldjump"/>
          </p:cNvPr>
          <p:cNvSpPr txBox="1"/>
          <p:nvPr/>
        </p:nvSpPr>
        <p:spPr>
          <a:xfrm>
            <a:off x="6588224" y="3068960"/>
            <a:ext cx="1584176" cy="1477328"/>
          </a:xfrm>
          <a:prstGeom prst="rect">
            <a:avLst/>
          </a:prstGeom>
          <a:solidFill>
            <a:srgbClr val="00A2DB">
              <a:alpha val="84000"/>
            </a:srgbClr>
          </a:solidFill>
        </p:spPr>
        <p:txBody>
          <a:bodyPr wrap="square" rtlCol="0">
            <a:spAutoFit/>
          </a:bodyPr>
          <a:lstStyle/>
          <a:p>
            <a:pPr algn="ctr"/>
            <a:endParaRPr lang="nl-NL" b="1" dirty="0">
              <a:solidFill>
                <a:schemeClr val="bg2"/>
              </a:solidFill>
            </a:endParaRPr>
          </a:p>
          <a:p>
            <a:pPr algn="ctr"/>
            <a:r>
              <a:rPr lang="nl-NL" b="1" dirty="0">
                <a:solidFill>
                  <a:schemeClr val="bg2"/>
                </a:solidFill>
              </a:rPr>
              <a:t>CLICK here for more information</a:t>
            </a:r>
          </a:p>
          <a:p>
            <a:pPr algn="ctr"/>
            <a:endParaRPr lang="nl-NL" b="1" dirty="0">
              <a:solidFill>
                <a:schemeClr val="bg2"/>
              </a:solidFill>
            </a:endParaRPr>
          </a:p>
        </p:txBody>
      </p:sp>
      <p:sp>
        <p:nvSpPr>
          <p:cNvPr id="6" name="Tekstvak 5"/>
          <p:cNvSpPr txBox="1"/>
          <p:nvPr/>
        </p:nvSpPr>
        <p:spPr>
          <a:xfrm>
            <a:off x="3995936" y="1988840"/>
            <a:ext cx="4678867" cy="3816429"/>
          </a:xfrm>
          <a:prstGeom prst="rect">
            <a:avLst/>
          </a:prstGeom>
          <a:solidFill>
            <a:srgbClr val="002060"/>
          </a:solidFill>
          <a:ln>
            <a:solidFill>
              <a:schemeClr val="tx2"/>
            </a:solidFill>
          </a:ln>
        </p:spPr>
        <p:txBody>
          <a:bodyPr wrap="square" rtlCol="0">
            <a:spAutoFit/>
          </a:bodyPr>
          <a:lstStyle/>
          <a:p>
            <a:pPr algn="just"/>
            <a:r>
              <a:rPr lang="en-US" sz="2200" dirty="0">
                <a:solidFill>
                  <a:schemeClr val="bg1"/>
                </a:solidFill>
              </a:rPr>
              <a:t>This module provides you with an opportunity to examine basic communication skills, drawing on research that has investigated what works best with regard to verbal and non-verbal communication skills, questioning styles, and dealing with challenging interviews. The concepts and skills outlined here will be put into practice during the face to face sessions.</a:t>
            </a:r>
            <a:endParaRPr lang="nl-NL" sz="2200" dirty="0">
              <a:solidFill>
                <a:schemeClr val="bg1"/>
              </a:solidFill>
            </a:endParaRPr>
          </a:p>
        </p:txBody>
      </p:sp>
      <p:sp>
        <p:nvSpPr>
          <p:cNvPr id="7" name="Vijfhoek 6">
            <a:hlinkClick r:id="rId3" action="ppaction://hlinksldjump"/>
          </p:cNvPr>
          <p:cNvSpPr/>
          <p:nvPr/>
        </p:nvSpPr>
        <p:spPr>
          <a:xfrm>
            <a:off x="7524328" y="6251004"/>
            <a:ext cx="1296144"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
        <p:nvSpPr>
          <p:cNvPr id="11" name="Rectangle 10"/>
          <p:cNvSpPr/>
          <p:nvPr/>
        </p:nvSpPr>
        <p:spPr>
          <a:xfrm>
            <a:off x="395536" y="776973"/>
            <a:ext cx="7560840" cy="769441"/>
          </a:xfrm>
          <a:prstGeom prst="rect">
            <a:avLst/>
          </a:prstGeom>
        </p:spPr>
        <p:txBody>
          <a:bodyPr wrap="square">
            <a:spAutoFit/>
          </a:bodyPr>
          <a:lstStyle/>
          <a:p>
            <a:r>
              <a:rPr lang="nl-NL" sz="4400" b="1" dirty="0">
                <a:solidFill>
                  <a:srgbClr val="00A2DB"/>
                </a:solidFill>
                <a:ea typeface="+mj-ea"/>
                <a:cs typeface="+mj-cs"/>
              </a:rPr>
              <a:t>Module aims &amp; topics covered</a:t>
            </a:r>
            <a:endParaRPr lang="nl-NL" dirty="0"/>
          </a:p>
        </p:txBody>
      </p:sp>
    </p:spTree>
    <p:extLst>
      <p:ext uri="{BB962C8B-B14F-4D97-AF65-F5344CB8AC3E}">
        <p14:creationId xmlns:p14="http://schemas.microsoft.com/office/powerpoint/2010/main" val="111157641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Dunya\Documents\SUPRALAT\Politie en Recht 8.jpg"/>
          <p:cNvPicPr>
            <a:picLocks noChangeAspect="1" noChangeArrowheads="1"/>
          </p:cNvPicPr>
          <p:nvPr/>
        </p:nvPicPr>
        <p:blipFill>
          <a:blip r:embed="rId2" cstate="print"/>
          <a:srcRect l="24433" r="35078"/>
          <a:stretch>
            <a:fillRect/>
          </a:stretch>
        </p:blipFill>
        <p:spPr bwMode="auto">
          <a:xfrm>
            <a:off x="5076056" y="0"/>
            <a:ext cx="4067944" cy="6858000"/>
          </a:xfrm>
          <a:prstGeom prst="rect">
            <a:avLst/>
          </a:prstGeom>
          <a:noFill/>
        </p:spPr>
      </p:pic>
      <p:sp>
        <p:nvSpPr>
          <p:cNvPr id="13" name="Rechthoek 12"/>
          <p:cNvSpPr/>
          <p:nvPr/>
        </p:nvSpPr>
        <p:spPr>
          <a:xfrm>
            <a:off x="5076056" y="-27384"/>
            <a:ext cx="4067944"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Building rapport</a:t>
            </a:r>
          </a:p>
        </p:txBody>
      </p:sp>
      <p:sp>
        <p:nvSpPr>
          <p:cNvPr id="10" name="Tijdelijke aanduiding voor inhoud 2"/>
          <p:cNvSpPr txBox="1">
            <a:spLocks/>
          </p:cNvSpPr>
          <p:nvPr/>
        </p:nvSpPr>
        <p:spPr>
          <a:xfrm>
            <a:off x="467544" y="1957415"/>
            <a:ext cx="4320480" cy="2952328"/>
          </a:xfrm>
          <a:prstGeom prst="rect">
            <a:avLst/>
          </a:prstGeom>
        </p:spPr>
        <p:txBody>
          <a:bodyPr vert="horz" lIns="91440" tIns="45720" rIns="91440" bIns="45720" rtlCol="0">
            <a:noAutofit/>
          </a:bodyPr>
          <a:lstStyle/>
          <a:p>
            <a:pPr algn="just"/>
            <a:r>
              <a:rPr lang="en-US" sz="2200" dirty="0"/>
              <a:t>Another </a:t>
            </a:r>
            <a:r>
              <a:rPr lang="en-US" sz="2200" dirty="0" err="1"/>
              <a:t>behaviour</a:t>
            </a:r>
            <a:r>
              <a:rPr lang="en-US" sz="2200" dirty="0"/>
              <a:t> that facilitates building rapport is showing empathy. </a:t>
            </a:r>
            <a:r>
              <a:rPr lang="nl-NL" sz="2200" dirty="0"/>
              <a:t> </a:t>
            </a:r>
          </a:p>
        </p:txBody>
      </p:sp>
      <p:sp>
        <p:nvSpPr>
          <p:cNvPr id="15" name="Actieknop: Introductiepagina 14">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8" name="Tekstvak 7"/>
          <p:cNvSpPr txBox="1"/>
          <p:nvPr/>
        </p:nvSpPr>
        <p:spPr>
          <a:xfrm>
            <a:off x="467544" y="1196752"/>
            <a:ext cx="8639944" cy="523220"/>
          </a:xfrm>
          <a:prstGeom prst="rect">
            <a:avLst/>
          </a:prstGeom>
          <a:noFill/>
        </p:spPr>
        <p:txBody>
          <a:bodyPr wrap="square" rtlCol="0">
            <a:spAutoFit/>
          </a:bodyPr>
          <a:lstStyle/>
          <a:p>
            <a:r>
              <a:rPr lang="nl-NL" sz="2800" b="1" dirty="0">
                <a:solidFill>
                  <a:schemeClr val="tx2"/>
                </a:solidFill>
              </a:rPr>
              <a:t>Empathy </a:t>
            </a:r>
          </a:p>
        </p:txBody>
      </p:sp>
      <p:sp>
        <p:nvSpPr>
          <p:cNvPr id="12" name="Tekstvak 13">
            <a:hlinkClick r:id="rId4" action="ppaction://hlinksldjump"/>
          </p:cNvPr>
          <p:cNvSpPr txBox="1"/>
          <p:nvPr/>
        </p:nvSpPr>
        <p:spPr>
          <a:xfrm>
            <a:off x="1136856" y="3573017"/>
            <a:ext cx="2715064" cy="384721"/>
          </a:xfrm>
          <a:prstGeom prst="rect">
            <a:avLst/>
          </a:prstGeom>
          <a:solidFill>
            <a:srgbClr val="00A2DB">
              <a:alpha val="84000"/>
            </a:srgbClr>
          </a:solidFill>
        </p:spPr>
        <p:txBody>
          <a:bodyPr wrap="square" rtlCol="0">
            <a:spAutoFit/>
          </a:bodyPr>
          <a:lstStyle/>
          <a:p>
            <a:pPr algn="ctr"/>
            <a:r>
              <a:rPr lang="nl-NL" sz="1900" b="1" dirty="0">
                <a:solidFill>
                  <a:schemeClr val="bg2"/>
                </a:solidFill>
              </a:rPr>
              <a:t>What is empathy?</a:t>
            </a:r>
          </a:p>
        </p:txBody>
      </p:sp>
      <p:sp>
        <p:nvSpPr>
          <p:cNvPr id="14" name="Tekstvak 15">
            <a:hlinkClick r:id="rId5" action="ppaction://hlinksldjump"/>
          </p:cNvPr>
          <p:cNvSpPr txBox="1"/>
          <p:nvPr/>
        </p:nvSpPr>
        <p:spPr>
          <a:xfrm>
            <a:off x="1136856" y="4715852"/>
            <a:ext cx="2715064" cy="384721"/>
          </a:xfrm>
          <a:prstGeom prst="rect">
            <a:avLst/>
          </a:prstGeom>
          <a:solidFill>
            <a:schemeClr val="tx2">
              <a:alpha val="50000"/>
            </a:schemeClr>
          </a:solidFill>
        </p:spPr>
        <p:txBody>
          <a:bodyPr wrap="square" rtlCol="0">
            <a:spAutoFit/>
          </a:bodyPr>
          <a:lstStyle/>
          <a:p>
            <a:pPr algn="ctr"/>
            <a:r>
              <a:rPr lang="nl-NL" sz="1900" b="1" dirty="0">
                <a:solidFill>
                  <a:schemeClr val="bg2"/>
                </a:solidFill>
              </a:rPr>
              <a:t>More information</a:t>
            </a:r>
          </a:p>
        </p:txBody>
      </p:sp>
      <p:sp>
        <p:nvSpPr>
          <p:cNvPr id="17" name="Tekstvak 16">
            <a:hlinkClick r:id="rId6" action="ppaction://hlinksldjump"/>
          </p:cNvPr>
          <p:cNvSpPr txBox="1"/>
          <p:nvPr/>
        </p:nvSpPr>
        <p:spPr>
          <a:xfrm>
            <a:off x="1136856" y="4139788"/>
            <a:ext cx="2715064" cy="384721"/>
          </a:xfrm>
          <a:prstGeom prst="rect">
            <a:avLst/>
          </a:prstGeom>
          <a:solidFill>
            <a:schemeClr val="tx2">
              <a:alpha val="84000"/>
            </a:schemeClr>
          </a:solidFill>
        </p:spPr>
        <p:txBody>
          <a:bodyPr wrap="square" rtlCol="0">
            <a:spAutoFit/>
          </a:bodyPr>
          <a:lstStyle/>
          <a:p>
            <a:pPr algn="ctr"/>
            <a:r>
              <a:rPr lang="nl-NL" sz="1900" b="1" dirty="0">
                <a:solidFill>
                  <a:schemeClr val="bg2"/>
                </a:solidFill>
              </a:rPr>
              <a:t>Empathie of sympathie?</a:t>
            </a:r>
          </a:p>
        </p:txBody>
      </p:sp>
      <p:sp>
        <p:nvSpPr>
          <p:cNvPr id="20" name="Vijfhoek 11">
            <a:hlinkClick r:id="rId7" action="ppaction://hlinksldjump"/>
          </p:cNvPr>
          <p:cNvSpPr/>
          <p:nvPr/>
        </p:nvSpPr>
        <p:spPr>
          <a:xfrm>
            <a:off x="179512" y="6048672"/>
            <a:ext cx="2664296"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CLOSE</a:t>
            </a:r>
          </a:p>
        </p:txBody>
      </p:sp>
      <p:sp>
        <p:nvSpPr>
          <p:cNvPr id="21" name="Tekstvak 10"/>
          <p:cNvSpPr txBox="1"/>
          <p:nvPr/>
        </p:nvSpPr>
        <p:spPr>
          <a:xfrm>
            <a:off x="5148064" y="1785297"/>
            <a:ext cx="3923928" cy="470898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000" dirty="0"/>
              <a:t>Some people are naturally more empathic than others. It is easier to </a:t>
            </a:r>
            <a:r>
              <a:rPr lang="en-US" sz="2000" dirty="0" err="1"/>
              <a:t>empathise</a:t>
            </a:r>
            <a:r>
              <a:rPr lang="en-US" sz="2000" dirty="0"/>
              <a:t> with people who are more like us, than it is with people who are different from us. However, it is </a:t>
            </a:r>
            <a:r>
              <a:rPr lang="en-US" sz="2000" b="1" i="1" dirty="0"/>
              <a:t>impossible to “fake” empathy</a:t>
            </a:r>
            <a:r>
              <a:rPr lang="en-US" sz="2000" dirty="0"/>
              <a:t>. As such, using </a:t>
            </a:r>
            <a:r>
              <a:rPr lang="en-US" sz="2000" b="1" dirty="0"/>
              <a:t>“stock phrases” </a:t>
            </a:r>
            <a:r>
              <a:rPr lang="en-US" sz="2000" dirty="0"/>
              <a:t>aimed to tell the other person that you know what they’re going through, or what they are feeling, is </a:t>
            </a:r>
            <a:r>
              <a:rPr lang="en-US" sz="2000" b="1" dirty="0"/>
              <a:t>not sufficient </a:t>
            </a:r>
            <a:r>
              <a:rPr lang="en-US" sz="2000" dirty="0"/>
              <a:t>to show that you truly empathize with them. In showing empathy, we give something of ourselves. It takes effort, both cognitively and emotionally. </a:t>
            </a:r>
            <a:endParaRPr lang="nl-NL" sz="2000" dirty="0"/>
          </a:p>
        </p:txBody>
      </p:sp>
    </p:spTree>
    <p:extLst>
      <p:ext uri="{BB962C8B-B14F-4D97-AF65-F5344CB8AC3E}">
        <p14:creationId xmlns:p14="http://schemas.microsoft.com/office/powerpoint/2010/main" val="297956126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Buidling rapport</a:t>
            </a:r>
          </a:p>
        </p:txBody>
      </p:sp>
      <p:sp>
        <p:nvSpPr>
          <p:cNvPr id="9" name="Tijdelijke aanduiding voor inhoud 2"/>
          <p:cNvSpPr txBox="1">
            <a:spLocks/>
          </p:cNvSpPr>
          <p:nvPr/>
        </p:nvSpPr>
        <p:spPr>
          <a:xfrm>
            <a:off x="396934" y="2005334"/>
            <a:ext cx="4248472" cy="5013176"/>
          </a:xfrm>
          <a:prstGeom prst="rect">
            <a:avLst/>
          </a:prstGeom>
        </p:spPr>
        <p:txBody>
          <a:bodyPr vert="horz" lIns="91440" tIns="45720" rIns="91440" bIns="45720" rtlCol="0">
            <a:noAutofit/>
          </a:bodyPr>
          <a:lstStyle/>
          <a:p>
            <a:pPr algn="just"/>
            <a:r>
              <a:rPr lang="nl-NL" sz="2200" dirty="0"/>
              <a:t>There are many other little but effective ways which can help you build rapport</a:t>
            </a:r>
          </a:p>
          <a:p>
            <a:pPr algn="just"/>
            <a:endParaRPr lang="nl-NL" sz="2000" i="1" dirty="0">
              <a:solidFill>
                <a:srgbClr val="001C3D"/>
              </a:solidFill>
            </a:endParaRPr>
          </a:p>
          <a:p>
            <a:pPr algn="just"/>
            <a:endParaRPr lang="nl-NL" sz="2000" i="1" dirty="0">
              <a:solidFill>
                <a:srgbClr val="001C3D"/>
              </a:solidFill>
            </a:endParaRPr>
          </a:p>
          <a:p>
            <a:pPr algn="just"/>
            <a:r>
              <a:rPr lang="nl-NL" sz="2000" i="1" dirty="0">
                <a:solidFill>
                  <a:srgbClr val="001C3D"/>
                </a:solidFill>
              </a:rPr>
              <a:t>Click on the buttons below for more information</a:t>
            </a:r>
            <a:endParaRPr lang="nl-NL" sz="2000" i="1" dirty="0"/>
          </a:p>
          <a:p>
            <a:pPr algn="just"/>
            <a:endParaRPr lang="nl-NL" sz="2000" dirty="0"/>
          </a:p>
          <a:p>
            <a:pPr algn="just"/>
            <a:endParaRPr lang="nl-NL" sz="2000" dirty="0"/>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2" name="Ovaal 11">
            <a:hlinkClick r:id="rId4" action="ppaction://hlinksldjump"/>
          </p:cNvPr>
          <p:cNvSpPr/>
          <p:nvPr/>
        </p:nvSpPr>
        <p:spPr>
          <a:xfrm>
            <a:off x="467544" y="443711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3" name="Ovaal 12">
            <a:hlinkClick r:id="rId5" action="ppaction://hlinksldjump"/>
          </p:cNvPr>
          <p:cNvSpPr/>
          <p:nvPr/>
        </p:nvSpPr>
        <p:spPr>
          <a:xfrm>
            <a:off x="467544" y="508518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7" name="Ovaal 16">
            <a:hlinkClick r:id="rId6" action="ppaction://hlinksldjump"/>
          </p:cNvPr>
          <p:cNvSpPr/>
          <p:nvPr/>
        </p:nvSpPr>
        <p:spPr>
          <a:xfrm>
            <a:off x="467544" y="573325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8" name="Tekstvak 17"/>
          <p:cNvSpPr txBox="1"/>
          <p:nvPr/>
        </p:nvSpPr>
        <p:spPr>
          <a:xfrm>
            <a:off x="358219" y="908720"/>
            <a:ext cx="4680520" cy="954107"/>
          </a:xfrm>
          <a:prstGeom prst="rect">
            <a:avLst/>
          </a:prstGeom>
          <a:noFill/>
        </p:spPr>
        <p:txBody>
          <a:bodyPr wrap="square" rtlCol="0">
            <a:spAutoFit/>
          </a:bodyPr>
          <a:lstStyle/>
          <a:p>
            <a:r>
              <a:rPr lang="nl-NL" sz="2800" b="1" dirty="0">
                <a:solidFill>
                  <a:schemeClr val="tx2"/>
                </a:solidFill>
              </a:rPr>
              <a:t>Other behavior that facilitate rapport</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Buidling rapport</a:t>
            </a:r>
          </a:p>
        </p:txBody>
      </p:sp>
      <p:sp>
        <p:nvSpPr>
          <p:cNvPr id="9" name="Tijdelijke aanduiding voor inhoud 2"/>
          <p:cNvSpPr txBox="1">
            <a:spLocks/>
          </p:cNvSpPr>
          <p:nvPr/>
        </p:nvSpPr>
        <p:spPr>
          <a:xfrm>
            <a:off x="396934" y="2005334"/>
            <a:ext cx="4248472" cy="5013176"/>
          </a:xfrm>
          <a:prstGeom prst="rect">
            <a:avLst/>
          </a:prstGeom>
        </p:spPr>
        <p:txBody>
          <a:bodyPr vert="horz" lIns="91440" tIns="45720" rIns="91440" bIns="45720" rtlCol="0">
            <a:noAutofit/>
          </a:bodyPr>
          <a:lstStyle/>
          <a:p>
            <a:pPr algn="just"/>
            <a:r>
              <a:rPr lang="nl-NL" sz="2200" dirty="0"/>
              <a:t>There are many other little but effective ways which can help you build rapport</a:t>
            </a:r>
          </a:p>
          <a:p>
            <a:pPr algn="just"/>
            <a:endParaRPr lang="nl-NL" sz="2000" i="1" dirty="0">
              <a:solidFill>
                <a:srgbClr val="001C3D"/>
              </a:solidFill>
            </a:endParaRPr>
          </a:p>
          <a:p>
            <a:pPr algn="just"/>
            <a:endParaRPr lang="nl-NL" sz="2000" i="1" dirty="0">
              <a:solidFill>
                <a:srgbClr val="001C3D"/>
              </a:solidFill>
            </a:endParaRPr>
          </a:p>
          <a:p>
            <a:pPr algn="just"/>
            <a:r>
              <a:rPr lang="nl-NL" sz="2000" i="1" dirty="0">
                <a:solidFill>
                  <a:srgbClr val="001C3D"/>
                </a:solidFill>
              </a:rPr>
              <a:t>Click on the buttons below for more information</a:t>
            </a:r>
            <a:endParaRPr lang="nl-NL" sz="2000" i="1" dirty="0"/>
          </a:p>
          <a:p>
            <a:pPr algn="just"/>
            <a:endParaRPr lang="nl-NL" sz="2000" dirty="0"/>
          </a:p>
          <a:p>
            <a:pPr algn="just"/>
            <a:endParaRPr lang="nl-NL" sz="2000" dirty="0"/>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2" name="Ovaal 11">
            <a:hlinkClick r:id="rId4" action="ppaction://hlinksldjump"/>
          </p:cNvPr>
          <p:cNvSpPr/>
          <p:nvPr/>
        </p:nvSpPr>
        <p:spPr>
          <a:xfrm>
            <a:off x="467544" y="443711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3" name="Ovaal 12">
            <a:hlinkClick r:id="rId5" action="ppaction://hlinksldjump"/>
          </p:cNvPr>
          <p:cNvSpPr/>
          <p:nvPr/>
        </p:nvSpPr>
        <p:spPr>
          <a:xfrm>
            <a:off x="467544" y="508518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7" name="Ovaal 16">
            <a:hlinkClick r:id="rId6" action="ppaction://hlinksldjump"/>
          </p:cNvPr>
          <p:cNvSpPr/>
          <p:nvPr/>
        </p:nvSpPr>
        <p:spPr>
          <a:xfrm>
            <a:off x="467544" y="573325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8" name="Tekstvak 17"/>
          <p:cNvSpPr txBox="1"/>
          <p:nvPr/>
        </p:nvSpPr>
        <p:spPr>
          <a:xfrm>
            <a:off x="358219" y="908720"/>
            <a:ext cx="4680520" cy="954107"/>
          </a:xfrm>
          <a:prstGeom prst="rect">
            <a:avLst/>
          </a:prstGeom>
          <a:noFill/>
        </p:spPr>
        <p:txBody>
          <a:bodyPr wrap="square" rtlCol="0">
            <a:spAutoFit/>
          </a:bodyPr>
          <a:lstStyle/>
          <a:p>
            <a:r>
              <a:rPr lang="nl-NL" sz="2800" b="1" dirty="0">
                <a:solidFill>
                  <a:schemeClr val="tx2"/>
                </a:solidFill>
              </a:rPr>
              <a:t>Other behavior that facilitate rapport</a:t>
            </a:r>
          </a:p>
        </p:txBody>
      </p:sp>
      <p:sp>
        <p:nvSpPr>
          <p:cNvPr id="11" name="Tekstvak 14"/>
          <p:cNvSpPr txBox="1"/>
          <p:nvPr/>
        </p:nvSpPr>
        <p:spPr>
          <a:xfrm>
            <a:off x="1763688" y="4098265"/>
            <a:ext cx="6372200" cy="163121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000" dirty="0"/>
              <a:t>Firstly, try to </a:t>
            </a:r>
            <a:r>
              <a:rPr lang="en-US" sz="2000" b="1" dirty="0"/>
              <a:t>find common ground </a:t>
            </a:r>
            <a:r>
              <a:rPr lang="en-US" sz="2000" dirty="0"/>
              <a:t>with your client or the attending police officer. Finding commonalities ensures deeper-level connection, and ultimately better rapport. It should not, however, appear forced, and should stem from a genuine interest in connecting with the other person. </a:t>
            </a:r>
            <a:endParaRPr lang="nl-NL" sz="2000" dirty="0"/>
          </a:p>
        </p:txBody>
      </p:sp>
    </p:spTree>
    <p:extLst>
      <p:ext uri="{BB962C8B-B14F-4D97-AF65-F5344CB8AC3E}">
        <p14:creationId xmlns:p14="http://schemas.microsoft.com/office/powerpoint/2010/main" val="9538518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Buidling rapport</a:t>
            </a:r>
          </a:p>
        </p:txBody>
      </p:sp>
      <p:sp>
        <p:nvSpPr>
          <p:cNvPr id="9" name="Tijdelijke aanduiding voor inhoud 2"/>
          <p:cNvSpPr txBox="1">
            <a:spLocks/>
          </p:cNvSpPr>
          <p:nvPr/>
        </p:nvSpPr>
        <p:spPr>
          <a:xfrm>
            <a:off x="396934" y="2005334"/>
            <a:ext cx="4248472" cy="5013176"/>
          </a:xfrm>
          <a:prstGeom prst="rect">
            <a:avLst/>
          </a:prstGeom>
        </p:spPr>
        <p:txBody>
          <a:bodyPr vert="horz" lIns="91440" tIns="45720" rIns="91440" bIns="45720" rtlCol="0">
            <a:noAutofit/>
          </a:bodyPr>
          <a:lstStyle/>
          <a:p>
            <a:pPr algn="just"/>
            <a:r>
              <a:rPr lang="nl-NL" sz="2200" dirty="0"/>
              <a:t>There are many other little but effective ways which can help you build rapport</a:t>
            </a:r>
          </a:p>
          <a:p>
            <a:pPr algn="just"/>
            <a:endParaRPr lang="nl-NL" sz="2000" i="1" dirty="0">
              <a:solidFill>
                <a:srgbClr val="001C3D"/>
              </a:solidFill>
            </a:endParaRPr>
          </a:p>
          <a:p>
            <a:pPr algn="just"/>
            <a:endParaRPr lang="nl-NL" sz="2000" i="1" dirty="0">
              <a:solidFill>
                <a:srgbClr val="001C3D"/>
              </a:solidFill>
            </a:endParaRPr>
          </a:p>
          <a:p>
            <a:pPr algn="just"/>
            <a:r>
              <a:rPr lang="nl-NL" sz="2000" i="1" dirty="0">
                <a:solidFill>
                  <a:srgbClr val="001C3D"/>
                </a:solidFill>
              </a:rPr>
              <a:t>Click on the buttons below for more information</a:t>
            </a:r>
            <a:endParaRPr lang="nl-NL" sz="2000" i="1" dirty="0"/>
          </a:p>
          <a:p>
            <a:pPr algn="just"/>
            <a:endParaRPr lang="nl-NL" sz="2000" dirty="0"/>
          </a:p>
          <a:p>
            <a:pPr algn="just"/>
            <a:endParaRPr lang="nl-NL" sz="2000" dirty="0"/>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8" name="Tekstvak 17"/>
          <p:cNvSpPr txBox="1"/>
          <p:nvPr/>
        </p:nvSpPr>
        <p:spPr>
          <a:xfrm>
            <a:off x="358219" y="908720"/>
            <a:ext cx="4680520" cy="954107"/>
          </a:xfrm>
          <a:prstGeom prst="rect">
            <a:avLst/>
          </a:prstGeom>
          <a:noFill/>
        </p:spPr>
        <p:txBody>
          <a:bodyPr wrap="square" rtlCol="0">
            <a:spAutoFit/>
          </a:bodyPr>
          <a:lstStyle/>
          <a:p>
            <a:r>
              <a:rPr lang="nl-NL" sz="2800" b="1" dirty="0">
                <a:solidFill>
                  <a:schemeClr val="tx2"/>
                </a:solidFill>
              </a:rPr>
              <a:t>Other behavior that facilitate rapport</a:t>
            </a:r>
          </a:p>
        </p:txBody>
      </p:sp>
      <p:sp>
        <p:nvSpPr>
          <p:cNvPr id="11" name="Tekstvak 14"/>
          <p:cNvSpPr txBox="1"/>
          <p:nvPr/>
        </p:nvSpPr>
        <p:spPr>
          <a:xfrm>
            <a:off x="1743306" y="4521604"/>
            <a:ext cx="6372200" cy="193899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000" dirty="0"/>
              <a:t>Secondly, using the </a:t>
            </a:r>
            <a:r>
              <a:rPr lang="en-US" sz="2000" b="1" dirty="0"/>
              <a:t>word ’we’ often</a:t>
            </a:r>
            <a:r>
              <a:rPr lang="en-US" sz="2000" dirty="0"/>
              <a:t>, and speaking about “collaboration” facilitates the establishment of rapport. For example, telling your client that you are both going to look at the various options together conveys to your client that you are on his or her side, while at the same time showing them that he or she will be treated with respect.  </a:t>
            </a:r>
            <a:endParaRPr lang="nl-NL" sz="2000" dirty="0"/>
          </a:p>
        </p:txBody>
      </p:sp>
      <p:sp>
        <p:nvSpPr>
          <p:cNvPr id="15" name="Ovaal 11">
            <a:hlinkClick r:id="rId4" action="ppaction://hlinksldjump"/>
          </p:cNvPr>
          <p:cNvSpPr/>
          <p:nvPr/>
        </p:nvSpPr>
        <p:spPr>
          <a:xfrm>
            <a:off x="467544" y="443711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6" name="Ovaal 12">
            <a:hlinkClick r:id="rId5" action="ppaction://hlinksldjump"/>
          </p:cNvPr>
          <p:cNvSpPr/>
          <p:nvPr/>
        </p:nvSpPr>
        <p:spPr>
          <a:xfrm>
            <a:off x="467544" y="5085184"/>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9" name="Ovaal 16">
            <a:hlinkClick r:id="rId6" action="ppaction://hlinksldjump"/>
          </p:cNvPr>
          <p:cNvSpPr/>
          <p:nvPr/>
        </p:nvSpPr>
        <p:spPr>
          <a:xfrm>
            <a:off x="467544" y="573325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Tree>
    <p:extLst>
      <p:ext uri="{BB962C8B-B14F-4D97-AF65-F5344CB8AC3E}">
        <p14:creationId xmlns:p14="http://schemas.microsoft.com/office/powerpoint/2010/main" val="380449908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Buidling rapport</a:t>
            </a:r>
          </a:p>
        </p:txBody>
      </p:sp>
      <p:sp>
        <p:nvSpPr>
          <p:cNvPr id="9" name="Tijdelijke aanduiding voor inhoud 2"/>
          <p:cNvSpPr txBox="1">
            <a:spLocks/>
          </p:cNvSpPr>
          <p:nvPr/>
        </p:nvSpPr>
        <p:spPr>
          <a:xfrm>
            <a:off x="396934" y="2005334"/>
            <a:ext cx="4248472" cy="5013176"/>
          </a:xfrm>
          <a:prstGeom prst="rect">
            <a:avLst/>
          </a:prstGeom>
        </p:spPr>
        <p:txBody>
          <a:bodyPr vert="horz" lIns="91440" tIns="45720" rIns="91440" bIns="45720" rtlCol="0">
            <a:noAutofit/>
          </a:bodyPr>
          <a:lstStyle/>
          <a:p>
            <a:pPr algn="just"/>
            <a:r>
              <a:rPr lang="nl-NL" sz="2200" dirty="0"/>
              <a:t>There are many other little but effective ways which can help you build rapport</a:t>
            </a:r>
          </a:p>
          <a:p>
            <a:pPr algn="just"/>
            <a:endParaRPr lang="nl-NL" sz="2000" i="1" dirty="0">
              <a:solidFill>
                <a:srgbClr val="001C3D"/>
              </a:solidFill>
            </a:endParaRPr>
          </a:p>
          <a:p>
            <a:pPr algn="just"/>
            <a:endParaRPr lang="nl-NL" sz="2000" i="1" dirty="0">
              <a:solidFill>
                <a:srgbClr val="001C3D"/>
              </a:solidFill>
            </a:endParaRPr>
          </a:p>
          <a:p>
            <a:pPr algn="just"/>
            <a:r>
              <a:rPr lang="nl-NL" sz="2000" i="1" dirty="0">
                <a:solidFill>
                  <a:srgbClr val="001C3D"/>
                </a:solidFill>
              </a:rPr>
              <a:t>Click on the buttons below for more information</a:t>
            </a:r>
            <a:endParaRPr lang="nl-NL" sz="2000" i="1" dirty="0"/>
          </a:p>
          <a:p>
            <a:pPr algn="just"/>
            <a:endParaRPr lang="nl-NL" sz="2000" dirty="0"/>
          </a:p>
          <a:p>
            <a:pPr algn="just"/>
            <a:endParaRPr lang="nl-NL" sz="2000" dirty="0"/>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8" name="Tekstvak 17"/>
          <p:cNvSpPr txBox="1"/>
          <p:nvPr/>
        </p:nvSpPr>
        <p:spPr>
          <a:xfrm>
            <a:off x="358219" y="908720"/>
            <a:ext cx="4680520" cy="954107"/>
          </a:xfrm>
          <a:prstGeom prst="rect">
            <a:avLst/>
          </a:prstGeom>
          <a:noFill/>
        </p:spPr>
        <p:txBody>
          <a:bodyPr wrap="square" rtlCol="0">
            <a:spAutoFit/>
          </a:bodyPr>
          <a:lstStyle/>
          <a:p>
            <a:r>
              <a:rPr lang="nl-NL" sz="2800" b="1" dirty="0">
                <a:solidFill>
                  <a:schemeClr val="tx2"/>
                </a:solidFill>
              </a:rPr>
              <a:t>Other behavior that facilitate rapport</a:t>
            </a:r>
          </a:p>
        </p:txBody>
      </p:sp>
      <p:sp>
        <p:nvSpPr>
          <p:cNvPr id="12" name="Tekstvak 14"/>
          <p:cNvSpPr txBox="1"/>
          <p:nvPr/>
        </p:nvSpPr>
        <p:spPr>
          <a:xfrm>
            <a:off x="1547664" y="1988840"/>
            <a:ext cx="6372200" cy="40934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000" dirty="0"/>
              <a:t>And thirdly, </a:t>
            </a:r>
            <a:r>
              <a:rPr lang="en-US" sz="2000" b="1" dirty="0"/>
              <a:t>exploring and using the other’s person frame of reference</a:t>
            </a:r>
            <a:r>
              <a:rPr lang="en-US" sz="2000" dirty="0"/>
              <a:t>, looking at the situation from their point of view,</a:t>
            </a:r>
            <a:r>
              <a:rPr lang="en-US" sz="2000" b="1" dirty="0"/>
              <a:t> </a:t>
            </a:r>
            <a:r>
              <a:rPr lang="en-US" sz="2000" dirty="0"/>
              <a:t>is an important element of empathetic </a:t>
            </a:r>
            <a:r>
              <a:rPr lang="en-US" sz="2000" dirty="0" err="1"/>
              <a:t>behaviour</a:t>
            </a:r>
            <a:r>
              <a:rPr lang="en-US" sz="2000" dirty="0"/>
              <a:t>, and is highly conducive to the development of rapport. </a:t>
            </a:r>
            <a:endParaRPr lang="nl-NL" sz="2000" dirty="0"/>
          </a:p>
          <a:p>
            <a:pPr algn="just"/>
            <a:r>
              <a:rPr lang="en-US" sz="2000" dirty="0"/>
              <a:t> </a:t>
            </a:r>
            <a:endParaRPr lang="nl-NL" sz="2000" dirty="0"/>
          </a:p>
          <a:p>
            <a:pPr algn="just"/>
            <a:r>
              <a:rPr lang="en-US" sz="2000" dirty="0"/>
              <a:t>This “frame of reference” incorporates the personal attitudes, values, beliefs, opinions and experiences, through which the person is seeing the world. </a:t>
            </a:r>
            <a:endParaRPr lang="nl-NL" sz="2000" dirty="0"/>
          </a:p>
          <a:p>
            <a:pPr algn="just"/>
            <a:r>
              <a:rPr lang="en-US" sz="2000" dirty="0"/>
              <a:t> </a:t>
            </a:r>
            <a:endParaRPr lang="nl-NL" sz="2000" dirty="0"/>
          </a:p>
          <a:p>
            <a:pPr algn="just"/>
            <a:r>
              <a:rPr lang="en-US" sz="2000" dirty="0"/>
              <a:t>This also manifests itself in the language that you use: if you feel empathy, you might subconsciously pick up on the words that are important for your client, and incorporate them into your speech. </a:t>
            </a:r>
            <a:endParaRPr lang="nl-NL" sz="2000" dirty="0"/>
          </a:p>
        </p:txBody>
      </p:sp>
      <p:sp>
        <p:nvSpPr>
          <p:cNvPr id="13" name="Ovaal 11">
            <a:hlinkClick r:id="rId4" action="ppaction://hlinksldjump"/>
          </p:cNvPr>
          <p:cNvSpPr/>
          <p:nvPr/>
        </p:nvSpPr>
        <p:spPr>
          <a:xfrm>
            <a:off x="467544" y="443711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7" name="Ovaal 12">
            <a:hlinkClick r:id="rId5" action="ppaction://hlinksldjump"/>
          </p:cNvPr>
          <p:cNvSpPr/>
          <p:nvPr/>
        </p:nvSpPr>
        <p:spPr>
          <a:xfrm>
            <a:off x="467544" y="508518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0" name="Ovaal 16">
            <a:hlinkClick r:id="rId6" action="ppaction://hlinksldjump"/>
          </p:cNvPr>
          <p:cNvSpPr/>
          <p:nvPr/>
        </p:nvSpPr>
        <p:spPr>
          <a:xfrm>
            <a:off x="467544" y="5733256"/>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1" name="Vijfhoek 15">
            <a:hlinkClick r:id="rId7" action="ppaction://hlinksldjump"/>
          </p:cNvPr>
          <p:cNvSpPr/>
          <p:nvPr/>
        </p:nvSpPr>
        <p:spPr>
          <a:xfrm>
            <a:off x="6479704" y="6236719"/>
            <a:ext cx="2520280"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GO TO PART 2</a:t>
            </a:r>
          </a:p>
        </p:txBody>
      </p:sp>
    </p:spTree>
    <p:extLst>
      <p:ext uri="{BB962C8B-B14F-4D97-AF65-F5344CB8AC3E}">
        <p14:creationId xmlns:p14="http://schemas.microsoft.com/office/powerpoint/2010/main" val="37921332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Homepage</a:t>
            </a:r>
          </a:p>
        </p:txBody>
      </p:sp>
      <p:sp>
        <p:nvSpPr>
          <p:cNvPr id="7" name="Tekstvak 6">
            <a:hlinkClick r:id="rId3" action="ppaction://hlinksldjump"/>
          </p:cNvPr>
          <p:cNvSpPr txBox="1"/>
          <p:nvPr/>
        </p:nvSpPr>
        <p:spPr>
          <a:xfrm>
            <a:off x="1232196" y="2104980"/>
            <a:ext cx="2715064" cy="1107996"/>
          </a:xfrm>
          <a:prstGeom prst="rect">
            <a:avLst/>
          </a:prstGeom>
          <a:solidFill>
            <a:srgbClr val="00A2DB">
              <a:alpha val="50000"/>
            </a:srgbClr>
          </a:solidFill>
        </p:spPr>
        <p:txBody>
          <a:bodyPr wrap="square" rtlCol="0">
            <a:spAutoFit/>
          </a:bodyPr>
          <a:lstStyle/>
          <a:p>
            <a:pPr algn="ctr"/>
            <a:r>
              <a:rPr lang="nl-NL" sz="2200" b="1" dirty="0">
                <a:solidFill>
                  <a:schemeClr val="bg2"/>
                </a:solidFill>
              </a:rPr>
              <a:t>Part 1: </a:t>
            </a:r>
          </a:p>
          <a:p>
            <a:pPr algn="ctr"/>
            <a:r>
              <a:rPr lang="nl-NL" sz="2200" b="1" dirty="0">
                <a:solidFill>
                  <a:schemeClr val="bg2"/>
                </a:solidFill>
              </a:rPr>
              <a:t>Buidling rapport</a:t>
            </a:r>
          </a:p>
          <a:p>
            <a:pPr algn="ctr"/>
            <a:endParaRPr lang="nl-NL" sz="2200" b="1" dirty="0">
              <a:solidFill>
                <a:schemeClr val="bg2"/>
              </a:solidFill>
            </a:endParaRPr>
          </a:p>
        </p:txBody>
      </p:sp>
      <p:sp>
        <p:nvSpPr>
          <p:cNvPr id="8" name="Tekstvak 7">
            <a:hlinkClick r:id="rId4" action="ppaction://hlinksldjump"/>
          </p:cNvPr>
          <p:cNvSpPr txBox="1"/>
          <p:nvPr/>
        </p:nvSpPr>
        <p:spPr>
          <a:xfrm>
            <a:off x="5099537" y="2104980"/>
            <a:ext cx="2715064" cy="1107996"/>
          </a:xfrm>
          <a:prstGeom prst="rect">
            <a:avLst/>
          </a:prstGeom>
          <a:solidFill>
            <a:schemeClr val="tx2">
              <a:alpha val="84000"/>
            </a:schemeClr>
          </a:solidFill>
        </p:spPr>
        <p:txBody>
          <a:bodyPr wrap="square" rtlCol="0">
            <a:spAutoFit/>
          </a:bodyPr>
          <a:lstStyle/>
          <a:p>
            <a:pPr algn="ctr"/>
            <a:r>
              <a:rPr lang="nl-NL" sz="2200" b="1" dirty="0">
                <a:solidFill>
                  <a:schemeClr val="bg2"/>
                </a:solidFill>
              </a:rPr>
              <a:t>Part 2: </a:t>
            </a:r>
          </a:p>
          <a:p>
            <a:pPr algn="ctr"/>
            <a:r>
              <a:rPr lang="nl-NL" sz="2200" b="1" dirty="0">
                <a:solidFill>
                  <a:schemeClr val="bg2"/>
                </a:solidFill>
              </a:rPr>
              <a:t>Types of communication</a:t>
            </a:r>
          </a:p>
        </p:txBody>
      </p:sp>
      <p:sp>
        <p:nvSpPr>
          <p:cNvPr id="9" name="Tekstvak 8">
            <a:hlinkClick r:id="rId5" action="ppaction://hlinksldjump"/>
          </p:cNvPr>
          <p:cNvSpPr txBox="1"/>
          <p:nvPr/>
        </p:nvSpPr>
        <p:spPr>
          <a:xfrm>
            <a:off x="3275856" y="3761164"/>
            <a:ext cx="2715064" cy="1107996"/>
          </a:xfrm>
          <a:prstGeom prst="rect">
            <a:avLst/>
          </a:prstGeom>
          <a:solidFill>
            <a:schemeClr val="tx2">
              <a:alpha val="84000"/>
            </a:schemeClr>
          </a:solidFill>
        </p:spPr>
        <p:txBody>
          <a:bodyPr wrap="square" rtlCol="0">
            <a:spAutoFit/>
          </a:bodyPr>
          <a:lstStyle/>
          <a:p>
            <a:pPr algn="ctr"/>
            <a:r>
              <a:rPr lang="nl-NL" sz="2200" b="1" dirty="0">
                <a:solidFill>
                  <a:schemeClr val="bg2"/>
                </a:solidFill>
              </a:rPr>
              <a:t>Part 3: </a:t>
            </a:r>
          </a:p>
          <a:p>
            <a:pPr algn="ctr"/>
            <a:r>
              <a:rPr lang="nl-NL" sz="2200" b="1" dirty="0">
                <a:solidFill>
                  <a:schemeClr val="bg2"/>
                </a:solidFill>
              </a:rPr>
              <a:t>Summary</a:t>
            </a:r>
          </a:p>
          <a:p>
            <a:pPr algn="ctr"/>
            <a:endParaRPr lang="nl-NL" sz="2200" b="1" dirty="0">
              <a:solidFill>
                <a:schemeClr val="bg2"/>
              </a:solidFill>
            </a:endParaRPr>
          </a:p>
        </p:txBody>
      </p:sp>
      <p:sp>
        <p:nvSpPr>
          <p:cNvPr id="11" name="Rechthoek 10"/>
          <p:cNvSpPr/>
          <p:nvPr/>
        </p:nvSpPr>
        <p:spPr>
          <a:xfrm>
            <a:off x="4633388" y="6453336"/>
            <a:ext cx="4500463" cy="369332"/>
          </a:xfrm>
          <a:prstGeom prst="rect">
            <a:avLst/>
          </a:prstGeom>
        </p:spPr>
        <p:txBody>
          <a:bodyPr wrap="none">
            <a:spAutoFit/>
          </a:bodyPr>
          <a:lstStyle/>
          <a:p>
            <a:r>
              <a:rPr lang="nl-NL" i="1" dirty="0">
                <a:solidFill>
                  <a:srgbClr val="001C3D"/>
                </a:solidFill>
              </a:rPr>
              <a:t>Click on the boxes to open the respective parts</a:t>
            </a:r>
            <a:endParaRPr lang="nl-NL"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Types of communication</a:t>
            </a:r>
          </a:p>
        </p:txBody>
      </p:sp>
      <p:sp>
        <p:nvSpPr>
          <p:cNvPr id="10" name="Tijdelijke aanduiding voor inhoud 2"/>
          <p:cNvSpPr txBox="1">
            <a:spLocks/>
          </p:cNvSpPr>
          <p:nvPr/>
        </p:nvSpPr>
        <p:spPr>
          <a:xfrm>
            <a:off x="457200" y="3429000"/>
            <a:ext cx="8291264" cy="1728192"/>
          </a:xfrm>
          <a:prstGeom prst="rect">
            <a:avLst/>
          </a:prstGeom>
        </p:spPr>
        <p:txBody>
          <a:bodyPr vert="horz" lIns="91440" tIns="45720" rIns="91440" bIns="45720" rtlCol="0">
            <a:noAutofit/>
          </a:bodyPr>
          <a:lstStyle/>
          <a:p>
            <a:r>
              <a:rPr lang="nl-NL" sz="2000" b="1" i="1" dirty="0"/>
              <a:t>CLICK </a:t>
            </a:r>
            <a:r>
              <a:rPr lang="nl-NL" sz="2000" i="1" dirty="0"/>
              <a:t>on the buttons below.</a:t>
            </a:r>
          </a:p>
          <a:p>
            <a:r>
              <a:rPr lang="nl-NL" sz="2000" i="1" dirty="0"/>
              <a:t>You can come back to this page by clicking on the icon in the upperright corner of this page.  </a:t>
            </a:r>
          </a:p>
        </p:txBody>
      </p:sp>
      <p:sp>
        <p:nvSpPr>
          <p:cNvPr id="9" name="Tekstvak 8">
            <a:hlinkClick r:id="rId3" action="ppaction://hlinksldjump"/>
          </p:cNvPr>
          <p:cNvSpPr txBox="1"/>
          <p:nvPr/>
        </p:nvSpPr>
        <p:spPr>
          <a:xfrm>
            <a:off x="1691680" y="4941169"/>
            <a:ext cx="2715064" cy="646331"/>
          </a:xfrm>
          <a:prstGeom prst="rect">
            <a:avLst/>
          </a:prstGeom>
          <a:solidFill>
            <a:srgbClr val="00A2DB">
              <a:alpha val="84000"/>
            </a:srgbClr>
          </a:solidFill>
        </p:spPr>
        <p:txBody>
          <a:bodyPr wrap="square" rtlCol="0">
            <a:spAutoFit/>
          </a:bodyPr>
          <a:lstStyle/>
          <a:p>
            <a:pPr algn="ctr"/>
            <a:r>
              <a:rPr lang="nl-NL" b="1" dirty="0">
                <a:solidFill>
                  <a:schemeClr val="bg2"/>
                </a:solidFill>
              </a:rPr>
              <a:t>Verbal communication</a:t>
            </a:r>
          </a:p>
          <a:p>
            <a:pPr algn="ctr"/>
            <a:endParaRPr lang="nl-NL" b="1" dirty="0">
              <a:solidFill>
                <a:schemeClr val="bg2"/>
              </a:solidFill>
            </a:endParaRPr>
          </a:p>
        </p:txBody>
      </p:sp>
      <p:sp>
        <p:nvSpPr>
          <p:cNvPr id="11" name="Tekstvak 10">
            <a:hlinkClick r:id="rId4" action="ppaction://hlinksldjump"/>
          </p:cNvPr>
          <p:cNvSpPr txBox="1"/>
          <p:nvPr/>
        </p:nvSpPr>
        <p:spPr>
          <a:xfrm>
            <a:off x="4788024" y="4941168"/>
            <a:ext cx="2715064" cy="646331"/>
          </a:xfrm>
          <a:prstGeom prst="rect">
            <a:avLst/>
          </a:prstGeom>
          <a:solidFill>
            <a:schemeClr val="tx2">
              <a:alpha val="84000"/>
            </a:schemeClr>
          </a:solidFill>
        </p:spPr>
        <p:txBody>
          <a:bodyPr wrap="square" rtlCol="0">
            <a:spAutoFit/>
          </a:bodyPr>
          <a:lstStyle/>
          <a:p>
            <a:pPr algn="ctr"/>
            <a:r>
              <a:rPr lang="nl-NL" b="1" dirty="0">
                <a:solidFill>
                  <a:schemeClr val="bg2"/>
                </a:solidFill>
              </a:rPr>
              <a:t>Questioning </a:t>
            </a:r>
          </a:p>
          <a:p>
            <a:pPr algn="ctr"/>
            <a:r>
              <a:rPr lang="nl-NL" b="1" dirty="0">
                <a:solidFill>
                  <a:schemeClr val="bg2"/>
                </a:solidFill>
              </a:rPr>
              <a:t>skills</a:t>
            </a:r>
          </a:p>
        </p:txBody>
      </p:sp>
      <p:sp>
        <p:nvSpPr>
          <p:cNvPr id="12" name="Tekstvak 11">
            <a:hlinkClick r:id="rId5" action="ppaction://hlinksldjump"/>
          </p:cNvPr>
          <p:cNvSpPr txBox="1"/>
          <p:nvPr/>
        </p:nvSpPr>
        <p:spPr>
          <a:xfrm>
            <a:off x="1691680" y="5795971"/>
            <a:ext cx="2715064" cy="646331"/>
          </a:xfrm>
          <a:prstGeom prst="rect">
            <a:avLst/>
          </a:prstGeom>
          <a:solidFill>
            <a:schemeClr val="tx2">
              <a:alpha val="84000"/>
            </a:schemeClr>
          </a:solidFill>
        </p:spPr>
        <p:txBody>
          <a:bodyPr wrap="square" rtlCol="0">
            <a:spAutoFit/>
          </a:bodyPr>
          <a:lstStyle/>
          <a:p>
            <a:pPr algn="ctr"/>
            <a:r>
              <a:rPr lang="nl-NL" b="1" dirty="0">
                <a:solidFill>
                  <a:schemeClr val="bg2"/>
                </a:solidFill>
              </a:rPr>
              <a:t>Tips for effective verbal communication</a:t>
            </a:r>
          </a:p>
        </p:txBody>
      </p:sp>
      <p:sp>
        <p:nvSpPr>
          <p:cNvPr id="14" name="Tekstvak 13">
            <a:hlinkClick r:id="rId6" action="ppaction://hlinksldjump"/>
          </p:cNvPr>
          <p:cNvSpPr txBox="1"/>
          <p:nvPr/>
        </p:nvSpPr>
        <p:spPr>
          <a:xfrm>
            <a:off x="4788024" y="5795972"/>
            <a:ext cx="2715064" cy="646331"/>
          </a:xfrm>
          <a:prstGeom prst="rect">
            <a:avLst/>
          </a:prstGeom>
          <a:solidFill>
            <a:srgbClr val="00A2DB">
              <a:alpha val="84000"/>
            </a:srgbClr>
          </a:solidFill>
        </p:spPr>
        <p:txBody>
          <a:bodyPr wrap="square" rtlCol="0">
            <a:spAutoFit/>
          </a:bodyPr>
          <a:lstStyle/>
          <a:p>
            <a:pPr algn="ctr"/>
            <a:r>
              <a:rPr lang="nl-NL" b="1" dirty="0">
                <a:solidFill>
                  <a:schemeClr val="bg2"/>
                </a:solidFill>
              </a:rPr>
              <a:t>Non-verbal behaviour</a:t>
            </a:r>
          </a:p>
          <a:p>
            <a:pPr algn="ctr"/>
            <a:endParaRPr lang="nl-NL" b="1" dirty="0">
              <a:solidFill>
                <a:schemeClr val="bg2"/>
              </a:solidFill>
            </a:endParaRPr>
          </a:p>
        </p:txBody>
      </p:sp>
      <p:sp>
        <p:nvSpPr>
          <p:cNvPr id="13" name="Actieknop: Terug 12">
            <a:hlinkClick r:id="rId7" action="ppaction://hlinksldjump" highlightClick="1"/>
          </p:cNvPr>
          <p:cNvSpPr/>
          <p:nvPr/>
        </p:nvSpPr>
        <p:spPr>
          <a:xfrm>
            <a:off x="7956376" y="404664"/>
            <a:ext cx="792088" cy="576064"/>
          </a:xfrm>
          <a:prstGeom prst="actionButtonReturn">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Verbal communication</a:t>
            </a:r>
          </a:p>
        </p:txBody>
      </p:sp>
      <p:sp>
        <p:nvSpPr>
          <p:cNvPr id="10" name="Tijdelijke aanduiding voor inhoud 2"/>
          <p:cNvSpPr txBox="1">
            <a:spLocks/>
          </p:cNvSpPr>
          <p:nvPr/>
        </p:nvSpPr>
        <p:spPr>
          <a:xfrm>
            <a:off x="1115616" y="3118656"/>
            <a:ext cx="7956376" cy="3501008"/>
          </a:xfrm>
          <a:prstGeom prst="rect">
            <a:avLst/>
          </a:prstGeom>
        </p:spPr>
        <p:txBody>
          <a:bodyPr vert="horz" lIns="91440" tIns="45720" rIns="91440" bIns="45720" rtlCol="0">
            <a:noAutofit/>
          </a:bodyPr>
          <a:lstStyle/>
          <a:p>
            <a:pPr algn="just"/>
            <a:r>
              <a:rPr lang="en-US" sz="2000" dirty="0"/>
              <a:t>In a verbal encounter, the sender intends to convey a certain message. The sender’s formulation of the message is affected by his or her perception of the situation, which is formed by his own personal assumptions, ideas, stereotypes and values. </a:t>
            </a:r>
          </a:p>
          <a:p>
            <a:pPr algn="just"/>
            <a:endParaRPr lang="nl-NL" sz="2000" dirty="0"/>
          </a:p>
          <a:p>
            <a:pPr algn="just"/>
            <a:r>
              <a:rPr lang="en-US" sz="2000" dirty="0"/>
              <a:t>The message conveyed by the sender will contain several layers of meaning. One part of it will be the </a:t>
            </a:r>
            <a:r>
              <a:rPr lang="en-US" sz="2000" b="1" dirty="0"/>
              <a:t>literal, verbal part </a:t>
            </a:r>
            <a:r>
              <a:rPr lang="en-US" sz="2000" dirty="0"/>
              <a:t>of the message. A greater part of it will be the </a:t>
            </a:r>
            <a:r>
              <a:rPr lang="en-US" sz="2000" b="1" dirty="0" err="1"/>
              <a:t>paraverbal</a:t>
            </a:r>
            <a:r>
              <a:rPr lang="en-US" sz="2000" dirty="0"/>
              <a:t> and </a:t>
            </a:r>
            <a:r>
              <a:rPr lang="en-US" sz="2000" b="1" dirty="0"/>
              <a:t>non-verbal</a:t>
            </a:r>
            <a:r>
              <a:rPr lang="en-US" sz="2000" dirty="0"/>
              <a:t> meaning. The </a:t>
            </a:r>
            <a:r>
              <a:rPr lang="en-US" sz="2000" dirty="0" err="1"/>
              <a:t>paraverbal</a:t>
            </a:r>
            <a:r>
              <a:rPr lang="en-US" sz="2000" dirty="0"/>
              <a:t> meaning includes how the message is spoken, e.g. the tone, pitch, volume of the voice and speed of delivery. The non-verbal meaning is the sender’s body language.</a:t>
            </a:r>
            <a:endParaRPr lang="nl-NL" sz="2000" dirty="0"/>
          </a:p>
          <a:p>
            <a:pPr algn="just"/>
            <a:endParaRPr lang="nl-NL" sz="2000" dirty="0"/>
          </a:p>
        </p:txBody>
      </p:sp>
      <p:sp>
        <p:nvSpPr>
          <p:cNvPr id="13" name="Actieknop: Terug 12">
            <a:hlinkClick r:id="rId3" action="ppaction://hlinksldjump" highlightClick="1"/>
          </p:cNvPr>
          <p:cNvSpPr/>
          <p:nvPr/>
        </p:nvSpPr>
        <p:spPr>
          <a:xfrm>
            <a:off x="7956376" y="404664"/>
            <a:ext cx="792088" cy="576064"/>
          </a:xfrm>
          <a:prstGeom prst="actionButtonReturn">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7" name="Tekstvak 16"/>
          <p:cNvSpPr txBox="1"/>
          <p:nvPr/>
        </p:nvSpPr>
        <p:spPr>
          <a:xfrm>
            <a:off x="323528" y="2708920"/>
            <a:ext cx="8496944" cy="369332"/>
          </a:xfrm>
          <a:prstGeom prst="rect">
            <a:avLst/>
          </a:prstGeom>
          <a:solidFill>
            <a:schemeClr val="tx1"/>
          </a:solidFill>
        </p:spPr>
        <p:txBody>
          <a:bodyPr wrap="square" rtlCol="0">
            <a:spAutoFit/>
          </a:bodyPr>
          <a:lstStyle/>
          <a:p>
            <a:r>
              <a:rPr lang="en-US" dirty="0">
                <a:solidFill>
                  <a:schemeClr val="bg1"/>
                </a:solidFill>
              </a:rPr>
              <a:t>Verbal communication is the transmission of information by means of spoken language. </a:t>
            </a:r>
            <a:endParaRPr lang="nl-NL" dirty="0">
              <a:solidFill>
                <a:schemeClr val="bg1"/>
              </a:solidFill>
            </a:endParaRPr>
          </a:p>
        </p:txBody>
      </p:sp>
      <p:sp>
        <p:nvSpPr>
          <p:cNvPr id="18" name="Ovaal 17">
            <a:hlinkClick r:id="rId4" action="ppaction://hlinksldjump"/>
          </p:cNvPr>
          <p:cNvSpPr/>
          <p:nvPr/>
        </p:nvSpPr>
        <p:spPr>
          <a:xfrm>
            <a:off x="179512" y="371703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9" name="Ovaal 18">
            <a:hlinkClick r:id="rId5" action="ppaction://hlinksldjump"/>
          </p:cNvPr>
          <p:cNvSpPr/>
          <p:nvPr/>
        </p:nvSpPr>
        <p:spPr>
          <a:xfrm>
            <a:off x="179512" y="436510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0" name="Ovaal 19">
            <a:hlinkClick r:id="rId6" action="ppaction://hlinksldjump"/>
          </p:cNvPr>
          <p:cNvSpPr/>
          <p:nvPr/>
        </p:nvSpPr>
        <p:spPr>
          <a:xfrm>
            <a:off x="179512" y="501317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1" name="Ovaal 20">
            <a:hlinkClick r:id="rId7" action="ppaction://hlinksldjump"/>
          </p:cNvPr>
          <p:cNvSpPr/>
          <p:nvPr/>
        </p:nvSpPr>
        <p:spPr>
          <a:xfrm>
            <a:off x="17951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al 18">
            <a:hlinkClick r:id="rId2" action="ppaction://hlinksldjump"/>
          </p:cNvPr>
          <p:cNvSpPr/>
          <p:nvPr/>
        </p:nvSpPr>
        <p:spPr>
          <a:xfrm>
            <a:off x="179512" y="436510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pic>
        <p:nvPicPr>
          <p:cNvPr id="15"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Verbal communication</a:t>
            </a:r>
          </a:p>
        </p:txBody>
      </p:sp>
      <p:sp>
        <p:nvSpPr>
          <p:cNvPr id="10" name="Tijdelijke aanduiding voor inhoud 2"/>
          <p:cNvSpPr txBox="1">
            <a:spLocks/>
          </p:cNvSpPr>
          <p:nvPr/>
        </p:nvSpPr>
        <p:spPr>
          <a:xfrm>
            <a:off x="1115616" y="3356992"/>
            <a:ext cx="7956376" cy="3501008"/>
          </a:xfrm>
          <a:prstGeom prst="rect">
            <a:avLst/>
          </a:prstGeom>
        </p:spPr>
        <p:txBody>
          <a:bodyPr vert="horz" lIns="91440" tIns="45720" rIns="91440" bIns="45720" rtlCol="0">
            <a:noAutofit/>
          </a:bodyPr>
          <a:lstStyle/>
          <a:p>
            <a:pPr algn="just"/>
            <a:r>
              <a:rPr lang="nl-NL" dirty="0"/>
              <a:t>In geval van verbale communicatie wil de zender een bepaalde boodschap overbrengen. De formulering van de boodschap door de zender wordt beïnvloed door zijn of haar opvatting van de situatie. Deze opvatting wordt gevormd door de persoonlijke veronderstellingen, ideeën, stereotypen en waarden. </a:t>
            </a:r>
          </a:p>
          <a:p>
            <a:pPr algn="just"/>
            <a:r>
              <a:rPr lang="nl-NL" dirty="0"/>
              <a:t> </a:t>
            </a:r>
          </a:p>
          <a:p>
            <a:pPr algn="just"/>
            <a:r>
              <a:rPr lang="nl-NL" dirty="0"/>
              <a:t>De boodschap die door de zender wordt overgedragen, bevat verschillende betekenislagen. Een deel ervan is het letterlijke, verbale deel van de boodschap. Een groter deel ervan bestaat uit de paraverbale en non-verbale betekenis. De paraverbale betekenis bestaat onder meer uit hoe de boodschap wordt uitgesproken: het draait om de klank en toonhoogte, het volume en de snelheid. De non-verbale betekenis bestaat uit de lichaamstaal van de zender</a:t>
            </a:r>
          </a:p>
        </p:txBody>
      </p:sp>
      <p:sp>
        <p:nvSpPr>
          <p:cNvPr id="13" name="Actieknop: Terug 12">
            <a:hlinkClick r:id="rId4" action="ppaction://hlinksldjump" highlightClick="1"/>
          </p:cNvPr>
          <p:cNvSpPr/>
          <p:nvPr/>
        </p:nvSpPr>
        <p:spPr>
          <a:xfrm>
            <a:off x="7956376" y="404664"/>
            <a:ext cx="792088" cy="576064"/>
          </a:xfrm>
          <a:prstGeom prst="actionButtonReturn">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7" name="Tekstvak 16"/>
          <p:cNvSpPr txBox="1"/>
          <p:nvPr/>
        </p:nvSpPr>
        <p:spPr>
          <a:xfrm>
            <a:off x="323528" y="2708920"/>
            <a:ext cx="8496944" cy="369332"/>
          </a:xfrm>
          <a:prstGeom prst="rect">
            <a:avLst/>
          </a:prstGeom>
          <a:solidFill>
            <a:schemeClr val="tx1"/>
          </a:solidFill>
        </p:spPr>
        <p:txBody>
          <a:bodyPr wrap="square" rtlCol="0">
            <a:spAutoFit/>
          </a:bodyPr>
          <a:lstStyle/>
          <a:p>
            <a:r>
              <a:rPr lang="en-US" dirty="0">
                <a:solidFill>
                  <a:schemeClr val="bg1"/>
                </a:solidFill>
              </a:rPr>
              <a:t>Verbal communication is the transmission of information by means of spoken language. </a:t>
            </a:r>
            <a:endParaRPr lang="nl-NL" dirty="0">
              <a:solidFill>
                <a:schemeClr val="bg1"/>
              </a:solidFill>
            </a:endParaRPr>
          </a:p>
        </p:txBody>
      </p:sp>
      <p:sp>
        <p:nvSpPr>
          <p:cNvPr id="18" name="Ovaal 17">
            <a:hlinkClick r:id="rId5" action="ppaction://hlinksldjump"/>
          </p:cNvPr>
          <p:cNvSpPr/>
          <p:nvPr/>
        </p:nvSpPr>
        <p:spPr>
          <a:xfrm>
            <a:off x="179512" y="3717032"/>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20" name="Ovaal 19">
            <a:hlinkClick r:id="rId6" action="ppaction://hlinksldjump"/>
          </p:cNvPr>
          <p:cNvSpPr/>
          <p:nvPr/>
        </p:nvSpPr>
        <p:spPr>
          <a:xfrm>
            <a:off x="179512" y="501317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1" name="Ovaal 20">
            <a:hlinkClick r:id="rId7" action="ppaction://hlinksldjump"/>
          </p:cNvPr>
          <p:cNvSpPr/>
          <p:nvPr/>
        </p:nvSpPr>
        <p:spPr>
          <a:xfrm>
            <a:off x="17951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12" name="Tekstvak 11"/>
          <p:cNvSpPr txBox="1"/>
          <p:nvPr/>
        </p:nvSpPr>
        <p:spPr>
          <a:xfrm>
            <a:off x="1043608" y="3072348"/>
            <a:ext cx="7956376" cy="378565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t>The recipient will perceive the message in its entirety, namely its verbal, </a:t>
            </a:r>
            <a:r>
              <a:rPr lang="en-US" sz="2000" dirty="0" err="1"/>
              <a:t>paraverbal</a:t>
            </a:r>
            <a:r>
              <a:rPr lang="en-US" sz="2000" dirty="0"/>
              <a:t> and non-verbal components. </a:t>
            </a:r>
            <a:endParaRPr lang="nl-NL" sz="2000" dirty="0"/>
          </a:p>
          <a:p>
            <a:r>
              <a:rPr lang="en-US" sz="2000" dirty="0"/>
              <a:t> </a:t>
            </a:r>
            <a:endParaRPr lang="nl-NL" sz="2000" dirty="0"/>
          </a:p>
          <a:p>
            <a:pPr algn="just"/>
            <a:r>
              <a:rPr lang="en-US" sz="2000" dirty="0"/>
              <a:t>Ideally, the recipient’s interpretation of the message should correspond to the sender’s intended meaning. However, this is not always the case. Firstly, it may be that the verbal and non-verbal elements of the message are conflicting, i.e. they do not match with each other. In this instance, because of the way our brains work, the receiver will pick up on the non-verbal meaning more quickly and this will influence how the verbal meaning is received. The difficulty here is that non-verbal </a:t>
            </a:r>
            <a:r>
              <a:rPr lang="en-US" sz="2000" dirty="0" err="1"/>
              <a:t>behaviour</a:t>
            </a:r>
            <a:r>
              <a:rPr lang="en-US" sz="2000" dirty="0"/>
              <a:t> is subject to multiple interpretations. Therefore the receiver may be misinterpreting the sender’s body language. </a:t>
            </a:r>
            <a:endParaRPr lang="nl-NL" sz="2000"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Verbal communication</a:t>
            </a:r>
          </a:p>
        </p:txBody>
      </p:sp>
      <p:sp>
        <p:nvSpPr>
          <p:cNvPr id="10" name="Tijdelijke aanduiding voor inhoud 2"/>
          <p:cNvSpPr txBox="1">
            <a:spLocks/>
          </p:cNvSpPr>
          <p:nvPr/>
        </p:nvSpPr>
        <p:spPr>
          <a:xfrm>
            <a:off x="1115616" y="3356992"/>
            <a:ext cx="7956376" cy="3501008"/>
          </a:xfrm>
          <a:prstGeom prst="rect">
            <a:avLst/>
          </a:prstGeom>
        </p:spPr>
        <p:txBody>
          <a:bodyPr vert="horz" lIns="91440" tIns="45720" rIns="91440" bIns="45720" rtlCol="0">
            <a:noAutofit/>
          </a:bodyPr>
          <a:lstStyle/>
          <a:p>
            <a:pPr algn="just"/>
            <a:endParaRPr lang="nl-NL" dirty="0"/>
          </a:p>
        </p:txBody>
      </p:sp>
      <p:sp>
        <p:nvSpPr>
          <p:cNvPr id="13" name="Actieknop: Terug 12">
            <a:hlinkClick r:id="rId3" action="ppaction://hlinksldjump" highlightClick="1"/>
          </p:cNvPr>
          <p:cNvSpPr/>
          <p:nvPr/>
        </p:nvSpPr>
        <p:spPr>
          <a:xfrm>
            <a:off x="7956376" y="404664"/>
            <a:ext cx="792088" cy="576064"/>
          </a:xfrm>
          <a:prstGeom prst="actionButtonReturn">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7" name="Tekstvak 16"/>
          <p:cNvSpPr txBox="1"/>
          <p:nvPr/>
        </p:nvSpPr>
        <p:spPr>
          <a:xfrm>
            <a:off x="323528" y="2708920"/>
            <a:ext cx="8496944" cy="369332"/>
          </a:xfrm>
          <a:prstGeom prst="rect">
            <a:avLst/>
          </a:prstGeom>
          <a:solidFill>
            <a:schemeClr val="tx1"/>
          </a:solidFill>
        </p:spPr>
        <p:txBody>
          <a:bodyPr wrap="square" rtlCol="0">
            <a:spAutoFit/>
          </a:bodyPr>
          <a:lstStyle/>
          <a:p>
            <a:r>
              <a:rPr lang="en-US" dirty="0">
                <a:solidFill>
                  <a:schemeClr val="bg1"/>
                </a:solidFill>
              </a:rPr>
              <a:t>Verbal communication is the transmission of information by means of spoken language. </a:t>
            </a:r>
            <a:endParaRPr lang="nl-NL" dirty="0">
              <a:solidFill>
                <a:schemeClr val="bg1"/>
              </a:solidFill>
            </a:endParaRPr>
          </a:p>
        </p:txBody>
      </p:sp>
      <p:sp>
        <p:nvSpPr>
          <p:cNvPr id="14" name="Ovaal 17">
            <a:hlinkClick r:id="rId4" action="ppaction://hlinksldjump"/>
          </p:cNvPr>
          <p:cNvSpPr/>
          <p:nvPr/>
        </p:nvSpPr>
        <p:spPr>
          <a:xfrm>
            <a:off x="179512" y="371703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22" name="Ovaal 18">
            <a:hlinkClick r:id="rId5" action="ppaction://hlinksldjump"/>
          </p:cNvPr>
          <p:cNvSpPr/>
          <p:nvPr/>
        </p:nvSpPr>
        <p:spPr>
          <a:xfrm>
            <a:off x="179512" y="4365104"/>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3" name="Ovaal 19">
            <a:hlinkClick r:id="rId6" action="ppaction://hlinksldjump"/>
          </p:cNvPr>
          <p:cNvSpPr/>
          <p:nvPr/>
        </p:nvSpPr>
        <p:spPr>
          <a:xfrm>
            <a:off x="179512" y="501317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4" name="Ovaal 20">
            <a:hlinkClick r:id="rId7" action="ppaction://hlinksldjump"/>
          </p:cNvPr>
          <p:cNvSpPr/>
          <p:nvPr/>
        </p:nvSpPr>
        <p:spPr>
          <a:xfrm>
            <a:off x="17951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2" name="Rectangle 1"/>
          <p:cNvSpPr/>
          <p:nvPr/>
        </p:nvSpPr>
        <p:spPr>
          <a:xfrm>
            <a:off x="1763688" y="3331835"/>
            <a:ext cx="7056784" cy="1107996"/>
          </a:xfrm>
          <a:prstGeom prst="rect">
            <a:avLst/>
          </a:prstGeom>
        </p:spPr>
        <p:txBody>
          <a:bodyPr wrap="square">
            <a:spAutoFit/>
          </a:bodyPr>
          <a:lstStyle/>
          <a:p>
            <a:pPr algn="just"/>
            <a:r>
              <a:rPr lang="en-US" sz="2200" dirty="0"/>
              <a:t>Secondly, the receiver’s interpretation of both verbal and non-verbal messages will be affected by his or her own perceptions of the reality, or his or her “frame of reference”.</a:t>
            </a:r>
            <a:endParaRPr lang="nl-NL" sz="2200" dirty="0"/>
          </a:p>
        </p:txBody>
      </p:sp>
      <p:sp>
        <p:nvSpPr>
          <p:cNvPr id="25" name="Tekstvak 4">
            <a:hlinkClick r:id="rId8" action="ppaction://hlinksldjump"/>
          </p:cNvPr>
          <p:cNvSpPr txBox="1"/>
          <p:nvPr/>
        </p:nvSpPr>
        <p:spPr>
          <a:xfrm>
            <a:off x="6012160" y="4687976"/>
            <a:ext cx="2340260" cy="1477328"/>
          </a:xfrm>
          <a:prstGeom prst="rect">
            <a:avLst/>
          </a:prstGeom>
          <a:solidFill>
            <a:srgbClr val="00A2DB">
              <a:alpha val="84000"/>
            </a:srgbClr>
          </a:solidFill>
        </p:spPr>
        <p:txBody>
          <a:bodyPr wrap="square" rtlCol="0">
            <a:spAutoFit/>
          </a:bodyPr>
          <a:lstStyle/>
          <a:p>
            <a:pPr algn="ctr"/>
            <a:endParaRPr lang="nl-NL" b="1" dirty="0">
              <a:solidFill>
                <a:schemeClr val="bg2"/>
              </a:solidFill>
            </a:endParaRPr>
          </a:p>
          <a:p>
            <a:pPr algn="ctr"/>
            <a:r>
              <a:rPr lang="nl-NL" b="1" dirty="0">
                <a:solidFill>
                  <a:schemeClr val="bg2"/>
                </a:solidFill>
              </a:rPr>
              <a:t>CLICK here for a scheme on verbal communication</a:t>
            </a:r>
          </a:p>
          <a:p>
            <a:pPr algn="ctr"/>
            <a:endParaRPr lang="nl-NL" b="1" dirty="0">
              <a:solidFill>
                <a:schemeClr val="bg2"/>
              </a:solidFill>
            </a:endParaRPr>
          </a:p>
        </p:txBody>
      </p:sp>
    </p:spTree>
    <p:extLst>
      <p:ext uri="{BB962C8B-B14F-4D97-AF65-F5344CB8AC3E}">
        <p14:creationId xmlns:p14="http://schemas.microsoft.com/office/powerpoint/2010/main" val="16122697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unya\Documents\SUPRALAT\Politie en Recht 31.jpg"/>
          <p:cNvPicPr>
            <a:picLocks noChangeAspect="1" noChangeArrowheads="1"/>
          </p:cNvPicPr>
          <p:nvPr/>
        </p:nvPicPr>
        <p:blipFill>
          <a:blip r:embed="rId3" cstate="print"/>
          <a:srcRect t="14844" b="23992"/>
          <a:stretch>
            <a:fillRect/>
          </a:stretch>
        </p:blipFill>
        <p:spPr bwMode="auto">
          <a:xfrm>
            <a:off x="0" y="0"/>
            <a:ext cx="9144000" cy="3744416"/>
          </a:xfrm>
          <a:prstGeom prst="rect">
            <a:avLst/>
          </a:prstGeom>
          <a:noFill/>
        </p:spPr>
      </p:pic>
      <p:sp>
        <p:nvSpPr>
          <p:cNvPr id="6" name="Rechthoek 5"/>
          <p:cNvSpPr/>
          <p:nvPr/>
        </p:nvSpPr>
        <p:spPr>
          <a:xfrm>
            <a:off x="0" y="-27384"/>
            <a:ext cx="9180512"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Overview</a:t>
            </a:r>
          </a:p>
        </p:txBody>
      </p:sp>
      <p:sp>
        <p:nvSpPr>
          <p:cNvPr id="9" name="Tijdelijke aanduiding voor inhoud 2"/>
          <p:cNvSpPr txBox="1">
            <a:spLocks/>
          </p:cNvSpPr>
          <p:nvPr/>
        </p:nvSpPr>
        <p:spPr>
          <a:xfrm>
            <a:off x="323528" y="4509120"/>
            <a:ext cx="8496944" cy="1224136"/>
          </a:xfrm>
          <a:prstGeom prst="rect">
            <a:avLst/>
          </a:prstGeom>
        </p:spPr>
        <p:txBody>
          <a:bodyPr vert="horz" lIns="91440" tIns="45720" rIns="91440" bIns="45720" rtlCol="0">
            <a:noAutofit/>
          </a:bodyPr>
          <a:lstStyle/>
          <a:p>
            <a:pPr algn="just"/>
            <a:endParaRPr lang="nl-NL" sz="2200" dirty="0"/>
          </a:p>
        </p:txBody>
      </p:sp>
      <p:sp>
        <p:nvSpPr>
          <p:cNvPr id="18" name="Vijfhoek 17">
            <a:hlinkClick r:id="rId4" action="ppaction://hlinksldjump"/>
          </p:cNvPr>
          <p:cNvSpPr/>
          <p:nvPr/>
        </p:nvSpPr>
        <p:spPr>
          <a:xfrm>
            <a:off x="7668344" y="6256243"/>
            <a:ext cx="1296144"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
        <p:nvSpPr>
          <p:cNvPr id="3" name="Rectangle 2"/>
          <p:cNvSpPr/>
          <p:nvPr/>
        </p:nvSpPr>
        <p:spPr>
          <a:xfrm>
            <a:off x="396934" y="4149080"/>
            <a:ext cx="8496944" cy="1446550"/>
          </a:xfrm>
          <a:prstGeom prst="rect">
            <a:avLst/>
          </a:prstGeom>
        </p:spPr>
        <p:txBody>
          <a:bodyPr wrap="square">
            <a:spAutoFit/>
          </a:bodyPr>
          <a:lstStyle/>
          <a:p>
            <a:pPr algn="just"/>
            <a:r>
              <a:rPr lang="en-US" sz="2200" dirty="0"/>
              <a:t>Every day, in every way, we are communicating with one another. Some people are naturally good communicators, others need to work on their skills in this area. Some people communicate better in large groups, while others are much more comfortable on a one-to-one basis.</a:t>
            </a:r>
            <a:endParaRPr lang="nl-NL" sz="2200"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Verbal communication</a:t>
            </a:r>
          </a:p>
        </p:txBody>
      </p:sp>
      <p:sp>
        <p:nvSpPr>
          <p:cNvPr id="10" name="Tijdelijke aanduiding voor inhoud 2"/>
          <p:cNvSpPr txBox="1">
            <a:spLocks/>
          </p:cNvSpPr>
          <p:nvPr/>
        </p:nvSpPr>
        <p:spPr>
          <a:xfrm>
            <a:off x="1115616" y="3356992"/>
            <a:ext cx="7956376" cy="3501008"/>
          </a:xfrm>
          <a:prstGeom prst="rect">
            <a:avLst/>
          </a:prstGeom>
        </p:spPr>
        <p:txBody>
          <a:bodyPr vert="horz" lIns="91440" tIns="45720" rIns="91440" bIns="45720" rtlCol="0">
            <a:noAutofit/>
          </a:bodyPr>
          <a:lstStyle/>
          <a:p>
            <a:pPr algn="just"/>
            <a:endParaRPr lang="nl-NL" dirty="0"/>
          </a:p>
        </p:txBody>
      </p:sp>
      <p:sp>
        <p:nvSpPr>
          <p:cNvPr id="13" name="Actieknop: Terug 12">
            <a:hlinkClick r:id="rId3" action="ppaction://hlinksldjump" highlightClick="1"/>
          </p:cNvPr>
          <p:cNvSpPr/>
          <p:nvPr/>
        </p:nvSpPr>
        <p:spPr>
          <a:xfrm>
            <a:off x="7956376" y="404664"/>
            <a:ext cx="792088" cy="576064"/>
          </a:xfrm>
          <a:prstGeom prst="actionButtonReturn">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7" name="Tekstvak 16"/>
          <p:cNvSpPr txBox="1"/>
          <p:nvPr/>
        </p:nvSpPr>
        <p:spPr>
          <a:xfrm>
            <a:off x="323528" y="2708920"/>
            <a:ext cx="8496944" cy="369332"/>
          </a:xfrm>
          <a:prstGeom prst="rect">
            <a:avLst/>
          </a:prstGeom>
          <a:solidFill>
            <a:schemeClr val="tx1"/>
          </a:solidFill>
        </p:spPr>
        <p:txBody>
          <a:bodyPr wrap="square" rtlCol="0">
            <a:spAutoFit/>
          </a:bodyPr>
          <a:lstStyle/>
          <a:p>
            <a:r>
              <a:rPr lang="en-US" dirty="0">
                <a:solidFill>
                  <a:schemeClr val="bg1"/>
                </a:solidFill>
              </a:rPr>
              <a:t>Verbal communication is the transmission of information by means of spoken language. </a:t>
            </a:r>
            <a:endParaRPr lang="nl-NL" dirty="0">
              <a:solidFill>
                <a:schemeClr val="bg1"/>
              </a:solidFill>
            </a:endParaRPr>
          </a:p>
        </p:txBody>
      </p:sp>
      <p:sp>
        <p:nvSpPr>
          <p:cNvPr id="12" name="Tekstvak 11"/>
          <p:cNvSpPr txBox="1"/>
          <p:nvPr/>
        </p:nvSpPr>
        <p:spPr>
          <a:xfrm>
            <a:off x="1043608" y="3072348"/>
            <a:ext cx="7956376"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nl-NL" sz="2000" dirty="0"/>
          </a:p>
        </p:txBody>
      </p:sp>
      <p:sp>
        <p:nvSpPr>
          <p:cNvPr id="14" name="Ovaal 17">
            <a:hlinkClick r:id="rId4" action="ppaction://hlinksldjump"/>
          </p:cNvPr>
          <p:cNvSpPr/>
          <p:nvPr/>
        </p:nvSpPr>
        <p:spPr>
          <a:xfrm>
            <a:off x="179512" y="371703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22" name="Ovaal 18">
            <a:hlinkClick r:id="rId5" action="ppaction://hlinksldjump"/>
          </p:cNvPr>
          <p:cNvSpPr/>
          <p:nvPr/>
        </p:nvSpPr>
        <p:spPr>
          <a:xfrm>
            <a:off x="179512" y="4365104"/>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3" name="Ovaal 19">
            <a:hlinkClick r:id="rId6" action="ppaction://hlinksldjump"/>
          </p:cNvPr>
          <p:cNvSpPr/>
          <p:nvPr/>
        </p:nvSpPr>
        <p:spPr>
          <a:xfrm>
            <a:off x="179512" y="501317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4" name="Ovaal 20">
            <a:hlinkClick r:id="rId7" action="ppaction://hlinksldjump"/>
          </p:cNvPr>
          <p:cNvSpPr/>
          <p:nvPr/>
        </p:nvSpPr>
        <p:spPr>
          <a:xfrm>
            <a:off x="17951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2" name="Rectangle 1"/>
          <p:cNvSpPr/>
          <p:nvPr/>
        </p:nvSpPr>
        <p:spPr>
          <a:xfrm>
            <a:off x="1763688" y="3331835"/>
            <a:ext cx="7056784" cy="1107996"/>
          </a:xfrm>
          <a:prstGeom prst="rect">
            <a:avLst/>
          </a:prstGeom>
        </p:spPr>
        <p:txBody>
          <a:bodyPr wrap="square">
            <a:spAutoFit/>
          </a:bodyPr>
          <a:lstStyle/>
          <a:p>
            <a:pPr algn="just"/>
            <a:r>
              <a:rPr lang="en-US" sz="2200" dirty="0"/>
              <a:t>Secondly, the receiver’s interpretation of both verbal and non-verbal messages will be affected by his or her own perceptions of the reality, or his or her “frame of reference”.</a:t>
            </a:r>
            <a:endParaRPr lang="nl-NL" sz="2200" dirty="0"/>
          </a:p>
        </p:txBody>
      </p:sp>
      <p:sp>
        <p:nvSpPr>
          <p:cNvPr id="25" name="Tekstvak 4">
            <a:hlinkClick r:id="rId8" action="ppaction://hlinksldjump"/>
          </p:cNvPr>
          <p:cNvSpPr txBox="1"/>
          <p:nvPr/>
        </p:nvSpPr>
        <p:spPr>
          <a:xfrm>
            <a:off x="6012160" y="4687976"/>
            <a:ext cx="2340260" cy="1477328"/>
          </a:xfrm>
          <a:prstGeom prst="rect">
            <a:avLst/>
          </a:prstGeom>
          <a:solidFill>
            <a:srgbClr val="00A2DB">
              <a:alpha val="84000"/>
            </a:srgbClr>
          </a:solidFill>
        </p:spPr>
        <p:txBody>
          <a:bodyPr wrap="square" rtlCol="0">
            <a:spAutoFit/>
          </a:bodyPr>
          <a:lstStyle/>
          <a:p>
            <a:pPr algn="ctr"/>
            <a:endParaRPr lang="nl-NL" b="1" dirty="0">
              <a:solidFill>
                <a:schemeClr val="bg2"/>
              </a:solidFill>
            </a:endParaRPr>
          </a:p>
          <a:p>
            <a:pPr algn="ctr"/>
            <a:r>
              <a:rPr lang="nl-NL" b="1" dirty="0">
                <a:solidFill>
                  <a:schemeClr val="bg2"/>
                </a:solidFill>
              </a:rPr>
              <a:t>CLICK here for a scheme on verbal communication</a:t>
            </a:r>
          </a:p>
          <a:p>
            <a:pPr algn="ctr"/>
            <a:endParaRPr lang="nl-NL" b="1" dirty="0">
              <a:solidFill>
                <a:schemeClr val="bg2"/>
              </a:solidFill>
            </a:endParaRPr>
          </a:p>
        </p:txBody>
      </p:sp>
      <p:pic>
        <p:nvPicPr>
          <p:cNvPr id="18" name="Picture 17"/>
          <p:cNvPicPr>
            <a:picLocks noChangeAspect="1" noChangeArrowheads="1"/>
          </p:cNvPicPr>
          <p:nvPr/>
        </p:nvPicPr>
        <p:blipFill>
          <a:blip r:embed="rId9"/>
          <a:srcRect/>
          <a:stretch>
            <a:fillRect/>
          </a:stretch>
        </p:blipFill>
        <p:spPr bwMode="auto">
          <a:xfrm>
            <a:off x="1979712" y="2365740"/>
            <a:ext cx="6372708" cy="3998728"/>
          </a:xfrm>
          <a:prstGeom prst="rect">
            <a:avLst/>
          </a:prstGeom>
          <a:noFill/>
          <a:ln w="9525">
            <a:noFill/>
            <a:miter lim="800000"/>
            <a:headEnd/>
            <a:tailEnd/>
          </a:ln>
        </p:spPr>
      </p:pic>
    </p:spTree>
    <p:extLst>
      <p:ext uri="{BB962C8B-B14F-4D97-AF65-F5344CB8AC3E}">
        <p14:creationId xmlns:p14="http://schemas.microsoft.com/office/powerpoint/2010/main" val="20691481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Verbal communication</a:t>
            </a:r>
          </a:p>
        </p:txBody>
      </p:sp>
      <p:sp>
        <p:nvSpPr>
          <p:cNvPr id="13" name="Actieknop: Terug 12">
            <a:hlinkClick r:id="rId3" action="ppaction://hlinksldjump" highlightClick="1"/>
          </p:cNvPr>
          <p:cNvSpPr/>
          <p:nvPr/>
        </p:nvSpPr>
        <p:spPr>
          <a:xfrm>
            <a:off x="7956376" y="404664"/>
            <a:ext cx="792088" cy="576064"/>
          </a:xfrm>
          <a:prstGeom prst="actionButtonReturn">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7" name="Tekstvak 16"/>
          <p:cNvSpPr txBox="1"/>
          <p:nvPr/>
        </p:nvSpPr>
        <p:spPr>
          <a:xfrm>
            <a:off x="323528" y="2708920"/>
            <a:ext cx="8496944" cy="369332"/>
          </a:xfrm>
          <a:prstGeom prst="rect">
            <a:avLst/>
          </a:prstGeom>
          <a:solidFill>
            <a:schemeClr val="tx1"/>
          </a:solidFill>
        </p:spPr>
        <p:txBody>
          <a:bodyPr wrap="square" rtlCol="0">
            <a:spAutoFit/>
          </a:bodyPr>
          <a:lstStyle/>
          <a:p>
            <a:r>
              <a:rPr lang="en-US" dirty="0">
                <a:solidFill>
                  <a:schemeClr val="bg1"/>
                </a:solidFill>
              </a:rPr>
              <a:t>Verbal communication is the transmission of information by means of spoken language. </a:t>
            </a:r>
            <a:endParaRPr lang="nl-NL" dirty="0">
              <a:solidFill>
                <a:schemeClr val="bg1"/>
              </a:solidFill>
            </a:endParaRPr>
          </a:p>
        </p:txBody>
      </p:sp>
      <p:sp>
        <p:nvSpPr>
          <p:cNvPr id="14" name="Ovaal 17">
            <a:hlinkClick r:id="rId4" action="ppaction://hlinksldjump"/>
          </p:cNvPr>
          <p:cNvSpPr/>
          <p:nvPr/>
        </p:nvSpPr>
        <p:spPr>
          <a:xfrm>
            <a:off x="179512" y="371703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22" name="Ovaal 18">
            <a:hlinkClick r:id="rId5" action="ppaction://hlinksldjump"/>
          </p:cNvPr>
          <p:cNvSpPr/>
          <p:nvPr/>
        </p:nvSpPr>
        <p:spPr>
          <a:xfrm>
            <a:off x="179512" y="436510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3" name="Ovaal 19">
            <a:hlinkClick r:id="rId6" action="ppaction://hlinksldjump"/>
          </p:cNvPr>
          <p:cNvSpPr/>
          <p:nvPr/>
        </p:nvSpPr>
        <p:spPr>
          <a:xfrm>
            <a:off x="179512" y="5013176"/>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4" name="Ovaal 20">
            <a:hlinkClick r:id="rId7" action="ppaction://hlinksldjump"/>
          </p:cNvPr>
          <p:cNvSpPr/>
          <p:nvPr/>
        </p:nvSpPr>
        <p:spPr>
          <a:xfrm>
            <a:off x="17951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25" name="Tekstvak 11"/>
          <p:cNvSpPr txBox="1"/>
          <p:nvPr/>
        </p:nvSpPr>
        <p:spPr>
          <a:xfrm>
            <a:off x="1190266" y="3351395"/>
            <a:ext cx="7953369"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t>For example, a female Middle Eastern client, suspected of theft, tells the lawyer, a male, that she does not want to talk about the alleged offence. The lawyer, in an attempt to build rapport, increases his efforts to make eye contact, while his client becomes more and more withdrawn. The lawyer interprets this withdrawal as “I don’t trust you” This is based on the lawyer’s interpretation of the client’s body language, and the lawyer’s own prior experiences with Middle Eastern suspects, who in the lawyer’s view, tend to mistrust lawyers. The lawyer increases his efforts to engender trust through an open posture of leaning forward. </a:t>
            </a:r>
            <a:endParaRPr lang="nl-NL" sz="2000" dirty="0"/>
          </a:p>
        </p:txBody>
      </p:sp>
    </p:spTree>
    <p:extLst>
      <p:ext uri="{BB962C8B-B14F-4D97-AF65-F5344CB8AC3E}">
        <p14:creationId xmlns:p14="http://schemas.microsoft.com/office/powerpoint/2010/main" val="174515624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Verbal communication</a:t>
            </a:r>
          </a:p>
        </p:txBody>
      </p:sp>
      <p:sp>
        <p:nvSpPr>
          <p:cNvPr id="13" name="Actieknop: Terug 12">
            <a:hlinkClick r:id="rId3" action="ppaction://hlinksldjump" highlightClick="1"/>
          </p:cNvPr>
          <p:cNvSpPr/>
          <p:nvPr/>
        </p:nvSpPr>
        <p:spPr>
          <a:xfrm>
            <a:off x="7956376" y="404664"/>
            <a:ext cx="792088" cy="576064"/>
          </a:xfrm>
          <a:prstGeom prst="actionButtonReturn">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7" name="Tekstvak 16"/>
          <p:cNvSpPr txBox="1"/>
          <p:nvPr/>
        </p:nvSpPr>
        <p:spPr>
          <a:xfrm>
            <a:off x="323528" y="2708920"/>
            <a:ext cx="8496944" cy="369332"/>
          </a:xfrm>
          <a:prstGeom prst="rect">
            <a:avLst/>
          </a:prstGeom>
          <a:solidFill>
            <a:schemeClr val="tx1"/>
          </a:solidFill>
        </p:spPr>
        <p:txBody>
          <a:bodyPr wrap="square" rtlCol="0">
            <a:spAutoFit/>
          </a:bodyPr>
          <a:lstStyle/>
          <a:p>
            <a:r>
              <a:rPr lang="en-US" dirty="0">
                <a:solidFill>
                  <a:schemeClr val="bg1"/>
                </a:solidFill>
              </a:rPr>
              <a:t>Verbal communication is the transmission of information by means of spoken language. </a:t>
            </a:r>
            <a:endParaRPr lang="nl-NL" dirty="0">
              <a:solidFill>
                <a:schemeClr val="bg1"/>
              </a:solidFill>
            </a:endParaRPr>
          </a:p>
        </p:txBody>
      </p:sp>
      <p:sp>
        <p:nvSpPr>
          <p:cNvPr id="12" name="Ovaal 17">
            <a:hlinkClick r:id="rId4" action="ppaction://hlinksldjump"/>
          </p:cNvPr>
          <p:cNvSpPr/>
          <p:nvPr/>
        </p:nvSpPr>
        <p:spPr>
          <a:xfrm>
            <a:off x="179512" y="371703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8" name="Ovaal 18">
            <a:hlinkClick r:id="rId5" action="ppaction://hlinksldjump"/>
          </p:cNvPr>
          <p:cNvSpPr/>
          <p:nvPr/>
        </p:nvSpPr>
        <p:spPr>
          <a:xfrm>
            <a:off x="179512" y="436510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9" name="Ovaal 19">
            <a:hlinkClick r:id="rId6" action="ppaction://hlinksldjump"/>
          </p:cNvPr>
          <p:cNvSpPr/>
          <p:nvPr/>
        </p:nvSpPr>
        <p:spPr>
          <a:xfrm>
            <a:off x="179512" y="501317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0" name="Ovaal 20">
            <a:hlinkClick r:id="rId7" action="ppaction://hlinksldjump"/>
          </p:cNvPr>
          <p:cNvSpPr/>
          <p:nvPr/>
        </p:nvSpPr>
        <p:spPr>
          <a:xfrm>
            <a:off x="179512" y="566124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21" name="Tekstvak 11"/>
          <p:cNvSpPr txBox="1"/>
          <p:nvPr/>
        </p:nvSpPr>
        <p:spPr>
          <a:xfrm>
            <a:off x="1152789" y="3705562"/>
            <a:ext cx="7776864"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dirty="0"/>
              <a:t>However, it may be that the client avoids making eye contact, because in her culture it may be interpreted as a sign of romantic interest. The more the lawyer attempts to build rapport, the more the client withdraws. It may also be that she is not willing to discuss the allegation with the lawyer because of the stigma that exists in her culture in respect of persons accused of stealing.  </a:t>
            </a:r>
            <a:endParaRPr lang="nl-NL" sz="2000" dirty="0"/>
          </a:p>
        </p:txBody>
      </p:sp>
      <p:sp>
        <p:nvSpPr>
          <p:cNvPr id="26" name="Vijfhoek 13">
            <a:hlinkClick r:id="rId3" action="ppaction://hlinksldjump"/>
          </p:cNvPr>
          <p:cNvSpPr/>
          <p:nvPr/>
        </p:nvSpPr>
        <p:spPr>
          <a:xfrm>
            <a:off x="6157853" y="6165304"/>
            <a:ext cx="2771800"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CLOSE</a:t>
            </a:r>
          </a:p>
        </p:txBody>
      </p:sp>
    </p:spTree>
    <p:extLst>
      <p:ext uri="{BB962C8B-B14F-4D97-AF65-F5344CB8AC3E}">
        <p14:creationId xmlns:p14="http://schemas.microsoft.com/office/powerpoint/2010/main" val="164510111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Verbal communication</a:t>
            </a:r>
          </a:p>
        </p:txBody>
      </p:sp>
      <p:sp>
        <p:nvSpPr>
          <p:cNvPr id="10" name="Tijdelijke aanduiding voor inhoud 2"/>
          <p:cNvSpPr txBox="1">
            <a:spLocks/>
          </p:cNvSpPr>
          <p:nvPr/>
        </p:nvSpPr>
        <p:spPr>
          <a:xfrm>
            <a:off x="1115616" y="3140968"/>
            <a:ext cx="7956376" cy="3501008"/>
          </a:xfrm>
          <a:prstGeom prst="rect">
            <a:avLst/>
          </a:prstGeom>
        </p:spPr>
        <p:txBody>
          <a:bodyPr vert="horz" lIns="91440" tIns="45720" rIns="91440" bIns="45720" rtlCol="0">
            <a:noAutofit/>
          </a:bodyPr>
          <a:lstStyle/>
          <a:p>
            <a:pPr algn="just"/>
            <a:r>
              <a:rPr lang="nl-NL" b="1" i="1" dirty="0"/>
              <a:t>Click </a:t>
            </a:r>
            <a:r>
              <a:rPr lang="nl-NL" i="1" dirty="0"/>
              <a:t>on the numbers on the left-hand side for more information.</a:t>
            </a:r>
          </a:p>
        </p:txBody>
      </p:sp>
      <p:sp>
        <p:nvSpPr>
          <p:cNvPr id="13" name="Actieknop: Terug 12">
            <a:hlinkClick r:id="rId3" action="ppaction://hlinksldjump" highlightClick="1"/>
          </p:cNvPr>
          <p:cNvSpPr/>
          <p:nvPr/>
        </p:nvSpPr>
        <p:spPr>
          <a:xfrm>
            <a:off x="7956376" y="404664"/>
            <a:ext cx="792088" cy="576064"/>
          </a:xfrm>
          <a:prstGeom prst="actionButtonReturn">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7" name="Tekstvak 16"/>
          <p:cNvSpPr txBox="1"/>
          <p:nvPr/>
        </p:nvSpPr>
        <p:spPr>
          <a:xfrm>
            <a:off x="0" y="2492896"/>
            <a:ext cx="9144000" cy="646331"/>
          </a:xfrm>
          <a:prstGeom prst="rect">
            <a:avLst/>
          </a:prstGeom>
          <a:solidFill>
            <a:schemeClr val="tx1"/>
          </a:solidFill>
        </p:spPr>
        <p:txBody>
          <a:bodyPr wrap="square" rtlCol="0">
            <a:spAutoFit/>
          </a:bodyPr>
          <a:lstStyle/>
          <a:p>
            <a:r>
              <a:rPr lang="en-US" dirty="0">
                <a:solidFill>
                  <a:schemeClr val="bg1"/>
                </a:solidFill>
              </a:rPr>
              <a:t>Based on what was discussed previously, here are some tips and techniques for effective verbal communication.</a:t>
            </a:r>
            <a:endParaRPr lang="nl-NL" dirty="0">
              <a:solidFill>
                <a:schemeClr val="bg1"/>
              </a:solidFill>
            </a:endParaRPr>
          </a:p>
        </p:txBody>
      </p:sp>
      <p:sp>
        <p:nvSpPr>
          <p:cNvPr id="18" name="Ovaal 17">
            <a:hlinkClick r:id="rId4" action="ppaction://hlinksldjump"/>
          </p:cNvPr>
          <p:cNvSpPr/>
          <p:nvPr/>
        </p:nvSpPr>
        <p:spPr>
          <a:xfrm>
            <a:off x="179512" y="3717032"/>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9" name="Ovaal 18">
            <a:hlinkClick r:id="rId5" action="ppaction://hlinksldjump"/>
          </p:cNvPr>
          <p:cNvSpPr/>
          <p:nvPr/>
        </p:nvSpPr>
        <p:spPr>
          <a:xfrm>
            <a:off x="179512" y="436510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0" name="Ovaal 19">
            <a:hlinkClick r:id="rId6" action="ppaction://hlinksldjump"/>
          </p:cNvPr>
          <p:cNvSpPr/>
          <p:nvPr/>
        </p:nvSpPr>
        <p:spPr>
          <a:xfrm>
            <a:off x="179512" y="501317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1" name="Ovaal 20">
            <a:hlinkClick r:id="rId6" action="ppaction://hlinksldjump"/>
          </p:cNvPr>
          <p:cNvSpPr/>
          <p:nvPr/>
        </p:nvSpPr>
        <p:spPr>
          <a:xfrm>
            <a:off x="17951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12" name="Tekstvak 11"/>
          <p:cNvSpPr txBox="1"/>
          <p:nvPr/>
        </p:nvSpPr>
        <p:spPr>
          <a:xfrm>
            <a:off x="1187624" y="4077072"/>
            <a:ext cx="7776864"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dirty="0"/>
              <a:t>Firstly, you should </a:t>
            </a:r>
            <a:r>
              <a:rPr lang="en-US" sz="2000" b="1" dirty="0"/>
              <a:t>regularly check and confirm </a:t>
            </a:r>
            <a:r>
              <a:rPr lang="en-US" sz="2000" dirty="0"/>
              <a:t>whether you have correctly understood what the other person intended to convey. Paraphrasing or </a:t>
            </a:r>
            <a:r>
              <a:rPr lang="en-US" sz="2000" dirty="0" err="1"/>
              <a:t>summarising</a:t>
            </a:r>
            <a:r>
              <a:rPr lang="en-US" sz="2000" dirty="0"/>
              <a:t> what has been said allows you to reflect back, ensuring you have understood their intended message. For instance, you can say “If I understand correctly, you are saying….” You can also ask questions to clarify certain points.</a:t>
            </a:r>
            <a:endParaRPr lang="nl-NL" sz="2000"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Verbal communication</a:t>
            </a:r>
          </a:p>
        </p:txBody>
      </p:sp>
      <p:sp>
        <p:nvSpPr>
          <p:cNvPr id="10" name="Tijdelijke aanduiding voor inhoud 2"/>
          <p:cNvSpPr txBox="1">
            <a:spLocks/>
          </p:cNvSpPr>
          <p:nvPr/>
        </p:nvSpPr>
        <p:spPr>
          <a:xfrm>
            <a:off x="1115616" y="3140968"/>
            <a:ext cx="7956376" cy="3501008"/>
          </a:xfrm>
          <a:prstGeom prst="rect">
            <a:avLst/>
          </a:prstGeom>
        </p:spPr>
        <p:txBody>
          <a:bodyPr vert="horz" lIns="91440" tIns="45720" rIns="91440" bIns="45720" rtlCol="0">
            <a:noAutofit/>
          </a:bodyPr>
          <a:lstStyle/>
          <a:p>
            <a:pPr algn="just"/>
            <a:r>
              <a:rPr lang="nl-NL" b="1" i="1" dirty="0"/>
              <a:t>Click </a:t>
            </a:r>
            <a:r>
              <a:rPr lang="nl-NL" i="1" dirty="0"/>
              <a:t>on the numbers on the left-hand side for more information.</a:t>
            </a:r>
          </a:p>
        </p:txBody>
      </p:sp>
      <p:sp>
        <p:nvSpPr>
          <p:cNvPr id="13" name="Actieknop: Terug 12">
            <a:hlinkClick r:id="rId3" action="ppaction://hlinksldjump" highlightClick="1"/>
          </p:cNvPr>
          <p:cNvSpPr/>
          <p:nvPr/>
        </p:nvSpPr>
        <p:spPr>
          <a:xfrm>
            <a:off x="7956376" y="404664"/>
            <a:ext cx="792088" cy="576064"/>
          </a:xfrm>
          <a:prstGeom prst="actionButtonReturn">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7" name="Tekstvak 16"/>
          <p:cNvSpPr txBox="1"/>
          <p:nvPr/>
        </p:nvSpPr>
        <p:spPr>
          <a:xfrm>
            <a:off x="0" y="2492896"/>
            <a:ext cx="9144000" cy="646331"/>
          </a:xfrm>
          <a:prstGeom prst="rect">
            <a:avLst/>
          </a:prstGeom>
          <a:solidFill>
            <a:schemeClr val="tx1"/>
          </a:solidFill>
        </p:spPr>
        <p:txBody>
          <a:bodyPr wrap="square" rtlCol="0">
            <a:spAutoFit/>
          </a:bodyPr>
          <a:lstStyle/>
          <a:p>
            <a:r>
              <a:rPr lang="en-US" dirty="0">
                <a:solidFill>
                  <a:schemeClr val="bg1"/>
                </a:solidFill>
              </a:rPr>
              <a:t>Based on what was discussed previously, here are some tips and techniques for effective verbal communication.</a:t>
            </a:r>
            <a:endParaRPr lang="nl-NL" dirty="0">
              <a:solidFill>
                <a:schemeClr val="bg1"/>
              </a:solidFill>
            </a:endParaRPr>
          </a:p>
        </p:txBody>
      </p:sp>
      <p:sp>
        <p:nvSpPr>
          <p:cNvPr id="12" name="Tekstvak 11"/>
          <p:cNvSpPr txBox="1"/>
          <p:nvPr/>
        </p:nvSpPr>
        <p:spPr>
          <a:xfrm>
            <a:off x="1187624" y="4077072"/>
            <a:ext cx="7776864"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dirty="0"/>
              <a:t>Secondly, do not hesitate to </a:t>
            </a:r>
            <a:r>
              <a:rPr lang="en-US" sz="2000" b="1" dirty="0"/>
              <a:t>check that the other person understood</a:t>
            </a:r>
            <a:r>
              <a:rPr lang="en-US" sz="2000" dirty="0"/>
              <a:t> the meaning of your message. </a:t>
            </a:r>
            <a:r>
              <a:rPr lang="en-US" sz="2000" b="1" i="1" dirty="0"/>
              <a:t>Avoid doing so by asking “Do you understand?”</a:t>
            </a:r>
            <a:r>
              <a:rPr lang="en-US" sz="2000" dirty="0"/>
              <a:t>, but instead ask them, for example, to tell you what points he or she picked up on in what you have just said. You might want to provide additional explanations of certain terms or words to make sure they have understood them in the way you intended.</a:t>
            </a:r>
            <a:endParaRPr lang="nl-NL" sz="2000" dirty="0"/>
          </a:p>
        </p:txBody>
      </p:sp>
      <p:sp>
        <p:nvSpPr>
          <p:cNvPr id="14" name="Ovaal 17">
            <a:hlinkClick r:id="rId4" action="ppaction://hlinksldjump"/>
          </p:cNvPr>
          <p:cNvSpPr/>
          <p:nvPr/>
        </p:nvSpPr>
        <p:spPr>
          <a:xfrm>
            <a:off x="179512" y="371703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22" name="Ovaal 18">
            <a:hlinkClick r:id="rId5" action="ppaction://hlinksldjump"/>
          </p:cNvPr>
          <p:cNvSpPr/>
          <p:nvPr/>
        </p:nvSpPr>
        <p:spPr>
          <a:xfrm>
            <a:off x="179512" y="4365104"/>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3" name="Ovaal 19">
            <a:hlinkClick r:id="rId6" action="ppaction://hlinksldjump"/>
          </p:cNvPr>
          <p:cNvSpPr/>
          <p:nvPr/>
        </p:nvSpPr>
        <p:spPr>
          <a:xfrm>
            <a:off x="179512" y="501317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4" name="Ovaal 20">
            <a:hlinkClick r:id="rId6" action="ppaction://hlinksldjump"/>
          </p:cNvPr>
          <p:cNvSpPr/>
          <p:nvPr/>
        </p:nvSpPr>
        <p:spPr>
          <a:xfrm>
            <a:off x="17951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Tree>
    <p:extLst>
      <p:ext uri="{BB962C8B-B14F-4D97-AF65-F5344CB8AC3E}">
        <p14:creationId xmlns:p14="http://schemas.microsoft.com/office/powerpoint/2010/main" val="160309429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Verbal communication</a:t>
            </a:r>
          </a:p>
        </p:txBody>
      </p:sp>
      <p:sp>
        <p:nvSpPr>
          <p:cNvPr id="10" name="Tijdelijke aanduiding voor inhoud 2"/>
          <p:cNvSpPr txBox="1">
            <a:spLocks/>
          </p:cNvSpPr>
          <p:nvPr/>
        </p:nvSpPr>
        <p:spPr>
          <a:xfrm>
            <a:off x="1115616" y="3140968"/>
            <a:ext cx="7956376" cy="3501008"/>
          </a:xfrm>
          <a:prstGeom prst="rect">
            <a:avLst/>
          </a:prstGeom>
        </p:spPr>
        <p:txBody>
          <a:bodyPr vert="horz" lIns="91440" tIns="45720" rIns="91440" bIns="45720" rtlCol="0">
            <a:noAutofit/>
          </a:bodyPr>
          <a:lstStyle/>
          <a:p>
            <a:pPr algn="just"/>
            <a:r>
              <a:rPr lang="nl-NL" b="1" i="1" dirty="0"/>
              <a:t>Click </a:t>
            </a:r>
            <a:r>
              <a:rPr lang="nl-NL" i="1" dirty="0"/>
              <a:t>on the numbers on the left-hand side for more information.</a:t>
            </a:r>
          </a:p>
        </p:txBody>
      </p:sp>
      <p:sp>
        <p:nvSpPr>
          <p:cNvPr id="13" name="Actieknop: Terug 12">
            <a:hlinkClick r:id="rId3" action="ppaction://hlinksldjump" highlightClick="1"/>
          </p:cNvPr>
          <p:cNvSpPr/>
          <p:nvPr/>
        </p:nvSpPr>
        <p:spPr>
          <a:xfrm>
            <a:off x="7956376" y="404664"/>
            <a:ext cx="792088" cy="576064"/>
          </a:xfrm>
          <a:prstGeom prst="actionButtonReturn">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7" name="Tekstvak 16"/>
          <p:cNvSpPr txBox="1"/>
          <p:nvPr/>
        </p:nvSpPr>
        <p:spPr>
          <a:xfrm>
            <a:off x="0" y="2492896"/>
            <a:ext cx="9144000" cy="646331"/>
          </a:xfrm>
          <a:prstGeom prst="rect">
            <a:avLst/>
          </a:prstGeom>
          <a:solidFill>
            <a:schemeClr val="tx1"/>
          </a:solidFill>
        </p:spPr>
        <p:txBody>
          <a:bodyPr wrap="square" rtlCol="0">
            <a:spAutoFit/>
          </a:bodyPr>
          <a:lstStyle/>
          <a:p>
            <a:r>
              <a:rPr lang="en-US" dirty="0">
                <a:solidFill>
                  <a:schemeClr val="bg1"/>
                </a:solidFill>
              </a:rPr>
              <a:t>Based on what was discussed previously, here are some tips and techniques for effective verbal communication.</a:t>
            </a:r>
            <a:endParaRPr lang="nl-NL" dirty="0">
              <a:solidFill>
                <a:schemeClr val="bg1"/>
              </a:solidFill>
            </a:endParaRPr>
          </a:p>
        </p:txBody>
      </p:sp>
      <p:sp>
        <p:nvSpPr>
          <p:cNvPr id="12" name="Tekstvak 11"/>
          <p:cNvSpPr txBox="1"/>
          <p:nvPr/>
        </p:nvSpPr>
        <p:spPr>
          <a:xfrm>
            <a:off x="1187624" y="4077072"/>
            <a:ext cx="7776864"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dirty="0"/>
              <a:t>Secondly, do not hesitate to </a:t>
            </a:r>
            <a:r>
              <a:rPr lang="en-US" sz="2000" b="1" dirty="0"/>
              <a:t>check that the other person understood</a:t>
            </a:r>
            <a:r>
              <a:rPr lang="en-US" sz="2000" dirty="0"/>
              <a:t> the meaning of your message. </a:t>
            </a:r>
            <a:r>
              <a:rPr lang="en-US" sz="2000" b="1" i="1" dirty="0"/>
              <a:t>Avoid doing so by asking “Do you understand?”</a:t>
            </a:r>
            <a:r>
              <a:rPr lang="en-US" sz="2000" dirty="0"/>
              <a:t>, but instead ask them, for example, to tell you what points he or she picked up on in what you have just said. You might want to provide additional explanations of certain terms or words to make sure they have understood them in the way you intended.</a:t>
            </a:r>
            <a:endParaRPr lang="nl-NL" sz="2000" dirty="0"/>
          </a:p>
        </p:txBody>
      </p:sp>
      <p:sp>
        <p:nvSpPr>
          <p:cNvPr id="18" name="Ovaal 17">
            <a:hlinkClick r:id="rId4" action="ppaction://hlinksldjump"/>
          </p:cNvPr>
          <p:cNvSpPr/>
          <p:nvPr/>
        </p:nvSpPr>
        <p:spPr>
          <a:xfrm>
            <a:off x="179512" y="371703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9" name="Ovaal 18">
            <a:hlinkClick r:id="rId5" action="ppaction://hlinksldjump"/>
          </p:cNvPr>
          <p:cNvSpPr/>
          <p:nvPr/>
        </p:nvSpPr>
        <p:spPr>
          <a:xfrm>
            <a:off x="179512" y="436510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0" name="Ovaal 19">
            <a:hlinkClick r:id="rId6" action="ppaction://hlinksldjump"/>
          </p:cNvPr>
          <p:cNvSpPr/>
          <p:nvPr/>
        </p:nvSpPr>
        <p:spPr>
          <a:xfrm>
            <a:off x="179512" y="5013176"/>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1" name="Ovaal 20">
            <a:hlinkClick r:id="rId7" action="ppaction://hlinksldjump"/>
          </p:cNvPr>
          <p:cNvSpPr/>
          <p:nvPr/>
        </p:nvSpPr>
        <p:spPr>
          <a:xfrm>
            <a:off x="17951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Tree>
    <p:extLst>
      <p:ext uri="{BB962C8B-B14F-4D97-AF65-F5344CB8AC3E}">
        <p14:creationId xmlns:p14="http://schemas.microsoft.com/office/powerpoint/2010/main" val="57981173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Verbale communicatie</a:t>
            </a:r>
          </a:p>
        </p:txBody>
      </p:sp>
      <p:sp>
        <p:nvSpPr>
          <p:cNvPr id="10" name="Tijdelijke aanduiding voor inhoud 2"/>
          <p:cNvSpPr txBox="1">
            <a:spLocks/>
          </p:cNvSpPr>
          <p:nvPr/>
        </p:nvSpPr>
        <p:spPr>
          <a:xfrm>
            <a:off x="1115616" y="3140968"/>
            <a:ext cx="7956376" cy="3501008"/>
          </a:xfrm>
          <a:prstGeom prst="rect">
            <a:avLst/>
          </a:prstGeom>
        </p:spPr>
        <p:txBody>
          <a:bodyPr vert="horz" lIns="91440" tIns="45720" rIns="91440" bIns="45720" rtlCol="0">
            <a:noAutofit/>
          </a:bodyPr>
          <a:lstStyle/>
          <a:p>
            <a:pPr algn="just"/>
            <a:endParaRPr lang="nl-NL" dirty="0"/>
          </a:p>
        </p:txBody>
      </p:sp>
      <p:sp>
        <p:nvSpPr>
          <p:cNvPr id="13" name="Actieknop: Terug 12">
            <a:hlinkClick r:id="rId3" action="ppaction://hlinksldjump" highlightClick="1"/>
          </p:cNvPr>
          <p:cNvSpPr/>
          <p:nvPr/>
        </p:nvSpPr>
        <p:spPr>
          <a:xfrm>
            <a:off x="7956376" y="404664"/>
            <a:ext cx="792088" cy="576064"/>
          </a:xfrm>
          <a:prstGeom prst="actionButtonReturn">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7" name="Tekstvak 16"/>
          <p:cNvSpPr txBox="1"/>
          <p:nvPr/>
        </p:nvSpPr>
        <p:spPr>
          <a:xfrm>
            <a:off x="0" y="2492896"/>
            <a:ext cx="9144000" cy="646331"/>
          </a:xfrm>
          <a:prstGeom prst="rect">
            <a:avLst/>
          </a:prstGeom>
          <a:solidFill>
            <a:schemeClr val="tx1"/>
          </a:solidFill>
        </p:spPr>
        <p:txBody>
          <a:bodyPr wrap="square" rtlCol="0">
            <a:spAutoFit/>
          </a:bodyPr>
          <a:lstStyle/>
          <a:p>
            <a:r>
              <a:rPr lang="en-US" dirty="0">
                <a:solidFill>
                  <a:schemeClr val="bg1"/>
                </a:solidFill>
              </a:rPr>
              <a:t>Based on what was discussed previously, here are some tips and techniques for effective verbal communication.</a:t>
            </a:r>
            <a:endParaRPr lang="nl-NL" dirty="0">
              <a:solidFill>
                <a:schemeClr val="bg1"/>
              </a:solidFill>
            </a:endParaRPr>
          </a:p>
        </p:txBody>
      </p:sp>
      <p:sp>
        <p:nvSpPr>
          <p:cNvPr id="18" name="Ovaal 17">
            <a:hlinkClick r:id="rId4" action="ppaction://hlinksldjump"/>
          </p:cNvPr>
          <p:cNvSpPr/>
          <p:nvPr/>
        </p:nvSpPr>
        <p:spPr>
          <a:xfrm>
            <a:off x="179512" y="371703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9" name="Ovaal 18">
            <a:hlinkClick r:id="rId5" action="ppaction://hlinksldjump"/>
          </p:cNvPr>
          <p:cNvSpPr/>
          <p:nvPr/>
        </p:nvSpPr>
        <p:spPr>
          <a:xfrm>
            <a:off x="179512" y="436510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0" name="Ovaal 19">
            <a:hlinkClick r:id="rId6" action="ppaction://hlinksldjump"/>
          </p:cNvPr>
          <p:cNvSpPr/>
          <p:nvPr/>
        </p:nvSpPr>
        <p:spPr>
          <a:xfrm>
            <a:off x="179512" y="5013176"/>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1" name="Ovaal 20">
            <a:hlinkClick r:id="rId7" action="ppaction://hlinksldjump"/>
          </p:cNvPr>
          <p:cNvSpPr/>
          <p:nvPr/>
        </p:nvSpPr>
        <p:spPr>
          <a:xfrm>
            <a:off x="17951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12" name="Tekstvak 11"/>
          <p:cNvSpPr txBox="1"/>
          <p:nvPr/>
        </p:nvSpPr>
        <p:spPr>
          <a:xfrm>
            <a:off x="1187624" y="3933056"/>
            <a:ext cx="7776864"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dirty="0"/>
              <a:t>You may also need to </a:t>
            </a:r>
            <a:r>
              <a:rPr lang="en-US" b="1" dirty="0"/>
              <a:t>repeat certain important pieces of information</a:t>
            </a:r>
            <a:r>
              <a:rPr lang="en-US" dirty="0"/>
              <a:t>, as well as paraphrase often to increase the chance that the intended meaning of the message comes across. You might also want to ask them to do the same for the benefit of your own understanding.</a:t>
            </a:r>
            <a:endParaRPr lang="nl-NL" dirty="0"/>
          </a:p>
          <a:p>
            <a:pPr algn="just"/>
            <a:r>
              <a:rPr lang="en-US" dirty="0"/>
              <a:t> </a:t>
            </a:r>
            <a:endParaRPr lang="nl-NL" dirty="0"/>
          </a:p>
          <a:p>
            <a:pPr algn="just"/>
            <a:r>
              <a:rPr lang="en-US" dirty="0"/>
              <a:t>State </a:t>
            </a:r>
            <a:r>
              <a:rPr lang="en-US" b="1" dirty="0"/>
              <a:t>what you would like to achieve </a:t>
            </a:r>
            <a:r>
              <a:rPr lang="en-US" dirty="0"/>
              <a:t>by engaging in communication, as well as </a:t>
            </a:r>
            <a:r>
              <a:rPr lang="en-US" b="1" dirty="0"/>
              <a:t>any limitations </a:t>
            </a:r>
            <a:r>
              <a:rPr lang="en-US" dirty="0"/>
              <a:t>that exist to achieving this goal: for example, any time constraints, or lack of information at your disposal.</a:t>
            </a:r>
            <a:endParaRPr lang="nl-NL" dirty="0"/>
          </a:p>
        </p:txBody>
      </p:sp>
      <p:sp>
        <p:nvSpPr>
          <p:cNvPr id="2" name="Rectangle 1"/>
          <p:cNvSpPr/>
          <p:nvPr/>
        </p:nvSpPr>
        <p:spPr>
          <a:xfrm>
            <a:off x="1187624" y="3105835"/>
            <a:ext cx="7560840" cy="369332"/>
          </a:xfrm>
          <a:prstGeom prst="rect">
            <a:avLst/>
          </a:prstGeom>
        </p:spPr>
        <p:txBody>
          <a:bodyPr wrap="square">
            <a:spAutoFit/>
          </a:bodyPr>
          <a:lstStyle/>
          <a:p>
            <a:pPr algn="just"/>
            <a:r>
              <a:rPr lang="nl-NL" b="1" i="1" dirty="0"/>
              <a:t>Click </a:t>
            </a:r>
            <a:r>
              <a:rPr lang="nl-NL" i="1" dirty="0"/>
              <a:t>on the numbers on the left-hand side for more information.</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Verbale communicatie</a:t>
            </a:r>
          </a:p>
        </p:txBody>
      </p:sp>
      <p:sp>
        <p:nvSpPr>
          <p:cNvPr id="10" name="Tijdelijke aanduiding voor inhoud 2"/>
          <p:cNvSpPr txBox="1">
            <a:spLocks/>
          </p:cNvSpPr>
          <p:nvPr/>
        </p:nvSpPr>
        <p:spPr>
          <a:xfrm>
            <a:off x="1115616" y="3140968"/>
            <a:ext cx="7956376" cy="3501008"/>
          </a:xfrm>
          <a:prstGeom prst="rect">
            <a:avLst/>
          </a:prstGeom>
        </p:spPr>
        <p:txBody>
          <a:bodyPr vert="horz" lIns="91440" tIns="45720" rIns="91440" bIns="45720" rtlCol="0">
            <a:noAutofit/>
          </a:bodyPr>
          <a:lstStyle/>
          <a:p>
            <a:pPr algn="just"/>
            <a:endParaRPr lang="nl-NL" dirty="0"/>
          </a:p>
        </p:txBody>
      </p:sp>
      <p:sp>
        <p:nvSpPr>
          <p:cNvPr id="13" name="Actieknop: Terug 12">
            <a:hlinkClick r:id="rId3" action="ppaction://hlinksldjump" highlightClick="1"/>
          </p:cNvPr>
          <p:cNvSpPr/>
          <p:nvPr/>
        </p:nvSpPr>
        <p:spPr>
          <a:xfrm>
            <a:off x="7956376" y="404664"/>
            <a:ext cx="792088" cy="576064"/>
          </a:xfrm>
          <a:prstGeom prst="actionButtonReturn">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7" name="Tekstvak 16"/>
          <p:cNvSpPr txBox="1"/>
          <p:nvPr/>
        </p:nvSpPr>
        <p:spPr>
          <a:xfrm>
            <a:off x="0" y="2492896"/>
            <a:ext cx="9144000" cy="646331"/>
          </a:xfrm>
          <a:prstGeom prst="rect">
            <a:avLst/>
          </a:prstGeom>
          <a:solidFill>
            <a:schemeClr val="tx1"/>
          </a:solidFill>
        </p:spPr>
        <p:txBody>
          <a:bodyPr wrap="square" rtlCol="0">
            <a:spAutoFit/>
          </a:bodyPr>
          <a:lstStyle/>
          <a:p>
            <a:r>
              <a:rPr lang="en-US" dirty="0">
                <a:solidFill>
                  <a:schemeClr val="bg1"/>
                </a:solidFill>
              </a:rPr>
              <a:t>Based on what was discussed previously, here are some tips and techniques for effective verbal communication.</a:t>
            </a:r>
            <a:endParaRPr lang="nl-NL" dirty="0">
              <a:solidFill>
                <a:schemeClr val="bg1"/>
              </a:solidFill>
            </a:endParaRPr>
          </a:p>
        </p:txBody>
      </p:sp>
      <p:sp>
        <p:nvSpPr>
          <p:cNvPr id="12" name="Tekstvak 11"/>
          <p:cNvSpPr txBox="1"/>
          <p:nvPr/>
        </p:nvSpPr>
        <p:spPr>
          <a:xfrm>
            <a:off x="1187624" y="3720514"/>
            <a:ext cx="7776864"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dirty="0"/>
              <a:t>Use </a:t>
            </a:r>
            <a:r>
              <a:rPr lang="en-US" b="1" dirty="0"/>
              <a:t>language that is adapted </a:t>
            </a:r>
            <a:r>
              <a:rPr lang="en-US" dirty="0"/>
              <a:t>to the age, and social and educational background of the other person. However, you should not take it for granted that adapting your language will automatically lead to understanding. Therefore, it is important to always confirm mutual understanding. </a:t>
            </a:r>
            <a:endParaRPr lang="nl-NL" dirty="0"/>
          </a:p>
          <a:p>
            <a:pPr algn="just"/>
            <a:r>
              <a:rPr lang="en-US" dirty="0"/>
              <a:t> </a:t>
            </a:r>
            <a:endParaRPr lang="nl-NL" dirty="0"/>
          </a:p>
          <a:p>
            <a:pPr algn="just"/>
            <a:r>
              <a:rPr lang="en-US" dirty="0"/>
              <a:t>Finally, </a:t>
            </a:r>
            <a:r>
              <a:rPr lang="en-US" b="1" dirty="0"/>
              <a:t>avoid using legal jargon or legalisms</a:t>
            </a:r>
            <a:r>
              <a:rPr lang="en-US" dirty="0"/>
              <a:t>, even with “experienced” clients, as they may not be fully aware of their correct meaning. If you have to use legal terms, then explain them and confirm that your client understands them in the same way.</a:t>
            </a:r>
            <a:endParaRPr lang="nl-NL" dirty="0"/>
          </a:p>
        </p:txBody>
      </p:sp>
      <p:sp>
        <p:nvSpPr>
          <p:cNvPr id="2" name="Rectangle 1"/>
          <p:cNvSpPr/>
          <p:nvPr/>
        </p:nvSpPr>
        <p:spPr>
          <a:xfrm>
            <a:off x="1187624" y="3105835"/>
            <a:ext cx="7560840" cy="369332"/>
          </a:xfrm>
          <a:prstGeom prst="rect">
            <a:avLst/>
          </a:prstGeom>
        </p:spPr>
        <p:txBody>
          <a:bodyPr wrap="square">
            <a:spAutoFit/>
          </a:bodyPr>
          <a:lstStyle/>
          <a:p>
            <a:pPr algn="just"/>
            <a:r>
              <a:rPr lang="nl-NL" b="1" i="1" dirty="0"/>
              <a:t>Click </a:t>
            </a:r>
            <a:r>
              <a:rPr lang="nl-NL" i="1" dirty="0"/>
              <a:t>on the numbers on the left-hand side for more information.</a:t>
            </a:r>
          </a:p>
        </p:txBody>
      </p:sp>
      <p:sp>
        <p:nvSpPr>
          <p:cNvPr id="14" name="Ovaal 17">
            <a:hlinkClick r:id="rId4" action="ppaction://hlinksldjump"/>
          </p:cNvPr>
          <p:cNvSpPr/>
          <p:nvPr/>
        </p:nvSpPr>
        <p:spPr>
          <a:xfrm>
            <a:off x="179512" y="371703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22" name="Ovaal 18">
            <a:hlinkClick r:id="rId5" action="ppaction://hlinksldjump"/>
          </p:cNvPr>
          <p:cNvSpPr/>
          <p:nvPr/>
        </p:nvSpPr>
        <p:spPr>
          <a:xfrm>
            <a:off x="179512" y="436510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3" name="Ovaal 19">
            <a:hlinkClick r:id="rId6" action="ppaction://hlinksldjump"/>
          </p:cNvPr>
          <p:cNvSpPr/>
          <p:nvPr/>
        </p:nvSpPr>
        <p:spPr>
          <a:xfrm>
            <a:off x="179512" y="501317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4" name="Ovaal 20">
            <a:hlinkClick r:id="rId7" action="ppaction://hlinksldjump"/>
          </p:cNvPr>
          <p:cNvSpPr/>
          <p:nvPr/>
        </p:nvSpPr>
        <p:spPr>
          <a:xfrm>
            <a:off x="179512" y="566124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25" name="Vijfhoek 13">
            <a:hlinkClick r:id="rId8" action="ppaction://hlinksldjump"/>
          </p:cNvPr>
          <p:cNvSpPr/>
          <p:nvPr/>
        </p:nvSpPr>
        <p:spPr>
          <a:xfrm>
            <a:off x="5796212" y="6429664"/>
            <a:ext cx="3312368"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Go to ‘Questioning skills’</a:t>
            </a:r>
          </a:p>
        </p:txBody>
      </p:sp>
    </p:spTree>
    <p:extLst>
      <p:ext uri="{BB962C8B-B14F-4D97-AF65-F5344CB8AC3E}">
        <p14:creationId xmlns:p14="http://schemas.microsoft.com/office/powerpoint/2010/main" val="78318742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Questioning skills</a:t>
            </a:r>
          </a:p>
        </p:txBody>
      </p:sp>
      <p:sp>
        <p:nvSpPr>
          <p:cNvPr id="9" name="Tijdelijke aanduiding voor inhoud 2"/>
          <p:cNvSpPr txBox="1">
            <a:spLocks/>
          </p:cNvSpPr>
          <p:nvPr/>
        </p:nvSpPr>
        <p:spPr>
          <a:xfrm>
            <a:off x="323528" y="1713696"/>
            <a:ext cx="4464496" cy="4509120"/>
          </a:xfrm>
          <a:prstGeom prst="rect">
            <a:avLst/>
          </a:prstGeom>
        </p:spPr>
        <p:txBody>
          <a:bodyPr vert="horz" lIns="91440" tIns="45720" rIns="91440" bIns="45720" rtlCol="0">
            <a:noAutofit/>
          </a:bodyPr>
          <a:lstStyle/>
          <a:p>
            <a:pPr algn="just"/>
            <a:r>
              <a:rPr lang="en-US" sz="2200" b="1" dirty="0"/>
              <a:t>Open-ended </a:t>
            </a:r>
            <a:r>
              <a:rPr lang="en-US" sz="2200" dirty="0"/>
              <a:t>questions are those that give wide room and a lot of freedom to formulate an answer. These are, for instance, questions starting with “Tell me…”, “Please expand on…”, “Describe for me…” </a:t>
            </a:r>
            <a:endParaRPr lang="nl-NL" sz="2200" dirty="0"/>
          </a:p>
          <a:p>
            <a:pPr algn="just"/>
            <a:r>
              <a:rPr lang="en-US" sz="2200" dirty="0"/>
              <a:t> </a:t>
            </a:r>
            <a:endParaRPr lang="nl-NL" sz="2200" dirty="0"/>
          </a:p>
          <a:p>
            <a:pPr algn="just"/>
            <a:r>
              <a:rPr lang="en-US" sz="2200" b="1" dirty="0"/>
              <a:t>Closed questions </a:t>
            </a:r>
            <a:r>
              <a:rPr lang="en-US" sz="2200" dirty="0"/>
              <a:t>are those that limit the possibilities to formulate a response. These are not only “yes or no” questions, but also those questions that invite specific answers. For example, the question “Where were you last night?” is a closed question.  </a:t>
            </a:r>
            <a:endParaRPr lang="nl-NL" sz="2200" dirty="0"/>
          </a:p>
          <a:p>
            <a:pPr algn="just"/>
            <a:endParaRPr lang="nl-NL" sz="2100" dirty="0"/>
          </a:p>
          <a:p>
            <a:pPr algn="just"/>
            <a:r>
              <a:rPr lang="nl-NL" sz="2100" dirty="0"/>
              <a:t> </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8" name="Tekstvak 17"/>
          <p:cNvSpPr txBox="1"/>
          <p:nvPr/>
        </p:nvSpPr>
        <p:spPr>
          <a:xfrm>
            <a:off x="251520" y="908720"/>
            <a:ext cx="4608512" cy="830997"/>
          </a:xfrm>
          <a:prstGeom prst="rect">
            <a:avLst/>
          </a:prstGeom>
          <a:noFill/>
        </p:spPr>
        <p:txBody>
          <a:bodyPr wrap="square" rtlCol="0">
            <a:spAutoFit/>
          </a:bodyPr>
          <a:lstStyle/>
          <a:p>
            <a:pPr algn="just"/>
            <a:r>
              <a:rPr lang="nl-NL" sz="2400" b="1" dirty="0">
                <a:solidFill>
                  <a:schemeClr val="tx2"/>
                </a:solidFill>
              </a:rPr>
              <a:t>Good questioning skills are essential for an effective lawyer.</a:t>
            </a:r>
          </a:p>
        </p:txBody>
      </p:sp>
      <p:sp>
        <p:nvSpPr>
          <p:cNvPr id="15" name="Tekstvak 14">
            <a:hlinkClick r:id="rId4" action="ppaction://hlinksldjump"/>
          </p:cNvPr>
          <p:cNvSpPr txBox="1"/>
          <p:nvPr/>
        </p:nvSpPr>
        <p:spPr>
          <a:xfrm>
            <a:off x="5817376" y="5833910"/>
            <a:ext cx="2715064" cy="6771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nl-NL" sz="1900" b="1" dirty="0">
                <a:solidFill>
                  <a:schemeClr val="bg1"/>
                </a:solidFill>
              </a:rPr>
              <a:t>Click </a:t>
            </a:r>
            <a:r>
              <a:rPr lang="nl-NL" sz="1900" dirty="0">
                <a:solidFill>
                  <a:schemeClr val="bg1"/>
                </a:solidFill>
              </a:rPr>
              <a:t>here for more information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Questioning skills</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8" name="Tekstvak 17"/>
          <p:cNvSpPr txBox="1"/>
          <p:nvPr/>
        </p:nvSpPr>
        <p:spPr>
          <a:xfrm>
            <a:off x="251520" y="908720"/>
            <a:ext cx="4608512" cy="830997"/>
          </a:xfrm>
          <a:prstGeom prst="rect">
            <a:avLst/>
          </a:prstGeom>
          <a:noFill/>
        </p:spPr>
        <p:txBody>
          <a:bodyPr wrap="square" rtlCol="0">
            <a:spAutoFit/>
          </a:bodyPr>
          <a:lstStyle/>
          <a:p>
            <a:pPr algn="just"/>
            <a:r>
              <a:rPr lang="nl-NL" sz="2400" b="1" dirty="0">
                <a:solidFill>
                  <a:schemeClr val="tx2"/>
                </a:solidFill>
              </a:rPr>
              <a:t>Good questioning skills are essential for an effective lawyer.</a:t>
            </a:r>
          </a:p>
        </p:txBody>
      </p:sp>
      <p:sp>
        <p:nvSpPr>
          <p:cNvPr id="15" name="Tekstvak 14">
            <a:hlinkClick r:id="rId4" action="ppaction://hlinksldjump"/>
          </p:cNvPr>
          <p:cNvSpPr txBox="1"/>
          <p:nvPr/>
        </p:nvSpPr>
        <p:spPr>
          <a:xfrm>
            <a:off x="5817376" y="5833910"/>
            <a:ext cx="2715064" cy="6771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nl-NL" sz="1900" b="1" dirty="0">
                <a:solidFill>
                  <a:schemeClr val="bg1"/>
                </a:solidFill>
              </a:rPr>
              <a:t>Click </a:t>
            </a:r>
            <a:r>
              <a:rPr lang="nl-NL" sz="1900" dirty="0">
                <a:solidFill>
                  <a:schemeClr val="bg1"/>
                </a:solidFill>
              </a:rPr>
              <a:t>again more information </a:t>
            </a:r>
          </a:p>
        </p:txBody>
      </p:sp>
      <p:sp>
        <p:nvSpPr>
          <p:cNvPr id="10" name="Tekstvak 9"/>
          <p:cNvSpPr txBox="1"/>
          <p:nvPr/>
        </p:nvSpPr>
        <p:spPr>
          <a:xfrm>
            <a:off x="251520" y="2852936"/>
            <a:ext cx="7776864" cy="17697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nl-NL" sz="2100" dirty="0"/>
          </a:p>
          <a:p>
            <a:pPr algn="just"/>
            <a:r>
              <a:rPr lang="en-US" sz="2200" dirty="0"/>
              <a:t>Asking </a:t>
            </a:r>
            <a:r>
              <a:rPr lang="en-US" sz="2200" b="1" dirty="0"/>
              <a:t>open-ended questions </a:t>
            </a:r>
            <a:r>
              <a:rPr lang="en-US" sz="2200" dirty="0"/>
              <a:t>is important - especially in the beginning of the encounter - for </a:t>
            </a:r>
            <a:r>
              <a:rPr lang="en-US" sz="2200" b="1" dirty="0"/>
              <a:t>building rapport</a:t>
            </a:r>
            <a:r>
              <a:rPr lang="en-US" sz="2200" dirty="0"/>
              <a:t>, and for </a:t>
            </a:r>
            <a:r>
              <a:rPr lang="en-US" sz="2200" b="1" dirty="0"/>
              <a:t>understanding the perspective </a:t>
            </a:r>
            <a:r>
              <a:rPr lang="en-US" sz="2200" dirty="0"/>
              <a:t>of the other person. </a:t>
            </a:r>
            <a:endParaRPr lang="nl-NL" sz="2200" dirty="0"/>
          </a:p>
          <a:p>
            <a:pPr algn="just"/>
            <a:endParaRPr lang="nl-NL" sz="2200" dirty="0"/>
          </a:p>
        </p:txBody>
      </p:sp>
    </p:spTree>
    <p:extLst>
      <p:ext uri="{BB962C8B-B14F-4D97-AF65-F5344CB8AC3E}">
        <p14:creationId xmlns:p14="http://schemas.microsoft.com/office/powerpoint/2010/main" val="207136350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unya\Documents\SUPRALAT\Politie en Recht 31.jpg"/>
          <p:cNvPicPr>
            <a:picLocks noChangeAspect="1" noChangeArrowheads="1"/>
          </p:cNvPicPr>
          <p:nvPr/>
        </p:nvPicPr>
        <p:blipFill>
          <a:blip r:embed="rId3" cstate="print"/>
          <a:srcRect t="14844" b="23992"/>
          <a:stretch>
            <a:fillRect/>
          </a:stretch>
        </p:blipFill>
        <p:spPr bwMode="auto">
          <a:xfrm>
            <a:off x="0" y="0"/>
            <a:ext cx="9144000" cy="3744416"/>
          </a:xfrm>
          <a:prstGeom prst="rect">
            <a:avLst/>
          </a:prstGeom>
          <a:noFill/>
        </p:spPr>
      </p:pic>
      <p:sp>
        <p:nvSpPr>
          <p:cNvPr id="6" name="Rechthoek 5"/>
          <p:cNvSpPr/>
          <p:nvPr/>
        </p:nvSpPr>
        <p:spPr>
          <a:xfrm>
            <a:off x="0" y="-27384"/>
            <a:ext cx="9180512"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Overview</a:t>
            </a:r>
          </a:p>
        </p:txBody>
      </p:sp>
      <p:sp>
        <p:nvSpPr>
          <p:cNvPr id="9" name="Tijdelijke aanduiding voor inhoud 2"/>
          <p:cNvSpPr txBox="1">
            <a:spLocks/>
          </p:cNvSpPr>
          <p:nvPr/>
        </p:nvSpPr>
        <p:spPr>
          <a:xfrm>
            <a:off x="197040" y="3847327"/>
            <a:ext cx="8640960" cy="2489348"/>
          </a:xfrm>
          <a:prstGeom prst="rect">
            <a:avLst/>
          </a:prstGeom>
        </p:spPr>
        <p:txBody>
          <a:bodyPr vert="horz" lIns="91440" tIns="45720" rIns="91440" bIns="45720" rtlCol="0">
            <a:noAutofit/>
          </a:bodyPr>
          <a:lstStyle/>
          <a:p>
            <a:pPr algn="just"/>
            <a:endParaRPr lang="nl-NL" sz="2200" dirty="0"/>
          </a:p>
        </p:txBody>
      </p:sp>
      <p:sp>
        <p:nvSpPr>
          <p:cNvPr id="18" name="Vijfhoek 17">
            <a:hlinkClick r:id="rId4" action="ppaction://hlinksldjump"/>
          </p:cNvPr>
          <p:cNvSpPr/>
          <p:nvPr/>
        </p:nvSpPr>
        <p:spPr>
          <a:xfrm>
            <a:off x="7524328" y="6251004"/>
            <a:ext cx="1296144"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
        <p:nvSpPr>
          <p:cNvPr id="2" name="Rectangle 1"/>
          <p:cNvSpPr/>
          <p:nvPr/>
        </p:nvSpPr>
        <p:spPr>
          <a:xfrm>
            <a:off x="226885" y="4030172"/>
            <a:ext cx="8839456" cy="2123658"/>
          </a:xfrm>
          <a:prstGeom prst="rect">
            <a:avLst/>
          </a:prstGeom>
        </p:spPr>
        <p:txBody>
          <a:bodyPr wrap="square">
            <a:spAutoFit/>
          </a:bodyPr>
          <a:lstStyle/>
          <a:p>
            <a:pPr algn="just"/>
            <a:r>
              <a:rPr lang="en-US" sz="2200" dirty="0"/>
              <a:t>In your role as a criminal </a:t>
            </a:r>
            <a:r>
              <a:rPr lang="en-US" sz="2200" dirty="0" err="1"/>
              <a:t>defence</a:t>
            </a:r>
            <a:r>
              <a:rPr lang="en-US" sz="2200" dirty="0"/>
              <a:t> lawyer, good communication skills are essential. You need to establish a good relationship with your client, you need to show your client that you are listening to him or her, you need to impart often complex information to your client, and you need to gauge his or her responses to this information and to your advice more broadly. You may need to communicate with an interpreter or a doctor in critical ways. </a:t>
            </a:r>
            <a:endParaRPr lang="nl-NL" sz="2200"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Questioning skills</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8" name="Tekstvak 17"/>
          <p:cNvSpPr txBox="1"/>
          <p:nvPr/>
        </p:nvSpPr>
        <p:spPr>
          <a:xfrm>
            <a:off x="251520" y="908720"/>
            <a:ext cx="4608512" cy="830997"/>
          </a:xfrm>
          <a:prstGeom prst="rect">
            <a:avLst/>
          </a:prstGeom>
          <a:noFill/>
        </p:spPr>
        <p:txBody>
          <a:bodyPr wrap="square" rtlCol="0">
            <a:spAutoFit/>
          </a:bodyPr>
          <a:lstStyle/>
          <a:p>
            <a:pPr algn="just"/>
            <a:r>
              <a:rPr lang="nl-NL" sz="2400" b="1" dirty="0">
                <a:solidFill>
                  <a:schemeClr val="tx2"/>
                </a:solidFill>
              </a:rPr>
              <a:t>Good questioning skills are essential for an effective lawyer.</a:t>
            </a:r>
          </a:p>
        </p:txBody>
      </p:sp>
      <p:sp>
        <p:nvSpPr>
          <p:cNvPr id="15" name="Tekstvak 14">
            <a:hlinkClick r:id="rId4" action="ppaction://hlinksldjump"/>
          </p:cNvPr>
          <p:cNvSpPr txBox="1"/>
          <p:nvPr/>
        </p:nvSpPr>
        <p:spPr>
          <a:xfrm>
            <a:off x="5817376" y="5833910"/>
            <a:ext cx="2715064" cy="6771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nl-NL" sz="1900" b="1" dirty="0">
                <a:solidFill>
                  <a:schemeClr val="bg1"/>
                </a:solidFill>
              </a:rPr>
              <a:t>Click </a:t>
            </a:r>
            <a:r>
              <a:rPr lang="nl-NL" sz="1900" dirty="0">
                <a:solidFill>
                  <a:schemeClr val="bg1"/>
                </a:solidFill>
              </a:rPr>
              <a:t>again for more information </a:t>
            </a:r>
          </a:p>
        </p:txBody>
      </p:sp>
      <p:sp>
        <p:nvSpPr>
          <p:cNvPr id="10" name="Tekstvak 9"/>
          <p:cNvSpPr txBox="1"/>
          <p:nvPr/>
        </p:nvSpPr>
        <p:spPr>
          <a:xfrm>
            <a:off x="251520" y="2852936"/>
            <a:ext cx="7776864" cy="21082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nl-NL" sz="2100" dirty="0"/>
          </a:p>
          <a:p>
            <a:pPr algn="just"/>
            <a:r>
              <a:rPr lang="en-US" sz="2200" dirty="0"/>
              <a:t>This does not mean that </a:t>
            </a:r>
            <a:r>
              <a:rPr lang="en-US" sz="2200" b="1" dirty="0"/>
              <a:t>closed questions </a:t>
            </a:r>
            <a:r>
              <a:rPr lang="en-US" sz="2200" dirty="0"/>
              <a:t>should be avoided altogether, but they </a:t>
            </a:r>
            <a:r>
              <a:rPr lang="en-US" sz="2200" b="1" dirty="0"/>
              <a:t>should have a clear goal</a:t>
            </a:r>
            <a:r>
              <a:rPr lang="en-US" sz="2200" dirty="0"/>
              <a:t>: for example, to verify your understanding of what your client has told you, or to obtain specific, detailed information.   </a:t>
            </a:r>
            <a:endParaRPr lang="nl-NL" sz="2200" dirty="0"/>
          </a:p>
          <a:p>
            <a:pPr algn="just"/>
            <a:endParaRPr lang="nl-NL" sz="2200" dirty="0"/>
          </a:p>
        </p:txBody>
      </p:sp>
    </p:spTree>
    <p:extLst>
      <p:ext uri="{BB962C8B-B14F-4D97-AF65-F5344CB8AC3E}">
        <p14:creationId xmlns:p14="http://schemas.microsoft.com/office/powerpoint/2010/main" val="398795215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Questioning skills</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8" name="Tekstvak 17"/>
          <p:cNvSpPr txBox="1"/>
          <p:nvPr/>
        </p:nvSpPr>
        <p:spPr>
          <a:xfrm>
            <a:off x="251520" y="908720"/>
            <a:ext cx="4608512" cy="830997"/>
          </a:xfrm>
          <a:prstGeom prst="rect">
            <a:avLst/>
          </a:prstGeom>
          <a:noFill/>
        </p:spPr>
        <p:txBody>
          <a:bodyPr wrap="square" rtlCol="0">
            <a:spAutoFit/>
          </a:bodyPr>
          <a:lstStyle/>
          <a:p>
            <a:pPr algn="just"/>
            <a:r>
              <a:rPr lang="nl-NL" sz="2400" b="1" dirty="0">
                <a:solidFill>
                  <a:schemeClr val="tx2"/>
                </a:solidFill>
              </a:rPr>
              <a:t>Good questioning skills are essential for an effective lawyer.</a:t>
            </a:r>
          </a:p>
        </p:txBody>
      </p:sp>
      <p:sp>
        <p:nvSpPr>
          <p:cNvPr id="15" name="Tekstvak 14">
            <a:hlinkClick r:id="rId4" action="ppaction://hlinksldjump"/>
          </p:cNvPr>
          <p:cNvSpPr txBox="1"/>
          <p:nvPr/>
        </p:nvSpPr>
        <p:spPr>
          <a:xfrm>
            <a:off x="5817376" y="5833910"/>
            <a:ext cx="2715064" cy="6771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nl-NL" sz="1900" b="1" dirty="0">
                <a:solidFill>
                  <a:schemeClr val="bg1"/>
                </a:solidFill>
              </a:rPr>
              <a:t>Click </a:t>
            </a:r>
            <a:r>
              <a:rPr lang="nl-NL" sz="1900" dirty="0">
                <a:solidFill>
                  <a:schemeClr val="bg1"/>
                </a:solidFill>
              </a:rPr>
              <a:t>again for more information </a:t>
            </a:r>
          </a:p>
        </p:txBody>
      </p:sp>
      <p:sp>
        <p:nvSpPr>
          <p:cNvPr id="10" name="Tekstvak 9"/>
          <p:cNvSpPr txBox="1"/>
          <p:nvPr/>
        </p:nvSpPr>
        <p:spPr>
          <a:xfrm>
            <a:off x="251520" y="2479075"/>
            <a:ext cx="7776864" cy="278537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nl-NL" sz="2100" dirty="0"/>
          </a:p>
          <a:p>
            <a:pPr algn="just"/>
            <a:r>
              <a:rPr lang="en-US" sz="2200" dirty="0"/>
              <a:t>You should also </a:t>
            </a:r>
            <a:r>
              <a:rPr lang="en-US" sz="2200" b="1" dirty="0"/>
              <a:t>avoid asking multiple questions </a:t>
            </a:r>
            <a:r>
              <a:rPr lang="en-US" sz="2200" dirty="0"/>
              <a:t>at the same time. For example, if you ask ‘Tell me where you were last night, who you were with and what time you came home at’, you may get the answer to one or two of these questions, but rarely all and the information you receive will be less detailed than if you asked each question, one at a time.</a:t>
            </a:r>
            <a:endParaRPr lang="nl-NL" sz="2200" dirty="0"/>
          </a:p>
          <a:p>
            <a:pPr algn="just"/>
            <a:endParaRPr lang="nl-NL" sz="2200" dirty="0"/>
          </a:p>
        </p:txBody>
      </p:sp>
    </p:spTree>
    <p:extLst>
      <p:ext uri="{BB962C8B-B14F-4D97-AF65-F5344CB8AC3E}">
        <p14:creationId xmlns:p14="http://schemas.microsoft.com/office/powerpoint/2010/main" val="331625811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Questioning skills</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8" name="Tekstvak 17"/>
          <p:cNvSpPr txBox="1"/>
          <p:nvPr/>
        </p:nvSpPr>
        <p:spPr>
          <a:xfrm>
            <a:off x="251520" y="908720"/>
            <a:ext cx="4608512" cy="830997"/>
          </a:xfrm>
          <a:prstGeom prst="rect">
            <a:avLst/>
          </a:prstGeom>
          <a:noFill/>
        </p:spPr>
        <p:txBody>
          <a:bodyPr wrap="square" rtlCol="0">
            <a:spAutoFit/>
          </a:bodyPr>
          <a:lstStyle/>
          <a:p>
            <a:pPr algn="just"/>
            <a:r>
              <a:rPr lang="nl-NL" sz="2400" b="1" dirty="0">
                <a:solidFill>
                  <a:schemeClr val="tx2"/>
                </a:solidFill>
              </a:rPr>
              <a:t>Good questioning skills are essential for an effective lawyer.</a:t>
            </a:r>
          </a:p>
        </p:txBody>
      </p:sp>
      <p:sp>
        <p:nvSpPr>
          <p:cNvPr id="15" name="Tekstvak 14">
            <a:hlinkClick r:id="rId4" action="ppaction://hlinksldjump"/>
          </p:cNvPr>
          <p:cNvSpPr txBox="1"/>
          <p:nvPr/>
        </p:nvSpPr>
        <p:spPr>
          <a:xfrm>
            <a:off x="5817376" y="5833910"/>
            <a:ext cx="2715064" cy="6771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nl-NL" sz="1900" b="1" dirty="0">
                <a:solidFill>
                  <a:schemeClr val="bg1"/>
                </a:solidFill>
              </a:rPr>
              <a:t>Click </a:t>
            </a:r>
            <a:r>
              <a:rPr lang="nl-NL" sz="1900" dirty="0">
                <a:solidFill>
                  <a:schemeClr val="bg1"/>
                </a:solidFill>
              </a:rPr>
              <a:t>again for more information </a:t>
            </a:r>
          </a:p>
        </p:txBody>
      </p:sp>
      <p:sp>
        <p:nvSpPr>
          <p:cNvPr id="10" name="Tekstvak 9"/>
          <p:cNvSpPr txBox="1"/>
          <p:nvPr/>
        </p:nvSpPr>
        <p:spPr>
          <a:xfrm>
            <a:off x="251520" y="2017479"/>
            <a:ext cx="7776864" cy="38164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200" b="1" dirty="0"/>
              <a:t>Leading or suggestive questions </a:t>
            </a:r>
            <a:r>
              <a:rPr lang="en-US" sz="2200" dirty="0"/>
              <a:t>are those questions that imply that a respondent must give a certain answer, or questions which are based on an assumption that had not yet been explored. Questions that imply a meaning that had not yet been explored are sometimes called </a:t>
            </a:r>
            <a:r>
              <a:rPr lang="en-US" sz="2200" b="1" dirty="0"/>
              <a:t>“loaded questions.”</a:t>
            </a:r>
            <a:r>
              <a:rPr lang="en-US" sz="2200" dirty="0"/>
              <a:t>  Leading or suggestive questioning </a:t>
            </a:r>
            <a:r>
              <a:rPr lang="en-US" sz="2200" b="1" dirty="0"/>
              <a:t>should be avoided</a:t>
            </a:r>
            <a:r>
              <a:rPr lang="en-US" sz="2200" dirty="0"/>
              <a:t>, because it might hinder rapport, prevent the interviewer from adequately exploring the respondent’s perspective, and result in inaccurate information. They could also give the suspect new information, which could put them at a disadvantage if they were not expected to know such information.</a:t>
            </a:r>
            <a:endParaRPr lang="nl-NL" sz="2200" dirty="0"/>
          </a:p>
        </p:txBody>
      </p:sp>
    </p:spTree>
    <p:extLst>
      <p:ext uri="{BB962C8B-B14F-4D97-AF65-F5344CB8AC3E}">
        <p14:creationId xmlns:p14="http://schemas.microsoft.com/office/powerpoint/2010/main" val="277195867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Questioning skills</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8" name="Tekstvak 17"/>
          <p:cNvSpPr txBox="1"/>
          <p:nvPr/>
        </p:nvSpPr>
        <p:spPr>
          <a:xfrm>
            <a:off x="251520" y="908720"/>
            <a:ext cx="4608512" cy="830997"/>
          </a:xfrm>
          <a:prstGeom prst="rect">
            <a:avLst/>
          </a:prstGeom>
          <a:noFill/>
        </p:spPr>
        <p:txBody>
          <a:bodyPr wrap="square" rtlCol="0">
            <a:spAutoFit/>
          </a:bodyPr>
          <a:lstStyle/>
          <a:p>
            <a:pPr algn="just"/>
            <a:r>
              <a:rPr lang="nl-NL" sz="2400" b="1" dirty="0">
                <a:solidFill>
                  <a:schemeClr val="tx2"/>
                </a:solidFill>
              </a:rPr>
              <a:t>Good questioning skills are essential for an effective lawyer.</a:t>
            </a:r>
          </a:p>
        </p:txBody>
      </p:sp>
      <p:sp>
        <p:nvSpPr>
          <p:cNvPr id="15" name="Tekstvak 14">
            <a:hlinkClick r:id="rId4" action="ppaction://hlinksldjump"/>
          </p:cNvPr>
          <p:cNvSpPr txBox="1"/>
          <p:nvPr/>
        </p:nvSpPr>
        <p:spPr>
          <a:xfrm>
            <a:off x="5817376" y="5833910"/>
            <a:ext cx="2715064" cy="6771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nl-NL" sz="1900" b="1" dirty="0">
                <a:solidFill>
                  <a:schemeClr val="bg1"/>
                </a:solidFill>
              </a:rPr>
              <a:t>Click </a:t>
            </a:r>
            <a:r>
              <a:rPr lang="nl-NL" sz="1900" dirty="0">
                <a:solidFill>
                  <a:schemeClr val="bg1"/>
                </a:solidFill>
              </a:rPr>
              <a:t>again for more information </a:t>
            </a:r>
          </a:p>
        </p:txBody>
      </p:sp>
      <p:sp>
        <p:nvSpPr>
          <p:cNvPr id="9" name="Tekstvak 9"/>
          <p:cNvSpPr txBox="1"/>
          <p:nvPr/>
        </p:nvSpPr>
        <p:spPr>
          <a:xfrm>
            <a:off x="454422" y="3442692"/>
            <a:ext cx="7776864"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200" b="1" dirty="0"/>
              <a:t>Using prompts </a:t>
            </a:r>
            <a:r>
              <a:rPr lang="en-US" sz="2200" dirty="0"/>
              <a:t>to encourage the respondent to develop his or her answers - such as, saying ”go on” or “tell me more about that” -  instead of asking a series of questions, facilitates information-sharing and building rapport.</a:t>
            </a:r>
            <a:endParaRPr lang="nl-NL" sz="2200" dirty="0"/>
          </a:p>
        </p:txBody>
      </p:sp>
    </p:spTree>
    <p:extLst>
      <p:ext uri="{BB962C8B-B14F-4D97-AF65-F5344CB8AC3E}">
        <p14:creationId xmlns:p14="http://schemas.microsoft.com/office/powerpoint/2010/main" val="128421210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Questioning skills</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8" name="Tekstvak 17"/>
          <p:cNvSpPr txBox="1"/>
          <p:nvPr/>
        </p:nvSpPr>
        <p:spPr>
          <a:xfrm>
            <a:off x="251520" y="908720"/>
            <a:ext cx="4608512" cy="830997"/>
          </a:xfrm>
          <a:prstGeom prst="rect">
            <a:avLst/>
          </a:prstGeom>
          <a:noFill/>
        </p:spPr>
        <p:txBody>
          <a:bodyPr wrap="square" rtlCol="0">
            <a:spAutoFit/>
          </a:bodyPr>
          <a:lstStyle/>
          <a:p>
            <a:pPr algn="just"/>
            <a:r>
              <a:rPr lang="nl-NL" sz="2400" b="1" dirty="0">
                <a:solidFill>
                  <a:schemeClr val="tx2"/>
                </a:solidFill>
              </a:rPr>
              <a:t>Good questioning skills are essential for an effective lawyer.</a:t>
            </a:r>
          </a:p>
        </p:txBody>
      </p:sp>
      <p:sp>
        <p:nvSpPr>
          <p:cNvPr id="15" name="Tekstvak 14">
            <a:hlinkClick r:id="rId4" action="ppaction://hlinksldjump"/>
          </p:cNvPr>
          <p:cNvSpPr txBox="1"/>
          <p:nvPr/>
        </p:nvSpPr>
        <p:spPr>
          <a:xfrm>
            <a:off x="5817376" y="5833910"/>
            <a:ext cx="2715064" cy="6771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nl-NL" sz="1900" b="1" dirty="0">
                <a:solidFill>
                  <a:schemeClr val="bg1"/>
                </a:solidFill>
              </a:rPr>
              <a:t>Click </a:t>
            </a:r>
            <a:r>
              <a:rPr lang="nl-NL" sz="1900" dirty="0">
                <a:solidFill>
                  <a:schemeClr val="bg1"/>
                </a:solidFill>
              </a:rPr>
              <a:t>again for more information </a:t>
            </a:r>
          </a:p>
        </p:txBody>
      </p:sp>
      <p:sp>
        <p:nvSpPr>
          <p:cNvPr id="9" name="Tekstvak 9"/>
          <p:cNvSpPr txBox="1"/>
          <p:nvPr/>
        </p:nvSpPr>
        <p:spPr>
          <a:xfrm>
            <a:off x="454422" y="3442692"/>
            <a:ext cx="7776864"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200" dirty="0"/>
              <a:t>As mentioned earlier, some questions may be difficult to respond to, and </a:t>
            </a:r>
            <a:r>
              <a:rPr lang="en-US" sz="2200" b="1" dirty="0"/>
              <a:t>sufficient time </a:t>
            </a:r>
            <a:r>
              <a:rPr lang="en-US" sz="2200" dirty="0"/>
              <a:t>to formulate a response may need to be given.</a:t>
            </a:r>
            <a:endParaRPr lang="nl-NL" sz="2200" dirty="0"/>
          </a:p>
        </p:txBody>
      </p:sp>
    </p:spTree>
    <p:extLst>
      <p:ext uri="{BB962C8B-B14F-4D97-AF65-F5344CB8AC3E}">
        <p14:creationId xmlns:p14="http://schemas.microsoft.com/office/powerpoint/2010/main" val="136041006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Questioning skills</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8" name="Tekstvak 17"/>
          <p:cNvSpPr txBox="1"/>
          <p:nvPr/>
        </p:nvSpPr>
        <p:spPr>
          <a:xfrm>
            <a:off x="251520" y="908720"/>
            <a:ext cx="4608512" cy="830997"/>
          </a:xfrm>
          <a:prstGeom prst="rect">
            <a:avLst/>
          </a:prstGeom>
          <a:noFill/>
        </p:spPr>
        <p:txBody>
          <a:bodyPr wrap="square" rtlCol="0">
            <a:spAutoFit/>
          </a:bodyPr>
          <a:lstStyle/>
          <a:p>
            <a:pPr algn="just"/>
            <a:r>
              <a:rPr lang="nl-NL" sz="2400" b="1" dirty="0">
                <a:solidFill>
                  <a:schemeClr val="tx2"/>
                </a:solidFill>
              </a:rPr>
              <a:t>Good questioning skills are essential for an effective lawyer.</a:t>
            </a:r>
          </a:p>
        </p:txBody>
      </p:sp>
      <p:sp>
        <p:nvSpPr>
          <p:cNvPr id="15" name="Tekstvak 14">
            <a:hlinkClick r:id="rId4" action="ppaction://hlinksldjump"/>
          </p:cNvPr>
          <p:cNvSpPr txBox="1"/>
          <p:nvPr/>
        </p:nvSpPr>
        <p:spPr>
          <a:xfrm>
            <a:off x="5817376" y="5833910"/>
            <a:ext cx="2715064" cy="6771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nl-NL" sz="1900" b="1" dirty="0">
                <a:solidFill>
                  <a:schemeClr val="bg1"/>
                </a:solidFill>
              </a:rPr>
              <a:t>Click </a:t>
            </a:r>
            <a:r>
              <a:rPr lang="nl-NL" sz="1900" dirty="0">
                <a:solidFill>
                  <a:schemeClr val="bg1"/>
                </a:solidFill>
              </a:rPr>
              <a:t>the last time for more information</a:t>
            </a:r>
          </a:p>
        </p:txBody>
      </p:sp>
      <p:sp>
        <p:nvSpPr>
          <p:cNvPr id="9" name="Tekstvak 9"/>
          <p:cNvSpPr txBox="1"/>
          <p:nvPr/>
        </p:nvSpPr>
        <p:spPr>
          <a:xfrm>
            <a:off x="497465" y="2780928"/>
            <a:ext cx="7776864" cy="24622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200" dirty="0"/>
              <a:t>The questions ending with “don’t you?” or the so-called “forced choice” questions (”Have you done this or that?”) are leading questions. However, a question may also be more </a:t>
            </a:r>
            <a:r>
              <a:rPr lang="en-US" sz="2200" b="1" dirty="0"/>
              <a:t>subtly leading</a:t>
            </a:r>
            <a:r>
              <a:rPr lang="en-US" sz="2200" dirty="0"/>
              <a:t>. For example, by asking the question: “Did you have problems with your wife?”, the interviewer assumes that the relationship was problematic, while asking “How can you describe the relationship with your wife?” is a much more neutral question. </a:t>
            </a:r>
            <a:endParaRPr lang="nl-NL" sz="2200" dirty="0"/>
          </a:p>
        </p:txBody>
      </p:sp>
    </p:spTree>
    <p:extLst>
      <p:ext uri="{BB962C8B-B14F-4D97-AF65-F5344CB8AC3E}">
        <p14:creationId xmlns:p14="http://schemas.microsoft.com/office/powerpoint/2010/main" val="216483041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Questioning skills</a:t>
            </a:r>
          </a:p>
        </p:txBody>
      </p:sp>
      <p:sp>
        <p:nvSpPr>
          <p:cNvPr id="14" name="Actieknop: Introductiepagina 13">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b="1"/>
          </a:p>
        </p:txBody>
      </p:sp>
      <p:sp>
        <p:nvSpPr>
          <p:cNvPr id="18" name="Tekstvak 17"/>
          <p:cNvSpPr txBox="1"/>
          <p:nvPr/>
        </p:nvSpPr>
        <p:spPr>
          <a:xfrm>
            <a:off x="251520" y="908720"/>
            <a:ext cx="4608512" cy="830997"/>
          </a:xfrm>
          <a:prstGeom prst="rect">
            <a:avLst/>
          </a:prstGeom>
          <a:noFill/>
        </p:spPr>
        <p:txBody>
          <a:bodyPr wrap="square" rtlCol="0">
            <a:spAutoFit/>
          </a:bodyPr>
          <a:lstStyle/>
          <a:p>
            <a:pPr algn="just"/>
            <a:r>
              <a:rPr lang="nl-NL" sz="2400" b="1" dirty="0">
                <a:solidFill>
                  <a:schemeClr val="tx2"/>
                </a:solidFill>
              </a:rPr>
              <a:t>Good questioning skills are essential for an effective lawyer.</a:t>
            </a:r>
          </a:p>
        </p:txBody>
      </p:sp>
      <p:sp>
        <p:nvSpPr>
          <p:cNvPr id="9" name="Tekstvak 9"/>
          <p:cNvSpPr txBox="1"/>
          <p:nvPr/>
        </p:nvSpPr>
        <p:spPr>
          <a:xfrm>
            <a:off x="497465" y="2780928"/>
            <a:ext cx="7776864" cy="28007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200" dirty="0"/>
              <a:t>Finally, </a:t>
            </a:r>
            <a:r>
              <a:rPr lang="en-US" sz="2200" b="1" dirty="0"/>
              <a:t>some questions </a:t>
            </a:r>
            <a:r>
              <a:rPr lang="en-US" sz="2200" dirty="0"/>
              <a:t>that you pose to your client or the police </a:t>
            </a:r>
            <a:r>
              <a:rPr lang="en-US" sz="2200" b="1" dirty="0"/>
              <a:t>may be impossible to answer for various reasons,</a:t>
            </a:r>
            <a:r>
              <a:rPr lang="en-US" sz="2200" dirty="0"/>
              <a:t> for example, because the person does not have the necessary information. In that case, insisting on asking the same question would not be conducive to rapport-building, or might force the person to “invent” an answer to meet your expectations. You may also consider telling your client in advance that some of your questions would be difficult to answer.</a:t>
            </a:r>
            <a:endParaRPr lang="nl-NL" sz="2200" dirty="0"/>
          </a:p>
        </p:txBody>
      </p:sp>
      <p:sp>
        <p:nvSpPr>
          <p:cNvPr id="10" name="Vijfhoek 10">
            <a:hlinkClick r:id="rId4" action="ppaction://hlinksldjump"/>
          </p:cNvPr>
          <p:cNvSpPr/>
          <p:nvPr/>
        </p:nvSpPr>
        <p:spPr>
          <a:xfrm>
            <a:off x="5796136" y="6453336"/>
            <a:ext cx="3312368"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Go to ‘Non-verbal behaviour’</a:t>
            </a:r>
          </a:p>
        </p:txBody>
      </p:sp>
    </p:spTree>
    <p:extLst>
      <p:ext uri="{BB962C8B-B14F-4D97-AF65-F5344CB8AC3E}">
        <p14:creationId xmlns:p14="http://schemas.microsoft.com/office/powerpoint/2010/main" val="206871184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Non-verbal behaviour</a:t>
            </a:r>
          </a:p>
        </p:txBody>
      </p:sp>
      <p:sp>
        <p:nvSpPr>
          <p:cNvPr id="10" name="Tijdelijke aanduiding voor inhoud 2"/>
          <p:cNvSpPr txBox="1">
            <a:spLocks/>
          </p:cNvSpPr>
          <p:nvPr/>
        </p:nvSpPr>
        <p:spPr>
          <a:xfrm>
            <a:off x="611560" y="3356992"/>
            <a:ext cx="7956376" cy="2448272"/>
          </a:xfrm>
          <a:prstGeom prst="rect">
            <a:avLst/>
          </a:prstGeom>
        </p:spPr>
        <p:txBody>
          <a:bodyPr vert="horz" lIns="91440" tIns="45720" rIns="91440" bIns="45720" rtlCol="0">
            <a:noAutofit/>
          </a:bodyPr>
          <a:lstStyle/>
          <a:p>
            <a:pPr algn="just"/>
            <a:endParaRPr lang="nl-NL" sz="2100" dirty="0"/>
          </a:p>
        </p:txBody>
      </p:sp>
      <p:sp>
        <p:nvSpPr>
          <p:cNvPr id="13" name="Actieknop: Terug 12">
            <a:hlinkClick r:id="rId3" action="ppaction://hlinksldjump" highlightClick="1"/>
          </p:cNvPr>
          <p:cNvSpPr/>
          <p:nvPr/>
        </p:nvSpPr>
        <p:spPr>
          <a:xfrm>
            <a:off x="7956376" y="404664"/>
            <a:ext cx="792088" cy="576064"/>
          </a:xfrm>
          <a:prstGeom prst="actionButtonReturn">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22" name="Vijfhoek 21">
            <a:hlinkClick r:id="rId4" action="ppaction://hlinksldjump"/>
          </p:cNvPr>
          <p:cNvSpPr/>
          <p:nvPr/>
        </p:nvSpPr>
        <p:spPr>
          <a:xfrm>
            <a:off x="7056276" y="6142992"/>
            <a:ext cx="1800200" cy="476672"/>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b="1" dirty="0"/>
              <a:t>Next</a:t>
            </a:r>
          </a:p>
        </p:txBody>
      </p:sp>
      <p:sp>
        <p:nvSpPr>
          <p:cNvPr id="2" name="Rectangle 1"/>
          <p:cNvSpPr/>
          <p:nvPr/>
        </p:nvSpPr>
        <p:spPr>
          <a:xfrm>
            <a:off x="395535" y="3519299"/>
            <a:ext cx="8316416" cy="2123658"/>
          </a:xfrm>
          <a:prstGeom prst="rect">
            <a:avLst/>
          </a:prstGeom>
        </p:spPr>
        <p:txBody>
          <a:bodyPr wrap="square">
            <a:spAutoFit/>
          </a:bodyPr>
          <a:lstStyle/>
          <a:p>
            <a:pPr algn="just"/>
            <a:r>
              <a:rPr lang="en-US" sz="2200" b="1" dirty="0"/>
              <a:t>Non-verbal </a:t>
            </a:r>
            <a:r>
              <a:rPr lang="en-US" sz="2200" b="1" dirty="0" err="1"/>
              <a:t>behaviour</a:t>
            </a:r>
            <a:r>
              <a:rPr lang="en-US" sz="2200" b="1" dirty="0"/>
              <a:t> </a:t>
            </a:r>
            <a:r>
              <a:rPr lang="en-US" sz="2200" dirty="0"/>
              <a:t>accounts for </a:t>
            </a:r>
            <a:r>
              <a:rPr lang="en-US" sz="2200" b="1" dirty="0"/>
              <a:t>more than half of the meaning </a:t>
            </a:r>
            <a:r>
              <a:rPr lang="en-US" sz="2200" dirty="0"/>
              <a:t>transmitted in the communication process and </a:t>
            </a:r>
            <a:r>
              <a:rPr lang="en-US" sz="2200" b="1" dirty="0"/>
              <a:t>can be interpreted in many different ways</a:t>
            </a:r>
            <a:r>
              <a:rPr lang="en-US" sz="2200" dirty="0"/>
              <a:t>. Therefore, when we try to ‘read’ someone’s non-verbal </a:t>
            </a:r>
            <a:r>
              <a:rPr lang="en-US" sz="2200" dirty="0" err="1"/>
              <a:t>behaviour</a:t>
            </a:r>
            <a:r>
              <a:rPr lang="en-US" sz="2200" dirty="0"/>
              <a:t> to determine, for example, what the person is feeling we must always check out our interpretations with the other person. </a:t>
            </a:r>
            <a:endParaRPr lang="nl-NL" sz="2200" dirty="0"/>
          </a:p>
          <a:p>
            <a:pPr algn="just"/>
            <a:endParaRPr lang="nl-NL" sz="2200"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Non-verbal behaviour</a:t>
            </a:r>
          </a:p>
        </p:txBody>
      </p:sp>
      <p:sp>
        <p:nvSpPr>
          <p:cNvPr id="10" name="Tijdelijke aanduiding voor inhoud 2"/>
          <p:cNvSpPr txBox="1">
            <a:spLocks/>
          </p:cNvSpPr>
          <p:nvPr/>
        </p:nvSpPr>
        <p:spPr>
          <a:xfrm>
            <a:off x="611560" y="3355929"/>
            <a:ext cx="7956376" cy="2448272"/>
          </a:xfrm>
          <a:prstGeom prst="rect">
            <a:avLst/>
          </a:prstGeom>
        </p:spPr>
        <p:txBody>
          <a:bodyPr vert="horz" lIns="91440" tIns="45720" rIns="91440" bIns="45720" rtlCol="0">
            <a:noAutofit/>
          </a:bodyPr>
          <a:lstStyle/>
          <a:p>
            <a:pPr algn="just"/>
            <a:r>
              <a:rPr lang="en-US" sz="2200" dirty="0"/>
              <a:t>We, as humans, </a:t>
            </a:r>
            <a:r>
              <a:rPr lang="en-US" sz="2200" b="1" dirty="0"/>
              <a:t>always perceive and interpret someone’s </a:t>
            </a:r>
            <a:r>
              <a:rPr lang="en-US" sz="2200" b="1" dirty="0" err="1"/>
              <a:t>behaviour</a:t>
            </a:r>
            <a:r>
              <a:rPr lang="en-US" sz="2200" dirty="0"/>
              <a:t>. Sometimes, you might pick up on certain </a:t>
            </a:r>
            <a:r>
              <a:rPr lang="en-US" sz="2200" dirty="0" err="1"/>
              <a:t>behaviours</a:t>
            </a:r>
            <a:r>
              <a:rPr lang="en-US" sz="2200" dirty="0"/>
              <a:t> that you might be inclined to interpret negatively: for instance, the lack of engagement, trust or sincerity, or a disagreement. You may also notice a discrepancy between the verbal message and the non-verbal signs. In such cases, the best strategy is to </a:t>
            </a:r>
            <a:r>
              <a:rPr lang="en-US" sz="2200" b="1" dirty="0"/>
              <a:t>name, or describe</a:t>
            </a:r>
            <a:r>
              <a:rPr lang="en-US" sz="2200" dirty="0"/>
              <a:t>, the </a:t>
            </a:r>
            <a:r>
              <a:rPr lang="en-US" sz="2200" dirty="0" err="1"/>
              <a:t>behaviours</a:t>
            </a:r>
            <a:r>
              <a:rPr lang="en-US" sz="2200" dirty="0"/>
              <a:t> that you are observing, without yet interpreting or judging them, to check with the other person what it actually means. </a:t>
            </a:r>
            <a:endParaRPr lang="nl-NL" sz="2200" dirty="0"/>
          </a:p>
          <a:p>
            <a:pPr algn="just"/>
            <a:endParaRPr lang="nl-NL" sz="2100" dirty="0"/>
          </a:p>
        </p:txBody>
      </p:sp>
      <p:sp>
        <p:nvSpPr>
          <p:cNvPr id="13" name="Actieknop: Terug 12">
            <a:hlinkClick r:id="rId3" action="ppaction://hlinksldjump" highlightClick="1"/>
          </p:cNvPr>
          <p:cNvSpPr/>
          <p:nvPr/>
        </p:nvSpPr>
        <p:spPr>
          <a:xfrm>
            <a:off x="7956376" y="404664"/>
            <a:ext cx="792088" cy="576064"/>
          </a:xfrm>
          <a:prstGeom prst="actionButtonReturn">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22" name="Vijfhoek 21">
            <a:hlinkClick r:id="rId4" action="ppaction://hlinksldjump"/>
          </p:cNvPr>
          <p:cNvSpPr/>
          <p:nvPr/>
        </p:nvSpPr>
        <p:spPr>
          <a:xfrm>
            <a:off x="7056276" y="6142992"/>
            <a:ext cx="1800200" cy="476672"/>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b="1" dirty="0"/>
              <a:t>Next</a:t>
            </a:r>
          </a:p>
        </p:txBody>
      </p:sp>
    </p:spTree>
    <p:extLst>
      <p:ext uri="{BB962C8B-B14F-4D97-AF65-F5344CB8AC3E}">
        <p14:creationId xmlns:p14="http://schemas.microsoft.com/office/powerpoint/2010/main" val="35333244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Non-verbal behaviour</a:t>
            </a:r>
          </a:p>
        </p:txBody>
      </p:sp>
      <p:sp>
        <p:nvSpPr>
          <p:cNvPr id="13" name="Actieknop: Terug 12">
            <a:hlinkClick r:id="rId3" action="ppaction://hlinksldjump" highlightClick="1"/>
          </p:cNvPr>
          <p:cNvSpPr/>
          <p:nvPr/>
        </p:nvSpPr>
        <p:spPr>
          <a:xfrm>
            <a:off x="7956376" y="404664"/>
            <a:ext cx="792088" cy="576064"/>
          </a:xfrm>
          <a:prstGeom prst="actionButtonReturn">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8" name="Vijfhoek 7">
            <a:hlinkClick r:id="rId4" action="ppaction://hlinksldjump"/>
          </p:cNvPr>
          <p:cNvSpPr/>
          <p:nvPr/>
        </p:nvSpPr>
        <p:spPr>
          <a:xfrm>
            <a:off x="7028921" y="6142992"/>
            <a:ext cx="1800200" cy="476672"/>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b="1" dirty="0"/>
              <a:t>Next</a:t>
            </a:r>
          </a:p>
        </p:txBody>
      </p:sp>
      <p:sp>
        <p:nvSpPr>
          <p:cNvPr id="9" name="Tekstvak 9"/>
          <p:cNvSpPr txBox="1"/>
          <p:nvPr/>
        </p:nvSpPr>
        <p:spPr>
          <a:xfrm>
            <a:off x="395536" y="2924944"/>
            <a:ext cx="8352928"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dirty="0"/>
              <a:t>For example, when speaking with the police officer about your client’s case, you may notice that he or she is fidgeting, makes very short eye contact, and responds to your questions in a hurried manner. You may be tempted to believe that he is trying to hide information from you. However, when you note your observations that the officer seems to be under pressure, they might respond that he or she is worried about whether there will be sufficient time to conduct all the necessary inquiries before interviewing your client. You can then reassure the officer that you can come back later, should the interview be postponed. In exchange, the officer might volunteer more information than would have normally been given. </a:t>
            </a:r>
            <a:endParaRPr lang="nl-NL" sz="20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unya\Documents\SUPRALAT\Politie en Recht 31.jpg"/>
          <p:cNvPicPr>
            <a:picLocks noChangeAspect="1" noChangeArrowheads="1"/>
          </p:cNvPicPr>
          <p:nvPr/>
        </p:nvPicPr>
        <p:blipFill>
          <a:blip r:embed="rId3" cstate="print"/>
          <a:srcRect t="14844" b="23992"/>
          <a:stretch>
            <a:fillRect/>
          </a:stretch>
        </p:blipFill>
        <p:spPr bwMode="auto">
          <a:xfrm>
            <a:off x="0" y="0"/>
            <a:ext cx="9144000" cy="3744416"/>
          </a:xfrm>
          <a:prstGeom prst="rect">
            <a:avLst/>
          </a:prstGeom>
          <a:noFill/>
        </p:spPr>
      </p:pic>
      <p:sp>
        <p:nvSpPr>
          <p:cNvPr id="6" name="Rechthoek 5"/>
          <p:cNvSpPr/>
          <p:nvPr/>
        </p:nvSpPr>
        <p:spPr>
          <a:xfrm>
            <a:off x="0" y="-27384"/>
            <a:ext cx="9180512"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Overview</a:t>
            </a:r>
          </a:p>
        </p:txBody>
      </p:sp>
      <p:sp>
        <p:nvSpPr>
          <p:cNvPr id="9" name="Tijdelijke aanduiding voor inhoud 2"/>
          <p:cNvSpPr txBox="1">
            <a:spLocks/>
          </p:cNvSpPr>
          <p:nvPr/>
        </p:nvSpPr>
        <p:spPr>
          <a:xfrm>
            <a:off x="463291" y="3800629"/>
            <a:ext cx="8208912" cy="2520280"/>
          </a:xfrm>
          <a:prstGeom prst="rect">
            <a:avLst/>
          </a:prstGeom>
        </p:spPr>
        <p:txBody>
          <a:bodyPr vert="horz" lIns="91440" tIns="45720" rIns="91440" bIns="45720" rtlCol="0">
            <a:noAutofit/>
          </a:bodyPr>
          <a:lstStyle/>
          <a:p>
            <a:pPr algn="just"/>
            <a:endParaRPr lang="nl-NL" sz="2200" dirty="0"/>
          </a:p>
        </p:txBody>
      </p:sp>
      <p:sp>
        <p:nvSpPr>
          <p:cNvPr id="18" name="Vijfhoek 17">
            <a:hlinkClick r:id="rId4" action="ppaction://hlinksldjump"/>
          </p:cNvPr>
          <p:cNvSpPr/>
          <p:nvPr/>
        </p:nvSpPr>
        <p:spPr>
          <a:xfrm>
            <a:off x="7585915" y="6301954"/>
            <a:ext cx="1296144"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
        <p:nvSpPr>
          <p:cNvPr id="2" name="Rectangle 1"/>
          <p:cNvSpPr/>
          <p:nvPr/>
        </p:nvSpPr>
        <p:spPr>
          <a:xfrm>
            <a:off x="8141" y="3998940"/>
            <a:ext cx="9217024" cy="2123658"/>
          </a:xfrm>
          <a:prstGeom prst="rect">
            <a:avLst/>
          </a:prstGeom>
        </p:spPr>
        <p:txBody>
          <a:bodyPr wrap="square">
            <a:spAutoFit/>
          </a:bodyPr>
          <a:lstStyle/>
          <a:p>
            <a:pPr algn="just"/>
            <a:r>
              <a:rPr lang="en-US" sz="2200" dirty="0"/>
              <a:t>For a variety of reasons it is important to establish a good working relationship with the police officers that you meet, in order to facilitate mutual trust and respect, which will ultimately allow you to do your job more effectively. If, for example, you would like a greater level of disclosure than has been offered by the police prior to an interview in a given case, good communication and interpersonal skills might assist you in successfully making that request. </a:t>
            </a:r>
            <a:endParaRPr lang="nl-NL" sz="2200"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Non-verbal behaviour</a:t>
            </a:r>
          </a:p>
        </p:txBody>
      </p:sp>
      <p:sp>
        <p:nvSpPr>
          <p:cNvPr id="13" name="Actieknop: Terug 12">
            <a:hlinkClick r:id="rId3" action="ppaction://hlinksldjump" highlightClick="1"/>
          </p:cNvPr>
          <p:cNvSpPr/>
          <p:nvPr/>
        </p:nvSpPr>
        <p:spPr>
          <a:xfrm>
            <a:off x="7956376" y="404664"/>
            <a:ext cx="792088" cy="576064"/>
          </a:xfrm>
          <a:prstGeom prst="actionButtonReturn">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9" name="Vijfhoek 8">
            <a:hlinkClick r:id="rId4" action="ppaction://hlinksldjump"/>
          </p:cNvPr>
          <p:cNvSpPr/>
          <p:nvPr/>
        </p:nvSpPr>
        <p:spPr>
          <a:xfrm>
            <a:off x="6336704" y="6048672"/>
            <a:ext cx="2520280"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Go to ‘Part 3’</a:t>
            </a:r>
          </a:p>
        </p:txBody>
      </p:sp>
      <p:sp>
        <p:nvSpPr>
          <p:cNvPr id="8" name="Tekstvak 9"/>
          <p:cNvSpPr txBox="1"/>
          <p:nvPr/>
        </p:nvSpPr>
        <p:spPr>
          <a:xfrm>
            <a:off x="395536" y="2884770"/>
            <a:ext cx="8352928"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dirty="0"/>
              <a:t>It is also important to pay attention to your own non-verbal </a:t>
            </a:r>
            <a:r>
              <a:rPr lang="en-US" sz="2000" dirty="0" err="1"/>
              <a:t>behaviour</a:t>
            </a:r>
            <a:r>
              <a:rPr lang="en-US" sz="2000" dirty="0"/>
              <a:t> and be aware of what message you are sending. You may be the one feeling under pressure and it is important that you understand how you communicate this to others - your client, who needs your full attention and may interpret your </a:t>
            </a:r>
            <a:r>
              <a:rPr lang="en-US" sz="2000" dirty="0" err="1"/>
              <a:t>behaviour</a:t>
            </a:r>
            <a:r>
              <a:rPr lang="en-US" sz="2000" dirty="0"/>
              <a:t> as meaning that you don’t care or just want to get this over as quickly as possible; or the </a:t>
            </a:r>
            <a:r>
              <a:rPr lang="en-US" sz="2000" dirty="0" err="1"/>
              <a:t>garda</a:t>
            </a:r>
            <a:r>
              <a:rPr lang="en-US" sz="2000" dirty="0"/>
              <a:t>, who may interpret your behaviour.as reflecting on your client’s innocence or guilt (‘This solicitor clearly doesn’t think his/her client is worth spending time on, must be guilty’) </a:t>
            </a:r>
            <a:endParaRPr lang="nl-NL" sz="2000"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Homepage</a:t>
            </a:r>
          </a:p>
        </p:txBody>
      </p:sp>
      <p:sp>
        <p:nvSpPr>
          <p:cNvPr id="7" name="Tekstvak 6">
            <a:hlinkClick r:id="rId3" action="ppaction://hlinksldjump"/>
          </p:cNvPr>
          <p:cNvSpPr txBox="1"/>
          <p:nvPr/>
        </p:nvSpPr>
        <p:spPr>
          <a:xfrm>
            <a:off x="1232196" y="2104980"/>
            <a:ext cx="2715064" cy="1107996"/>
          </a:xfrm>
          <a:prstGeom prst="rect">
            <a:avLst/>
          </a:prstGeom>
          <a:solidFill>
            <a:srgbClr val="00A2DB">
              <a:alpha val="50000"/>
            </a:srgbClr>
          </a:solidFill>
        </p:spPr>
        <p:txBody>
          <a:bodyPr wrap="square" rtlCol="0">
            <a:spAutoFit/>
          </a:bodyPr>
          <a:lstStyle/>
          <a:p>
            <a:pPr algn="ctr"/>
            <a:r>
              <a:rPr lang="nl-NL" sz="2200" b="1" dirty="0">
                <a:solidFill>
                  <a:schemeClr val="bg2"/>
                </a:solidFill>
              </a:rPr>
              <a:t>Part 1: </a:t>
            </a:r>
          </a:p>
          <a:p>
            <a:pPr algn="ctr"/>
            <a:r>
              <a:rPr lang="nl-NL" sz="2200" b="1" dirty="0">
                <a:solidFill>
                  <a:schemeClr val="bg2"/>
                </a:solidFill>
              </a:rPr>
              <a:t>Building rapport</a:t>
            </a:r>
          </a:p>
          <a:p>
            <a:pPr algn="ctr"/>
            <a:endParaRPr lang="nl-NL" sz="2200" b="1" dirty="0">
              <a:solidFill>
                <a:schemeClr val="bg2"/>
              </a:solidFill>
            </a:endParaRPr>
          </a:p>
        </p:txBody>
      </p:sp>
      <p:sp>
        <p:nvSpPr>
          <p:cNvPr id="8" name="Tekstvak 7">
            <a:hlinkClick r:id="rId4" action="ppaction://hlinksldjump"/>
          </p:cNvPr>
          <p:cNvSpPr txBox="1"/>
          <p:nvPr/>
        </p:nvSpPr>
        <p:spPr>
          <a:xfrm>
            <a:off x="5099537" y="2104980"/>
            <a:ext cx="2715064" cy="1107996"/>
          </a:xfrm>
          <a:prstGeom prst="rect">
            <a:avLst/>
          </a:prstGeom>
          <a:solidFill>
            <a:schemeClr val="tx2">
              <a:alpha val="50000"/>
            </a:schemeClr>
          </a:solidFill>
        </p:spPr>
        <p:txBody>
          <a:bodyPr wrap="square" rtlCol="0">
            <a:spAutoFit/>
          </a:bodyPr>
          <a:lstStyle/>
          <a:p>
            <a:pPr algn="ctr"/>
            <a:r>
              <a:rPr lang="nl-NL" sz="2200" b="1" dirty="0">
                <a:solidFill>
                  <a:schemeClr val="bg2"/>
                </a:solidFill>
              </a:rPr>
              <a:t>Part 2: </a:t>
            </a:r>
          </a:p>
          <a:p>
            <a:pPr algn="ctr"/>
            <a:r>
              <a:rPr lang="nl-NL" sz="2200" b="1" dirty="0">
                <a:solidFill>
                  <a:schemeClr val="bg2"/>
                </a:solidFill>
              </a:rPr>
              <a:t>Types of communication</a:t>
            </a:r>
          </a:p>
        </p:txBody>
      </p:sp>
      <p:sp>
        <p:nvSpPr>
          <p:cNvPr id="9" name="Tekstvak 8">
            <a:hlinkClick r:id="rId5" action="ppaction://hlinksldjump"/>
          </p:cNvPr>
          <p:cNvSpPr txBox="1"/>
          <p:nvPr/>
        </p:nvSpPr>
        <p:spPr>
          <a:xfrm>
            <a:off x="3275856" y="3761164"/>
            <a:ext cx="2715064" cy="1107996"/>
          </a:xfrm>
          <a:prstGeom prst="rect">
            <a:avLst/>
          </a:prstGeom>
          <a:solidFill>
            <a:schemeClr val="tx2">
              <a:alpha val="84000"/>
            </a:schemeClr>
          </a:solidFill>
        </p:spPr>
        <p:txBody>
          <a:bodyPr wrap="square" rtlCol="0">
            <a:spAutoFit/>
          </a:bodyPr>
          <a:lstStyle/>
          <a:p>
            <a:pPr algn="ctr"/>
            <a:r>
              <a:rPr lang="nl-NL" sz="2200" b="1" dirty="0">
                <a:solidFill>
                  <a:schemeClr val="bg2"/>
                </a:solidFill>
              </a:rPr>
              <a:t>Part 3: </a:t>
            </a:r>
          </a:p>
          <a:p>
            <a:pPr algn="ctr"/>
            <a:r>
              <a:rPr lang="nl-NL" sz="2200" b="1" dirty="0">
                <a:solidFill>
                  <a:schemeClr val="bg2"/>
                </a:solidFill>
              </a:rPr>
              <a:t>Summary</a:t>
            </a:r>
          </a:p>
          <a:p>
            <a:pPr algn="ctr"/>
            <a:endParaRPr lang="nl-NL" sz="2200" b="1" dirty="0">
              <a:solidFill>
                <a:schemeClr val="bg2"/>
              </a:solidFill>
            </a:endParaRPr>
          </a:p>
        </p:txBody>
      </p:sp>
      <p:sp>
        <p:nvSpPr>
          <p:cNvPr id="11" name="Rechthoek 10"/>
          <p:cNvSpPr/>
          <p:nvPr/>
        </p:nvSpPr>
        <p:spPr>
          <a:xfrm>
            <a:off x="4474539" y="6453336"/>
            <a:ext cx="4500463" cy="369332"/>
          </a:xfrm>
          <a:prstGeom prst="rect">
            <a:avLst/>
          </a:prstGeom>
        </p:spPr>
        <p:txBody>
          <a:bodyPr wrap="none">
            <a:spAutoFit/>
          </a:bodyPr>
          <a:lstStyle/>
          <a:p>
            <a:r>
              <a:rPr lang="nl-NL" i="1" dirty="0">
                <a:solidFill>
                  <a:srgbClr val="001C3D"/>
                </a:solidFill>
              </a:rPr>
              <a:t>Click on the boxes to open the respective parts</a:t>
            </a:r>
            <a:endParaRPr lang="nl-NL"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Summary</a:t>
            </a:r>
          </a:p>
        </p:txBody>
      </p:sp>
      <p:sp>
        <p:nvSpPr>
          <p:cNvPr id="10" name="Tijdelijke aanduiding voor inhoud 2"/>
          <p:cNvSpPr txBox="1">
            <a:spLocks/>
          </p:cNvSpPr>
          <p:nvPr/>
        </p:nvSpPr>
        <p:spPr>
          <a:xfrm>
            <a:off x="323528" y="908720"/>
            <a:ext cx="8568952" cy="5040560"/>
          </a:xfrm>
          <a:prstGeom prst="rect">
            <a:avLst/>
          </a:prstGeom>
        </p:spPr>
        <p:txBody>
          <a:bodyPr vert="horz" lIns="91440" tIns="45720" rIns="91440" bIns="45720" rtlCol="0">
            <a:noAutofit/>
          </a:bodyPr>
          <a:lstStyle/>
          <a:p>
            <a:pPr algn="just"/>
            <a:r>
              <a:rPr lang="en-US" sz="2000" b="1" dirty="0"/>
              <a:t>In this module we have: </a:t>
            </a:r>
            <a:endParaRPr lang="nl-NL" sz="2000" dirty="0"/>
          </a:p>
          <a:p>
            <a:r>
              <a:rPr lang="en-US" sz="2000" dirty="0"/>
              <a:t> </a:t>
            </a:r>
            <a:endParaRPr lang="nl-NL" sz="2000" dirty="0"/>
          </a:p>
          <a:p>
            <a:pPr marL="342900" lvl="0" indent="-342900">
              <a:buFont typeface="Arial" panose="020B0604020202020204" pitchFamily="34" charset="0"/>
              <a:buChar char="•"/>
            </a:pPr>
            <a:r>
              <a:rPr lang="en-US" sz="2000" dirty="0"/>
              <a:t>outlined some basic communication skills that are essential in all interpersonal relationships, but have a particular application in the context of your role in the police station; </a:t>
            </a:r>
            <a:endParaRPr lang="nl-NL" sz="2000" dirty="0"/>
          </a:p>
          <a:p>
            <a:pPr marL="342900" lvl="0" indent="-342900">
              <a:buFont typeface="Arial" panose="020B0604020202020204" pitchFamily="34" charset="0"/>
              <a:buChar char="•"/>
            </a:pPr>
            <a:r>
              <a:rPr lang="en-US" sz="2000" dirty="0"/>
              <a:t>looked at the importance of building and maintaining rapport with your client, with police, and with others you may encounter at this stage of the criminal process;</a:t>
            </a:r>
          </a:p>
          <a:p>
            <a:pPr marL="342900" lvl="0" indent="-342900">
              <a:buFont typeface="Arial" panose="020B0604020202020204" pitchFamily="34" charset="0"/>
              <a:buChar char="•"/>
            </a:pPr>
            <a:r>
              <a:rPr lang="en-US" sz="2000" dirty="0"/>
              <a:t>examined </a:t>
            </a:r>
            <a:r>
              <a:rPr lang="en-US" sz="2000" b="1" i="1" dirty="0"/>
              <a:t>good and bad examples of </a:t>
            </a:r>
            <a:r>
              <a:rPr lang="en-US" sz="2000" b="1" i="1" dirty="0" err="1"/>
              <a:t>behaviour</a:t>
            </a:r>
            <a:r>
              <a:rPr lang="en-US" sz="2000" b="1" i="1" dirty="0"/>
              <a:t> </a:t>
            </a:r>
            <a:r>
              <a:rPr lang="en-US" sz="2000" dirty="0"/>
              <a:t>on first contact, </a:t>
            </a:r>
            <a:r>
              <a:rPr lang="en-US" sz="2000" b="1" i="1" dirty="0"/>
              <a:t>active listening</a:t>
            </a:r>
            <a:r>
              <a:rPr lang="en-US" sz="2000" dirty="0"/>
              <a:t>, and the </a:t>
            </a:r>
            <a:r>
              <a:rPr lang="en-US" sz="2000" b="1" i="1" dirty="0"/>
              <a:t>importance of empathy</a:t>
            </a:r>
            <a:r>
              <a:rPr lang="en-US" sz="2000" dirty="0"/>
              <a:t>;</a:t>
            </a:r>
          </a:p>
          <a:p>
            <a:pPr marL="342900" lvl="0" indent="-342900">
              <a:buFont typeface="Arial" panose="020B0604020202020204" pitchFamily="34" charset="0"/>
              <a:buChar char="•"/>
            </a:pPr>
            <a:r>
              <a:rPr lang="en-US" sz="2000" dirty="0"/>
              <a:t>discussed </a:t>
            </a:r>
            <a:r>
              <a:rPr lang="en-US" sz="2000" b="1" i="1" dirty="0"/>
              <a:t>effective verbal communication </a:t>
            </a:r>
            <a:r>
              <a:rPr lang="en-US" sz="2000" dirty="0"/>
              <a:t>and </a:t>
            </a:r>
            <a:r>
              <a:rPr lang="en-US" sz="2000" b="1" i="1" dirty="0"/>
              <a:t>questioning skills</a:t>
            </a:r>
            <a:r>
              <a:rPr lang="en-US" sz="2000" dirty="0"/>
              <a:t>, as well as </a:t>
            </a:r>
            <a:r>
              <a:rPr lang="en-US" sz="2000" b="1" i="1" dirty="0"/>
              <a:t>non-verbal </a:t>
            </a:r>
            <a:r>
              <a:rPr lang="en-US" sz="2000" b="1" i="1" dirty="0" err="1"/>
              <a:t>behaviours</a:t>
            </a:r>
            <a:r>
              <a:rPr lang="en-US" sz="2000" dirty="0"/>
              <a:t>; and</a:t>
            </a:r>
          </a:p>
          <a:p>
            <a:pPr marL="342900" lvl="0" indent="-342900">
              <a:buFont typeface="Arial" panose="020B0604020202020204" pitchFamily="34" charset="0"/>
              <a:buChar char="•"/>
            </a:pPr>
            <a:r>
              <a:rPr lang="en-US" sz="2000" dirty="0"/>
              <a:t>highlighted </a:t>
            </a:r>
            <a:r>
              <a:rPr lang="en-US" sz="2000" b="1" i="1" dirty="0"/>
              <a:t>some techniques </a:t>
            </a:r>
            <a:r>
              <a:rPr lang="en-US" sz="2000" dirty="0"/>
              <a:t>aimed at reducing the </a:t>
            </a:r>
            <a:r>
              <a:rPr lang="en-US" sz="2000" b="1" i="1" dirty="0"/>
              <a:t>gap between intended and perceived meanings</a:t>
            </a:r>
            <a:r>
              <a:rPr lang="en-US" sz="2000" dirty="0"/>
              <a:t> in our conversations. </a:t>
            </a:r>
            <a:endParaRPr lang="nl-NL" sz="2000" dirty="0"/>
          </a:p>
        </p:txBody>
      </p:sp>
      <p:sp>
        <p:nvSpPr>
          <p:cNvPr id="9" name="Stroomdiagram: Ponsband 8"/>
          <p:cNvSpPr/>
          <p:nvPr/>
        </p:nvSpPr>
        <p:spPr>
          <a:xfrm>
            <a:off x="3707904" y="5805264"/>
            <a:ext cx="1584176" cy="792088"/>
          </a:xfrm>
          <a:prstGeom prst="flowChartPunchedTap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2000" b="1" dirty="0"/>
              <a:t>LITERATURE</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17" y="116632"/>
            <a:ext cx="8964488" cy="6085513"/>
          </a:xfrm>
          <a:prstGeom prst="rect">
            <a:avLst/>
          </a:prstGeom>
        </p:spPr>
        <p:txBody>
          <a:bodyPr wrap="square">
            <a:spAutoFit/>
          </a:bodyPr>
          <a:lstStyle/>
          <a:p>
            <a:pPr>
              <a:spcAft>
                <a:spcPts val="0"/>
              </a:spcAft>
            </a:pPr>
            <a:r>
              <a:rPr lang="en-US" sz="1600" b="1" dirty="0">
                <a:solidFill>
                  <a:srgbClr val="000000"/>
                </a:solidFill>
                <a:latin typeface="Times New Roman"/>
                <a:ea typeface="Calibri"/>
              </a:rPr>
              <a:t>GENERAL SOURCES:</a:t>
            </a:r>
            <a:endParaRPr lang="nl-NL" sz="1600" dirty="0">
              <a:solidFill>
                <a:srgbClr val="000000"/>
              </a:solidFill>
              <a:latin typeface="Times New Roman"/>
              <a:ea typeface="Calibri"/>
            </a:endParaRPr>
          </a:p>
          <a:p>
            <a:pPr>
              <a:spcAft>
                <a:spcPts val="0"/>
              </a:spcAft>
            </a:pPr>
            <a:endParaRPr lang="en-US" sz="1600" dirty="0">
              <a:latin typeface="Times New Roman"/>
              <a:ea typeface="Calibri"/>
              <a:cs typeface="Times New Roman"/>
            </a:endParaRPr>
          </a:p>
          <a:p>
            <a:pPr>
              <a:spcAft>
                <a:spcPts val="0"/>
              </a:spcAft>
            </a:pPr>
            <a:r>
              <a:rPr lang="en-US" sz="1600" dirty="0">
                <a:latin typeface="Times New Roman"/>
                <a:ea typeface="Calibri"/>
                <a:cs typeface="Times New Roman"/>
              </a:rPr>
              <a:t>O. </a:t>
            </a:r>
            <a:r>
              <a:rPr lang="en-US" sz="1600" dirty="0" err="1">
                <a:latin typeface="Times New Roman"/>
                <a:ea typeface="Calibri"/>
                <a:cs typeface="Times New Roman"/>
              </a:rPr>
              <a:t>Hargie</a:t>
            </a:r>
            <a:r>
              <a:rPr lang="en-US" sz="1600" dirty="0">
                <a:latin typeface="Times New Roman"/>
                <a:ea typeface="Calibri"/>
                <a:cs typeface="Times New Roman"/>
              </a:rPr>
              <a:t>, </a:t>
            </a:r>
            <a:r>
              <a:rPr lang="en-US" sz="1600" u="sng" dirty="0">
                <a:solidFill>
                  <a:srgbClr val="0000FF"/>
                </a:solidFill>
                <a:latin typeface="Times New Roman"/>
                <a:ea typeface="Calibri"/>
                <a:cs typeface="Times New Roman"/>
                <a:hlinkClick r:id="rId2"/>
              </a:rPr>
              <a:t>Skilled Interpersonal Communication: Research, Theory and Practice</a:t>
            </a:r>
            <a:r>
              <a:rPr lang="en-US" sz="1600" dirty="0">
                <a:latin typeface="Times New Roman"/>
                <a:ea typeface="Calibri"/>
                <a:cs typeface="Times New Roman"/>
              </a:rPr>
              <a:t> (5</a:t>
            </a:r>
            <a:r>
              <a:rPr lang="en-US" sz="1600" baseline="30000" dirty="0">
                <a:latin typeface="Times New Roman"/>
                <a:ea typeface="Calibri"/>
                <a:cs typeface="Times New Roman"/>
              </a:rPr>
              <a:t>th</a:t>
            </a:r>
            <a:r>
              <a:rPr lang="en-US" sz="1600" dirty="0">
                <a:latin typeface="Times New Roman"/>
                <a:ea typeface="Calibri"/>
                <a:cs typeface="Times New Roman"/>
              </a:rPr>
              <a:t> ed.), Routledge: USA (2011), pp. 13-43 (A conceptual model of skilled interpersonal communication), 43-83 (Communicating without words: Skilled non-verbal behavior), 117-155 (Finding out about others: The skill of questioning),  209-237 (Getting your message across: The skill of explaining). </a:t>
            </a:r>
          </a:p>
          <a:p>
            <a:pPr>
              <a:spcAft>
                <a:spcPts val="0"/>
              </a:spcAft>
            </a:pPr>
            <a:endParaRPr lang="nl-NL" sz="1600" dirty="0">
              <a:ea typeface="Calibri"/>
              <a:cs typeface="Times New Roman"/>
            </a:endParaRPr>
          </a:p>
          <a:p>
            <a:pPr>
              <a:lnSpc>
                <a:spcPct val="115000"/>
              </a:lnSpc>
              <a:spcAft>
                <a:spcPts val="1000"/>
              </a:spcAft>
            </a:pPr>
            <a:r>
              <a:rPr lang="en-US" sz="1600" dirty="0">
                <a:latin typeface="Times New Roman"/>
                <a:ea typeface="Calibri"/>
                <a:cs typeface="Times New Roman"/>
              </a:rPr>
              <a:t>J. R. </a:t>
            </a:r>
            <a:r>
              <a:rPr lang="en-US" sz="1600" dirty="0" err="1">
                <a:latin typeface="Times New Roman"/>
                <a:ea typeface="Calibri"/>
                <a:cs typeface="Times New Roman"/>
              </a:rPr>
              <a:t>Sternlight</a:t>
            </a:r>
            <a:r>
              <a:rPr lang="en-US" sz="1600" dirty="0">
                <a:latin typeface="Times New Roman"/>
                <a:ea typeface="Calibri"/>
                <a:cs typeface="Times New Roman"/>
              </a:rPr>
              <a:t>. J. </a:t>
            </a:r>
            <a:r>
              <a:rPr lang="en-US" sz="1600" dirty="0" err="1">
                <a:latin typeface="Times New Roman"/>
                <a:ea typeface="Calibri"/>
                <a:cs typeface="Times New Roman"/>
              </a:rPr>
              <a:t>Robbennolt</a:t>
            </a:r>
            <a:r>
              <a:rPr lang="en-US" sz="1600" dirty="0">
                <a:latin typeface="Times New Roman"/>
                <a:ea typeface="Calibri"/>
                <a:cs typeface="Times New Roman"/>
              </a:rPr>
              <a:t>, </a:t>
            </a:r>
            <a:r>
              <a:rPr lang="en-US" sz="1600" u="sng" dirty="0">
                <a:solidFill>
                  <a:srgbClr val="0000FF"/>
                </a:solidFill>
                <a:latin typeface="Times New Roman"/>
                <a:ea typeface="Calibri"/>
                <a:cs typeface="Times New Roman"/>
                <a:hlinkClick r:id="rId3"/>
              </a:rPr>
              <a:t>Good lawyers should be good psychologists: Insights for interviewing and counselling clients</a:t>
            </a:r>
            <a:r>
              <a:rPr lang="en-US" sz="1600" dirty="0">
                <a:latin typeface="Times New Roman"/>
                <a:ea typeface="Calibri"/>
                <a:cs typeface="Times New Roman"/>
              </a:rPr>
              <a:t>, Ohio State Journal on Dispute Resolution, 23, 2008, pp. 437-548.</a:t>
            </a:r>
            <a:endParaRPr lang="nl-NL" sz="1600" dirty="0">
              <a:ea typeface="Calibri"/>
              <a:cs typeface="Times New Roman"/>
            </a:endParaRPr>
          </a:p>
          <a:p>
            <a:pPr>
              <a:lnSpc>
                <a:spcPct val="115000"/>
              </a:lnSpc>
              <a:spcAft>
                <a:spcPts val="1000"/>
              </a:spcAft>
            </a:pPr>
            <a:r>
              <a:rPr lang="en-US" sz="1600" dirty="0">
                <a:latin typeface="Times New Roman"/>
                <a:ea typeface="Calibri"/>
                <a:cs typeface="Times New Roman"/>
              </a:rPr>
              <a:t>A. </a:t>
            </a:r>
            <a:r>
              <a:rPr lang="en-US" sz="1600" dirty="0" err="1">
                <a:latin typeface="Times New Roman"/>
                <a:ea typeface="Calibri"/>
                <a:cs typeface="Times New Roman"/>
              </a:rPr>
              <a:t>Sherr</a:t>
            </a:r>
            <a:r>
              <a:rPr lang="en-US" sz="1600" dirty="0">
                <a:latin typeface="Times New Roman"/>
                <a:ea typeface="Calibri"/>
                <a:cs typeface="Times New Roman"/>
              </a:rPr>
              <a:t>, </a:t>
            </a:r>
            <a:r>
              <a:rPr lang="en-US" sz="1600" u="sng" dirty="0">
                <a:solidFill>
                  <a:srgbClr val="0000FF"/>
                </a:solidFill>
                <a:latin typeface="Times New Roman"/>
                <a:ea typeface="Calibri"/>
                <a:cs typeface="Times New Roman"/>
                <a:hlinkClick r:id="rId4"/>
              </a:rPr>
              <a:t>Lawyers and clients: the first meeting</a:t>
            </a:r>
            <a:r>
              <a:rPr lang="en-US" sz="1600" dirty="0">
                <a:latin typeface="Times New Roman"/>
                <a:ea typeface="Calibri"/>
                <a:cs typeface="Times New Roman"/>
              </a:rPr>
              <a:t>, The Modern Law Review, 49/3, 1986, pp. 323-357.</a:t>
            </a:r>
            <a:endParaRPr lang="nl-NL" sz="1600" dirty="0">
              <a:ea typeface="Calibri"/>
              <a:cs typeface="Times New Roman"/>
            </a:endParaRPr>
          </a:p>
          <a:p>
            <a:pPr>
              <a:lnSpc>
                <a:spcPct val="115000"/>
              </a:lnSpc>
              <a:spcAft>
                <a:spcPts val="1000"/>
              </a:spcAft>
            </a:pPr>
            <a:r>
              <a:rPr lang="nl-NL" sz="1600" b="1" dirty="0">
                <a:latin typeface="Times New Roman"/>
                <a:ea typeface="Calibri"/>
                <a:cs typeface="Times New Roman"/>
              </a:rPr>
              <a:t>SPECIFIC COMMUNICATION SKILLS:</a:t>
            </a:r>
            <a:endParaRPr lang="nl-NL" sz="1600" dirty="0">
              <a:ea typeface="Calibri"/>
              <a:cs typeface="Times New Roman"/>
            </a:endParaRPr>
          </a:p>
          <a:p>
            <a:pPr marL="342900" indent="-342900">
              <a:lnSpc>
                <a:spcPct val="115000"/>
              </a:lnSpc>
              <a:spcAft>
                <a:spcPts val="1000"/>
              </a:spcAft>
              <a:buAutoNum type="alphaUcPeriod"/>
            </a:pPr>
            <a:r>
              <a:rPr lang="nl-NL" sz="1600" b="1" i="1" cap="small" dirty="0">
                <a:latin typeface="Times New Roman"/>
                <a:ea typeface="Calibri"/>
                <a:cs typeface="Times New Roman"/>
              </a:rPr>
              <a:t>BUILDING RAPPORT</a:t>
            </a:r>
            <a:r>
              <a:rPr lang="nl-NL" sz="1600" b="1" cap="small" dirty="0">
                <a:latin typeface="Times New Roman"/>
                <a:ea typeface="Calibri"/>
                <a:cs typeface="Times New Roman"/>
              </a:rPr>
              <a:t>:</a:t>
            </a:r>
            <a:endParaRPr lang="nl-NL" sz="1600" dirty="0">
              <a:ea typeface="Calibri"/>
              <a:cs typeface="Times New Roman"/>
            </a:endParaRPr>
          </a:p>
          <a:p>
            <a:pPr>
              <a:lnSpc>
                <a:spcPct val="115000"/>
              </a:lnSpc>
              <a:spcAft>
                <a:spcPts val="1000"/>
              </a:spcAft>
            </a:pPr>
            <a:r>
              <a:rPr lang="nl-NL" sz="1600" dirty="0">
                <a:solidFill>
                  <a:srgbClr val="000000"/>
                </a:solidFill>
                <a:latin typeface="Times New Roman"/>
                <a:ea typeface="Calibri"/>
              </a:rPr>
              <a:t>M.Vanderhallen, G. Vervaeke, De ontwikkeling van de werkrelatie met de verdachte, in: </a:t>
            </a:r>
            <a:r>
              <a:rPr lang="nl-NL" sz="1600" u="sng" dirty="0">
                <a:solidFill>
                  <a:srgbClr val="000000"/>
                </a:solidFill>
                <a:latin typeface="Times New Roman"/>
                <a:ea typeface="Calibri"/>
                <a:hlinkClick r:id="rId5"/>
              </a:rPr>
              <a:t>R.Schellingen, N. Scholten (eds.), Het verdachtenverhoor: meer dan het stellen van vragen</a:t>
            </a:r>
            <a:r>
              <a:rPr lang="nl-NL" sz="1600" dirty="0">
                <a:solidFill>
                  <a:srgbClr val="000000"/>
                </a:solidFill>
                <a:latin typeface="Times New Roman"/>
                <a:ea typeface="Calibri"/>
              </a:rPr>
              <a:t>, Wolters Kluwers Belgium (2014), pp. 111-131.</a:t>
            </a:r>
          </a:p>
          <a:p>
            <a:pPr>
              <a:spcAft>
                <a:spcPts val="0"/>
              </a:spcAft>
            </a:pPr>
            <a:r>
              <a:rPr lang="nl-NL" sz="1400" dirty="0">
                <a:solidFill>
                  <a:srgbClr val="000000"/>
                </a:solidFill>
                <a:latin typeface="Times New Roman"/>
                <a:ea typeface="Calibri"/>
              </a:rPr>
              <a:t> </a:t>
            </a:r>
          </a:p>
          <a:p>
            <a:pPr algn="just">
              <a:spcAft>
                <a:spcPts val="0"/>
              </a:spcAft>
            </a:pPr>
            <a:r>
              <a:rPr lang="en-US" sz="1600" dirty="0">
                <a:solidFill>
                  <a:srgbClr val="000000"/>
                </a:solidFill>
                <a:latin typeface="Times New Roman"/>
                <a:ea typeface="Calibri"/>
              </a:rPr>
              <a:t> </a:t>
            </a:r>
            <a:endParaRPr lang="nl-NL" sz="1600" dirty="0">
              <a:solidFill>
                <a:srgbClr val="000000"/>
              </a:solidFill>
              <a:latin typeface="Times New Roman"/>
              <a:ea typeface="Calibri"/>
            </a:endParaRPr>
          </a:p>
          <a:p>
            <a:pPr algn="just">
              <a:lnSpc>
                <a:spcPct val="115000"/>
              </a:lnSpc>
              <a:spcAft>
                <a:spcPts val="1000"/>
              </a:spcAft>
            </a:pPr>
            <a:endParaRPr lang="nl-NL" sz="1400" b="1" i="1" cap="small" dirty="0">
              <a:latin typeface="Times New Roman"/>
              <a:ea typeface="Calibri"/>
              <a:cs typeface="Times New Roman"/>
            </a:endParaRPr>
          </a:p>
          <a:p>
            <a:pPr algn="just">
              <a:lnSpc>
                <a:spcPct val="115000"/>
              </a:lnSpc>
              <a:spcAft>
                <a:spcPts val="1000"/>
              </a:spcAft>
            </a:pPr>
            <a:endParaRPr lang="nl-NL" sz="1400" dirty="0">
              <a:ea typeface="Calibri"/>
              <a:cs typeface="Times New Roman"/>
            </a:endParaRPr>
          </a:p>
        </p:txBody>
      </p:sp>
      <p:sp>
        <p:nvSpPr>
          <p:cNvPr id="6" name="Vijfhoek 12">
            <a:hlinkClick r:id="rId6" action="ppaction://hlinksldjump"/>
          </p:cNvPr>
          <p:cNvSpPr/>
          <p:nvPr/>
        </p:nvSpPr>
        <p:spPr>
          <a:xfrm>
            <a:off x="7596336" y="6251004"/>
            <a:ext cx="1296144"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Tree>
    <p:extLst>
      <p:ext uri="{BB962C8B-B14F-4D97-AF65-F5344CB8AC3E}">
        <p14:creationId xmlns:p14="http://schemas.microsoft.com/office/powerpoint/2010/main" val="357812542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568952" cy="4334520"/>
          </a:xfrm>
          <a:prstGeom prst="rect">
            <a:avLst/>
          </a:prstGeom>
        </p:spPr>
        <p:txBody>
          <a:bodyPr wrap="square">
            <a:spAutoFit/>
          </a:bodyPr>
          <a:lstStyle/>
          <a:p>
            <a:pPr>
              <a:lnSpc>
                <a:spcPct val="115000"/>
              </a:lnSpc>
              <a:spcAft>
                <a:spcPts val="1000"/>
              </a:spcAft>
            </a:pPr>
            <a:r>
              <a:rPr lang="nl-NL" sz="1600" b="1" i="1" dirty="0">
                <a:latin typeface="Times New Roman"/>
                <a:ea typeface="Calibri"/>
                <a:cs typeface="Times New Roman"/>
              </a:rPr>
              <a:t>B. </a:t>
            </a:r>
            <a:r>
              <a:rPr lang="nl-NL" sz="1600" b="1" i="1" cap="small" dirty="0">
                <a:latin typeface="Times New Roman"/>
                <a:ea typeface="Calibri"/>
                <a:cs typeface="Times New Roman"/>
              </a:rPr>
              <a:t>QUESTIONING SKILLS:</a:t>
            </a:r>
          </a:p>
          <a:p>
            <a:pPr>
              <a:lnSpc>
                <a:spcPct val="115000"/>
              </a:lnSpc>
              <a:spcAft>
                <a:spcPts val="1000"/>
              </a:spcAft>
            </a:pPr>
            <a:r>
              <a:rPr lang="en-US" sz="1600" u="sng" dirty="0">
                <a:solidFill>
                  <a:srgbClr val="0000FF"/>
                </a:solidFill>
                <a:latin typeface="Times New Roman"/>
                <a:ea typeface="Calibri"/>
                <a:cs typeface="Times New Roman"/>
                <a:hlinkClick r:id="rId2"/>
              </a:rPr>
              <a:t>Communication in Investigative and Legal Contexts: Integrated Approaches from Forensic Psychology, Linguistics and Law Enforcement</a:t>
            </a:r>
            <a:r>
              <a:rPr lang="en-US" sz="1600" dirty="0">
                <a:latin typeface="Times New Roman"/>
                <a:ea typeface="Calibri"/>
                <a:cs typeface="Times New Roman"/>
              </a:rPr>
              <a:t>, G. </a:t>
            </a:r>
            <a:r>
              <a:rPr lang="en-US" sz="1600" dirty="0" err="1">
                <a:latin typeface="Times New Roman"/>
                <a:ea typeface="Calibri"/>
                <a:cs typeface="Times New Roman"/>
              </a:rPr>
              <a:t>Oxburgh</a:t>
            </a:r>
            <a:r>
              <a:rPr lang="en-US" sz="1600" dirty="0">
                <a:latin typeface="Times New Roman"/>
                <a:ea typeface="Calibri"/>
                <a:cs typeface="Times New Roman"/>
              </a:rPr>
              <a:t> et al. (eds.), Wiley Blackwell: 2016 (Chapter 2, T. Grant et al, Exploring Types and Functions of Questions in Police Interviews; Chapter 7, G. </a:t>
            </a:r>
            <a:r>
              <a:rPr lang="en-US" sz="1600" dirty="0" err="1">
                <a:latin typeface="Times New Roman"/>
                <a:ea typeface="Calibri"/>
                <a:cs typeface="Times New Roman"/>
              </a:rPr>
              <a:t>Oxburgh</a:t>
            </a:r>
            <a:r>
              <a:rPr lang="en-US" sz="1600" dirty="0">
                <a:latin typeface="Times New Roman"/>
                <a:ea typeface="Calibri"/>
                <a:cs typeface="Times New Roman"/>
              </a:rPr>
              <a:t> et al., Interviewing Suspected Offenders) </a:t>
            </a:r>
            <a:endParaRPr lang="nl-NL" sz="1600" dirty="0">
              <a:ea typeface="Calibri"/>
              <a:cs typeface="Times New Roman"/>
            </a:endParaRPr>
          </a:p>
          <a:p>
            <a:pPr algn="just">
              <a:spcAft>
                <a:spcPts val="0"/>
              </a:spcAft>
            </a:pPr>
            <a:endParaRPr lang="en-US" sz="1600" b="1" i="1" dirty="0">
              <a:solidFill>
                <a:srgbClr val="000000"/>
              </a:solidFill>
              <a:latin typeface="Times New Roman"/>
              <a:ea typeface="Calibri"/>
            </a:endParaRPr>
          </a:p>
          <a:p>
            <a:pPr algn="just">
              <a:spcAft>
                <a:spcPts val="0"/>
              </a:spcAft>
            </a:pPr>
            <a:r>
              <a:rPr lang="en-US" sz="1600" b="1" i="1" dirty="0">
                <a:solidFill>
                  <a:srgbClr val="000000"/>
                </a:solidFill>
                <a:latin typeface="Times New Roman"/>
                <a:ea typeface="Calibri"/>
              </a:rPr>
              <a:t>C. </a:t>
            </a:r>
            <a:r>
              <a:rPr lang="en-US" sz="1600" b="1" i="1" cap="small" dirty="0">
                <a:solidFill>
                  <a:srgbClr val="000000"/>
                </a:solidFill>
                <a:latin typeface="Times New Roman"/>
                <a:ea typeface="Calibri"/>
              </a:rPr>
              <a:t>Other skills:</a:t>
            </a:r>
            <a:endParaRPr lang="nl-NL" sz="1600" dirty="0">
              <a:solidFill>
                <a:srgbClr val="000000"/>
              </a:solidFill>
              <a:latin typeface="Times New Roman"/>
              <a:ea typeface="Calibri"/>
            </a:endParaRPr>
          </a:p>
          <a:p>
            <a:pPr algn="just">
              <a:lnSpc>
                <a:spcPct val="115000"/>
              </a:lnSpc>
              <a:spcAft>
                <a:spcPts val="1000"/>
              </a:spcAft>
            </a:pPr>
            <a:r>
              <a:rPr lang="en-US" sz="1600" b="1" dirty="0">
                <a:latin typeface="Times New Roman"/>
                <a:ea typeface="Calibri"/>
                <a:cs typeface="Times New Roman"/>
              </a:rPr>
              <a:t> </a:t>
            </a:r>
            <a:endParaRPr lang="nl-NL" sz="1600" dirty="0">
              <a:ea typeface="Calibri"/>
              <a:cs typeface="Times New Roman"/>
            </a:endParaRPr>
          </a:p>
          <a:p>
            <a:pPr algn="just">
              <a:lnSpc>
                <a:spcPct val="115000"/>
              </a:lnSpc>
              <a:spcAft>
                <a:spcPts val="1000"/>
              </a:spcAft>
            </a:pPr>
            <a:r>
              <a:rPr lang="en-US" sz="1600" dirty="0">
                <a:latin typeface="Times New Roman"/>
                <a:ea typeface="Calibri"/>
                <a:cs typeface="Times New Roman"/>
              </a:rPr>
              <a:t>J.B. Kessler, </a:t>
            </a:r>
            <a:r>
              <a:rPr lang="en-US" sz="1600" u="sng" dirty="0">
                <a:solidFill>
                  <a:srgbClr val="0000FF"/>
                </a:solidFill>
                <a:latin typeface="Times New Roman"/>
                <a:ea typeface="Calibri"/>
                <a:cs typeface="Times New Roman"/>
                <a:hlinkClick r:id="rId3"/>
              </a:rPr>
              <a:t>The lawyer's intercultural communication problems with clients from diverse cultures</a:t>
            </a:r>
            <a:r>
              <a:rPr lang="en-US" sz="1600" dirty="0">
                <a:latin typeface="Times New Roman"/>
                <a:ea typeface="Calibri"/>
                <a:cs typeface="Times New Roman"/>
              </a:rPr>
              <a:t>, Northwestern Journal of International Law and Business, 9, 1988, pp. 64 - 79.</a:t>
            </a:r>
            <a:endParaRPr lang="nl-NL" sz="1600" dirty="0">
              <a:ea typeface="Calibri"/>
              <a:cs typeface="Times New Roman"/>
            </a:endParaRPr>
          </a:p>
          <a:p>
            <a:pPr>
              <a:lnSpc>
                <a:spcPct val="115000"/>
              </a:lnSpc>
              <a:spcAft>
                <a:spcPts val="1000"/>
              </a:spcAft>
            </a:pPr>
            <a:r>
              <a:rPr lang="en-US" sz="1600" kern="1800" dirty="0">
                <a:latin typeface="Times New Roman"/>
                <a:ea typeface="Times New Roman"/>
                <a:cs typeface="Times New Roman"/>
              </a:rPr>
              <a:t>H. </a:t>
            </a:r>
            <a:r>
              <a:rPr lang="en-US" sz="1600" kern="1800" dirty="0" err="1">
                <a:latin typeface="Times New Roman"/>
                <a:ea typeface="Times New Roman"/>
                <a:cs typeface="Times New Roman"/>
              </a:rPr>
              <a:t>Wilkie</a:t>
            </a:r>
            <a:r>
              <a:rPr lang="en-US" sz="1600" kern="1800" dirty="0">
                <a:latin typeface="Times New Roman"/>
                <a:ea typeface="Times New Roman"/>
                <a:cs typeface="Times New Roman"/>
              </a:rPr>
              <a:t>, J. Roberts, </a:t>
            </a:r>
            <a:r>
              <a:rPr lang="en-US" sz="1600" u="sng" kern="1800" dirty="0">
                <a:solidFill>
                  <a:srgbClr val="0000FF"/>
                </a:solidFill>
                <a:latin typeface="Times New Roman"/>
                <a:ea typeface="Times New Roman"/>
                <a:cs typeface="Times New Roman"/>
                <a:hlinkClick r:id="rId4"/>
              </a:rPr>
              <a:t>Communications for Legal Professionals</a:t>
            </a:r>
            <a:r>
              <a:rPr lang="en-US" sz="1600" kern="1800" dirty="0">
                <a:latin typeface="Times New Roman"/>
                <a:ea typeface="Times New Roman"/>
                <a:cs typeface="Times New Roman"/>
              </a:rPr>
              <a:t>, </a:t>
            </a:r>
            <a:r>
              <a:rPr lang="en-US" sz="1600" dirty="0" err="1">
                <a:latin typeface="Times New Roman"/>
                <a:ea typeface="Calibri"/>
                <a:cs typeface="Times New Roman"/>
              </a:rPr>
              <a:t>Emond</a:t>
            </a:r>
            <a:r>
              <a:rPr lang="en-US" sz="1600" dirty="0">
                <a:latin typeface="Times New Roman"/>
                <a:ea typeface="Calibri"/>
                <a:cs typeface="Times New Roman"/>
              </a:rPr>
              <a:t> Montgomery Publications, 2006 (Chapter 1, Effective Listening; Chapter 5, Summary and Paraphrase)</a:t>
            </a:r>
            <a:endParaRPr lang="nl-NL" sz="1600" dirty="0">
              <a:ea typeface="Calibri"/>
              <a:cs typeface="Times New Roman"/>
            </a:endParaRPr>
          </a:p>
          <a:p>
            <a:pPr algn="just">
              <a:lnSpc>
                <a:spcPct val="115000"/>
              </a:lnSpc>
              <a:spcAft>
                <a:spcPts val="1000"/>
              </a:spcAft>
            </a:pPr>
            <a:r>
              <a:rPr lang="en-US" sz="1600" b="1" dirty="0">
                <a:latin typeface="Times New Roman"/>
                <a:ea typeface="Calibri"/>
                <a:cs typeface="Times New Roman"/>
              </a:rPr>
              <a:t> </a:t>
            </a:r>
            <a:endParaRPr lang="nl-NL" sz="1600" dirty="0">
              <a:ea typeface="Calibri"/>
              <a:cs typeface="Times New Roman"/>
            </a:endParaRPr>
          </a:p>
        </p:txBody>
      </p:sp>
      <p:sp>
        <p:nvSpPr>
          <p:cNvPr id="3" name="Tekstvak 13">
            <a:hlinkClick r:id="rId5" action="ppaction://hlinksldjump"/>
          </p:cNvPr>
          <p:cNvSpPr txBox="1"/>
          <p:nvPr/>
        </p:nvSpPr>
        <p:spPr>
          <a:xfrm>
            <a:off x="7956376" y="6237312"/>
            <a:ext cx="86409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b="1" dirty="0">
                <a:solidFill>
                  <a:schemeClr val="bg1"/>
                </a:solidFill>
              </a:rPr>
              <a:t>CLOSE</a:t>
            </a:r>
            <a:endParaRPr lang="nl-NL" b="1" dirty="0">
              <a:solidFill>
                <a:schemeClr val="bg1"/>
              </a:solidFill>
            </a:endParaRPr>
          </a:p>
        </p:txBody>
      </p:sp>
    </p:spTree>
    <p:extLst>
      <p:ext uri="{BB962C8B-B14F-4D97-AF65-F5344CB8AC3E}">
        <p14:creationId xmlns:p14="http://schemas.microsoft.com/office/powerpoint/2010/main" val="37951392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unya\Documents\SUPRALAT\Politie en Recht 31.jpg"/>
          <p:cNvPicPr>
            <a:picLocks noChangeAspect="1" noChangeArrowheads="1"/>
          </p:cNvPicPr>
          <p:nvPr/>
        </p:nvPicPr>
        <p:blipFill>
          <a:blip r:embed="rId3" cstate="print"/>
          <a:srcRect t="14844" b="23992"/>
          <a:stretch>
            <a:fillRect/>
          </a:stretch>
        </p:blipFill>
        <p:spPr bwMode="auto">
          <a:xfrm>
            <a:off x="0" y="0"/>
            <a:ext cx="9144000" cy="3744416"/>
          </a:xfrm>
          <a:prstGeom prst="rect">
            <a:avLst/>
          </a:prstGeom>
          <a:noFill/>
        </p:spPr>
      </p:pic>
      <p:sp>
        <p:nvSpPr>
          <p:cNvPr id="6" name="Rechthoek 5"/>
          <p:cNvSpPr/>
          <p:nvPr/>
        </p:nvSpPr>
        <p:spPr>
          <a:xfrm>
            <a:off x="0" y="-27384"/>
            <a:ext cx="9180512"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Overview</a:t>
            </a:r>
          </a:p>
        </p:txBody>
      </p:sp>
      <p:sp>
        <p:nvSpPr>
          <p:cNvPr id="18" name="Vijfhoek 17">
            <a:hlinkClick r:id="rId4" action="ppaction://hlinksldjump"/>
          </p:cNvPr>
          <p:cNvSpPr/>
          <p:nvPr/>
        </p:nvSpPr>
        <p:spPr>
          <a:xfrm>
            <a:off x="7596336" y="6256243"/>
            <a:ext cx="1296144"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
        <p:nvSpPr>
          <p:cNvPr id="3" name="Rectangle 2"/>
          <p:cNvSpPr/>
          <p:nvPr/>
        </p:nvSpPr>
        <p:spPr>
          <a:xfrm>
            <a:off x="413792" y="4005064"/>
            <a:ext cx="8352928" cy="2123658"/>
          </a:xfrm>
          <a:prstGeom prst="rect">
            <a:avLst/>
          </a:prstGeom>
        </p:spPr>
        <p:txBody>
          <a:bodyPr wrap="square">
            <a:spAutoFit/>
          </a:bodyPr>
          <a:lstStyle/>
          <a:p>
            <a:pPr algn="just"/>
            <a:r>
              <a:rPr lang="en-US" sz="2200" dirty="0"/>
              <a:t>This e-learning module gives a general overview of valuable communication skills, focusing on:</a:t>
            </a:r>
            <a:endParaRPr lang="nl-NL" sz="2200" dirty="0"/>
          </a:p>
          <a:p>
            <a:pPr lvl="0" algn="just"/>
            <a:endParaRPr lang="en-US" sz="2200" dirty="0"/>
          </a:p>
          <a:p>
            <a:pPr lvl="0" algn="just"/>
            <a:r>
              <a:rPr lang="en-US" sz="2200" dirty="0"/>
              <a:t>- building rapport;</a:t>
            </a:r>
            <a:endParaRPr lang="nl-NL" sz="2200" dirty="0"/>
          </a:p>
          <a:p>
            <a:pPr lvl="0" algn="just"/>
            <a:r>
              <a:rPr lang="en-US" sz="2200" dirty="0"/>
              <a:t>- effective listening, questioning and challenging; and,</a:t>
            </a:r>
            <a:endParaRPr lang="nl-NL" sz="2200" dirty="0"/>
          </a:p>
          <a:p>
            <a:pPr lvl="0" algn="just"/>
            <a:r>
              <a:rPr lang="en-US" sz="2200" dirty="0"/>
              <a:t>- transmitting information in an effective way.</a:t>
            </a:r>
            <a:endParaRPr lang="nl-NL" sz="22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Homepage</a:t>
            </a:r>
          </a:p>
        </p:txBody>
      </p:sp>
      <p:sp>
        <p:nvSpPr>
          <p:cNvPr id="5" name="Tekstvak 4"/>
          <p:cNvSpPr txBox="1"/>
          <p:nvPr/>
        </p:nvSpPr>
        <p:spPr>
          <a:xfrm>
            <a:off x="2627784" y="467380"/>
            <a:ext cx="6444208" cy="400110"/>
          </a:xfrm>
          <a:prstGeom prst="rect">
            <a:avLst/>
          </a:prstGeom>
          <a:noFill/>
        </p:spPr>
        <p:txBody>
          <a:bodyPr wrap="square" rtlCol="0">
            <a:spAutoFit/>
          </a:bodyPr>
          <a:lstStyle/>
          <a:p>
            <a:r>
              <a:rPr lang="nl-NL" sz="2000" dirty="0"/>
              <a:t>Click HOME to return to this homepage</a:t>
            </a:r>
          </a:p>
        </p:txBody>
      </p:sp>
      <p:sp>
        <p:nvSpPr>
          <p:cNvPr id="6" name="Actieknop: Introductiepagina 5">
            <a:hlinkClick r:id="rId3"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7" name="Tekstvak 6">
            <a:hlinkClick r:id="rId4" action="ppaction://hlinksldjump"/>
          </p:cNvPr>
          <p:cNvSpPr txBox="1"/>
          <p:nvPr/>
        </p:nvSpPr>
        <p:spPr>
          <a:xfrm>
            <a:off x="1232196" y="2104980"/>
            <a:ext cx="2715064" cy="1107996"/>
          </a:xfrm>
          <a:prstGeom prst="rect">
            <a:avLst/>
          </a:prstGeom>
          <a:solidFill>
            <a:srgbClr val="00A2DB">
              <a:alpha val="84000"/>
            </a:srgbClr>
          </a:solidFill>
        </p:spPr>
        <p:txBody>
          <a:bodyPr wrap="square" rtlCol="0">
            <a:spAutoFit/>
          </a:bodyPr>
          <a:lstStyle/>
          <a:p>
            <a:pPr algn="ctr"/>
            <a:r>
              <a:rPr lang="nl-NL" sz="2200" b="1" dirty="0">
                <a:solidFill>
                  <a:schemeClr val="bg2"/>
                </a:solidFill>
              </a:rPr>
              <a:t>Part 1: </a:t>
            </a:r>
          </a:p>
          <a:p>
            <a:pPr algn="ctr"/>
            <a:r>
              <a:rPr lang="nl-NL" sz="2200" b="1" dirty="0">
                <a:solidFill>
                  <a:schemeClr val="bg2"/>
                </a:solidFill>
              </a:rPr>
              <a:t>Building rapport</a:t>
            </a:r>
          </a:p>
          <a:p>
            <a:pPr algn="ctr"/>
            <a:endParaRPr lang="nl-NL" sz="2200" b="1" dirty="0">
              <a:solidFill>
                <a:schemeClr val="bg2"/>
              </a:solidFill>
            </a:endParaRPr>
          </a:p>
        </p:txBody>
      </p:sp>
      <p:sp>
        <p:nvSpPr>
          <p:cNvPr id="8" name="Tekstvak 7">
            <a:hlinkClick r:id="rId5" action="ppaction://hlinksldjump"/>
          </p:cNvPr>
          <p:cNvSpPr txBox="1"/>
          <p:nvPr/>
        </p:nvSpPr>
        <p:spPr>
          <a:xfrm>
            <a:off x="5099537" y="2104980"/>
            <a:ext cx="2715064" cy="1107996"/>
          </a:xfrm>
          <a:prstGeom prst="rect">
            <a:avLst/>
          </a:prstGeom>
          <a:solidFill>
            <a:schemeClr val="tx2">
              <a:alpha val="84000"/>
            </a:schemeClr>
          </a:solidFill>
        </p:spPr>
        <p:txBody>
          <a:bodyPr wrap="square" rtlCol="0">
            <a:spAutoFit/>
          </a:bodyPr>
          <a:lstStyle/>
          <a:p>
            <a:pPr algn="ctr"/>
            <a:r>
              <a:rPr lang="nl-NL" sz="2200" b="1" dirty="0">
                <a:solidFill>
                  <a:schemeClr val="bg2"/>
                </a:solidFill>
              </a:rPr>
              <a:t>Part 2: </a:t>
            </a:r>
          </a:p>
          <a:p>
            <a:pPr algn="ctr"/>
            <a:r>
              <a:rPr lang="nl-NL" sz="2200" b="1" dirty="0">
                <a:solidFill>
                  <a:schemeClr val="bg2"/>
                </a:solidFill>
              </a:rPr>
              <a:t>Types of communication</a:t>
            </a:r>
          </a:p>
        </p:txBody>
      </p:sp>
      <p:sp>
        <p:nvSpPr>
          <p:cNvPr id="9" name="Tekstvak 8">
            <a:hlinkClick r:id="rId6" action="ppaction://hlinksldjump"/>
          </p:cNvPr>
          <p:cNvSpPr txBox="1"/>
          <p:nvPr/>
        </p:nvSpPr>
        <p:spPr>
          <a:xfrm>
            <a:off x="3136035" y="3740809"/>
            <a:ext cx="2715064" cy="1107996"/>
          </a:xfrm>
          <a:prstGeom prst="rect">
            <a:avLst/>
          </a:prstGeom>
          <a:solidFill>
            <a:schemeClr val="tx2">
              <a:alpha val="84000"/>
            </a:schemeClr>
          </a:solidFill>
        </p:spPr>
        <p:txBody>
          <a:bodyPr wrap="square" rtlCol="0">
            <a:spAutoFit/>
          </a:bodyPr>
          <a:lstStyle/>
          <a:p>
            <a:pPr algn="ctr"/>
            <a:r>
              <a:rPr lang="nl-NL" sz="2200" b="1" dirty="0">
                <a:solidFill>
                  <a:schemeClr val="bg2"/>
                </a:solidFill>
              </a:rPr>
              <a:t>Part 3: </a:t>
            </a:r>
          </a:p>
          <a:p>
            <a:pPr algn="ctr"/>
            <a:r>
              <a:rPr lang="nl-NL" sz="2200" b="1" dirty="0">
                <a:solidFill>
                  <a:schemeClr val="bg2"/>
                </a:solidFill>
              </a:rPr>
              <a:t>Summary</a:t>
            </a:r>
          </a:p>
          <a:p>
            <a:pPr algn="ctr"/>
            <a:endParaRPr lang="nl-NL" sz="2200" b="1" dirty="0">
              <a:solidFill>
                <a:schemeClr val="bg2"/>
              </a:solidFill>
            </a:endParaRPr>
          </a:p>
        </p:txBody>
      </p:sp>
      <p:sp>
        <p:nvSpPr>
          <p:cNvPr id="11" name="Rechthoek 10"/>
          <p:cNvSpPr/>
          <p:nvPr/>
        </p:nvSpPr>
        <p:spPr>
          <a:xfrm>
            <a:off x="4643537" y="6453336"/>
            <a:ext cx="4500463" cy="369332"/>
          </a:xfrm>
          <a:prstGeom prst="rect">
            <a:avLst/>
          </a:prstGeom>
        </p:spPr>
        <p:txBody>
          <a:bodyPr wrap="none">
            <a:spAutoFit/>
          </a:bodyPr>
          <a:lstStyle/>
          <a:p>
            <a:r>
              <a:rPr lang="nl-NL" i="1" dirty="0">
                <a:solidFill>
                  <a:srgbClr val="001C3D"/>
                </a:solidFill>
              </a:rPr>
              <a:t>Click on the boxes to open the respective parts</a:t>
            </a:r>
            <a:endParaRPr lang="nl-NL"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Dunya\Documents\SUPRALAT\Politie en Recht 53.jpg"/>
          <p:cNvPicPr>
            <a:picLocks noChangeAspect="1" noChangeArrowheads="1"/>
          </p:cNvPicPr>
          <p:nvPr/>
        </p:nvPicPr>
        <p:blipFill>
          <a:blip r:embed="rId2" cstate="print"/>
          <a:srcRect t="27831" b="9465"/>
          <a:stretch>
            <a:fillRect/>
          </a:stretch>
        </p:blipFill>
        <p:spPr bwMode="auto">
          <a:xfrm>
            <a:off x="23813" y="-27384"/>
            <a:ext cx="9120187" cy="3816424"/>
          </a:xfrm>
          <a:prstGeom prst="rect">
            <a:avLst/>
          </a:prstGeom>
          <a:noFill/>
        </p:spPr>
      </p:pic>
      <p:sp>
        <p:nvSpPr>
          <p:cNvPr id="6" name="Rechthoek 5"/>
          <p:cNvSpPr/>
          <p:nvPr/>
        </p:nvSpPr>
        <p:spPr>
          <a:xfrm>
            <a:off x="0" y="0"/>
            <a:ext cx="9180512"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Building rapport</a:t>
            </a:r>
          </a:p>
        </p:txBody>
      </p:sp>
      <p:sp>
        <p:nvSpPr>
          <p:cNvPr id="10" name="Tijdelijke aanduiding voor inhoud 2"/>
          <p:cNvSpPr txBox="1">
            <a:spLocks/>
          </p:cNvSpPr>
          <p:nvPr/>
        </p:nvSpPr>
        <p:spPr>
          <a:xfrm>
            <a:off x="457200" y="4293096"/>
            <a:ext cx="8291264" cy="1224136"/>
          </a:xfrm>
          <a:prstGeom prst="rect">
            <a:avLst/>
          </a:prstGeom>
        </p:spPr>
        <p:txBody>
          <a:bodyPr vert="horz" lIns="91440" tIns="45720" rIns="91440" bIns="45720" rtlCol="0">
            <a:noAutofit/>
          </a:bodyPr>
          <a:lstStyle/>
          <a:p>
            <a:pPr algn="just">
              <a:spcBef>
                <a:spcPct val="20000"/>
              </a:spcBef>
            </a:pPr>
            <a:endParaRPr kumimoji="0" lang="nl-NL" sz="2200" b="0" i="0" u="none" strike="noStrike" kern="1200" cap="none" spc="0" normalizeH="0" baseline="0" noProof="0" dirty="0">
              <a:ln>
                <a:noFill/>
              </a:ln>
              <a:solidFill>
                <a:schemeClr val="tx1"/>
              </a:solidFill>
              <a:effectLst/>
              <a:uLnTx/>
              <a:uFillTx/>
            </a:endParaRPr>
          </a:p>
        </p:txBody>
      </p:sp>
      <p:sp>
        <p:nvSpPr>
          <p:cNvPr id="13" name="Vijfhoek 12">
            <a:hlinkClick r:id="rId3" action="ppaction://hlinksldjump"/>
          </p:cNvPr>
          <p:cNvSpPr/>
          <p:nvPr/>
        </p:nvSpPr>
        <p:spPr>
          <a:xfrm>
            <a:off x="7596336" y="6251004"/>
            <a:ext cx="1296144" cy="404664"/>
          </a:xfrm>
          <a:prstGeom prst="homePlate">
            <a:avLst/>
          </a:prstGeom>
          <a:gradFill flip="none" rotWithShape="1">
            <a:gsLst>
              <a:gs pos="0">
                <a:schemeClr val="accent2">
                  <a:shade val="30000"/>
                  <a:satMod val="115000"/>
                  <a:alpha val="80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Next</a:t>
            </a:r>
          </a:p>
        </p:txBody>
      </p:sp>
      <p:sp>
        <p:nvSpPr>
          <p:cNvPr id="15" name="Actieknop: Introductiepagina 14">
            <a:hlinkClick r:id="rId4" action="ppaction://hlinksldjump" highlightClick="1"/>
          </p:cNvPr>
          <p:cNvSpPr/>
          <p:nvPr/>
        </p:nvSpPr>
        <p:spPr>
          <a:xfrm>
            <a:off x="8244408" y="404664"/>
            <a:ext cx="755576" cy="504056"/>
          </a:xfrm>
          <a:prstGeom prst="actionButtonHome">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2" name="Rectangle 1"/>
          <p:cNvSpPr/>
          <p:nvPr/>
        </p:nvSpPr>
        <p:spPr>
          <a:xfrm>
            <a:off x="457200" y="4010346"/>
            <a:ext cx="8542784" cy="2062103"/>
          </a:xfrm>
          <a:prstGeom prst="rect">
            <a:avLst/>
          </a:prstGeom>
        </p:spPr>
        <p:txBody>
          <a:bodyPr wrap="square">
            <a:spAutoFit/>
          </a:bodyPr>
          <a:lstStyle/>
          <a:p>
            <a:pPr algn="just"/>
            <a:r>
              <a:rPr lang="en-US" sz="2200" dirty="0"/>
              <a:t>Building rapport is important in interpersonal relationships. If you have good rapport with a person, this will promote mutual respect and trust between you, you will be better able to communicate with each other, to listen to each other and to understand each other, and this will facilitate co-operation.</a:t>
            </a:r>
            <a:endParaRPr lang="nl-NL" sz="2200" dirty="0"/>
          </a:p>
          <a:p>
            <a:r>
              <a:rPr lang="en-US" dirty="0"/>
              <a:t> </a:t>
            </a:r>
            <a:endParaRPr lang="nl-NL" dirty="0"/>
          </a:p>
        </p:txBody>
      </p:sp>
    </p:spTree>
  </p:cSld>
  <p:clrMapOvr>
    <a:masterClrMapping/>
  </p:clrMapOvr>
  <p:transition/>
</p:sld>
</file>

<file path=ppt/theme/theme1.xml><?xml version="1.0" encoding="utf-8"?>
<a:theme xmlns:a="http://schemas.openxmlformats.org/drawingml/2006/main" name="Office-thema">
  <a:themeElements>
    <a:clrScheme name="Aangepast 1">
      <a:dk1>
        <a:srgbClr val="001C3D"/>
      </a:dk1>
      <a:lt1>
        <a:srgbClr val="FFFFFF"/>
      </a:lt1>
      <a:dk2>
        <a:srgbClr val="00A2DB"/>
      </a:dk2>
      <a:lt2>
        <a:srgbClr val="FFFFFF"/>
      </a:lt2>
      <a:accent1>
        <a:srgbClr val="E84E10"/>
      </a:accent1>
      <a:accent2>
        <a:srgbClr val="00A2DB"/>
      </a:accent2>
      <a:accent3>
        <a:srgbClr val="001C3D"/>
      </a:accent3>
      <a:accent4>
        <a:srgbClr val="F3A687"/>
      </a:accent4>
      <a:accent5>
        <a:srgbClr val="7FD0ED"/>
      </a:accent5>
      <a:accent6>
        <a:srgbClr val="7F8D9E"/>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5838</TotalTime>
  <Words>6216</Words>
  <Application>Microsoft Office PowerPoint</Application>
  <PresentationFormat>Presentación en pantalla (4:3)</PresentationFormat>
  <Paragraphs>546</Paragraphs>
  <Slides>64</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64</vt:i4>
      </vt:variant>
    </vt:vector>
  </HeadingPairs>
  <TitlesOfParts>
    <vt:vector size="69" baseType="lpstr">
      <vt:lpstr>Arial</vt:lpstr>
      <vt:lpstr>Calibri</vt:lpstr>
      <vt:lpstr>Cambria</vt:lpstr>
      <vt:lpstr>Times New Roman</vt:lpstr>
      <vt:lpstr>Office-thema</vt:lpstr>
      <vt:lpstr>Presentación de PowerPoint</vt:lpstr>
      <vt:lpstr>Module aims &amp; topics covered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subject/>
  <dc:creator>Dunya Gezgin</dc:creator>
  <cp:keywords/>
  <dc:description/>
  <cp:lastModifiedBy>Calendari</cp:lastModifiedBy>
  <cp:revision>215</cp:revision>
  <dcterms:created xsi:type="dcterms:W3CDTF">2017-07-17T13:14:00Z</dcterms:created>
  <dcterms:modified xsi:type="dcterms:W3CDTF">2021-10-21T09:13:25Z</dcterms:modified>
  <cp:category/>
</cp:coreProperties>
</file>