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422" r:id="rId2"/>
    <p:sldId id="360" r:id="rId3"/>
    <p:sldId id="421" r:id="rId4"/>
    <p:sldId id="396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371" r:id="rId21"/>
    <p:sldId id="362" r:id="rId22"/>
    <p:sldId id="416" r:id="rId23"/>
    <p:sldId id="36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72F0DD74-9654-497D-8E11-6D467C7F5EE7}">
          <p14:sldIdLst>
            <p14:sldId id="422"/>
            <p14:sldId id="360"/>
            <p14:sldId id="421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8"/>
            <p14:sldId id="409"/>
            <p14:sldId id="410"/>
            <p14:sldId id="411"/>
            <p14:sldId id="412"/>
            <p14:sldId id="413"/>
            <p14:sldId id="414"/>
            <p14:sldId id="371"/>
            <p14:sldId id="362"/>
            <p14:sldId id="416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 Mols" initials="VM" lastIdx="1" clrIdx="0"/>
  <p:cmAuthor id="2" name="Vanderhallen, Miet (STRAFR)" initials="VM(" lastIdx="2" clrIdx="1"/>
  <p:cmAuthor id="3" name="Laura" initials="L" lastIdx="22" clrIdx="2"/>
  <p:cmAuthor id="4" name="Proofreader" initials="PR" lastIdx="36" clrIdx="3">
    <p:extLst>
      <p:ext uri="{19B8F6BF-5375-455C-9EA6-DF929625EA0E}">
        <p15:presenceInfo xmlns:p15="http://schemas.microsoft.com/office/powerpoint/2012/main" userId="Proofrea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28F4"/>
    <a:srgbClr val="BA0ABE"/>
    <a:srgbClr val="FF99FF"/>
    <a:srgbClr val="FFCCFF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9078" autoAdjust="0"/>
  </p:normalViewPr>
  <p:slideViewPr>
    <p:cSldViewPr>
      <p:cViewPr varScale="1">
        <p:scale>
          <a:sx n="80" d="100"/>
          <a:sy n="8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4919C-E8CD-44F5-B0FC-A98A6D94097B}" type="datetimeFigureOut">
              <a:rPr lang="en-GB"/>
              <a:pPr>
                <a:defRPr/>
              </a:pPr>
              <a:t>20/10/2021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C1E200-A49E-42B3-8092-10B1B5462959}" type="slidenum">
              <a:rPr lang="en-GB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Objectiu</a:t>
            </a:r>
            <a:r>
              <a:rPr lang="en-GB" baseline="0" dirty="0"/>
              <a:t> de </a:t>
            </a:r>
            <a:r>
              <a:rPr lang="en-GB" baseline="0" dirty="0" err="1"/>
              <a:t>Netpralat</a:t>
            </a:r>
            <a:r>
              <a:rPr lang="en-GB" baseline="0" dirty="0"/>
              <a:t>, </a:t>
            </a:r>
            <a:r>
              <a:rPr lang="en-GB" baseline="0" dirty="0" err="1"/>
              <a:t>pàg</a:t>
            </a:r>
            <a:r>
              <a:rPr lang="en-GB" baseline="0" dirty="0"/>
              <a:t> 3 de la </a:t>
            </a:r>
            <a:r>
              <a:rPr lang="en-GB" baseline="0" dirty="0" err="1"/>
              <a:t>guia</a:t>
            </a:r>
            <a:r>
              <a:rPr lang="en-GB" baseline="0" dirty="0"/>
              <a:t> de </a:t>
            </a:r>
            <a:r>
              <a:rPr lang="en-GB" baseline="0" dirty="0" err="1"/>
              <a:t>formadors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clarificar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Preguntar directa o indirectamente (las preguntas indirectas ayudan</a:t>
            </a:r>
            <a:r>
              <a:rPr lang="nl-NL" baseline="0" dirty="0"/>
              <a:t> a tener una perspectiva más psicosocial y a no volver a victimizar)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Mireia/Ramón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Esther pàg 23 de la guia</a:t>
            </a:r>
          </a:p>
          <a:p>
            <a:r>
              <a:rPr lang="nl-NL" dirty="0"/>
              <a:t>Deixar i es fa preguntant a la gent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Esther </a:t>
            </a:r>
            <a:r>
              <a:rPr lang="en-GB" b="1" dirty="0" err="1"/>
              <a:t>Anexes</a:t>
            </a:r>
            <a:r>
              <a:rPr lang="en-GB" b="1" baseline="0" dirty="0"/>
              <a:t> 2 </a:t>
            </a:r>
            <a:r>
              <a:rPr lang="en-GB" b="1" baseline="0" dirty="0" err="1"/>
              <a:t>grups</a:t>
            </a:r>
            <a:r>
              <a:rPr lang="en-GB" b="1" baseline="0" dirty="0"/>
              <a:t> el </a:t>
            </a:r>
            <a:r>
              <a:rPr lang="en-GB" b="1" baseline="0" dirty="0" err="1"/>
              <a:t>mateix</a:t>
            </a:r>
            <a:r>
              <a:rPr lang="en-GB" b="1" baseline="0" dirty="0"/>
              <a:t> </a:t>
            </a:r>
            <a:r>
              <a:rPr lang="en-GB" b="1" baseline="0" dirty="0" err="1"/>
              <a:t>cas</a:t>
            </a:r>
            <a:r>
              <a:rPr lang="en-GB" b="1" baseline="0" dirty="0"/>
              <a:t>, </a:t>
            </a:r>
            <a:r>
              <a:rPr lang="en-GB" b="1" baseline="0" dirty="0" err="1"/>
              <a:t>deamnar</a:t>
            </a:r>
            <a:r>
              <a:rPr lang="en-GB" b="1" baseline="0" dirty="0"/>
              <a:t> a la </a:t>
            </a:r>
            <a:r>
              <a:rPr lang="en-GB" b="1" baseline="0" dirty="0" err="1"/>
              <a:t>Sònia</a:t>
            </a:r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9C721-020B-40B4-8F99-FC86B944B595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85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756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M/R</a:t>
            </a:r>
            <a:r>
              <a:rPr lang="en-GB" baseline="0" dirty="0"/>
              <a:t> </a:t>
            </a:r>
            <a:r>
              <a:rPr lang="en-GB" dirty="0" err="1"/>
              <a:t>Pausa</a:t>
            </a:r>
            <a:r>
              <a:rPr lang="en-GB" baseline="0" dirty="0"/>
              <a:t> café del 2on </a:t>
            </a:r>
            <a:r>
              <a:rPr lang="en-GB" baseline="0" dirty="0" err="1"/>
              <a:t>cosas</a:t>
            </a:r>
            <a:r>
              <a:rPr lang="en-GB" baseline="0" dirty="0"/>
              <a:t> que he </a:t>
            </a:r>
            <a:r>
              <a:rPr lang="en-GB" baseline="0" dirty="0" err="1"/>
              <a:t>aprendido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este</a:t>
            </a:r>
            <a:r>
              <a:rPr lang="en-GB" baseline="0" dirty="0"/>
              <a:t> </a:t>
            </a:r>
            <a:r>
              <a:rPr lang="en-GB" baseline="0" dirty="0" err="1"/>
              <a:t>curso</a:t>
            </a:r>
            <a:r>
              <a:rPr lang="en-GB" baseline="0" dirty="0"/>
              <a:t>. </a:t>
            </a:r>
            <a:r>
              <a:rPr lang="en-GB" baseline="0" dirty="0" err="1"/>
              <a:t>Aqui</a:t>
            </a:r>
            <a:r>
              <a:rPr lang="en-GB" baseline="0" dirty="0"/>
              <a:t> </a:t>
            </a:r>
            <a:r>
              <a:rPr lang="en-GB" baseline="0" dirty="0" err="1"/>
              <a:t>posos</a:t>
            </a:r>
            <a:r>
              <a:rPr lang="en-GB" baseline="0" dirty="0"/>
              <a:t> les </a:t>
            </a:r>
            <a:r>
              <a:rPr lang="en-GB" baseline="0" dirty="0" err="1"/>
              <a:t>preguntes</a:t>
            </a:r>
            <a:r>
              <a:rPr lang="en-GB" baseline="0" dirty="0"/>
              <a:t> </a:t>
            </a:r>
            <a:r>
              <a:rPr lang="en-GB" baseline="0" dirty="0" err="1"/>
              <a:t>ue</a:t>
            </a:r>
            <a:r>
              <a:rPr lang="en-GB" baseline="0" dirty="0"/>
              <a:t> hem </a:t>
            </a:r>
            <a:r>
              <a:rPr lang="en-GB" baseline="0" dirty="0" err="1"/>
              <a:t>acordat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53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participantes pueden decir "para" y comentar/compartir lo que ven o lo que harían</a:t>
            </a:r>
          </a:p>
          <a:p>
            <a:r>
              <a:rPr lang="en-US" baseline="0" dirty="0"/>
              <a:t>Video </a:t>
            </a:r>
            <a:r>
              <a:rPr lang="en-US" baseline="0" dirty="0" err="1"/>
              <a:t>nostre</a:t>
            </a:r>
            <a:r>
              <a:rPr lang="en-US" baseline="0" dirty="0"/>
              <a:t> 3 </a:t>
            </a:r>
            <a:r>
              <a:rPr lang="en-US" baseline="0" dirty="0" err="1"/>
              <a:t>minuts</a:t>
            </a:r>
            <a:r>
              <a:rPr lang="en-US" baseline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777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</a:t>
            </a:r>
            <a:r>
              <a:rPr lang="en-US" baseline="0" dirty="0"/>
              <a:t> 1er </a:t>
            </a:r>
            <a:r>
              <a:rPr lang="en-US" baseline="0" dirty="0" err="1"/>
              <a:t>dia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90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8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/>
              <a:t>Guia</a:t>
            </a:r>
            <a:r>
              <a:rPr lang="en-GB" b="0" baseline="0" dirty="0"/>
              <a:t> </a:t>
            </a:r>
            <a:r>
              <a:rPr lang="en-GB" b="0" baseline="0" dirty="0" err="1"/>
              <a:t>pàg</a:t>
            </a:r>
            <a:r>
              <a:rPr lang="en-GB" b="0" baseline="0" dirty="0"/>
              <a:t> 20</a:t>
            </a:r>
            <a:endParaRPr lang="en-GB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invalidar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Mensaje reflexivo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Parafrasear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1E200-A49E-42B3-8092-10B1B546295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A6BE6-46E3-4C5E-9D0F-45DD4D45B441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383C-9637-407B-A97B-A2D8F918EA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F5D9-1E36-4E9D-9FAD-782563A0673A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7BD02-BC29-4FEB-91B1-D378F2E2FF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65FC0-24AF-4D61-B120-F767D8164806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4800-EDD6-401C-98FD-884E6FF6636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9B95-0DC0-4AB8-9547-A4091D3BDCD8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60CA-B3F3-47BD-B9BE-139FE209E5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8508-D2C8-47E0-8BC9-80869F8EF15B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5F7C-69A7-4615-8A30-2068813CF6A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62CD-E900-4ECF-AAB2-7164A3CADE81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042-EBE7-4556-90B0-09FD151CBE0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E5EF-2843-4DA9-9E53-880ABDF3C212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4DB5-1972-4E07-85D8-27AE3D836A6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B46E-96EF-4A27-8089-CF0BB0879003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CFA7-638E-4E98-A1E4-DB3293DDC3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47DB-2164-455F-8F11-3DD2CA55814A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1DAE-2196-4EFB-B8FB-0579AA2299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2907-4235-4337-BB56-689A6E0BEDAA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FD03-C950-43B0-AE7E-8B26AA1DE11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5D65-4E67-4742-BE88-CD3CCF97AE09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F629-3637-42A0-BEF8-1E01472107A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3EAF81A-FC7F-4C58-BFD8-CC699999C60E}" type="datetime1">
              <a:rPr lang="en-GB"/>
              <a:pPr>
                <a:defRPr/>
              </a:pPr>
              <a:t>20/10/2021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D990ED5-E9E8-48FD-B4A8-CDD819540B5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790291"/>
            <a:ext cx="7772400" cy="190207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nl-NL" sz="2400" b="1" dirty="0">
                <a:effectLst/>
              </a:rPr>
            </a:br>
            <a:r>
              <a:rPr lang="nl-NL" sz="2400" b="1" dirty="0">
                <a:effectLst/>
              </a:rPr>
              <a:t>Formación práctica para abogados y abogadas:</a:t>
            </a:r>
            <a:br>
              <a:rPr lang="nl-NL" sz="2400" b="1" dirty="0">
                <a:effectLst/>
              </a:rPr>
            </a:br>
            <a:br>
              <a:rPr lang="nl-NL" sz="2400" b="1" dirty="0">
                <a:effectLst/>
              </a:rPr>
            </a:br>
            <a:r>
              <a:rPr lang="nl-NL" sz="2400" b="1" dirty="0">
                <a:effectLst/>
              </a:rPr>
              <a:t>Protección de los derechos de las personas sospechosas durante la detención y la toma de declaración en fase de instrucción</a:t>
            </a:r>
            <a:br>
              <a:rPr lang="es-ES" sz="1400" b="1" dirty="0">
                <a:effectLst/>
              </a:rPr>
            </a:br>
            <a:endParaRPr lang="en-GB" sz="1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83768" y="3429000"/>
            <a:ext cx="3744416" cy="2016384"/>
            <a:chOff x="-635627" y="3717032"/>
            <a:chExt cx="5766458" cy="34292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3717032"/>
              <a:ext cx="4879311" cy="18625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40" y="6029858"/>
              <a:ext cx="1666311" cy="11164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635627" y="6037399"/>
              <a:ext cx="3767467" cy="1099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Cofinanciado por el Programa Justicia (2014-2020) de la Unión Europea</a:t>
              </a:r>
            </a:p>
          </p:txBody>
        </p:sp>
      </p:grpSp>
      <p:pic>
        <p:nvPicPr>
          <p:cNvPr id="3" name="Picture 2" descr="D1sRTFSW0AA_Ta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3327"/>
            <a:ext cx="4320480" cy="8640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B7B85E-EBAE-4B55-B71A-456BEA5B00EB}"/>
              </a:ext>
            </a:extLst>
          </p:cNvPr>
          <p:cNvSpPr txBox="1"/>
          <p:nvPr/>
        </p:nvSpPr>
        <p:spPr>
          <a:xfrm>
            <a:off x="830193" y="5798206"/>
            <a:ext cx="7772400" cy="676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“Esta publicación está financiada por el Programa de Justicia de la UE (2014-2020). El contenido del material formativo representa solamente el punto de vista de las </a:t>
            </a:r>
            <a:r>
              <a:rPr lang="es-E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copartes</a:t>
            </a:r>
            <a:r>
              <a:rPr lang="es-E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proyecto y es su sola responsabilidad. La Comisión Europea no acepta ninguna responsabilidad por el uso que se pueda hacer de la información que la guía contiene.”</a:t>
            </a:r>
          </a:p>
        </p:txBody>
      </p:sp>
    </p:spTree>
    <p:extLst>
      <p:ext uri="{BB962C8B-B14F-4D97-AF65-F5344CB8AC3E}">
        <p14:creationId xmlns:p14="http://schemas.microsoft.com/office/powerpoint/2010/main" val="23902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5</a:t>
            </a:r>
            <a:endParaRPr lang="en-GB" sz="28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Estoy teniendo </a:t>
            </a:r>
            <a:r>
              <a:rPr lang="en-GB" sz="2800" dirty="0" err="1">
                <a:solidFill>
                  <a:schemeClr val="tx1"/>
                </a:solidFill>
              </a:rPr>
              <a:t>pensamientos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angustiosos</a:t>
            </a:r>
            <a:r>
              <a:rPr lang="en-GB" sz="2800" dirty="0">
                <a:solidFill>
                  <a:schemeClr val="tx1"/>
                </a:solidFill>
              </a:rPr>
              <a:t> que no puedo controlar.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 De esos pensamientos que comenta, ¿podría decirme un ejemplo?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6. Dos formas de expresar la misma pregunta: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Antes nos dijo que tres funcionarios de policía lo metieron en una sala, ¿podría explicarme qué </a:t>
            </a:r>
            <a:r>
              <a:rPr lang="en-GB" dirty="0" err="1">
                <a:solidFill>
                  <a:schemeClr val="tx1"/>
                </a:solidFill>
              </a:rPr>
              <a:t>pasó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err="1">
                <a:solidFill>
                  <a:schemeClr val="tx1"/>
                </a:solidFill>
              </a:rPr>
              <a:t>allí</a:t>
            </a:r>
            <a:r>
              <a:rPr lang="en-GB" dirty="0">
                <a:solidFill>
                  <a:schemeClr val="tx1"/>
                </a:solidFill>
              </a:rPr>
              <a:t> dentro?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¿Cómo le </a:t>
            </a:r>
            <a:r>
              <a:rPr lang="en-GB" dirty="0" err="1">
                <a:solidFill>
                  <a:schemeClr val="tx1"/>
                </a:solidFill>
              </a:rPr>
              <a:t>hicieron</a:t>
            </a:r>
            <a:r>
              <a:rPr lang="en-GB" dirty="0">
                <a:solidFill>
                  <a:schemeClr val="tx1"/>
                </a:solidFill>
              </a:rPr>
              <a:t> daño los policías?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11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1) No minimizar ni invalidar el dolor: </a:t>
            </a:r>
            <a:r>
              <a:rPr lang="en-GB" sz="2700" dirty="0">
                <a:solidFill>
                  <a:srgbClr val="FFC000"/>
                </a:solidFill>
              </a:rPr>
              <a:t>ejemplos 1 y 2</a:t>
            </a: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2) Reflejar el mensaje: </a:t>
            </a:r>
            <a:r>
              <a:rPr lang="en-GB" sz="2700" dirty="0">
                <a:solidFill>
                  <a:srgbClr val="FFC000"/>
                </a:solidFill>
              </a:rPr>
              <a:t>ejemplo 3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3) Parafrasear: </a:t>
            </a:r>
            <a:r>
              <a:rPr lang="en-GB" sz="2700" dirty="0">
                <a:solidFill>
                  <a:srgbClr val="FFC000"/>
                </a:solidFill>
              </a:rPr>
              <a:t>ejemplo 4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4) Aclarar: </a:t>
            </a:r>
            <a:r>
              <a:rPr lang="en-GB" sz="2700" dirty="0">
                <a:solidFill>
                  <a:srgbClr val="FFC000"/>
                </a:solidFill>
              </a:rPr>
              <a:t>ejemplo 5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chemeClr val="tx1"/>
                </a:solidFill>
              </a:rPr>
              <a:t>5) Hacer preguntas directas e indirectas: </a:t>
            </a:r>
            <a:r>
              <a:rPr lang="en-GB" sz="2700" dirty="0">
                <a:solidFill>
                  <a:srgbClr val="FFC000"/>
                </a:solidFill>
              </a:rPr>
              <a:t>ejemplo 6</a:t>
            </a:r>
            <a:endParaRPr lang="en-GB" sz="2700" b="1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Identificación de situaciones de abuso o maltrato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Protocolo de Estambul</a:t>
            </a:r>
          </a:p>
          <a:p>
            <a:pPr marL="0" lvl="0" indent="0"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13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5163" r="47234" b="7810"/>
          <a:stretch/>
        </p:blipFill>
        <p:spPr bwMode="auto">
          <a:xfrm>
            <a:off x="4716016" y="2420888"/>
            <a:ext cx="3134247" cy="41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49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jurídica y jurisprudencia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definición de </a:t>
            </a:r>
            <a:r>
              <a:rPr lang="en-US" sz="2000" i="1" dirty="0" err="1">
                <a:solidFill>
                  <a:schemeClr val="tx1"/>
                </a:solidFill>
              </a:rPr>
              <a:t>sospechoso</a:t>
            </a:r>
            <a:r>
              <a:rPr lang="en-US" sz="2000" i="1" dirty="0">
                <a:solidFill>
                  <a:schemeClr val="tx1"/>
                </a:solidFill>
              </a:rPr>
              <a:t> vulnerable de la </a:t>
            </a:r>
            <a:r>
              <a:rPr lang="en-US" sz="2000" b="1" i="1" dirty="0">
                <a:solidFill>
                  <a:schemeClr val="tx1"/>
                </a:solidFill>
              </a:rPr>
              <a:t>Recomendación de la Comisión relativa a las garantías procesales para las personas vulnerables sospechosas o acusadas en procesos penales</a:t>
            </a:r>
            <a:r>
              <a:rPr lang="en-US" sz="2000" i="1" dirty="0">
                <a:solidFill>
                  <a:schemeClr val="tx1"/>
                </a:solidFill>
              </a:rPr>
              <a:t>. La Recomendación de la UE no es vinculante para los Estados miembros. Sin embargo, es relevante porque: </a:t>
            </a:r>
          </a:p>
          <a:p>
            <a:pPr algn="just"/>
            <a:endParaRPr lang="en-US" sz="800" i="1" dirty="0">
              <a:solidFill>
                <a:schemeClr val="tx1"/>
              </a:solidFill>
            </a:endParaRPr>
          </a:p>
          <a:p>
            <a:pPr marL="457200" indent="-457200" algn="just">
              <a:buAutoNum type="alphaLcParenR"/>
            </a:pPr>
            <a:r>
              <a:rPr lang="en-US" sz="2000" i="1" dirty="0">
                <a:solidFill>
                  <a:schemeClr val="tx1"/>
                </a:solidFill>
              </a:rPr>
              <a:t>resume los requisitos de la jurisprudencia de la UE;</a:t>
            </a:r>
          </a:p>
          <a:p>
            <a:pPr marL="457200" indent="-457200" algn="just">
              <a:buAutoNum type="alphaLcParenR"/>
            </a:pPr>
            <a:r>
              <a:rPr lang="en-US" sz="2000" i="1" dirty="0">
                <a:solidFill>
                  <a:schemeClr val="tx1"/>
                </a:solidFill>
              </a:rPr>
              <a:t> puede citarse como autoridad legal por tribunales nacionales y </a:t>
            </a:r>
            <a:r>
              <a:rPr lang="en-US" sz="2000" i="1" dirty="0" err="1">
                <a:solidFill>
                  <a:schemeClr val="tx1"/>
                </a:solidFill>
              </a:rPr>
              <a:t>europeos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cuando</a:t>
            </a:r>
            <a:r>
              <a:rPr lang="en-US" sz="2000" i="1" dirty="0">
                <a:solidFill>
                  <a:schemeClr val="tx1"/>
                </a:solidFill>
              </a:rPr>
              <a:t> se interpreta la normativa europea sobre esta </a:t>
            </a:r>
            <a:r>
              <a:rPr lang="en-US" sz="2000" i="1" dirty="0" err="1">
                <a:solidFill>
                  <a:schemeClr val="tx1"/>
                </a:solidFill>
              </a:rPr>
              <a:t>materia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None/>
            </a:pPr>
            <a:endParaRPr lang="en-US" sz="800" i="1" dirty="0">
              <a:solidFill>
                <a:schemeClr val="tx1"/>
              </a:solidFill>
            </a:endParaRPr>
          </a:p>
          <a:p>
            <a:pPr algn="just"/>
            <a:r>
              <a:rPr lang="en-GB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800" b="1" dirty="0" err="1">
                <a:solidFill>
                  <a:schemeClr val="tx1"/>
                </a:solidFill>
                <a:sym typeface="Wingdings" pitchFamily="2" charset="2"/>
              </a:rPr>
              <a:t>Participación</a:t>
            </a:r>
            <a:r>
              <a:rPr lang="en-GB" sz="28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sym typeface="Wingdings" pitchFamily="2" charset="2"/>
              </a:rPr>
              <a:t>efectiva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2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psicológica 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Las personas vulnerables se encuentran en riesgo de </a:t>
            </a:r>
            <a:r>
              <a:rPr lang="en-US" sz="2000" dirty="0" err="1">
                <a:solidFill>
                  <a:schemeClr val="tx1"/>
                </a:solidFill>
              </a:rPr>
              <a:t>estar</a:t>
            </a:r>
            <a:r>
              <a:rPr lang="en-US" sz="2000" dirty="0">
                <a:solidFill>
                  <a:schemeClr val="tx1"/>
                </a:solidFill>
              </a:rPr>
              <a:t> en situación de </a:t>
            </a:r>
            <a:r>
              <a:rPr lang="en-US" sz="2000" dirty="0" err="1">
                <a:solidFill>
                  <a:schemeClr val="tx1"/>
                </a:solidFill>
              </a:rPr>
              <a:t>desventaja</a:t>
            </a:r>
            <a:r>
              <a:rPr lang="en-US" sz="2000" dirty="0">
                <a:solidFill>
                  <a:schemeClr val="tx1"/>
                </a:solidFill>
              </a:rPr>
              <a:t> en las interacciones sociales. </a:t>
            </a:r>
            <a:r>
              <a:rPr lang="en-US" sz="2000" dirty="0" err="1">
                <a:solidFill>
                  <a:schemeClr val="tx1"/>
                </a:solidFill>
              </a:rPr>
              <a:t>Esta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desventaja</a:t>
            </a:r>
            <a:r>
              <a:rPr lang="en-US" sz="2000" dirty="0">
                <a:solidFill>
                  <a:schemeClr val="tx1"/>
                </a:solidFill>
              </a:rPr>
              <a:t> puede manifestarse de varias formas, como la capacidad limitada de entender el lenguaje oral o escrito o el comportamiento, la capacidad limitada de reaccionar ante comportamientos o de actuar conforme a las expectativas sociales, o el creciente riesgo de ser excluido de interacciones sociales significativas.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Esto puede deberse a diversos factores como, por ejemplo, la edad, discapacidad, enfermedad mental, raza o etnia, lengua, </a:t>
            </a:r>
            <a:r>
              <a:rPr lang="en-US" sz="2000" dirty="0" err="1">
                <a:solidFill>
                  <a:schemeClr val="tx1"/>
                </a:solidFill>
              </a:rPr>
              <a:t>estatus</a:t>
            </a:r>
            <a:r>
              <a:rPr lang="en-US" sz="2000" dirty="0">
                <a:solidFill>
                  <a:schemeClr val="tx1"/>
                </a:solidFill>
              </a:rPr>
              <a:t> social, etc.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01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Definición psicológica 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</a:rPr>
              <a:t>Palabras clave: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228600" algn="just">
              <a:lnSpc>
                <a:spcPct val="115000"/>
              </a:lnSpc>
            </a:pP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en-US" sz="2000" b="1" dirty="0" err="1">
                <a:solidFill>
                  <a:schemeClr val="tx1"/>
                </a:solidFill>
              </a:rPr>
              <a:t>Sugestionabilidad</a:t>
            </a:r>
            <a:r>
              <a:rPr lang="en-US" sz="2000" b="1" dirty="0">
                <a:solidFill>
                  <a:schemeClr val="tx1"/>
                </a:solidFill>
              </a:rPr>
              <a:t>» </a:t>
            </a:r>
            <a:r>
              <a:rPr lang="en-US" sz="2000" dirty="0">
                <a:solidFill>
                  <a:schemeClr val="tx1"/>
                </a:solidFill>
              </a:rPr>
              <a:t>en el contexto de una toma de </a:t>
            </a:r>
            <a:r>
              <a:rPr lang="en-US" sz="2000" dirty="0" err="1">
                <a:solidFill>
                  <a:schemeClr val="tx1"/>
                </a:solidFill>
              </a:rPr>
              <a:t>declaración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inquisitiva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es</a:t>
            </a:r>
            <a:r>
              <a:rPr lang="en-US" sz="2000" dirty="0">
                <a:solidFill>
                  <a:schemeClr val="tx1"/>
                </a:solidFill>
              </a:rPr>
              <a:t> la propensión de las personas a aceptar mensajes o sugerencias propuestas por el instructor y, en consecuencia, a cambiar su comportamiento. </a:t>
            </a:r>
            <a:endParaRPr lang="en-US" sz="2800" dirty="0">
              <a:solidFill>
                <a:schemeClr val="tx1"/>
              </a:solidFill>
              <a:ea typeface="Calibri"/>
              <a:cs typeface="Articulate Light"/>
            </a:endParaRPr>
          </a:p>
          <a:p>
            <a:pPr marL="228600" algn="just">
              <a:lnSpc>
                <a:spcPct val="115000"/>
              </a:lnSpc>
            </a:pPr>
            <a:r>
              <a:rPr lang="en-US" sz="2000" b="1" dirty="0">
                <a:solidFill>
                  <a:schemeClr val="tx1"/>
                </a:solidFill>
              </a:rPr>
              <a:t>«</a:t>
            </a:r>
            <a:r>
              <a:rPr lang="en-US" sz="2000" b="1" dirty="0" err="1">
                <a:solidFill>
                  <a:schemeClr val="tx1"/>
                </a:solidFill>
              </a:rPr>
              <a:t>Conformidad</a:t>
            </a:r>
            <a:r>
              <a:rPr lang="en-US" sz="2000" b="1" dirty="0">
                <a:solidFill>
                  <a:schemeClr val="tx1"/>
                </a:solidFill>
              </a:rPr>
              <a:t>» </a:t>
            </a:r>
            <a:r>
              <a:rPr lang="en-US" sz="2000" dirty="0">
                <a:solidFill>
                  <a:schemeClr val="tx1"/>
                </a:solidFill>
              </a:rPr>
              <a:t>se define como la tendencia a aceptar o estar de acuerdo con propuestas, sugerencias o instrucciones a cambio de un beneficio instrumental </a:t>
            </a:r>
            <a:r>
              <a:rPr lang="en-US" sz="2000" dirty="0" err="1">
                <a:solidFill>
                  <a:schemeClr val="tx1"/>
                </a:solidFill>
              </a:rPr>
              <a:t>percibido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nl-NL" sz="2000" dirty="0">
              <a:solidFill>
                <a:schemeClr val="tx1"/>
              </a:solidFill>
            </a:endParaRPr>
          </a:p>
          <a:p>
            <a:pPr algn="just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3.- Sospechosos vulnerables</a:t>
            </a:r>
          </a:p>
          <a:p>
            <a:pPr marL="0" lvl="0" indent="0">
              <a:buNone/>
            </a:pPr>
            <a:r>
              <a:rPr lang="en-GB" sz="2800" b="1" dirty="0">
                <a:solidFill>
                  <a:srgbClr val="FFC000"/>
                </a:solidFill>
              </a:rPr>
              <a:t>Guía explicativa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Factores de vulnerabilidad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Riesgos (tipos de riesgo)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 Argumentos fundamentados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</a:t>
            </a:r>
            <a:r>
              <a:rPr lang="en-US" sz="2800" dirty="0">
                <a:solidFill>
                  <a:schemeClr val="tx1"/>
                </a:solidFill>
              </a:rPr>
              <a:t> Posibles implicaciones legales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Acciones para tratar/compensar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4.- </a:t>
            </a:r>
            <a:r>
              <a:rPr lang="en-US" sz="3600" b="1" dirty="0" err="1">
                <a:solidFill>
                  <a:schemeClr val="tx1"/>
                </a:solidFill>
              </a:rPr>
              <a:t>Caso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práctico</a:t>
            </a:r>
            <a:r>
              <a:rPr lang="en-US" sz="3600" b="1" dirty="0">
                <a:solidFill>
                  <a:schemeClr val="tx1"/>
                </a:solidFill>
              </a:rPr>
              <a:t> en grupos de trabajo y debate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5.- Conclusiones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2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346CD-E3FC-4677-AF75-4B6B21A0A46D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4400" dirty="0">
                <a:solidFill>
                  <a:srgbClr val="0070C0"/>
                </a:solidFill>
              </a:rPr>
              <a:t>Planificación</a:t>
            </a:r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 typeface="Courier New" pitchFamily="49" charset="0"/>
              <a:buNone/>
            </a:pPr>
            <a:endParaRPr lang="nl-NL" sz="2200" dirty="0"/>
          </a:p>
          <a:p>
            <a:pPr marL="457200" lvl="1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Día 2</a:t>
            </a:r>
            <a:endParaRPr lang="es-ES_tradnl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endParaRPr lang="nl-NL" sz="2000" dirty="0"/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09:30 – 10:30:</a:t>
            </a:r>
            <a:r>
              <a:rPr lang="en-US" sz="2000" dirty="0">
                <a:solidFill>
                  <a:schemeClr val="tx1"/>
                </a:solidFill>
              </a:rPr>
              <a:t> 	</a:t>
            </a:r>
            <a:r>
              <a:rPr lang="nl-NL" sz="2000" dirty="0">
                <a:solidFill>
                  <a:schemeClr val="tx1"/>
                </a:solidFill>
              </a:rPr>
              <a:t>Asistencia a personas en situación de 			vulnerabilidad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10:30 – 11:15: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nl-NL" sz="2000" dirty="0">
                <a:solidFill>
                  <a:schemeClr val="tx1"/>
                </a:solidFill>
              </a:rPr>
              <a:t>Trabajando con intérpretes</a:t>
            </a:r>
            <a:endParaRPr lang="lt-LT" sz="20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11:15 – 11:30: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Pausa</a:t>
            </a:r>
            <a:r>
              <a:rPr lang="en-US" sz="2000" dirty="0">
                <a:solidFill>
                  <a:schemeClr val="tx1"/>
                </a:solidFill>
              </a:rPr>
              <a:t> café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11:45 – 13:15: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nl-NL" sz="2000" dirty="0">
                <a:solidFill>
                  <a:schemeClr val="tx1"/>
                </a:solidFill>
              </a:rPr>
              <a:t>Role play II</a:t>
            </a:r>
            <a:endParaRPr lang="nl-NL" sz="2200" dirty="0">
              <a:solidFill>
                <a:schemeClr val="tx1"/>
              </a:solidFill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nl-NL" sz="2000" dirty="0">
                <a:solidFill>
                  <a:schemeClr val="tx1"/>
                </a:solidFill>
              </a:rPr>
              <a:t>13:15 – 13:30: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Cierre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devolución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1782-88FE-4988-8876-1D967BE3AA72}" type="slidenum">
              <a:rPr lang="en-GB"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 sz="120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5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Interpretación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752" y="2420888"/>
            <a:ext cx="8229600" cy="233285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Parte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sobre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trabajar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intérpretes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Ver la </a:t>
            </a:r>
            <a:r>
              <a:rPr lang="en-US" dirty="0" err="1">
                <a:solidFill>
                  <a:schemeClr val="tx1"/>
                </a:solidFill>
              </a:rPr>
              <a:t>Guía</a:t>
            </a:r>
            <a:r>
              <a:rPr lang="en-US" dirty="0">
                <a:solidFill>
                  <a:schemeClr val="tx1"/>
                </a:solidFill>
              </a:rPr>
              <a:t> de Personas </a:t>
            </a:r>
            <a:r>
              <a:rPr lang="en-US" dirty="0" err="1">
                <a:solidFill>
                  <a:schemeClr val="tx1"/>
                </a:solidFill>
              </a:rPr>
              <a:t>Formadoras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Ponga en un post-it: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>
                <a:solidFill>
                  <a:schemeClr val="tx1"/>
                </a:solidFill>
              </a:rPr>
              <a:t>Imma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posa</a:t>
            </a:r>
            <a:r>
              <a:rPr lang="en-US" dirty="0">
                <a:solidFill>
                  <a:schemeClr val="tx1"/>
                </a:solidFill>
              </a:rPr>
              <a:t> les 4 </a:t>
            </a:r>
            <a:r>
              <a:rPr lang="en-US" dirty="0" err="1">
                <a:solidFill>
                  <a:schemeClr val="tx1"/>
                </a:solidFill>
              </a:rPr>
              <a:t>preguntes</a:t>
            </a:r>
            <a:r>
              <a:rPr lang="en-US" dirty="0">
                <a:solidFill>
                  <a:schemeClr val="tx1"/>
                </a:solidFill>
              </a:rPr>
              <a:t> que hem </a:t>
            </a:r>
            <a:r>
              <a:rPr lang="en-US" dirty="0" err="1">
                <a:solidFill>
                  <a:schemeClr val="tx1"/>
                </a:solidFill>
              </a:rPr>
              <a:t>acordat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588768" cy="22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9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600200"/>
          </a:xfrm>
        </p:spPr>
        <p:txBody>
          <a:bodyPr/>
          <a:lstStyle/>
          <a:p>
            <a:r>
              <a:rPr lang="en-US" dirty="0"/>
              <a:t>Role Play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62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</a:rPr>
              <a:t>Cierre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comentarios</a:t>
            </a:r>
            <a:r>
              <a:rPr lang="en-US" dirty="0">
                <a:solidFill>
                  <a:schemeClr val="tx1"/>
                </a:solidFill>
              </a:rPr>
              <a:t> en post-it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60CA-B3F3-47BD-B9BE-139FE209E52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952" y="3573016"/>
            <a:ext cx="45847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5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1.- Introducción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237931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Introducción</a:t>
            </a:r>
          </a:p>
          <a:p>
            <a:r>
              <a:rPr lang="en-US" sz="2800" dirty="0">
                <a:solidFill>
                  <a:schemeClr val="tx1"/>
                </a:solidFill>
              </a:rPr>
              <a:t>Ejercicio práctico: </a:t>
            </a:r>
            <a:r>
              <a:rPr lang="en-US" sz="2800" dirty="0" err="1">
                <a:solidFill>
                  <a:schemeClr val="tx1"/>
                </a:solidFill>
              </a:rPr>
              <a:t>herramientas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psicosociales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Identificación de situaciones de maltrato</a:t>
            </a:r>
          </a:p>
          <a:p>
            <a:r>
              <a:rPr lang="en-US" sz="2800" dirty="0">
                <a:solidFill>
                  <a:schemeClr val="tx1"/>
                </a:solidFill>
              </a:rPr>
              <a:t>Sospechosos vulnerables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Casos prácticos en grupos de trabajo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Debate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204864"/>
            <a:ext cx="8892480" cy="402190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2.- Ejercicio práctico: </a:t>
            </a:r>
            <a:r>
              <a:rPr lang="en-US" sz="2800" b="1" dirty="0" err="1">
                <a:solidFill>
                  <a:schemeClr val="tx1"/>
                </a:solidFill>
              </a:rPr>
              <a:t>herramientas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psicosociales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Enfoque psicosocial básico durante la toma de declaración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 algn="ctr">
              <a:buNone/>
            </a:pPr>
            <a:r>
              <a:rPr lang="en-GB" sz="2800" b="1" dirty="0">
                <a:solidFill>
                  <a:srgbClr val="FFC000"/>
                </a:solidFill>
              </a:rPr>
              <a:t>5 herramientas para responder a la verbalización de estrés emocional</a:t>
            </a:r>
            <a:endParaRPr lang="en-US" sz="2800" b="1" dirty="0">
              <a:solidFill>
                <a:srgbClr val="FFC000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8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1</a:t>
            </a: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Estoy deprimido, me cuesta levantarme por la mañana y seguir mi rutina diaria como de costumbre.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Tranquilo, a mucha gente le cuesta levantarse por la mañana pero seguro que al final acaba haciéndolo, ¿no?</a:t>
            </a:r>
          </a:p>
          <a:p>
            <a:pPr marL="0" lvl="0" indent="0" algn="ctr">
              <a:buNone/>
            </a:pPr>
            <a:endParaRPr lang="en-GB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2</a:t>
            </a: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Los </a:t>
            </a:r>
            <a:r>
              <a:rPr lang="en-GB" sz="2800" dirty="0" err="1">
                <a:solidFill>
                  <a:schemeClr val="tx1"/>
                </a:solidFill>
              </a:rPr>
              <a:t>recuerdos</a:t>
            </a:r>
            <a:r>
              <a:rPr lang="en-GB" sz="2800" dirty="0">
                <a:solidFill>
                  <a:schemeClr val="tx1"/>
                </a:solidFill>
              </a:rPr>
              <a:t> e </a:t>
            </a:r>
            <a:r>
              <a:rPr lang="en-GB" sz="2800" dirty="0" err="1">
                <a:solidFill>
                  <a:schemeClr val="tx1"/>
                </a:solidFill>
              </a:rPr>
              <a:t>imágenes</a:t>
            </a:r>
            <a:r>
              <a:rPr lang="en-GB" sz="2800" dirty="0">
                <a:solidFill>
                  <a:schemeClr val="tx1"/>
                </a:solidFill>
              </a:rPr>
              <a:t> de la </a:t>
            </a:r>
            <a:r>
              <a:rPr lang="en-GB" sz="2800" dirty="0" err="1">
                <a:solidFill>
                  <a:schemeClr val="tx1"/>
                </a:solidFill>
              </a:rPr>
              <a:t>agresión</a:t>
            </a:r>
            <a:r>
              <a:rPr lang="en-GB" sz="2800" dirty="0">
                <a:solidFill>
                  <a:schemeClr val="tx1"/>
                </a:solidFill>
              </a:rPr>
              <a:t> van y </a:t>
            </a:r>
            <a:r>
              <a:rPr lang="en-GB" sz="2800" dirty="0" err="1">
                <a:solidFill>
                  <a:schemeClr val="tx1"/>
                </a:solidFill>
              </a:rPr>
              <a:t>vienen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repetidamente</a:t>
            </a:r>
            <a:r>
              <a:rPr lang="en-GB" sz="2800" dirty="0">
                <a:solidFill>
                  <a:schemeClr val="tx1"/>
                </a:solidFill>
              </a:rPr>
              <a:t>; no me los puedo quitar de la cabeza.</a:t>
            </a:r>
          </a:p>
          <a:p>
            <a:pPr marL="0" lvl="0" indent="0"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800" dirty="0">
                <a:solidFill>
                  <a:schemeClr val="tx1"/>
                </a:solidFill>
              </a:rPr>
              <a:t>Puede que esté algo obsesionado con lo que pasó y por eso le vienen imágenes a la cabeza, intente no pensarlo y verá cómo se encuentra mejor.</a:t>
            </a:r>
          </a:p>
          <a:p>
            <a:pPr marL="0" lvl="0" indent="0" algn="ctr">
              <a:buNone/>
            </a:pPr>
            <a:endParaRPr lang="en-GB" sz="32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3</a:t>
            </a:r>
          </a:p>
          <a:p>
            <a:r>
              <a:rPr lang="en-GB" dirty="0">
                <a:solidFill>
                  <a:schemeClr val="tx1"/>
                </a:solidFill>
              </a:rPr>
              <a:t>Durante el traslado a la comisaría sentí que iba a pasar algo horrible; la mirada inmóvil del policía que estaba a mi lado, el sonido de la sirena... ¡fue aterrador! </a:t>
            </a:r>
            <a:r>
              <a:rPr lang="en-GB" dirty="0" err="1">
                <a:solidFill>
                  <a:schemeClr val="tx1"/>
                </a:solidFill>
              </a:rPr>
              <a:t>Deseaba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salir</a:t>
            </a:r>
            <a:r>
              <a:rPr lang="en-GB" dirty="0">
                <a:solidFill>
                  <a:schemeClr val="tx1"/>
                </a:solidFill>
              </a:rPr>
              <a:t> de allí con todas mis fuerzas.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Parece que fue una situación muy hostil e incómoda en la que debe de haberse sentido indefenso y atemorizado.</a:t>
            </a:r>
            <a:endParaRPr lang="en-GB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5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Habilidades psicosociales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2.- Ejercicio práctico: herramientas psicosociales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Ejemplo 4</a:t>
            </a:r>
            <a:endParaRPr lang="en-US" sz="2800" b="1" dirty="0"/>
          </a:p>
          <a:p>
            <a:pPr lvl="0"/>
            <a:r>
              <a:rPr lang="en-GB" dirty="0">
                <a:solidFill>
                  <a:schemeClr val="tx1"/>
                </a:solidFill>
              </a:rPr>
              <a:t>Estoy enfadado porque la resolución del juez no refleja lo que yo viví, y después de todos los recursos que tuve que invertir, tanto personales como materiales...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lvl="0"/>
            <a:r>
              <a:rPr lang="en-GB" dirty="0">
                <a:solidFill>
                  <a:schemeClr val="tx1"/>
                </a:solidFill>
              </a:rPr>
              <a:t>Ha estado casi dos años haciendo esfuerzos personales y materiales, y ahora tiene en su mano la resolución del juez y no es lo que esperaba; es por eso por lo que está enfadado, ¿verdad?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8F89D-1074-4E6E-B4A5-5610FC9CD0A5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8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6173</TotalTime>
  <Words>1160</Words>
  <Application>Microsoft Office PowerPoint</Application>
  <PresentationFormat>Presentación en pantalla (4:3)</PresentationFormat>
  <Paragraphs>197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Executive</vt:lpstr>
      <vt:lpstr> Formación práctica para abogados y abogadas:  Protección de los derechos de las personas sospechosas durante la detención y la toma de declaración en fase de instrucción </vt:lpstr>
      <vt:lpstr>Planificación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Habilidades psicosociales</vt:lpstr>
      <vt:lpstr>Interpretación</vt:lpstr>
      <vt:lpstr>Post-it</vt:lpstr>
      <vt:lpstr>Role Play</vt:lpstr>
      <vt:lpstr>Post-it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Supralat: FtF/TTT</dc:title>
  <dc:creator>Robert H</dc:creator>
  <cp:lastModifiedBy>Calendari</cp:lastModifiedBy>
  <cp:revision>351</cp:revision>
  <cp:lastPrinted>2019-04-16T14:27:46Z</cp:lastPrinted>
  <dcterms:created xsi:type="dcterms:W3CDTF">2016-07-20T13:19:22Z</dcterms:created>
  <dcterms:modified xsi:type="dcterms:W3CDTF">2021-10-20T09:18:33Z</dcterms:modified>
</cp:coreProperties>
</file>