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sldIdLst>
    <p:sldId id="256" r:id="rId2"/>
    <p:sldId id="381" r:id="rId3"/>
    <p:sldId id="384" r:id="rId4"/>
    <p:sldId id="444" r:id="rId5"/>
    <p:sldId id="445" r:id="rId6"/>
    <p:sldId id="447" r:id="rId7"/>
    <p:sldId id="446" r:id="rId8"/>
    <p:sldId id="572" r:id="rId9"/>
    <p:sldId id="453" r:id="rId10"/>
    <p:sldId id="578" r:id="rId11"/>
    <p:sldId id="588" r:id="rId12"/>
    <p:sldId id="454" r:id="rId13"/>
    <p:sldId id="589" r:id="rId14"/>
    <p:sldId id="575" r:id="rId15"/>
    <p:sldId id="573" r:id="rId16"/>
    <p:sldId id="590" r:id="rId17"/>
    <p:sldId id="580" r:id="rId18"/>
    <p:sldId id="579" r:id="rId19"/>
    <p:sldId id="591" r:id="rId20"/>
    <p:sldId id="592" r:id="rId21"/>
    <p:sldId id="581" r:id="rId22"/>
    <p:sldId id="586" r:id="rId23"/>
    <p:sldId id="597" r:id="rId24"/>
    <p:sldId id="576" r:id="rId25"/>
    <p:sldId id="460" r:id="rId26"/>
    <p:sldId id="606" r:id="rId27"/>
    <p:sldId id="467" r:id="rId28"/>
    <p:sldId id="468" r:id="rId29"/>
    <p:sldId id="469" r:id="rId30"/>
    <p:sldId id="470" r:id="rId31"/>
    <p:sldId id="471" r:id="rId32"/>
    <p:sldId id="605" r:id="rId33"/>
    <p:sldId id="583" r:id="rId34"/>
    <p:sldId id="593" r:id="rId35"/>
    <p:sldId id="472" r:id="rId36"/>
    <p:sldId id="607" r:id="rId37"/>
    <p:sldId id="473" r:id="rId38"/>
    <p:sldId id="474" r:id="rId39"/>
    <p:sldId id="475" r:id="rId40"/>
    <p:sldId id="476" r:id="rId41"/>
    <p:sldId id="477" r:id="rId42"/>
    <p:sldId id="478" r:id="rId43"/>
    <p:sldId id="441" r:id="rId44"/>
    <p:sldId id="571" r:id="rId45"/>
    <p:sldId id="480" r:id="rId46"/>
    <p:sldId id="481" r:id="rId47"/>
    <p:sldId id="482" r:id="rId48"/>
    <p:sldId id="483" r:id="rId49"/>
    <p:sldId id="484" r:id="rId50"/>
    <p:sldId id="485" r:id="rId51"/>
    <p:sldId id="486" r:id="rId52"/>
    <p:sldId id="487" r:id="rId53"/>
    <p:sldId id="488" r:id="rId54"/>
    <p:sldId id="608" r:id="rId55"/>
    <p:sldId id="465" r:id="rId56"/>
    <p:sldId id="609" r:id="rId57"/>
    <p:sldId id="611" r:id="rId58"/>
    <p:sldId id="610" r:id="rId59"/>
    <p:sldId id="600" r:id="rId60"/>
    <p:sldId id="601" r:id="rId61"/>
    <p:sldId id="602" r:id="rId62"/>
    <p:sldId id="598" r:id="rId63"/>
    <p:sldId id="599" r:id="rId64"/>
    <p:sldId id="493" r:id="rId65"/>
    <p:sldId id="557" r:id="rId66"/>
    <p:sldId id="495" r:id="rId67"/>
    <p:sldId id="496" r:id="rId68"/>
    <p:sldId id="497" r:id="rId69"/>
    <p:sldId id="498" r:id="rId70"/>
    <p:sldId id="499" r:id="rId71"/>
    <p:sldId id="500" r:id="rId72"/>
    <p:sldId id="501" r:id="rId73"/>
    <p:sldId id="502" r:id="rId74"/>
    <p:sldId id="503" r:id="rId75"/>
    <p:sldId id="504" r:id="rId76"/>
    <p:sldId id="505" r:id="rId77"/>
    <p:sldId id="506" r:id="rId78"/>
    <p:sldId id="603" r:id="rId79"/>
    <p:sldId id="518" r:id="rId80"/>
    <p:sldId id="604" r:id="rId81"/>
    <p:sldId id="520" r:id="rId82"/>
    <p:sldId id="521" r:id="rId83"/>
    <p:sldId id="522" r:id="rId84"/>
    <p:sldId id="523" r:id="rId85"/>
    <p:sldId id="524" r:id="rId86"/>
    <p:sldId id="525" r:id="rId87"/>
    <p:sldId id="526" r:id="rId88"/>
    <p:sldId id="527" r:id="rId89"/>
    <p:sldId id="528" r:id="rId90"/>
    <p:sldId id="529" r:id="rId91"/>
    <p:sldId id="612" r:id="rId92"/>
    <p:sldId id="532" r:id="rId93"/>
    <p:sldId id="533" r:id="rId94"/>
    <p:sldId id="534" r:id="rId95"/>
    <p:sldId id="613" r:id="rId96"/>
    <p:sldId id="614" r:id="rId97"/>
    <p:sldId id="564" r:id="rId98"/>
    <p:sldId id="547" r:id="rId99"/>
    <p:sldId id="550" r:id="rId100"/>
    <p:sldId id="549" r:id="rId101"/>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oulquierubio" initials="f" lastIdx="14" clrIdx="0"/>
  <p:cmAuthor id="2" name="Laura" initials="L" lastIdx="41" clrIdx="1"/>
  <p:cmAuthor id="3" name="Proofreader" initials="PR"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87" autoAdjust="0"/>
    <p:restoredTop sz="94822" autoAdjust="0"/>
  </p:normalViewPr>
  <p:slideViewPr>
    <p:cSldViewPr>
      <p:cViewPr varScale="1">
        <p:scale>
          <a:sx n="86" d="100"/>
          <a:sy n="86" d="100"/>
        </p:scale>
        <p:origin x="1254" y="78"/>
      </p:cViewPr>
      <p:guideLst>
        <p:guide orient="horz" pos="2160"/>
        <p:guide pos="2880"/>
      </p:guideLst>
    </p:cSldViewPr>
  </p:slideViewPr>
  <p:outlineViewPr>
    <p:cViewPr>
      <p:scale>
        <a:sx n="33" d="100"/>
        <a:sy n="33" d="100"/>
      </p:scale>
      <p:origin x="0" y="244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BE3359-A665-4AE7-98BE-8479FFEA6D91}" type="datetimeFigureOut">
              <a:rPr lang="nl-NL" smtClean="0"/>
              <a:pPr/>
              <a:t>19-10-2021</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6964B8-7AC7-425A-99F5-AA9141982D0B}" type="slidenum">
              <a:rPr lang="nl-NL" smtClean="0"/>
              <a:pPr/>
              <a:t>‹Nº›</a:t>
            </a:fld>
            <a:endParaRPr lang="nl-NL"/>
          </a:p>
        </p:txBody>
      </p:sp>
    </p:spTree>
    <p:extLst>
      <p:ext uri="{BB962C8B-B14F-4D97-AF65-F5344CB8AC3E}">
        <p14:creationId xmlns:p14="http://schemas.microsoft.com/office/powerpoint/2010/main" val="478307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2</a:t>
            </a:fld>
            <a:endParaRPr lang="nl-NL"/>
          </a:p>
        </p:txBody>
      </p:sp>
    </p:spTree>
    <p:extLst>
      <p:ext uri="{BB962C8B-B14F-4D97-AF65-F5344CB8AC3E}">
        <p14:creationId xmlns:p14="http://schemas.microsoft.com/office/powerpoint/2010/main" val="2134239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12</a:t>
            </a:fld>
            <a:endParaRPr lang="nl-NL"/>
          </a:p>
        </p:txBody>
      </p:sp>
    </p:spTree>
    <p:extLst>
      <p:ext uri="{BB962C8B-B14F-4D97-AF65-F5344CB8AC3E}">
        <p14:creationId xmlns:p14="http://schemas.microsoft.com/office/powerpoint/2010/main" val="2561774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13</a:t>
            </a:fld>
            <a:endParaRPr lang="nl-NL"/>
          </a:p>
        </p:txBody>
      </p:sp>
    </p:spTree>
    <p:extLst>
      <p:ext uri="{BB962C8B-B14F-4D97-AF65-F5344CB8AC3E}">
        <p14:creationId xmlns:p14="http://schemas.microsoft.com/office/powerpoint/2010/main" val="2561774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14</a:t>
            </a:fld>
            <a:endParaRPr lang="nl-NL"/>
          </a:p>
        </p:txBody>
      </p:sp>
    </p:spTree>
    <p:extLst>
      <p:ext uri="{BB962C8B-B14F-4D97-AF65-F5344CB8AC3E}">
        <p14:creationId xmlns:p14="http://schemas.microsoft.com/office/powerpoint/2010/main" val="2561774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15</a:t>
            </a:fld>
            <a:endParaRPr lang="nl-NL"/>
          </a:p>
        </p:txBody>
      </p:sp>
    </p:spTree>
    <p:extLst>
      <p:ext uri="{BB962C8B-B14F-4D97-AF65-F5344CB8AC3E}">
        <p14:creationId xmlns:p14="http://schemas.microsoft.com/office/powerpoint/2010/main" val="2561774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16</a:t>
            </a:fld>
            <a:endParaRPr lang="nl-NL"/>
          </a:p>
        </p:txBody>
      </p:sp>
    </p:spTree>
    <p:extLst>
      <p:ext uri="{BB962C8B-B14F-4D97-AF65-F5344CB8AC3E}">
        <p14:creationId xmlns:p14="http://schemas.microsoft.com/office/powerpoint/2010/main" val="2561774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17</a:t>
            </a:fld>
            <a:endParaRPr lang="nl-NL"/>
          </a:p>
        </p:txBody>
      </p:sp>
    </p:spTree>
    <p:extLst>
      <p:ext uri="{BB962C8B-B14F-4D97-AF65-F5344CB8AC3E}">
        <p14:creationId xmlns:p14="http://schemas.microsoft.com/office/powerpoint/2010/main" val="2561774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18</a:t>
            </a:fld>
            <a:endParaRPr lang="nl-NL"/>
          </a:p>
        </p:txBody>
      </p:sp>
    </p:spTree>
    <p:extLst>
      <p:ext uri="{BB962C8B-B14F-4D97-AF65-F5344CB8AC3E}">
        <p14:creationId xmlns:p14="http://schemas.microsoft.com/office/powerpoint/2010/main" val="2561774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19</a:t>
            </a:fld>
            <a:endParaRPr lang="nl-NL"/>
          </a:p>
        </p:txBody>
      </p:sp>
    </p:spTree>
    <p:extLst>
      <p:ext uri="{BB962C8B-B14F-4D97-AF65-F5344CB8AC3E}">
        <p14:creationId xmlns:p14="http://schemas.microsoft.com/office/powerpoint/2010/main" val="2561774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20</a:t>
            </a:fld>
            <a:endParaRPr lang="nl-NL"/>
          </a:p>
        </p:txBody>
      </p:sp>
    </p:spTree>
    <p:extLst>
      <p:ext uri="{BB962C8B-B14F-4D97-AF65-F5344CB8AC3E}">
        <p14:creationId xmlns:p14="http://schemas.microsoft.com/office/powerpoint/2010/main" val="2561774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21</a:t>
            </a:fld>
            <a:endParaRPr lang="nl-NL"/>
          </a:p>
        </p:txBody>
      </p:sp>
    </p:spTree>
    <p:extLst>
      <p:ext uri="{BB962C8B-B14F-4D97-AF65-F5344CB8AC3E}">
        <p14:creationId xmlns:p14="http://schemas.microsoft.com/office/powerpoint/2010/main" val="2561774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3</a:t>
            </a:fld>
            <a:endParaRPr lang="nl-NL"/>
          </a:p>
        </p:txBody>
      </p:sp>
    </p:spTree>
    <p:extLst>
      <p:ext uri="{BB962C8B-B14F-4D97-AF65-F5344CB8AC3E}">
        <p14:creationId xmlns:p14="http://schemas.microsoft.com/office/powerpoint/2010/main" val="1822012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22</a:t>
            </a:fld>
            <a:endParaRPr lang="nl-NL"/>
          </a:p>
        </p:txBody>
      </p:sp>
    </p:spTree>
    <p:extLst>
      <p:ext uri="{BB962C8B-B14F-4D97-AF65-F5344CB8AC3E}">
        <p14:creationId xmlns:p14="http://schemas.microsoft.com/office/powerpoint/2010/main" val="2561774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23</a:t>
            </a:fld>
            <a:endParaRPr lang="nl-NL"/>
          </a:p>
        </p:txBody>
      </p:sp>
    </p:spTree>
    <p:extLst>
      <p:ext uri="{BB962C8B-B14F-4D97-AF65-F5344CB8AC3E}">
        <p14:creationId xmlns:p14="http://schemas.microsoft.com/office/powerpoint/2010/main" val="25617743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24</a:t>
            </a:fld>
            <a:endParaRPr lang="nl-NL"/>
          </a:p>
        </p:txBody>
      </p:sp>
    </p:spTree>
    <p:extLst>
      <p:ext uri="{BB962C8B-B14F-4D97-AF65-F5344CB8AC3E}">
        <p14:creationId xmlns:p14="http://schemas.microsoft.com/office/powerpoint/2010/main" val="1730993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25</a:t>
            </a:fld>
            <a:endParaRPr lang="nl-NL"/>
          </a:p>
        </p:txBody>
      </p:sp>
    </p:spTree>
    <p:extLst>
      <p:ext uri="{BB962C8B-B14F-4D97-AF65-F5344CB8AC3E}">
        <p14:creationId xmlns:p14="http://schemas.microsoft.com/office/powerpoint/2010/main" val="3563580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26</a:t>
            </a:fld>
            <a:endParaRPr lang="nl-NL"/>
          </a:p>
        </p:txBody>
      </p:sp>
    </p:spTree>
    <p:extLst>
      <p:ext uri="{BB962C8B-B14F-4D97-AF65-F5344CB8AC3E}">
        <p14:creationId xmlns:p14="http://schemas.microsoft.com/office/powerpoint/2010/main" val="24048383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32</a:t>
            </a:fld>
            <a:endParaRPr lang="nl-NL"/>
          </a:p>
        </p:txBody>
      </p:sp>
    </p:spTree>
    <p:extLst>
      <p:ext uri="{BB962C8B-B14F-4D97-AF65-F5344CB8AC3E}">
        <p14:creationId xmlns:p14="http://schemas.microsoft.com/office/powerpoint/2010/main" val="25759394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33</a:t>
            </a:fld>
            <a:endParaRPr lang="nl-NL"/>
          </a:p>
        </p:txBody>
      </p:sp>
    </p:spTree>
    <p:extLst>
      <p:ext uri="{BB962C8B-B14F-4D97-AF65-F5344CB8AC3E}">
        <p14:creationId xmlns:p14="http://schemas.microsoft.com/office/powerpoint/2010/main" val="2561774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34</a:t>
            </a:fld>
            <a:endParaRPr lang="nl-NL"/>
          </a:p>
        </p:txBody>
      </p:sp>
    </p:spTree>
    <p:extLst>
      <p:ext uri="{BB962C8B-B14F-4D97-AF65-F5344CB8AC3E}">
        <p14:creationId xmlns:p14="http://schemas.microsoft.com/office/powerpoint/2010/main" val="25617743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53</a:t>
            </a:fld>
            <a:endParaRPr lang="nl-NL"/>
          </a:p>
        </p:txBody>
      </p:sp>
    </p:spTree>
    <p:extLst>
      <p:ext uri="{BB962C8B-B14F-4D97-AF65-F5344CB8AC3E}">
        <p14:creationId xmlns:p14="http://schemas.microsoft.com/office/powerpoint/2010/main" val="2288018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59</a:t>
            </a:fld>
            <a:endParaRPr lang="nl-NL"/>
          </a:p>
        </p:txBody>
      </p:sp>
    </p:spTree>
    <p:extLst>
      <p:ext uri="{BB962C8B-B14F-4D97-AF65-F5344CB8AC3E}">
        <p14:creationId xmlns:p14="http://schemas.microsoft.com/office/powerpoint/2010/main" val="2561774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5</a:t>
            </a:fld>
            <a:endParaRPr lang="nl-NL"/>
          </a:p>
        </p:txBody>
      </p:sp>
    </p:spTree>
    <p:extLst>
      <p:ext uri="{BB962C8B-B14F-4D97-AF65-F5344CB8AC3E}">
        <p14:creationId xmlns:p14="http://schemas.microsoft.com/office/powerpoint/2010/main" val="31858439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60</a:t>
            </a:fld>
            <a:endParaRPr lang="nl-NL"/>
          </a:p>
        </p:txBody>
      </p:sp>
    </p:spTree>
    <p:extLst>
      <p:ext uri="{BB962C8B-B14F-4D97-AF65-F5344CB8AC3E}">
        <p14:creationId xmlns:p14="http://schemas.microsoft.com/office/powerpoint/2010/main" val="25617743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61</a:t>
            </a:fld>
            <a:endParaRPr lang="nl-NL"/>
          </a:p>
        </p:txBody>
      </p:sp>
    </p:spTree>
    <p:extLst>
      <p:ext uri="{BB962C8B-B14F-4D97-AF65-F5344CB8AC3E}">
        <p14:creationId xmlns:p14="http://schemas.microsoft.com/office/powerpoint/2010/main" val="25617743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62</a:t>
            </a:fld>
            <a:endParaRPr lang="nl-NL"/>
          </a:p>
        </p:txBody>
      </p:sp>
    </p:spTree>
    <p:extLst>
      <p:ext uri="{BB962C8B-B14F-4D97-AF65-F5344CB8AC3E}">
        <p14:creationId xmlns:p14="http://schemas.microsoft.com/office/powerpoint/2010/main" val="25617743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63</a:t>
            </a:fld>
            <a:endParaRPr lang="nl-NL"/>
          </a:p>
        </p:txBody>
      </p:sp>
    </p:spTree>
    <p:extLst>
      <p:ext uri="{BB962C8B-B14F-4D97-AF65-F5344CB8AC3E}">
        <p14:creationId xmlns:p14="http://schemas.microsoft.com/office/powerpoint/2010/main" val="25617743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77</a:t>
            </a:fld>
            <a:endParaRPr lang="nl-NL"/>
          </a:p>
        </p:txBody>
      </p:sp>
    </p:spTree>
    <p:extLst>
      <p:ext uri="{BB962C8B-B14F-4D97-AF65-F5344CB8AC3E}">
        <p14:creationId xmlns:p14="http://schemas.microsoft.com/office/powerpoint/2010/main" val="26917093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78</a:t>
            </a:fld>
            <a:endParaRPr lang="nl-NL"/>
          </a:p>
        </p:txBody>
      </p:sp>
    </p:spTree>
    <p:extLst>
      <p:ext uri="{BB962C8B-B14F-4D97-AF65-F5344CB8AC3E}">
        <p14:creationId xmlns:p14="http://schemas.microsoft.com/office/powerpoint/2010/main" val="26917093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80</a:t>
            </a:fld>
            <a:endParaRPr lang="nl-NL"/>
          </a:p>
        </p:txBody>
      </p:sp>
    </p:spTree>
    <p:extLst>
      <p:ext uri="{BB962C8B-B14F-4D97-AF65-F5344CB8AC3E}">
        <p14:creationId xmlns:p14="http://schemas.microsoft.com/office/powerpoint/2010/main" val="26917093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91</a:t>
            </a:fld>
            <a:endParaRPr lang="nl-NL"/>
          </a:p>
        </p:txBody>
      </p:sp>
    </p:spTree>
    <p:extLst>
      <p:ext uri="{BB962C8B-B14F-4D97-AF65-F5344CB8AC3E}">
        <p14:creationId xmlns:p14="http://schemas.microsoft.com/office/powerpoint/2010/main" val="40084066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92</a:t>
            </a:fld>
            <a:endParaRPr lang="nl-NL"/>
          </a:p>
        </p:txBody>
      </p:sp>
    </p:spTree>
    <p:extLst>
      <p:ext uri="{BB962C8B-B14F-4D97-AF65-F5344CB8AC3E}">
        <p14:creationId xmlns:p14="http://schemas.microsoft.com/office/powerpoint/2010/main" val="40084066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93</a:t>
            </a:fld>
            <a:endParaRPr lang="nl-NL"/>
          </a:p>
        </p:txBody>
      </p:sp>
    </p:spTree>
    <p:extLst>
      <p:ext uri="{BB962C8B-B14F-4D97-AF65-F5344CB8AC3E}">
        <p14:creationId xmlns:p14="http://schemas.microsoft.com/office/powerpoint/2010/main" val="318863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6</a:t>
            </a:fld>
            <a:endParaRPr lang="nl-NL"/>
          </a:p>
        </p:txBody>
      </p:sp>
    </p:spTree>
    <p:extLst>
      <p:ext uri="{BB962C8B-B14F-4D97-AF65-F5344CB8AC3E}">
        <p14:creationId xmlns:p14="http://schemas.microsoft.com/office/powerpoint/2010/main" val="32469249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94</a:t>
            </a:fld>
            <a:endParaRPr lang="nl-NL"/>
          </a:p>
        </p:txBody>
      </p:sp>
    </p:spTree>
    <p:extLst>
      <p:ext uri="{BB962C8B-B14F-4D97-AF65-F5344CB8AC3E}">
        <p14:creationId xmlns:p14="http://schemas.microsoft.com/office/powerpoint/2010/main" val="29179996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95</a:t>
            </a:fld>
            <a:endParaRPr lang="nl-NL"/>
          </a:p>
        </p:txBody>
      </p:sp>
    </p:spTree>
    <p:extLst>
      <p:ext uri="{BB962C8B-B14F-4D97-AF65-F5344CB8AC3E}">
        <p14:creationId xmlns:p14="http://schemas.microsoft.com/office/powerpoint/2010/main" val="36047263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96</a:t>
            </a:fld>
            <a:endParaRPr lang="nl-NL"/>
          </a:p>
        </p:txBody>
      </p:sp>
    </p:spTree>
    <p:extLst>
      <p:ext uri="{BB962C8B-B14F-4D97-AF65-F5344CB8AC3E}">
        <p14:creationId xmlns:p14="http://schemas.microsoft.com/office/powerpoint/2010/main" val="37427785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97</a:t>
            </a:fld>
            <a:endParaRPr lang="nl-NL"/>
          </a:p>
        </p:txBody>
      </p:sp>
    </p:spTree>
    <p:extLst>
      <p:ext uri="{BB962C8B-B14F-4D97-AF65-F5344CB8AC3E}">
        <p14:creationId xmlns:p14="http://schemas.microsoft.com/office/powerpoint/2010/main" val="34301398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98</a:t>
            </a:fld>
            <a:endParaRPr lang="nl-NL"/>
          </a:p>
        </p:txBody>
      </p:sp>
    </p:spTree>
    <p:extLst>
      <p:ext uri="{BB962C8B-B14F-4D97-AF65-F5344CB8AC3E}">
        <p14:creationId xmlns:p14="http://schemas.microsoft.com/office/powerpoint/2010/main" val="3645497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7</a:t>
            </a:fld>
            <a:endParaRPr lang="nl-NL"/>
          </a:p>
        </p:txBody>
      </p:sp>
    </p:spTree>
    <p:extLst>
      <p:ext uri="{BB962C8B-B14F-4D97-AF65-F5344CB8AC3E}">
        <p14:creationId xmlns:p14="http://schemas.microsoft.com/office/powerpoint/2010/main" val="1036752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8</a:t>
            </a:fld>
            <a:endParaRPr lang="nl-NL"/>
          </a:p>
        </p:txBody>
      </p:sp>
    </p:spTree>
    <p:extLst>
      <p:ext uri="{BB962C8B-B14F-4D97-AF65-F5344CB8AC3E}">
        <p14:creationId xmlns:p14="http://schemas.microsoft.com/office/powerpoint/2010/main" val="1036752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9</a:t>
            </a:fld>
            <a:endParaRPr lang="nl-NL"/>
          </a:p>
        </p:txBody>
      </p:sp>
    </p:spTree>
    <p:extLst>
      <p:ext uri="{BB962C8B-B14F-4D97-AF65-F5344CB8AC3E}">
        <p14:creationId xmlns:p14="http://schemas.microsoft.com/office/powerpoint/2010/main" val="3811721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10</a:t>
            </a:fld>
            <a:endParaRPr lang="nl-NL"/>
          </a:p>
        </p:txBody>
      </p:sp>
    </p:spTree>
    <p:extLst>
      <p:ext uri="{BB962C8B-B14F-4D97-AF65-F5344CB8AC3E}">
        <p14:creationId xmlns:p14="http://schemas.microsoft.com/office/powerpoint/2010/main" val="3811721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D6964B8-7AC7-425A-99F5-AA9141982D0B}" type="slidenum">
              <a:rPr lang="nl-NL" smtClean="0"/>
              <a:pPr/>
              <a:t>11</a:t>
            </a:fld>
            <a:endParaRPr lang="nl-NL"/>
          </a:p>
        </p:txBody>
      </p:sp>
    </p:spTree>
    <p:extLst>
      <p:ext uri="{BB962C8B-B14F-4D97-AF65-F5344CB8AC3E}">
        <p14:creationId xmlns:p14="http://schemas.microsoft.com/office/powerpoint/2010/main" val="3811721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het opmaakprofiel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p>
        </p:txBody>
      </p:sp>
      <p:sp>
        <p:nvSpPr>
          <p:cNvPr id="4" name="Tijdelijke aanduiding voor datum 3"/>
          <p:cNvSpPr>
            <a:spLocks noGrp="1"/>
          </p:cNvSpPr>
          <p:nvPr>
            <p:ph type="dt" sz="half" idx="10"/>
          </p:nvPr>
        </p:nvSpPr>
        <p:spPr/>
        <p:txBody>
          <a:bodyPr/>
          <a:lstStyle/>
          <a:p>
            <a:fld id="{8638F0FA-503B-447F-A02E-6BF1D880434F}" type="datetimeFigureOut">
              <a:rPr lang="nl-NL" smtClean="0"/>
              <a:pPr/>
              <a:t>19-10-2021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3EE7185-A582-4542-8FF0-969B3F80C0A5}" type="slidenum">
              <a:rPr lang="nl-NL" smtClean="0"/>
              <a:pPr/>
              <a:t>‹Nº›</a:t>
            </a:fld>
            <a:endParaRPr lang="nl-NL"/>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het opmaakprofiel te bewerken</a:t>
            </a:r>
          </a:p>
        </p:txBody>
      </p:sp>
      <p:sp>
        <p:nvSpPr>
          <p:cNvPr id="3" name="Tijdelijke aanduiding voor verticale tekst 2"/>
          <p:cNvSpPr>
            <a:spLocks noGrp="1"/>
          </p:cNvSpPr>
          <p:nvPr>
            <p:ph type="body" orient="vert" idx="1"/>
          </p:nvPr>
        </p:nvSpPr>
        <p:spPr/>
        <p:txBody>
          <a:bodyPr vert="eaVert"/>
          <a:lstStyle/>
          <a:p>
            <a:pPr lvl="0"/>
            <a:r>
              <a:rPr lang="nl-NL"/>
              <a:t>Klik om de opmaakprofielen van de modeltekst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638F0FA-503B-447F-A02E-6BF1D880434F}" type="datetimeFigureOut">
              <a:rPr lang="nl-NL" smtClean="0"/>
              <a:pPr/>
              <a:t>19-10-2021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3EE7185-A582-4542-8FF0-969B3F80C0A5}" type="slidenum">
              <a:rPr lang="nl-NL" smtClean="0"/>
              <a:pPr/>
              <a:t>‹Nº›</a:t>
            </a:fld>
            <a:endParaRPr lang="nl-NL"/>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het opmaakprofiel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opmaakprofielen van de modeltekst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638F0FA-503B-447F-A02E-6BF1D880434F}" type="datetimeFigureOut">
              <a:rPr lang="nl-NL" smtClean="0"/>
              <a:pPr/>
              <a:t>19-10-2021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3EE7185-A582-4542-8FF0-969B3F80C0A5}" type="slidenum">
              <a:rPr lang="nl-NL" smtClean="0"/>
              <a:pPr/>
              <a:t>‹Nº›</a:t>
            </a:fld>
            <a:endParaRPr lang="nl-NL"/>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het opmaakprofiel te bewerken</a:t>
            </a:r>
          </a:p>
        </p:txBody>
      </p:sp>
      <p:sp>
        <p:nvSpPr>
          <p:cNvPr id="3" name="Tijdelijke aanduiding voor inhoud 2"/>
          <p:cNvSpPr>
            <a:spLocks noGrp="1"/>
          </p:cNvSpPr>
          <p:nvPr>
            <p:ph idx="1"/>
          </p:nvPr>
        </p:nvSpPr>
        <p:spPr/>
        <p:txBody>
          <a:bodyPr/>
          <a:lstStyle/>
          <a:p>
            <a:pPr lvl="0"/>
            <a:r>
              <a:rPr lang="nl-NL"/>
              <a:t>Klik om de opmaakprofielen van de modeltekst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638F0FA-503B-447F-A02E-6BF1D880434F}" type="datetimeFigureOut">
              <a:rPr lang="nl-NL" smtClean="0"/>
              <a:pPr/>
              <a:t>19-10-2021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3EE7185-A582-4542-8FF0-969B3F80C0A5}" type="slidenum">
              <a:rPr lang="nl-NL" smtClean="0"/>
              <a:pPr/>
              <a:t>‹Nº›</a:t>
            </a:fld>
            <a:endParaRPr lang="nl-NL"/>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het opmaakprofiel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opmaakprofielen van de modeltekst te bewerken</a:t>
            </a:r>
          </a:p>
        </p:txBody>
      </p:sp>
      <p:sp>
        <p:nvSpPr>
          <p:cNvPr id="4" name="Tijdelijke aanduiding voor datum 3"/>
          <p:cNvSpPr>
            <a:spLocks noGrp="1"/>
          </p:cNvSpPr>
          <p:nvPr>
            <p:ph type="dt" sz="half" idx="10"/>
          </p:nvPr>
        </p:nvSpPr>
        <p:spPr/>
        <p:txBody>
          <a:bodyPr/>
          <a:lstStyle/>
          <a:p>
            <a:fld id="{8638F0FA-503B-447F-A02E-6BF1D880434F}" type="datetimeFigureOut">
              <a:rPr lang="nl-NL" smtClean="0"/>
              <a:pPr/>
              <a:t>19-10-2021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3EE7185-A582-4542-8FF0-969B3F80C0A5}" type="slidenum">
              <a:rPr lang="nl-NL" smtClean="0"/>
              <a:pPr/>
              <a:t>‹Nº›</a:t>
            </a:fld>
            <a:endParaRPr lang="nl-NL"/>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het opmaakprofiel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opmaakprofielen van de modeltekst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opmaakprofielen van de modeltekst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8638F0FA-503B-447F-A02E-6BF1D880434F}" type="datetimeFigureOut">
              <a:rPr lang="nl-NL" smtClean="0"/>
              <a:pPr/>
              <a:t>19-10-2021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C3EE7185-A582-4542-8FF0-969B3F80C0A5}" type="slidenum">
              <a:rPr lang="nl-NL" smtClean="0"/>
              <a:pPr/>
              <a:t>‹Nº›</a:t>
            </a:fld>
            <a:endParaRPr lang="nl-NL"/>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het opmaakprofiel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opmaakprofielen van de modeltekst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opmaakprofielen van de modeltekst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opmaakprofielen van de modeltekst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opmaakprofielen van de modeltekst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8638F0FA-503B-447F-A02E-6BF1D880434F}" type="datetimeFigureOut">
              <a:rPr lang="nl-NL" smtClean="0"/>
              <a:pPr/>
              <a:t>19-10-2021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C3EE7185-A582-4542-8FF0-969B3F80C0A5}" type="slidenum">
              <a:rPr lang="nl-NL" smtClean="0"/>
              <a:pPr/>
              <a:t>‹Nº›</a:t>
            </a:fld>
            <a:endParaRPr lang="nl-NL"/>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het opmaakprofiel te bewerken</a:t>
            </a:r>
          </a:p>
        </p:txBody>
      </p:sp>
      <p:sp>
        <p:nvSpPr>
          <p:cNvPr id="3" name="Tijdelijke aanduiding voor datum 2"/>
          <p:cNvSpPr>
            <a:spLocks noGrp="1"/>
          </p:cNvSpPr>
          <p:nvPr>
            <p:ph type="dt" sz="half" idx="10"/>
          </p:nvPr>
        </p:nvSpPr>
        <p:spPr/>
        <p:txBody>
          <a:bodyPr/>
          <a:lstStyle/>
          <a:p>
            <a:fld id="{8638F0FA-503B-447F-A02E-6BF1D880434F}" type="datetimeFigureOut">
              <a:rPr lang="nl-NL" smtClean="0"/>
              <a:pPr/>
              <a:t>19-10-2021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C3EE7185-A582-4542-8FF0-969B3F80C0A5}" type="slidenum">
              <a:rPr lang="nl-NL" smtClean="0"/>
              <a:pPr/>
              <a:t>‹Nº›</a:t>
            </a:fld>
            <a:endParaRPr lang="nl-NL"/>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638F0FA-503B-447F-A02E-6BF1D880434F}" type="datetimeFigureOut">
              <a:rPr lang="nl-NL" smtClean="0"/>
              <a:pPr/>
              <a:t>19-10-2021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C3EE7185-A582-4542-8FF0-969B3F80C0A5}" type="slidenum">
              <a:rPr lang="nl-NL" smtClean="0"/>
              <a:pPr/>
              <a:t>‹Nº›</a:t>
            </a:fld>
            <a:endParaRPr lang="nl-NL"/>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het opmaakprofiel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opmaakprofielen van de modeltekst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opmaakprofielen van de modeltekst te bewerken</a:t>
            </a:r>
          </a:p>
        </p:txBody>
      </p:sp>
      <p:sp>
        <p:nvSpPr>
          <p:cNvPr id="5" name="Tijdelijke aanduiding voor datum 4"/>
          <p:cNvSpPr>
            <a:spLocks noGrp="1"/>
          </p:cNvSpPr>
          <p:nvPr>
            <p:ph type="dt" sz="half" idx="10"/>
          </p:nvPr>
        </p:nvSpPr>
        <p:spPr/>
        <p:txBody>
          <a:bodyPr/>
          <a:lstStyle/>
          <a:p>
            <a:fld id="{8638F0FA-503B-447F-A02E-6BF1D880434F}" type="datetimeFigureOut">
              <a:rPr lang="nl-NL" smtClean="0"/>
              <a:pPr/>
              <a:t>19-10-2021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C3EE7185-A582-4542-8FF0-969B3F80C0A5}" type="slidenum">
              <a:rPr lang="nl-NL" smtClean="0"/>
              <a:pPr/>
              <a:t>‹Nº›</a:t>
            </a:fld>
            <a:endParaRPr lang="nl-NL"/>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het opmaakprofiel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opmaakprofielen van de modeltekst te bewerken</a:t>
            </a:r>
          </a:p>
        </p:txBody>
      </p:sp>
      <p:sp>
        <p:nvSpPr>
          <p:cNvPr id="5" name="Tijdelijke aanduiding voor datum 4"/>
          <p:cNvSpPr>
            <a:spLocks noGrp="1"/>
          </p:cNvSpPr>
          <p:nvPr>
            <p:ph type="dt" sz="half" idx="10"/>
          </p:nvPr>
        </p:nvSpPr>
        <p:spPr/>
        <p:txBody>
          <a:bodyPr/>
          <a:lstStyle/>
          <a:p>
            <a:fld id="{8638F0FA-503B-447F-A02E-6BF1D880434F}" type="datetimeFigureOut">
              <a:rPr lang="nl-NL" smtClean="0"/>
              <a:pPr/>
              <a:t>19-10-2021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C3EE7185-A582-4542-8FF0-969B3F80C0A5}" type="slidenum">
              <a:rPr lang="nl-NL" smtClean="0"/>
              <a:pPr/>
              <a:t>‹Nº›</a:t>
            </a:fld>
            <a:endParaRPr lang="nl-NL"/>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het opmaakprofiel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opmaakprofielen van de modeltekst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38F0FA-503B-447F-A02E-6BF1D880434F}" type="datetimeFigureOut">
              <a:rPr lang="nl-NL" smtClean="0"/>
              <a:pPr/>
              <a:t>19-10-2021</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EE7185-A582-4542-8FF0-969B3F80C0A5}" type="slidenum">
              <a:rPr lang="nl-NL" smtClean="0"/>
              <a:pPr/>
              <a:t>‹Nº›</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slide" Target="slide9.xml"/><Relationship Id="rId4" Type="http://schemas.openxmlformats.org/officeDocument/2006/relationships/slide" Target="slide3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slide" Target="slide9.xml"/><Relationship Id="rId4" Type="http://schemas.openxmlformats.org/officeDocument/2006/relationships/slide" Target="slide33.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slide" Target="slide9.xml"/><Relationship Id="rId4" Type="http://schemas.openxmlformats.org/officeDocument/2006/relationships/slide" Target="slide33.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slide" Target="slide9.xml"/><Relationship Id="rId4" Type="http://schemas.openxmlformats.org/officeDocument/2006/relationships/slide" Target="slide33.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slide" Target="slide9.xml"/><Relationship Id="rId4" Type="http://schemas.openxmlformats.org/officeDocument/2006/relationships/slide" Target="slide33.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slide" Target="slide9.xml"/><Relationship Id="rId4" Type="http://schemas.openxmlformats.org/officeDocument/2006/relationships/slide" Target="slide33.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slide" Target="slide9.xml"/><Relationship Id="rId4" Type="http://schemas.openxmlformats.org/officeDocument/2006/relationships/slide" Target="slide33.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slide" Target="slide9.xml"/><Relationship Id="rId4" Type="http://schemas.openxmlformats.org/officeDocument/2006/relationships/slide" Target="slide33.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slide" Target="slide9.xml"/><Relationship Id="rId4" Type="http://schemas.openxmlformats.org/officeDocument/2006/relationships/slide" Target="slide33.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slide" Target="slide9.xml"/><Relationship Id="rId4" Type="http://schemas.openxmlformats.org/officeDocument/2006/relationships/slide" Target="slide3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slide" Target="slide9.xml"/><Relationship Id="rId4" Type="http://schemas.openxmlformats.org/officeDocument/2006/relationships/slide" Target="slide33.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slide" Target="slide9.xml"/><Relationship Id="rId4" Type="http://schemas.openxmlformats.org/officeDocument/2006/relationships/slide" Target="slide33.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slide" Target="slide33.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slide" Target="slide9.xml"/><Relationship Id="rId4" Type="http://schemas.openxmlformats.org/officeDocument/2006/relationships/slide" Target="slide33.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slide" Target="slide9.xml"/><Relationship Id="rId4" Type="http://schemas.openxmlformats.org/officeDocument/2006/relationships/slide" Target="slide33.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slide" Target="slide9.xml"/></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slide" Target="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slide" Target="slide33.xml"/></Relationships>
</file>

<file path=ppt/slides/_rels/slide35.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slide" Target="slide45.xml"/><Relationship Id="rId7" Type="http://schemas.openxmlformats.org/officeDocument/2006/relationships/slide" Target="slide48.xml"/><Relationship Id="rId2"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3.xml"/><Relationship Id="rId11" Type="http://schemas.openxmlformats.org/officeDocument/2006/relationships/slide" Target="slide51.xml"/><Relationship Id="rId5" Type="http://schemas.openxmlformats.org/officeDocument/2006/relationships/slide" Target="slide47.xml"/><Relationship Id="rId10" Type="http://schemas.openxmlformats.org/officeDocument/2006/relationships/slide" Target="slide52.xml"/><Relationship Id="rId4" Type="http://schemas.openxmlformats.org/officeDocument/2006/relationships/slide" Target="slide46.xml"/><Relationship Id="rId9" Type="http://schemas.openxmlformats.org/officeDocument/2006/relationships/slide" Target="slide49.xml"/></Relationships>
</file>

<file path=ppt/slides/_rels/slide43.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slide" Target="slide45.xml"/><Relationship Id="rId7" Type="http://schemas.openxmlformats.org/officeDocument/2006/relationships/slide" Target="slide48.xml"/><Relationship Id="rId2"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3.xml"/><Relationship Id="rId11" Type="http://schemas.openxmlformats.org/officeDocument/2006/relationships/slide" Target="slide51.xml"/><Relationship Id="rId5" Type="http://schemas.openxmlformats.org/officeDocument/2006/relationships/slide" Target="slide47.xml"/><Relationship Id="rId10" Type="http://schemas.openxmlformats.org/officeDocument/2006/relationships/slide" Target="slide52.xml"/><Relationship Id="rId4" Type="http://schemas.openxmlformats.org/officeDocument/2006/relationships/slide" Target="slide46.xml"/><Relationship Id="rId9" Type="http://schemas.openxmlformats.org/officeDocument/2006/relationships/slide" Target="slide49.xml"/></Relationships>
</file>

<file path=ppt/slides/_rels/slide44.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slide" Target="slide45.xml"/><Relationship Id="rId7" Type="http://schemas.openxmlformats.org/officeDocument/2006/relationships/slide" Target="slide48.xml"/><Relationship Id="rId2"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3.xml"/><Relationship Id="rId11" Type="http://schemas.openxmlformats.org/officeDocument/2006/relationships/slide" Target="slide51.xml"/><Relationship Id="rId5" Type="http://schemas.openxmlformats.org/officeDocument/2006/relationships/slide" Target="slide47.xml"/><Relationship Id="rId10" Type="http://schemas.openxmlformats.org/officeDocument/2006/relationships/slide" Target="slide52.xml"/><Relationship Id="rId4" Type="http://schemas.openxmlformats.org/officeDocument/2006/relationships/slide" Target="slide46.xml"/><Relationship Id="rId9" Type="http://schemas.openxmlformats.org/officeDocument/2006/relationships/slide" Target="slide49.xml"/></Relationships>
</file>

<file path=ppt/slides/_rels/slide45.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slide" Target="slide45.xml"/><Relationship Id="rId7" Type="http://schemas.openxmlformats.org/officeDocument/2006/relationships/slide" Target="slide48.xml"/><Relationship Id="rId2"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3.xml"/><Relationship Id="rId11" Type="http://schemas.openxmlformats.org/officeDocument/2006/relationships/slide" Target="slide51.xml"/><Relationship Id="rId5" Type="http://schemas.openxmlformats.org/officeDocument/2006/relationships/slide" Target="slide47.xml"/><Relationship Id="rId10" Type="http://schemas.openxmlformats.org/officeDocument/2006/relationships/slide" Target="slide52.xml"/><Relationship Id="rId4" Type="http://schemas.openxmlformats.org/officeDocument/2006/relationships/slide" Target="slide46.xml"/><Relationship Id="rId9" Type="http://schemas.openxmlformats.org/officeDocument/2006/relationships/slide" Target="slide49.xml"/></Relationships>
</file>

<file path=ppt/slides/_rels/slide46.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slide" Target="slide45.xml"/><Relationship Id="rId7" Type="http://schemas.openxmlformats.org/officeDocument/2006/relationships/slide" Target="slide48.xml"/><Relationship Id="rId2"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3.xml"/><Relationship Id="rId11" Type="http://schemas.openxmlformats.org/officeDocument/2006/relationships/slide" Target="slide51.xml"/><Relationship Id="rId5" Type="http://schemas.openxmlformats.org/officeDocument/2006/relationships/slide" Target="slide47.xml"/><Relationship Id="rId10" Type="http://schemas.openxmlformats.org/officeDocument/2006/relationships/slide" Target="slide52.xml"/><Relationship Id="rId4" Type="http://schemas.openxmlformats.org/officeDocument/2006/relationships/slide" Target="slide46.xml"/><Relationship Id="rId9" Type="http://schemas.openxmlformats.org/officeDocument/2006/relationships/slide" Target="slide49.xml"/></Relationships>
</file>

<file path=ppt/slides/_rels/slide47.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slide" Target="slide45.xml"/><Relationship Id="rId7" Type="http://schemas.openxmlformats.org/officeDocument/2006/relationships/slide" Target="slide48.xml"/><Relationship Id="rId2"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3.xml"/><Relationship Id="rId11" Type="http://schemas.openxmlformats.org/officeDocument/2006/relationships/slide" Target="slide51.xml"/><Relationship Id="rId5" Type="http://schemas.openxmlformats.org/officeDocument/2006/relationships/slide" Target="slide47.xml"/><Relationship Id="rId10" Type="http://schemas.openxmlformats.org/officeDocument/2006/relationships/slide" Target="slide52.xml"/><Relationship Id="rId4" Type="http://schemas.openxmlformats.org/officeDocument/2006/relationships/slide" Target="slide46.xml"/><Relationship Id="rId9" Type="http://schemas.openxmlformats.org/officeDocument/2006/relationships/slide" Target="slide49.xml"/></Relationships>
</file>

<file path=ppt/slides/_rels/slide48.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slide" Target="slide45.xml"/><Relationship Id="rId7" Type="http://schemas.openxmlformats.org/officeDocument/2006/relationships/slide" Target="slide48.xml"/><Relationship Id="rId2"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3.xml"/><Relationship Id="rId11" Type="http://schemas.openxmlformats.org/officeDocument/2006/relationships/slide" Target="slide51.xml"/><Relationship Id="rId5" Type="http://schemas.openxmlformats.org/officeDocument/2006/relationships/slide" Target="slide47.xml"/><Relationship Id="rId10" Type="http://schemas.openxmlformats.org/officeDocument/2006/relationships/slide" Target="slide52.xml"/><Relationship Id="rId4" Type="http://schemas.openxmlformats.org/officeDocument/2006/relationships/slide" Target="slide46.xml"/><Relationship Id="rId9" Type="http://schemas.openxmlformats.org/officeDocument/2006/relationships/slide" Target="slide49.xml"/></Relationships>
</file>

<file path=ppt/slides/_rels/slide49.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slide" Target="slide45.xml"/><Relationship Id="rId7" Type="http://schemas.openxmlformats.org/officeDocument/2006/relationships/slide" Target="slide48.xml"/><Relationship Id="rId2"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3.xml"/><Relationship Id="rId11" Type="http://schemas.openxmlformats.org/officeDocument/2006/relationships/slide" Target="slide51.xml"/><Relationship Id="rId5" Type="http://schemas.openxmlformats.org/officeDocument/2006/relationships/slide" Target="slide47.xml"/><Relationship Id="rId10" Type="http://schemas.openxmlformats.org/officeDocument/2006/relationships/slide" Target="slide52.xml"/><Relationship Id="rId4" Type="http://schemas.openxmlformats.org/officeDocument/2006/relationships/slide" Target="slide46.xml"/><Relationship Id="rId9" Type="http://schemas.openxmlformats.org/officeDocument/2006/relationships/slide" Target="slide49.xml"/></Relationships>
</file>

<file path=ppt/slides/_rels/slide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92.xml"/><Relationship Id="rId5" Type="http://schemas.openxmlformats.org/officeDocument/2006/relationships/slide" Target="slide77.xml"/><Relationship Id="rId4" Type="http://schemas.openxmlformats.org/officeDocument/2006/relationships/slide" Target="slide53.xml"/></Relationships>
</file>

<file path=ppt/slides/_rels/slide50.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slide" Target="slide45.xml"/><Relationship Id="rId7" Type="http://schemas.openxmlformats.org/officeDocument/2006/relationships/slide" Target="slide48.xml"/><Relationship Id="rId2"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3.xml"/><Relationship Id="rId11" Type="http://schemas.openxmlformats.org/officeDocument/2006/relationships/slide" Target="slide51.xml"/><Relationship Id="rId5" Type="http://schemas.openxmlformats.org/officeDocument/2006/relationships/slide" Target="slide47.xml"/><Relationship Id="rId10" Type="http://schemas.openxmlformats.org/officeDocument/2006/relationships/slide" Target="slide52.xml"/><Relationship Id="rId4" Type="http://schemas.openxmlformats.org/officeDocument/2006/relationships/slide" Target="slide46.xml"/><Relationship Id="rId9" Type="http://schemas.openxmlformats.org/officeDocument/2006/relationships/slide" Target="slide49.xml"/></Relationships>
</file>

<file path=ppt/slides/_rels/slide51.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slide" Target="slide45.xml"/><Relationship Id="rId7" Type="http://schemas.openxmlformats.org/officeDocument/2006/relationships/slide" Target="slide48.xml"/><Relationship Id="rId2"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3.xml"/><Relationship Id="rId11" Type="http://schemas.openxmlformats.org/officeDocument/2006/relationships/slide" Target="slide51.xml"/><Relationship Id="rId5" Type="http://schemas.openxmlformats.org/officeDocument/2006/relationships/slide" Target="slide47.xml"/><Relationship Id="rId10" Type="http://schemas.openxmlformats.org/officeDocument/2006/relationships/slide" Target="slide52.xml"/><Relationship Id="rId4" Type="http://schemas.openxmlformats.org/officeDocument/2006/relationships/slide" Target="slide46.xml"/><Relationship Id="rId9" Type="http://schemas.openxmlformats.org/officeDocument/2006/relationships/slide" Target="slide49.xml"/></Relationships>
</file>

<file path=ppt/slides/_rels/slide52.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slide" Target="slide45.xml"/><Relationship Id="rId7" Type="http://schemas.openxmlformats.org/officeDocument/2006/relationships/slide" Target="slide48.xml"/><Relationship Id="rId2"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3.xml"/><Relationship Id="rId11" Type="http://schemas.openxmlformats.org/officeDocument/2006/relationships/slide" Target="slide51.xml"/><Relationship Id="rId5" Type="http://schemas.openxmlformats.org/officeDocument/2006/relationships/slide" Target="slide47.xml"/><Relationship Id="rId10" Type="http://schemas.openxmlformats.org/officeDocument/2006/relationships/slide" Target="slide52.xml"/><Relationship Id="rId4" Type="http://schemas.openxmlformats.org/officeDocument/2006/relationships/slide" Target="slide46.xml"/><Relationship Id="rId9" Type="http://schemas.openxmlformats.org/officeDocument/2006/relationships/slide" Target="slide49.xml"/></Relationships>
</file>

<file path=ppt/slides/_rels/slide53.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slide" Target="slide41.xml"/></Relationships>
</file>

<file path=ppt/slides/_rels/slide5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slide" Target="slide28.xml"/></Relationships>
</file>

<file path=ppt/slides/_rels/slide57.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slide" Target="slide28.xml"/></Relationships>
</file>

<file path=ppt/slides/_rels/slide58.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slide" Target="slide28.xml"/></Relationships>
</file>

<file path=ppt/slides/_rels/slide5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slide" Target="slide3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slide" Target="slide33.xml"/></Relationships>
</file>

<file path=ppt/slides/_rels/slide6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slide" Target="slide33.xml"/></Relationships>
</file>

<file path=ppt/slides/_rels/slide6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slide" Target="slide33.xml"/></Relationships>
</file>

<file path=ppt/slides/_rels/slide6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slide" Target="slide33.xml"/></Relationships>
</file>

<file path=ppt/slides/_rels/slide6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slide" Target="slide45.xml"/><Relationship Id="rId7" Type="http://schemas.openxmlformats.org/officeDocument/2006/relationships/slide" Target="slide48.xml"/><Relationship Id="rId2"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67.xml"/><Relationship Id="rId11" Type="http://schemas.openxmlformats.org/officeDocument/2006/relationships/slide" Target="slide51.xml"/><Relationship Id="rId5" Type="http://schemas.openxmlformats.org/officeDocument/2006/relationships/slide" Target="slide47.xml"/><Relationship Id="rId10" Type="http://schemas.openxmlformats.org/officeDocument/2006/relationships/slide" Target="slide52.xml"/><Relationship Id="rId4" Type="http://schemas.openxmlformats.org/officeDocument/2006/relationships/slide" Target="slide46.xml"/><Relationship Id="rId9" Type="http://schemas.openxmlformats.org/officeDocument/2006/relationships/slide" Target="slide49.xml"/></Relationships>
</file>

<file path=ppt/slides/_rels/slide67.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slide" Target="slide45.xml"/><Relationship Id="rId7" Type="http://schemas.openxmlformats.org/officeDocument/2006/relationships/slide" Target="slide48.xml"/><Relationship Id="rId2" Type="http://schemas.openxmlformats.org/officeDocument/2006/relationships/slide" Target="slide68.xml"/><Relationship Id="rId1" Type="http://schemas.openxmlformats.org/officeDocument/2006/relationships/slideLayout" Target="../slideLayouts/slideLayout2.xml"/><Relationship Id="rId6" Type="http://schemas.openxmlformats.org/officeDocument/2006/relationships/slide" Target="slide43.xml"/><Relationship Id="rId11" Type="http://schemas.openxmlformats.org/officeDocument/2006/relationships/slide" Target="slide51.xml"/><Relationship Id="rId5" Type="http://schemas.openxmlformats.org/officeDocument/2006/relationships/slide" Target="slide47.xml"/><Relationship Id="rId10" Type="http://schemas.openxmlformats.org/officeDocument/2006/relationships/slide" Target="slide52.xml"/><Relationship Id="rId4" Type="http://schemas.openxmlformats.org/officeDocument/2006/relationships/slide" Target="slide46.xml"/><Relationship Id="rId9" Type="http://schemas.openxmlformats.org/officeDocument/2006/relationships/slide" Target="slide49.xml"/></Relationships>
</file>

<file path=ppt/slides/_rels/slide68.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slide" Target="slide69.xml"/><Relationship Id="rId7" Type="http://schemas.openxmlformats.org/officeDocument/2006/relationships/slide" Target="slide48.xml"/><Relationship Id="rId2"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3.xml"/><Relationship Id="rId11" Type="http://schemas.openxmlformats.org/officeDocument/2006/relationships/slide" Target="slide51.xml"/><Relationship Id="rId5" Type="http://schemas.openxmlformats.org/officeDocument/2006/relationships/slide" Target="slide47.xml"/><Relationship Id="rId10" Type="http://schemas.openxmlformats.org/officeDocument/2006/relationships/slide" Target="slide52.xml"/><Relationship Id="rId4" Type="http://schemas.openxmlformats.org/officeDocument/2006/relationships/slide" Target="slide46.xml"/><Relationship Id="rId9" Type="http://schemas.openxmlformats.org/officeDocument/2006/relationships/slide" Target="slide49.xml"/></Relationships>
</file>

<file path=ppt/slides/_rels/slide69.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slide" Target="slide45.xml"/><Relationship Id="rId7" Type="http://schemas.openxmlformats.org/officeDocument/2006/relationships/slide" Target="slide48.xml"/><Relationship Id="rId2"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3.xml"/><Relationship Id="rId11" Type="http://schemas.openxmlformats.org/officeDocument/2006/relationships/slide" Target="slide51.xml"/><Relationship Id="rId5" Type="http://schemas.openxmlformats.org/officeDocument/2006/relationships/slide" Target="slide47.xml"/><Relationship Id="rId10" Type="http://schemas.openxmlformats.org/officeDocument/2006/relationships/slide" Target="slide52.xml"/><Relationship Id="rId4" Type="http://schemas.openxmlformats.org/officeDocument/2006/relationships/slide" Target="slide70.xml"/><Relationship Id="rId9" Type="http://schemas.openxmlformats.org/officeDocument/2006/relationships/slide" Target="slide49.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slide" Target="slide45.xml"/><Relationship Id="rId7" Type="http://schemas.openxmlformats.org/officeDocument/2006/relationships/slide" Target="slide48.xml"/><Relationship Id="rId2"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3.xml"/><Relationship Id="rId11" Type="http://schemas.openxmlformats.org/officeDocument/2006/relationships/slide" Target="slide51.xml"/><Relationship Id="rId5" Type="http://schemas.openxmlformats.org/officeDocument/2006/relationships/slide" Target="slide71.xml"/><Relationship Id="rId10" Type="http://schemas.openxmlformats.org/officeDocument/2006/relationships/slide" Target="slide52.xml"/><Relationship Id="rId4" Type="http://schemas.openxmlformats.org/officeDocument/2006/relationships/slide" Target="slide46.xml"/><Relationship Id="rId9" Type="http://schemas.openxmlformats.org/officeDocument/2006/relationships/slide" Target="slide49.xml"/></Relationships>
</file>

<file path=ppt/slides/_rels/slide71.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slide" Target="slide45.xml"/><Relationship Id="rId7" Type="http://schemas.openxmlformats.org/officeDocument/2006/relationships/slide" Target="slide72.xml"/><Relationship Id="rId2"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3.xml"/><Relationship Id="rId11" Type="http://schemas.openxmlformats.org/officeDocument/2006/relationships/slide" Target="slide51.xml"/><Relationship Id="rId5" Type="http://schemas.openxmlformats.org/officeDocument/2006/relationships/slide" Target="slide47.xml"/><Relationship Id="rId10" Type="http://schemas.openxmlformats.org/officeDocument/2006/relationships/slide" Target="slide52.xml"/><Relationship Id="rId4" Type="http://schemas.openxmlformats.org/officeDocument/2006/relationships/slide" Target="slide46.xml"/><Relationship Id="rId9" Type="http://schemas.openxmlformats.org/officeDocument/2006/relationships/slide" Target="slide49.xml"/></Relationships>
</file>

<file path=ppt/slides/_rels/slide72.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slide" Target="slide45.xml"/><Relationship Id="rId7" Type="http://schemas.openxmlformats.org/officeDocument/2006/relationships/slide" Target="slide48.xml"/><Relationship Id="rId2"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3.xml"/><Relationship Id="rId11" Type="http://schemas.openxmlformats.org/officeDocument/2006/relationships/slide" Target="slide51.xml"/><Relationship Id="rId5" Type="http://schemas.openxmlformats.org/officeDocument/2006/relationships/slide" Target="slide47.xml"/><Relationship Id="rId10" Type="http://schemas.openxmlformats.org/officeDocument/2006/relationships/slide" Target="slide52.xml"/><Relationship Id="rId4" Type="http://schemas.openxmlformats.org/officeDocument/2006/relationships/slide" Target="slide46.xml"/><Relationship Id="rId9" Type="http://schemas.openxmlformats.org/officeDocument/2006/relationships/slide" Target="slide73.xml"/></Relationships>
</file>

<file path=ppt/slides/_rels/slide73.xml.rels><?xml version="1.0" encoding="UTF-8" standalone="yes"?>
<Relationships xmlns="http://schemas.openxmlformats.org/package/2006/relationships"><Relationship Id="rId8" Type="http://schemas.openxmlformats.org/officeDocument/2006/relationships/slide" Target="slide74.xml"/><Relationship Id="rId3" Type="http://schemas.openxmlformats.org/officeDocument/2006/relationships/slide" Target="slide45.xml"/><Relationship Id="rId7" Type="http://schemas.openxmlformats.org/officeDocument/2006/relationships/slide" Target="slide48.xml"/><Relationship Id="rId2"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3.xml"/><Relationship Id="rId11" Type="http://schemas.openxmlformats.org/officeDocument/2006/relationships/slide" Target="slide51.xml"/><Relationship Id="rId5" Type="http://schemas.openxmlformats.org/officeDocument/2006/relationships/slide" Target="slide47.xml"/><Relationship Id="rId10" Type="http://schemas.openxmlformats.org/officeDocument/2006/relationships/slide" Target="slide52.xml"/><Relationship Id="rId4" Type="http://schemas.openxmlformats.org/officeDocument/2006/relationships/slide" Target="slide46.xml"/><Relationship Id="rId9" Type="http://schemas.openxmlformats.org/officeDocument/2006/relationships/slide" Target="slide49.xml"/></Relationships>
</file>

<file path=ppt/slides/_rels/slide74.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slide" Target="slide45.xml"/><Relationship Id="rId7" Type="http://schemas.openxmlformats.org/officeDocument/2006/relationships/slide" Target="slide48.xml"/><Relationship Id="rId2"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3.xml"/><Relationship Id="rId11" Type="http://schemas.openxmlformats.org/officeDocument/2006/relationships/slide" Target="slide75.xml"/><Relationship Id="rId5" Type="http://schemas.openxmlformats.org/officeDocument/2006/relationships/slide" Target="slide47.xml"/><Relationship Id="rId10" Type="http://schemas.openxmlformats.org/officeDocument/2006/relationships/slide" Target="slide52.xml"/><Relationship Id="rId4" Type="http://schemas.openxmlformats.org/officeDocument/2006/relationships/slide" Target="slide46.xml"/><Relationship Id="rId9" Type="http://schemas.openxmlformats.org/officeDocument/2006/relationships/slide" Target="slide49.xml"/></Relationships>
</file>

<file path=ppt/slides/_rels/slide75.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slide" Target="slide45.xml"/><Relationship Id="rId7" Type="http://schemas.openxmlformats.org/officeDocument/2006/relationships/slide" Target="slide48.xml"/><Relationship Id="rId2"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3.xml"/><Relationship Id="rId11" Type="http://schemas.openxmlformats.org/officeDocument/2006/relationships/slide" Target="slide51.xml"/><Relationship Id="rId5" Type="http://schemas.openxmlformats.org/officeDocument/2006/relationships/slide" Target="slide47.xml"/><Relationship Id="rId10" Type="http://schemas.openxmlformats.org/officeDocument/2006/relationships/slide" Target="slide76.xml"/><Relationship Id="rId4" Type="http://schemas.openxmlformats.org/officeDocument/2006/relationships/slide" Target="slide46.xml"/><Relationship Id="rId9" Type="http://schemas.openxmlformats.org/officeDocument/2006/relationships/slide" Target="slide49.xml"/></Relationships>
</file>

<file path=ppt/slides/_rels/slide76.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slide" Target="slide45.xml"/><Relationship Id="rId7" Type="http://schemas.openxmlformats.org/officeDocument/2006/relationships/slide" Target="slide48.xml"/><Relationship Id="rId2"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3.xml"/><Relationship Id="rId11" Type="http://schemas.openxmlformats.org/officeDocument/2006/relationships/slide" Target="slide51.xml"/><Relationship Id="rId5" Type="http://schemas.openxmlformats.org/officeDocument/2006/relationships/slide" Target="slide47.xml"/><Relationship Id="rId10" Type="http://schemas.openxmlformats.org/officeDocument/2006/relationships/slide" Target="slide52.xml"/><Relationship Id="rId4" Type="http://schemas.openxmlformats.org/officeDocument/2006/relationships/slide" Target="slide46.xml"/><Relationship Id="rId9" Type="http://schemas.openxmlformats.org/officeDocument/2006/relationships/slide" Target="slide49.xml"/></Relationships>
</file>

<file path=ppt/slides/_rels/slide7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slide" Target="slide92.xml"/></Relationships>
</file>

<file path=ppt/slides/_rels/slide7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slide" Target="slide92.xml"/></Relationships>
</file>

<file path=ppt/slides/_rels/slide7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image" Target="../media/image6.jpeg"/><Relationship Id="rId7" Type="http://schemas.openxmlformats.org/officeDocument/2006/relationships/slide" Target="slide3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slide" Target="slide24.xml"/><Relationship Id="rId4" Type="http://schemas.openxmlformats.org/officeDocument/2006/relationships/slide" Target="slide8.xml"/></Relationships>
</file>

<file path=ppt/slides/_rels/slide8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slide" Target="slide92.xml"/></Relationships>
</file>

<file path=ppt/slides/_rels/slide8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slide" Target="slide45.xml"/><Relationship Id="rId7" Type="http://schemas.openxmlformats.org/officeDocument/2006/relationships/slide" Target="slide48.xml"/><Relationship Id="rId2" Type="http://schemas.openxmlformats.org/officeDocument/2006/relationships/slide" Target="slide84.xml"/><Relationship Id="rId1" Type="http://schemas.openxmlformats.org/officeDocument/2006/relationships/slideLayout" Target="../slideLayouts/slideLayout2.xml"/><Relationship Id="rId6" Type="http://schemas.openxmlformats.org/officeDocument/2006/relationships/slide" Target="slide83.xml"/><Relationship Id="rId11" Type="http://schemas.openxmlformats.org/officeDocument/2006/relationships/slide" Target="slide51.xml"/><Relationship Id="rId5" Type="http://schemas.openxmlformats.org/officeDocument/2006/relationships/slide" Target="slide47.xml"/><Relationship Id="rId10" Type="http://schemas.openxmlformats.org/officeDocument/2006/relationships/slide" Target="slide52.xml"/><Relationship Id="rId4" Type="http://schemas.openxmlformats.org/officeDocument/2006/relationships/slide" Target="slide46.xml"/><Relationship Id="rId9" Type="http://schemas.openxmlformats.org/officeDocument/2006/relationships/slide" Target="slide49.xml"/></Relationships>
</file>

<file path=ppt/slides/_rels/slide83.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slide" Target="slide45.xml"/><Relationship Id="rId7" Type="http://schemas.openxmlformats.org/officeDocument/2006/relationships/slide" Target="slide48.xml"/><Relationship Id="rId2" Type="http://schemas.openxmlformats.org/officeDocument/2006/relationships/slide" Target="slide84.xml"/><Relationship Id="rId1" Type="http://schemas.openxmlformats.org/officeDocument/2006/relationships/slideLayout" Target="../slideLayouts/slideLayout2.xml"/><Relationship Id="rId6" Type="http://schemas.openxmlformats.org/officeDocument/2006/relationships/slide" Target="slide43.xml"/><Relationship Id="rId11" Type="http://schemas.openxmlformats.org/officeDocument/2006/relationships/slide" Target="slide51.xml"/><Relationship Id="rId5" Type="http://schemas.openxmlformats.org/officeDocument/2006/relationships/slide" Target="slide47.xml"/><Relationship Id="rId10" Type="http://schemas.openxmlformats.org/officeDocument/2006/relationships/slide" Target="slide52.xml"/><Relationship Id="rId4" Type="http://schemas.openxmlformats.org/officeDocument/2006/relationships/slide" Target="slide46.xml"/><Relationship Id="rId9" Type="http://schemas.openxmlformats.org/officeDocument/2006/relationships/slide" Target="slide49.xml"/></Relationships>
</file>

<file path=ppt/slides/_rels/slide84.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slide" Target="slide85.xml"/><Relationship Id="rId7" Type="http://schemas.openxmlformats.org/officeDocument/2006/relationships/slide" Target="slide48.xml"/><Relationship Id="rId2"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3.xml"/><Relationship Id="rId11" Type="http://schemas.openxmlformats.org/officeDocument/2006/relationships/slide" Target="slide51.xml"/><Relationship Id="rId5" Type="http://schemas.openxmlformats.org/officeDocument/2006/relationships/slide" Target="slide47.xml"/><Relationship Id="rId10" Type="http://schemas.openxmlformats.org/officeDocument/2006/relationships/slide" Target="slide52.xml"/><Relationship Id="rId4" Type="http://schemas.openxmlformats.org/officeDocument/2006/relationships/slide" Target="slide46.xml"/><Relationship Id="rId9" Type="http://schemas.openxmlformats.org/officeDocument/2006/relationships/slide" Target="slide49.xml"/></Relationships>
</file>

<file path=ppt/slides/_rels/slide85.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slide" Target="slide45.xml"/><Relationship Id="rId7" Type="http://schemas.openxmlformats.org/officeDocument/2006/relationships/slide" Target="slide48.xml"/><Relationship Id="rId2"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3.xml"/><Relationship Id="rId11" Type="http://schemas.openxmlformats.org/officeDocument/2006/relationships/slide" Target="slide51.xml"/><Relationship Id="rId5" Type="http://schemas.openxmlformats.org/officeDocument/2006/relationships/slide" Target="slide47.xml"/><Relationship Id="rId10" Type="http://schemas.openxmlformats.org/officeDocument/2006/relationships/slide" Target="slide52.xml"/><Relationship Id="rId4" Type="http://schemas.openxmlformats.org/officeDocument/2006/relationships/slide" Target="slide86.xml"/><Relationship Id="rId9" Type="http://schemas.openxmlformats.org/officeDocument/2006/relationships/slide" Target="slide49.xml"/></Relationships>
</file>

<file path=ppt/slides/_rels/slide86.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slide" Target="slide45.xml"/><Relationship Id="rId7" Type="http://schemas.openxmlformats.org/officeDocument/2006/relationships/slide" Target="slide48.xml"/><Relationship Id="rId2"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3.xml"/><Relationship Id="rId11" Type="http://schemas.openxmlformats.org/officeDocument/2006/relationships/slide" Target="slide51.xml"/><Relationship Id="rId5" Type="http://schemas.openxmlformats.org/officeDocument/2006/relationships/slide" Target="slide87.xml"/><Relationship Id="rId10" Type="http://schemas.openxmlformats.org/officeDocument/2006/relationships/slide" Target="slide52.xml"/><Relationship Id="rId4" Type="http://schemas.openxmlformats.org/officeDocument/2006/relationships/slide" Target="slide86.xml"/><Relationship Id="rId9" Type="http://schemas.openxmlformats.org/officeDocument/2006/relationships/slide" Target="slide49.xml"/></Relationships>
</file>

<file path=ppt/slides/_rels/slide87.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slide" Target="slide45.xml"/><Relationship Id="rId7" Type="http://schemas.openxmlformats.org/officeDocument/2006/relationships/slide" Target="slide88.xml"/><Relationship Id="rId2"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3.xml"/><Relationship Id="rId11" Type="http://schemas.openxmlformats.org/officeDocument/2006/relationships/slide" Target="slide51.xml"/><Relationship Id="rId5" Type="http://schemas.openxmlformats.org/officeDocument/2006/relationships/slide" Target="slide87.xml"/><Relationship Id="rId10" Type="http://schemas.openxmlformats.org/officeDocument/2006/relationships/slide" Target="slide52.xml"/><Relationship Id="rId4" Type="http://schemas.openxmlformats.org/officeDocument/2006/relationships/slide" Target="slide46.xml"/><Relationship Id="rId9" Type="http://schemas.openxmlformats.org/officeDocument/2006/relationships/slide" Target="slide49.xml"/></Relationships>
</file>

<file path=ppt/slides/_rels/slide88.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slide" Target="slide45.xml"/><Relationship Id="rId7" Type="http://schemas.openxmlformats.org/officeDocument/2006/relationships/slide" Target="slide88.xml"/><Relationship Id="rId2"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3.xml"/><Relationship Id="rId11" Type="http://schemas.openxmlformats.org/officeDocument/2006/relationships/slide" Target="slide51.xml"/><Relationship Id="rId5" Type="http://schemas.openxmlformats.org/officeDocument/2006/relationships/slide" Target="slide47.xml"/><Relationship Id="rId10" Type="http://schemas.openxmlformats.org/officeDocument/2006/relationships/slide" Target="slide52.xml"/><Relationship Id="rId4" Type="http://schemas.openxmlformats.org/officeDocument/2006/relationships/slide" Target="slide46.xml"/><Relationship Id="rId9" Type="http://schemas.openxmlformats.org/officeDocument/2006/relationships/slide" Target="slide89.xml"/></Relationships>
</file>

<file path=ppt/slides/_rels/slide89.xml.rels><?xml version="1.0" encoding="UTF-8" standalone="yes"?>
<Relationships xmlns="http://schemas.openxmlformats.org/package/2006/relationships"><Relationship Id="rId8" Type="http://schemas.openxmlformats.org/officeDocument/2006/relationships/slide" Target="slide90.xml"/><Relationship Id="rId3" Type="http://schemas.openxmlformats.org/officeDocument/2006/relationships/slide" Target="slide45.xml"/><Relationship Id="rId7" Type="http://schemas.openxmlformats.org/officeDocument/2006/relationships/slide" Target="slide48.xml"/><Relationship Id="rId2"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3.xml"/><Relationship Id="rId11" Type="http://schemas.openxmlformats.org/officeDocument/2006/relationships/slide" Target="slide51.xml"/><Relationship Id="rId5" Type="http://schemas.openxmlformats.org/officeDocument/2006/relationships/slide" Target="slide47.xml"/><Relationship Id="rId10" Type="http://schemas.openxmlformats.org/officeDocument/2006/relationships/slide" Target="slide52.xml"/><Relationship Id="rId4" Type="http://schemas.openxmlformats.org/officeDocument/2006/relationships/slide" Target="slide46.xml"/><Relationship Id="rId9" Type="http://schemas.openxmlformats.org/officeDocument/2006/relationships/slide" Target="slide49.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slide" Target="slide9.xml"/><Relationship Id="rId4" Type="http://schemas.openxmlformats.org/officeDocument/2006/relationships/slide" Target="slide33.xml"/></Relationships>
</file>

<file path=ppt/slides/_rels/slide90.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slide" Target="slide45.xml"/><Relationship Id="rId7" Type="http://schemas.openxmlformats.org/officeDocument/2006/relationships/slide" Target="slide48.xml"/><Relationship Id="rId2"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3.xml"/><Relationship Id="rId11" Type="http://schemas.openxmlformats.org/officeDocument/2006/relationships/slide" Target="slide92.xml"/><Relationship Id="rId5" Type="http://schemas.openxmlformats.org/officeDocument/2006/relationships/slide" Target="slide47.xml"/><Relationship Id="rId10" Type="http://schemas.openxmlformats.org/officeDocument/2006/relationships/slide" Target="slide52.xml"/><Relationship Id="rId4" Type="http://schemas.openxmlformats.org/officeDocument/2006/relationships/slide" Target="slide46.xml"/><Relationship Id="rId9" Type="http://schemas.openxmlformats.org/officeDocument/2006/relationships/slide" Target="slide49.xml"/></Relationships>
</file>

<file path=ppt/slides/_rels/slide9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slide" Target="slide28.xml"/></Relationships>
</file>

<file path=ppt/slides/_rels/slide9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l-NL" dirty="0"/>
          </a:p>
        </p:txBody>
      </p:sp>
      <p:sp>
        <p:nvSpPr>
          <p:cNvPr id="3" name="Ondertitel 2"/>
          <p:cNvSpPr>
            <a:spLocks noGrp="1"/>
          </p:cNvSpPr>
          <p:nvPr>
            <p:ph type="subTitle" idx="1"/>
          </p:nvPr>
        </p:nvSpPr>
        <p:spPr/>
        <p:txBody>
          <a:bodyPr/>
          <a:lstStyle/>
          <a:p>
            <a:endParaRPr lang="nl-NL"/>
          </a:p>
        </p:txBody>
      </p:sp>
      <p:sp>
        <p:nvSpPr>
          <p:cNvPr id="4" name="Rechthoek 3"/>
          <p:cNvSpPr/>
          <p:nvPr/>
        </p:nvSpPr>
        <p:spPr>
          <a:xfrm>
            <a:off x="0" y="0"/>
            <a:ext cx="9144000" cy="6858000"/>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1"/>
          <p:cNvSpPr txBox="1">
            <a:spLocks/>
          </p:cNvSpPr>
          <p:nvPr/>
        </p:nvSpPr>
        <p:spPr>
          <a:xfrm>
            <a:off x="467544" y="445721"/>
            <a:ext cx="8144482" cy="2623239"/>
          </a:xfrm>
          <a:prstGeom prst="rect">
            <a:avLst/>
          </a:prstGeom>
        </p:spPr>
        <p:txBody>
          <a:bodyPr vert="horz" lIns="91440" tIns="45720" rIns="91440" bIns="45720" rtlCol="0" anchor="ctr">
            <a:norm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lang="es-ES" sz="3800" dirty="0">
                <a:solidFill>
                  <a:srgbClr val="00142E"/>
                </a:solidFill>
                <a:latin typeface="+mj-lt"/>
                <a:ea typeface="+mj-ea"/>
                <a:cs typeface="+mj-cs"/>
              </a:rPr>
              <a:t>Módulo 1: Normativa española relativa a las garantías procesales de los sospechosos en fase de instrucción</a:t>
            </a:r>
          </a:p>
          <a:p>
            <a:pPr marL="0" marR="0" lvl="0" indent="0" algn="just" defTabSz="914400" rtl="0" eaLnBrk="1" fontAlgn="auto" latinLnBrk="0" hangingPunct="1">
              <a:lnSpc>
                <a:spcPct val="100000"/>
              </a:lnSpc>
              <a:spcBef>
                <a:spcPct val="0"/>
              </a:spcBef>
              <a:spcAft>
                <a:spcPts val="0"/>
              </a:spcAft>
              <a:buClrTx/>
              <a:buSzTx/>
              <a:buFontTx/>
              <a:buNone/>
              <a:tabLst/>
              <a:defRPr/>
            </a:pPr>
            <a:endParaRPr lang="nl-NL" sz="1600" dirty="0">
              <a:solidFill>
                <a:srgbClr val="00142E"/>
              </a:solidFill>
              <a:latin typeface="+mj-lt"/>
              <a:ea typeface="+mj-ea"/>
              <a:cs typeface="+mj-cs"/>
            </a:endParaRP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nl-NL" sz="4400" b="0" i="0" u="none" strike="noStrike" kern="1200" cap="none" spc="0" normalizeH="0" baseline="0" noProof="0" dirty="0">
              <a:ln>
                <a:noFill/>
              </a:ln>
              <a:solidFill>
                <a:srgbClr val="00142E"/>
              </a:solidFill>
              <a:effectLst/>
              <a:uLnTx/>
              <a:uFillTx/>
              <a:latin typeface="+mj-lt"/>
              <a:ea typeface="+mj-ea"/>
              <a:cs typeface="+mj-cs"/>
            </a:endParaRPr>
          </a:p>
        </p:txBody>
      </p:sp>
      <p:pic>
        <p:nvPicPr>
          <p:cNvPr id="7" name="Afbeelding 6" descr="Future loo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7212" y="3561071"/>
            <a:ext cx="3532883" cy="3261967"/>
          </a:xfrm>
          <a:prstGeom prst="rect">
            <a:avLst/>
          </a:prstGeom>
        </p:spPr>
      </p:pic>
      <p:pic>
        <p:nvPicPr>
          <p:cNvPr id="9" name="Imagen 8">
            <a:extLst>
              <a:ext uri="{FF2B5EF4-FFF2-40B4-BE49-F238E27FC236}">
                <a16:creationId xmlns:a16="http://schemas.microsoft.com/office/drawing/2014/main" id="{92C11E90-3BCF-43AB-A618-0D7768E730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7544" y="2264164"/>
            <a:ext cx="2737817" cy="2053363"/>
          </a:xfrm>
          <a:prstGeom prst="rect">
            <a:avLst/>
          </a:prstGeom>
        </p:spPr>
      </p:pic>
      <p:sp>
        <p:nvSpPr>
          <p:cNvPr id="6" name="CuadroTexto 5">
            <a:extLst>
              <a:ext uri="{FF2B5EF4-FFF2-40B4-BE49-F238E27FC236}">
                <a16:creationId xmlns:a16="http://schemas.microsoft.com/office/drawing/2014/main" id="{112BBAD4-C92F-4965-B2C2-B2112B4B02D7}"/>
              </a:ext>
            </a:extLst>
          </p:cNvPr>
          <p:cNvSpPr txBox="1"/>
          <p:nvPr/>
        </p:nvSpPr>
        <p:spPr>
          <a:xfrm>
            <a:off x="242332" y="4478000"/>
            <a:ext cx="6190456" cy="1446550"/>
          </a:xfrm>
          <a:prstGeom prst="rect">
            <a:avLst/>
          </a:prstGeom>
          <a:noFill/>
        </p:spPr>
        <p:txBody>
          <a:bodyPr wrap="square" rtlCol="0">
            <a:spAutoFit/>
          </a:bodyPr>
          <a:lstStyle/>
          <a:p>
            <a:r>
              <a:rPr lang="es-ES" sz="1400" dirty="0">
                <a:effectLst/>
                <a:latin typeface="Calibri" panose="020F0502020204030204" pitchFamily="34" charset="0"/>
                <a:ea typeface="Calibri" panose="020F0502020204030204" pitchFamily="34" charset="0"/>
                <a:cs typeface="Times New Roman" panose="02020603050405020304" pitchFamily="18" charset="0"/>
              </a:rPr>
              <a:t>“Esta publicación está financiada por el Programa de Justicia de la UE (2014-2020). El contenido del material formativo representa solamente el punto de vista de las </a:t>
            </a:r>
            <a:r>
              <a:rPr lang="es-ES" sz="1400" dirty="0" err="1">
                <a:effectLst/>
                <a:latin typeface="Calibri" panose="020F0502020204030204" pitchFamily="34" charset="0"/>
                <a:ea typeface="Calibri" panose="020F0502020204030204" pitchFamily="34" charset="0"/>
                <a:cs typeface="Times New Roman" panose="02020603050405020304" pitchFamily="18" charset="0"/>
              </a:rPr>
              <a:t>copartes</a:t>
            </a:r>
            <a:r>
              <a:rPr lang="es-ES" sz="1400" dirty="0">
                <a:effectLst/>
                <a:latin typeface="Calibri" panose="020F0502020204030204" pitchFamily="34" charset="0"/>
                <a:ea typeface="Calibri" panose="020F0502020204030204" pitchFamily="34" charset="0"/>
                <a:cs typeface="Times New Roman" panose="02020603050405020304" pitchFamily="18" charset="0"/>
              </a:rPr>
              <a:t> del proyecto y es su sola responsabilidad. La Comisión Europea no acepta ninguna responsabilidad por el uso que se pueda hacer de la información que la guía contiene.”</a:t>
            </a:r>
          </a:p>
          <a:p>
            <a:endParaRPr lang="es-ES" dirty="0"/>
          </a:p>
        </p:txBody>
      </p:sp>
      <p:pic>
        <p:nvPicPr>
          <p:cNvPr id="10" name="Imagen 9">
            <a:extLst>
              <a:ext uri="{FF2B5EF4-FFF2-40B4-BE49-F238E27FC236}">
                <a16:creationId xmlns:a16="http://schemas.microsoft.com/office/drawing/2014/main" id="{CF2A0160-C00F-456B-86C1-3C39696B1D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7356" y="5799273"/>
            <a:ext cx="2994100" cy="843621"/>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Users\Dunya\Documents\SUPRALAT\Politie en Recht 8.jpg"/>
          <p:cNvPicPr>
            <a:picLocks noChangeAspect="1" noChangeArrowheads="1"/>
          </p:cNvPicPr>
          <p:nvPr/>
        </p:nvPicPr>
        <p:blipFill>
          <a:blip r:embed="rId3" cstate="print"/>
          <a:srcRect l="24433" r="35078"/>
          <a:stretch>
            <a:fillRect/>
          </a:stretch>
        </p:blipFill>
        <p:spPr bwMode="auto">
          <a:xfrm>
            <a:off x="5076056" y="0"/>
            <a:ext cx="4067944" cy="6858000"/>
          </a:xfrm>
          <a:prstGeom prst="rect">
            <a:avLst/>
          </a:prstGeom>
          <a:noFill/>
        </p:spPr>
      </p:pic>
      <p:sp>
        <p:nvSpPr>
          <p:cNvPr id="13" name="Rechthoek 12"/>
          <p:cNvSpPr/>
          <p:nvPr/>
        </p:nvSpPr>
        <p:spPr>
          <a:xfrm>
            <a:off x="5076056" y="-27384"/>
            <a:ext cx="4067944" cy="688538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ijfhoek 6"/>
          <p:cNvSpPr/>
          <p:nvPr/>
        </p:nvSpPr>
        <p:spPr>
          <a:xfrm>
            <a:off x="0" y="166763"/>
            <a:ext cx="6336704" cy="465099"/>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Parte 1 (continuación)</a:t>
            </a:r>
          </a:p>
        </p:txBody>
      </p:sp>
      <p:sp>
        <p:nvSpPr>
          <p:cNvPr id="14" name="Tekstvak 13">
            <a:hlinkClick r:id="rId4" action="ppaction://hlinksldjump"/>
          </p:cNvPr>
          <p:cNvSpPr txBox="1"/>
          <p:nvPr/>
        </p:nvSpPr>
        <p:spPr>
          <a:xfrm>
            <a:off x="126734" y="1633493"/>
            <a:ext cx="4589282" cy="3985706"/>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algn="just">
              <a:lnSpc>
                <a:spcPct val="115000"/>
              </a:lnSpc>
              <a:spcBef>
                <a:spcPts val="25"/>
              </a:spcBef>
              <a:spcAft>
                <a:spcPts val="0"/>
              </a:spcAft>
            </a:pPr>
            <a:r>
              <a:rPr lang="es-ES" sz="2000" dirty="0"/>
              <a:t>El derecho de defensa comprende: </a:t>
            </a:r>
          </a:p>
          <a:p>
            <a:pPr marL="285750" indent="-285750" algn="just">
              <a:lnSpc>
                <a:spcPct val="115000"/>
              </a:lnSpc>
              <a:spcBef>
                <a:spcPts val="25"/>
              </a:spcBef>
              <a:spcAft>
                <a:spcPts val="0"/>
              </a:spcAft>
              <a:buFont typeface="Arial" panose="020B0604020202020204" pitchFamily="34" charset="0"/>
              <a:buChar char="•"/>
            </a:pPr>
            <a:r>
              <a:rPr lang="es-ES" sz="2000" dirty="0"/>
              <a:t>La asistencia letrada de un abogado/a de libre designación o, en su defecto, de un abogado/a de oficio.</a:t>
            </a:r>
          </a:p>
          <a:p>
            <a:pPr algn="just">
              <a:lnSpc>
                <a:spcPct val="115000"/>
              </a:lnSpc>
              <a:spcBef>
                <a:spcPts val="25"/>
              </a:spcBef>
              <a:spcAft>
                <a:spcPts val="0"/>
              </a:spcAft>
            </a:pPr>
            <a:endParaRPr lang="es-ES" sz="2000" dirty="0"/>
          </a:p>
          <a:p>
            <a:pPr marL="285750" indent="-285750" algn="just">
              <a:lnSpc>
                <a:spcPct val="115000"/>
              </a:lnSpc>
              <a:spcBef>
                <a:spcPts val="25"/>
              </a:spcBef>
              <a:spcAft>
                <a:spcPts val="0"/>
              </a:spcAft>
              <a:buFont typeface="Arial" panose="020B0604020202020204" pitchFamily="34" charset="0"/>
              <a:buChar char="•"/>
            </a:pPr>
            <a:r>
              <a:rPr lang="es-ES" sz="2000" dirty="0"/>
              <a:t>Posibilidad de comunicarse y entrevistarse reservadamente, incluso antes de que se le reciba declaración por la policía, el fiscal o la autoridad judicial, con la excepción prevista en el artículo 527 (incomunicación). </a:t>
            </a:r>
          </a:p>
        </p:txBody>
      </p:sp>
      <p:sp>
        <p:nvSpPr>
          <p:cNvPr id="17" name="Tekstvak 16">
            <a:hlinkClick r:id="rId5" action="ppaction://hlinksldjump"/>
          </p:cNvPr>
          <p:cNvSpPr txBox="1"/>
          <p:nvPr/>
        </p:nvSpPr>
        <p:spPr>
          <a:xfrm>
            <a:off x="126734" y="728700"/>
            <a:ext cx="4750988" cy="707886"/>
          </a:xfrm>
          <a:prstGeom prst="rect">
            <a:avLst/>
          </a:prstGeom>
          <a:solidFill>
            <a:schemeClr val="tx2">
              <a:alpha val="84000"/>
            </a:schemeClr>
          </a:solidFill>
        </p:spPr>
        <p:txBody>
          <a:bodyPr wrap="square" rtlCol="0">
            <a:spAutoFit/>
          </a:bodyPr>
          <a:lstStyle/>
          <a:p>
            <a:pPr algn="ctr"/>
            <a:r>
              <a:rPr lang="es-ES" sz="2000" b="1" dirty="0">
                <a:solidFill>
                  <a:schemeClr val="bg1"/>
                </a:solidFill>
              </a:rPr>
              <a:t>Derechos que comprende el derecho de defensa(Art. 118 LECrim.)</a:t>
            </a:r>
          </a:p>
        </p:txBody>
      </p:sp>
    </p:spTree>
    <p:extLst>
      <p:ext uri="{BB962C8B-B14F-4D97-AF65-F5344CB8AC3E}">
        <p14:creationId xmlns:p14="http://schemas.microsoft.com/office/powerpoint/2010/main" val="2082142297"/>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2" y="260648"/>
            <a:ext cx="8496944" cy="4093428"/>
          </a:xfrm>
          <a:prstGeom prst="rect">
            <a:avLst/>
          </a:prstGeom>
        </p:spPr>
        <p:txBody>
          <a:bodyPr wrap="square">
            <a:spAutoFit/>
          </a:bodyPr>
          <a:lstStyle/>
          <a:p>
            <a:pPr lvl="0"/>
            <a:r>
              <a:rPr lang="es-ES" sz="1400" b="1" dirty="0">
                <a:solidFill>
                  <a:srgbClr val="001C3D"/>
                </a:solidFill>
                <a:cs typeface="Times New Roman" panose="02020603050405020304" pitchFamily="18" charset="0"/>
              </a:rPr>
              <a:t>BIBLIOGRAFÍA ADICIONAL </a:t>
            </a:r>
          </a:p>
          <a:p>
            <a:pPr lvl="0"/>
            <a:endParaRPr lang="en-US" sz="1400" dirty="0">
              <a:solidFill>
                <a:srgbClr val="001C3D"/>
              </a:solidFill>
              <a:cs typeface="Times New Roman" panose="02020603050405020304" pitchFamily="18" charset="0"/>
            </a:endParaRPr>
          </a:p>
          <a:p>
            <a:pPr lvl="0"/>
            <a:r>
              <a:rPr lang="es-ES" sz="1400" dirty="0"/>
              <a:t>Alcance constitucional del derecho a guardar silencio en el proceso penal. Susana Álvarez de </a:t>
            </a:r>
            <a:r>
              <a:rPr lang="es-ES" sz="1400" dirty="0" err="1"/>
              <a:t>Neyra</a:t>
            </a:r>
            <a:r>
              <a:rPr lang="es-ES" sz="1400" dirty="0"/>
              <a:t> </a:t>
            </a:r>
            <a:r>
              <a:rPr lang="es-ES" sz="1400" dirty="0" err="1"/>
              <a:t>Kappler</a:t>
            </a:r>
            <a:r>
              <a:rPr lang="es-ES" sz="1400" dirty="0"/>
              <a:t> </a:t>
            </a:r>
            <a:br>
              <a:rPr lang="es-ES" sz="1400" dirty="0"/>
            </a:br>
            <a:r>
              <a:rPr lang="es-ES" sz="1400" b="1" dirty="0"/>
              <a:t>Revista Aranzadi de Derecho y Proceso Penal </a:t>
            </a:r>
            <a:r>
              <a:rPr lang="es-ES" sz="1400" b="1" dirty="0" err="1"/>
              <a:t>num</a:t>
            </a:r>
            <a:r>
              <a:rPr lang="es-ES" sz="1400" b="1" dirty="0"/>
              <a:t>. 49/2018. </a:t>
            </a:r>
            <a:r>
              <a:rPr lang="es-ES" sz="1400" dirty="0"/>
              <a:t>BIB\2018\8055</a:t>
            </a:r>
          </a:p>
          <a:p>
            <a:pPr lvl="0"/>
            <a:endParaRPr lang="es-ES" sz="1400" dirty="0">
              <a:solidFill>
                <a:srgbClr val="001C3D"/>
              </a:solidFill>
              <a:cs typeface="Times New Roman" panose="02020603050405020304" pitchFamily="18" charset="0"/>
            </a:endParaRPr>
          </a:p>
          <a:p>
            <a:pPr lvl="0"/>
            <a:r>
              <a:rPr lang="es-ES" sz="1400" dirty="0">
                <a:solidFill>
                  <a:srgbClr val="001C3D"/>
                </a:solidFill>
                <a:cs typeface="Times New Roman" panose="02020603050405020304" pitchFamily="18" charset="0"/>
              </a:rPr>
              <a:t>Marcadores genéticos, ADN y su incidencia en el proceso penal como valor probatorio. María Ángeles </a:t>
            </a:r>
            <a:r>
              <a:rPr lang="es-ES" sz="1400" dirty="0" err="1">
                <a:solidFill>
                  <a:srgbClr val="001C3D"/>
                </a:solidFill>
                <a:cs typeface="Times New Roman" panose="02020603050405020304" pitchFamily="18" charset="0"/>
              </a:rPr>
              <a:t>Vilchez</a:t>
            </a:r>
            <a:r>
              <a:rPr lang="es-ES" sz="1400" dirty="0">
                <a:solidFill>
                  <a:srgbClr val="001C3D"/>
                </a:solidFill>
                <a:cs typeface="Times New Roman" panose="02020603050405020304" pitchFamily="18" charset="0"/>
              </a:rPr>
              <a:t> Gil</a:t>
            </a:r>
          </a:p>
          <a:p>
            <a:pPr lvl="0"/>
            <a:r>
              <a:rPr lang="es-ES" sz="1400" dirty="0">
                <a:solidFill>
                  <a:srgbClr val="001C3D"/>
                </a:solidFill>
                <a:cs typeface="Times New Roman" panose="02020603050405020304" pitchFamily="18" charset="0"/>
              </a:rPr>
              <a:t>Revista Aranzadi de Derecho y Proceso Penal </a:t>
            </a:r>
            <a:r>
              <a:rPr lang="es-ES" sz="1400" dirty="0" err="1">
                <a:solidFill>
                  <a:srgbClr val="001C3D"/>
                </a:solidFill>
                <a:cs typeface="Times New Roman" panose="02020603050405020304" pitchFamily="18" charset="0"/>
              </a:rPr>
              <a:t>num</a:t>
            </a:r>
            <a:r>
              <a:rPr lang="es-ES" sz="1400" dirty="0">
                <a:solidFill>
                  <a:srgbClr val="001C3D"/>
                </a:solidFill>
                <a:cs typeface="Times New Roman" panose="02020603050405020304" pitchFamily="18" charset="0"/>
              </a:rPr>
              <a:t>. 49/2018. BIB\2018\80</a:t>
            </a:r>
          </a:p>
          <a:p>
            <a:pPr lvl="0"/>
            <a:endParaRPr lang="es-ES" sz="1400" dirty="0">
              <a:solidFill>
                <a:srgbClr val="001C3D"/>
              </a:solidFill>
              <a:cs typeface="Times New Roman" panose="02020603050405020304" pitchFamily="18" charset="0"/>
            </a:endParaRPr>
          </a:p>
          <a:p>
            <a:pPr lvl="0"/>
            <a:r>
              <a:rPr lang="es-ES" sz="1400" dirty="0">
                <a:solidFill>
                  <a:srgbClr val="001C3D"/>
                </a:solidFill>
                <a:cs typeface="Times New Roman" panose="02020603050405020304" pitchFamily="18" charset="0"/>
              </a:rPr>
              <a:t>La asistencia letrada la persona detenida tras la reforma de la Ley de enjuiciamiento criminal contenida en la Leyes Orgánicas 5/2015, de 27 de abril y 13/2015, de 5 de octubre. Francisco González Palmero</a:t>
            </a:r>
          </a:p>
          <a:p>
            <a:pPr lvl="0"/>
            <a:r>
              <a:rPr lang="es-ES" sz="1400" dirty="0">
                <a:solidFill>
                  <a:srgbClr val="001C3D"/>
                </a:solidFill>
                <a:cs typeface="Times New Roman" panose="02020603050405020304" pitchFamily="18" charset="0"/>
              </a:rPr>
              <a:t>Revista Aranzadi Doctrinal </a:t>
            </a:r>
            <a:r>
              <a:rPr lang="es-ES" sz="1400" dirty="0" err="1">
                <a:solidFill>
                  <a:srgbClr val="001C3D"/>
                </a:solidFill>
                <a:cs typeface="Times New Roman" panose="02020603050405020304" pitchFamily="18" charset="0"/>
              </a:rPr>
              <a:t>num</a:t>
            </a:r>
            <a:r>
              <a:rPr lang="es-ES" sz="1400" dirty="0">
                <a:solidFill>
                  <a:srgbClr val="001C3D"/>
                </a:solidFill>
                <a:cs typeface="Times New Roman" panose="02020603050405020304" pitchFamily="18" charset="0"/>
              </a:rPr>
              <a:t>. 11/2015. BIB\2015\17291</a:t>
            </a:r>
          </a:p>
          <a:p>
            <a:pPr lvl="0"/>
            <a:endParaRPr lang="es-ES" sz="1400" dirty="0">
              <a:solidFill>
                <a:srgbClr val="001C3D"/>
              </a:solidFill>
              <a:cs typeface="Times New Roman" panose="02020603050405020304" pitchFamily="18" charset="0"/>
            </a:endParaRPr>
          </a:p>
          <a:p>
            <a:pPr lvl="0"/>
            <a:r>
              <a:rPr lang="es-ES" sz="1400" dirty="0"/>
              <a:t>El derecho a la asistencia y defensa letrada en el marco del proceso penal. Raúl Sánchez Gómez </a:t>
            </a:r>
            <a:br>
              <a:rPr lang="es-ES" sz="1400" dirty="0"/>
            </a:br>
            <a:r>
              <a:rPr lang="es-ES" sz="1400" b="1" dirty="0"/>
              <a:t>Revista Aranzadi Doctrinal </a:t>
            </a:r>
            <a:r>
              <a:rPr lang="es-ES" sz="1400" b="1" dirty="0" err="1"/>
              <a:t>num</a:t>
            </a:r>
            <a:r>
              <a:rPr lang="es-ES" sz="1400" b="1" dirty="0"/>
              <a:t>. 8/2018. </a:t>
            </a:r>
            <a:r>
              <a:rPr lang="es-ES" sz="1400" dirty="0"/>
              <a:t>BIB\2018\11804</a:t>
            </a:r>
          </a:p>
          <a:p>
            <a:pPr lvl="0"/>
            <a:endParaRPr lang="es-ES" sz="1400" dirty="0">
              <a:solidFill>
                <a:srgbClr val="001C3D"/>
              </a:solidFill>
              <a:cs typeface="Times New Roman" panose="02020603050405020304" pitchFamily="18" charset="0"/>
            </a:endParaRPr>
          </a:p>
          <a:p>
            <a:pPr lvl="0"/>
            <a:r>
              <a:rPr lang="es-ES" sz="1400" dirty="0"/>
              <a:t>Sobre la asistencia letrada y otros derechos en la detención. Julio J. </a:t>
            </a:r>
            <a:r>
              <a:rPr lang="es-ES" sz="1400" dirty="0" err="1"/>
              <a:t>Muerza</a:t>
            </a:r>
            <a:r>
              <a:rPr lang="es-ES" sz="1400" dirty="0"/>
              <a:t> Esparza </a:t>
            </a:r>
            <a:br>
              <a:rPr lang="es-ES" sz="1400" dirty="0"/>
            </a:br>
            <a:r>
              <a:rPr lang="es-ES" sz="1400" b="1" dirty="0"/>
              <a:t>Actualidad Jurídica Aranzadi </a:t>
            </a:r>
            <a:r>
              <a:rPr lang="es-ES" sz="1400" b="1" dirty="0" err="1"/>
              <a:t>num</a:t>
            </a:r>
            <a:r>
              <a:rPr lang="es-ES" sz="1400" b="1" dirty="0"/>
              <a:t>. 925/2016. </a:t>
            </a:r>
            <a:r>
              <a:rPr lang="es-ES" sz="1400" dirty="0"/>
              <a:t>BIB\2017\7</a:t>
            </a:r>
            <a:endParaRPr lang="es-ES" sz="1400" dirty="0">
              <a:solidFill>
                <a:srgbClr val="001C3D"/>
              </a:solidFill>
              <a:cs typeface="Times New Roman" panose="02020603050405020304" pitchFamily="18" charset="0"/>
            </a:endParaRPr>
          </a:p>
          <a:p>
            <a:pPr lvl="0"/>
            <a:endParaRPr lang="en-US" sz="1400" dirty="0">
              <a:solidFill>
                <a:srgbClr val="001C3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903646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Users\Dunya\Documents\SUPRALAT\Politie en Recht 8.jpg"/>
          <p:cNvPicPr>
            <a:picLocks noChangeAspect="1" noChangeArrowheads="1"/>
          </p:cNvPicPr>
          <p:nvPr/>
        </p:nvPicPr>
        <p:blipFill>
          <a:blip r:embed="rId3" cstate="print"/>
          <a:srcRect l="24433" r="35078"/>
          <a:stretch>
            <a:fillRect/>
          </a:stretch>
        </p:blipFill>
        <p:spPr bwMode="auto">
          <a:xfrm>
            <a:off x="5076056" y="0"/>
            <a:ext cx="4067944" cy="6858000"/>
          </a:xfrm>
          <a:prstGeom prst="rect">
            <a:avLst/>
          </a:prstGeom>
          <a:noFill/>
        </p:spPr>
      </p:pic>
      <p:sp>
        <p:nvSpPr>
          <p:cNvPr id="13" name="Rechthoek 12"/>
          <p:cNvSpPr/>
          <p:nvPr/>
        </p:nvSpPr>
        <p:spPr>
          <a:xfrm>
            <a:off x="5076056" y="-27384"/>
            <a:ext cx="4067944" cy="688538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ijfhoek 6"/>
          <p:cNvSpPr/>
          <p:nvPr/>
        </p:nvSpPr>
        <p:spPr>
          <a:xfrm>
            <a:off x="0" y="166763"/>
            <a:ext cx="6336704" cy="465099"/>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Parte 1 (continuación)</a:t>
            </a:r>
          </a:p>
        </p:txBody>
      </p:sp>
      <p:sp>
        <p:nvSpPr>
          <p:cNvPr id="14" name="Tekstvak 13">
            <a:hlinkClick r:id="rId4" action="ppaction://hlinksldjump"/>
          </p:cNvPr>
          <p:cNvSpPr txBox="1"/>
          <p:nvPr/>
        </p:nvSpPr>
        <p:spPr>
          <a:xfrm>
            <a:off x="126734" y="1633493"/>
            <a:ext cx="4373258" cy="4672818"/>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marL="285750" indent="-285750" algn="just">
              <a:lnSpc>
                <a:spcPct val="115000"/>
              </a:lnSpc>
              <a:spcBef>
                <a:spcPts val="25"/>
              </a:spcBef>
              <a:spcAft>
                <a:spcPts val="0"/>
              </a:spcAft>
              <a:buFont typeface="Arial" panose="020B0604020202020204" pitchFamily="34" charset="0"/>
              <a:buChar char="•"/>
            </a:pPr>
            <a:r>
              <a:rPr lang="es-ES" sz="2000" dirty="0"/>
              <a:t>Presencia del abogado/a en todas sus declaraciones así como en las diligencias de reconocimiento, careos y reconstrucción de hechos. </a:t>
            </a:r>
          </a:p>
          <a:p>
            <a:pPr algn="just">
              <a:lnSpc>
                <a:spcPct val="115000"/>
              </a:lnSpc>
              <a:spcBef>
                <a:spcPts val="25"/>
              </a:spcBef>
              <a:spcAft>
                <a:spcPts val="0"/>
              </a:spcAft>
            </a:pPr>
            <a:endParaRPr lang="es-ES" sz="2000" dirty="0"/>
          </a:p>
          <a:p>
            <a:pPr marL="285750" indent="-285750" algn="just">
              <a:lnSpc>
                <a:spcPct val="115000"/>
              </a:lnSpc>
              <a:spcBef>
                <a:spcPts val="25"/>
              </a:spcBef>
              <a:spcAft>
                <a:spcPts val="0"/>
              </a:spcAft>
              <a:buFont typeface="Arial" panose="020B0604020202020204" pitchFamily="34" charset="0"/>
              <a:buChar char="•"/>
            </a:pPr>
            <a:r>
              <a:rPr lang="es-ES" sz="2000" dirty="0">
                <a:solidFill>
                  <a:srgbClr val="000000"/>
                </a:solidFill>
                <a:ea typeface="Calibri"/>
                <a:cs typeface="Open Sans"/>
              </a:rPr>
              <a:t>La confidencialidad de todas las comunicaciones entre el investigado y el abogado/a.</a:t>
            </a:r>
          </a:p>
          <a:p>
            <a:pPr marL="285750" indent="-285750" algn="just">
              <a:lnSpc>
                <a:spcPct val="115000"/>
              </a:lnSpc>
              <a:spcBef>
                <a:spcPts val="25"/>
              </a:spcBef>
              <a:spcAft>
                <a:spcPts val="0"/>
              </a:spcAft>
              <a:buFont typeface="Arial" panose="020B0604020202020204" pitchFamily="34" charset="0"/>
              <a:buChar char="•"/>
            </a:pPr>
            <a:endParaRPr lang="es-ES" sz="2000" dirty="0">
              <a:solidFill>
                <a:srgbClr val="000000"/>
              </a:solidFill>
              <a:ea typeface="Calibri"/>
              <a:cs typeface="Open Sans"/>
            </a:endParaRPr>
          </a:p>
          <a:p>
            <a:pPr marL="285750" indent="-285750" algn="just">
              <a:lnSpc>
                <a:spcPct val="115000"/>
              </a:lnSpc>
              <a:spcBef>
                <a:spcPts val="25"/>
              </a:spcBef>
              <a:spcAft>
                <a:spcPts val="0"/>
              </a:spcAft>
              <a:buFont typeface="Arial" panose="020B0604020202020204" pitchFamily="34" charset="0"/>
              <a:buChar char="•"/>
            </a:pPr>
            <a:r>
              <a:rPr lang="es-ES" sz="2000" dirty="0">
                <a:solidFill>
                  <a:srgbClr val="000000"/>
                </a:solidFill>
                <a:ea typeface="Calibri"/>
                <a:cs typeface="Open Sans"/>
              </a:rPr>
              <a:t>Acceso al expediente. La información deberá estar disponible al menos antes del primer interrogatorio oficial.</a:t>
            </a:r>
          </a:p>
        </p:txBody>
      </p:sp>
      <p:sp>
        <p:nvSpPr>
          <p:cNvPr id="17" name="Tekstvak 16">
            <a:hlinkClick r:id="rId5" action="ppaction://hlinksldjump"/>
          </p:cNvPr>
          <p:cNvSpPr txBox="1"/>
          <p:nvPr/>
        </p:nvSpPr>
        <p:spPr>
          <a:xfrm>
            <a:off x="126734" y="728700"/>
            <a:ext cx="4750988" cy="707886"/>
          </a:xfrm>
          <a:prstGeom prst="rect">
            <a:avLst/>
          </a:prstGeom>
          <a:solidFill>
            <a:schemeClr val="tx2">
              <a:alpha val="84000"/>
            </a:schemeClr>
          </a:solidFill>
        </p:spPr>
        <p:txBody>
          <a:bodyPr wrap="square" rtlCol="0">
            <a:spAutoFit/>
          </a:bodyPr>
          <a:lstStyle/>
          <a:p>
            <a:pPr algn="ctr"/>
            <a:r>
              <a:rPr lang="es-ES" sz="2000" b="1" dirty="0">
                <a:solidFill>
                  <a:schemeClr val="bg1"/>
                </a:solidFill>
              </a:rPr>
              <a:t>Derechos que comprende el derecho de defensa(Art. 118 LECrim.)</a:t>
            </a:r>
          </a:p>
        </p:txBody>
      </p:sp>
    </p:spTree>
    <p:extLst>
      <p:ext uri="{BB962C8B-B14F-4D97-AF65-F5344CB8AC3E}">
        <p14:creationId xmlns:p14="http://schemas.microsoft.com/office/powerpoint/2010/main" val="16551443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Users\Dunya\Documents\SUPRALAT\Politie en Recht 8.jpg"/>
          <p:cNvPicPr>
            <a:picLocks noChangeAspect="1" noChangeArrowheads="1"/>
          </p:cNvPicPr>
          <p:nvPr/>
        </p:nvPicPr>
        <p:blipFill>
          <a:blip r:embed="rId3" cstate="print"/>
          <a:srcRect l="24433" r="35078"/>
          <a:stretch>
            <a:fillRect/>
          </a:stretch>
        </p:blipFill>
        <p:spPr bwMode="auto">
          <a:xfrm>
            <a:off x="5076056" y="0"/>
            <a:ext cx="4067944" cy="6858000"/>
          </a:xfrm>
          <a:prstGeom prst="rect">
            <a:avLst/>
          </a:prstGeom>
          <a:noFill/>
        </p:spPr>
      </p:pic>
      <p:sp>
        <p:nvSpPr>
          <p:cNvPr id="13" name="Rechthoek 12"/>
          <p:cNvSpPr/>
          <p:nvPr/>
        </p:nvSpPr>
        <p:spPr>
          <a:xfrm>
            <a:off x="5399584" y="-66573"/>
            <a:ext cx="3744416" cy="688538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ijfhoek 6"/>
          <p:cNvSpPr/>
          <p:nvPr/>
        </p:nvSpPr>
        <p:spPr>
          <a:xfrm>
            <a:off x="0" y="116632"/>
            <a:ext cx="6336704" cy="648072"/>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Parte 1 (continuación)</a:t>
            </a:r>
          </a:p>
        </p:txBody>
      </p:sp>
      <p:sp>
        <p:nvSpPr>
          <p:cNvPr id="14" name="Tekstvak 13">
            <a:hlinkClick r:id="rId4" action="ppaction://hlinksldjump"/>
          </p:cNvPr>
          <p:cNvSpPr txBox="1"/>
          <p:nvPr/>
        </p:nvSpPr>
        <p:spPr>
          <a:xfrm>
            <a:off x="198276" y="1552683"/>
            <a:ext cx="4716016" cy="4478149"/>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s-ES" sz="2000" b="1" dirty="0"/>
              <a:t>Las personas detenidas </a:t>
            </a:r>
            <a:r>
              <a:rPr lang="es-ES" sz="2000" dirty="0"/>
              <a:t>deben recibir información adicional y más detallada. </a:t>
            </a:r>
          </a:p>
          <a:p>
            <a:pPr algn="just"/>
            <a:endParaRPr lang="es-ES" sz="2000" dirty="0"/>
          </a:p>
          <a:p>
            <a:pPr algn="just"/>
            <a:r>
              <a:rPr lang="es-ES" sz="2000" dirty="0"/>
              <a:t>Concretamente:</a:t>
            </a:r>
          </a:p>
          <a:p>
            <a:pPr marL="285750" indent="-285750" algn="just">
              <a:spcBef>
                <a:spcPts val="600"/>
              </a:spcBef>
              <a:spcAft>
                <a:spcPts val="600"/>
              </a:spcAft>
              <a:buFont typeface="Arial" panose="020B0604020202020204" pitchFamily="34" charset="0"/>
              <a:buChar char="•"/>
            </a:pPr>
            <a:r>
              <a:rPr lang="es-ES" sz="2000" dirty="0"/>
              <a:t>Información inmediata de sus derechos.</a:t>
            </a:r>
          </a:p>
          <a:p>
            <a:pPr marL="285750" indent="-285750" algn="just">
              <a:spcBef>
                <a:spcPts val="600"/>
              </a:spcBef>
              <a:spcAft>
                <a:spcPts val="600"/>
              </a:spcAft>
              <a:buFont typeface="Arial" panose="020B0604020202020204" pitchFamily="34" charset="0"/>
              <a:buChar char="•"/>
            </a:pPr>
            <a:r>
              <a:rPr lang="es-ES" sz="2000" dirty="0"/>
              <a:t>Información por escrito. </a:t>
            </a:r>
          </a:p>
          <a:p>
            <a:pPr marL="285750" indent="-285750" algn="just">
              <a:spcBef>
                <a:spcPts val="600"/>
              </a:spcBef>
              <a:spcAft>
                <a:spcPts val="600"/>
              </a:spcAft>
              <a:buFont typeface="Arial" panose="020B0604020202020204" pitchFamily="34" charset="0"/>
              <a:buChar char="•"/>
            </a:pPr>
            <a:r>
              <a:rPr lang="es-ES" sz="2000" dirty="0"/>
              <a:t>Si en el momento de la detención no se dispone de una declaración escrita en idioma que comprenda el detenido, se le informará de sus derechos mediante interprete. Posteriormente se le entregará la declaración escrita de derechos en lengua que comprenda.</a:t>
            </a:r>
          </a:p>
        </p:txBody>
      </p:sp>
      <p:sp>
        <p:nvSpPr>
          <p:cNvPr id="17" name="Tekstvak 16">
            <a:hlinkClick r:id="rId5" action="ppaction://hlinksldjump"/>
          </p:cNvPr>
          <p:cNvSpPr txBox="1"/>
          <p:nvPr/>
        </p:nvSpPr>
        <p:spPr>
          <a:xfrm>
            <a:off x="80590" y="790496"/>
            <a:ext cx="5148064" cy="646331"/>
          </a:xfrm>
          <a:prstGeom prst="rect">
            <a:avLst/>
          </a:prstGeom>
          <a:solidFill>
            <a:schemeClr val="tx2">
              <a:alpha val="84000"/>
            </a:schemeClr>
          </a:solidFill>
        </p:spPr>
        <p:txBody>
          <a:bodyPr wrap="square" rtlCol="0">
            <a:spAutoFit/>
          </a:bodyPr>
          <a:lstStyle/>
          <a:p>
            <a:pPr algn="ctr"/>
            <a:r>
              <a:rPr lang="es-ES" b="1" dirty="0">
                <a:solidFill>
                  <a:schemeClr val="bg1"/>
                </a:solidFill>
              </a:rPr>
              <a:t>Derechos de las personas detenidas: Art. 520 LECrim</a:t>
            </a:r>
            <a:r>
              <a:rPr lang="es-ES" dirty="0">
                <a:solidFill>
                  <a:schemeClr val="bg1"/>
                </a:solidFill>
              </a:rPr>
              <a:t>.</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Users\Dunya\Documents\SUPRALAT\Politie en Recht 8.jpg"/>
          <p:cNvPicPr>
            <a:picLocks noChangeAspect="1" noChangeArrowheads="1"/>
          </p:cNvPicPr>
          <p:nvPr/>
        </p:nvPicPr>
        <p:blipFill>
          <a:blip r:embed="rId3" cstate="print"/>
          <a:srcRect l="24433" r="35078"/>
          <a:stretch>
            <a:fillRect/>
          </a:stretch>
        </p:blipFill>
        <p:spPr bwMode="auto">
          <a:xfrm>
            <a:off x="5076056" y="0"/>
            <a:ext cx="4067944" cy="6858000"/>
          </a:xfrm>
          <a:prstGeom prst="rect">
            <a:avLst/>
          </a:prstGeom>
          <a:noFill/>
        </p:spPr>
      </p:pic>
      <p:sp>
        <p:nvSpPr>
          <p:cNvPr id="13" name="Rechthoek 12"/>
          <p:cNvSpPr/>
          <p:nvPr/>
        </p:nvSpPr>
        <p:spPr>
          <a:xfrm>
            <a:off x="5399584" y="-66573"/>
            <a:ext cx="3744416" cy="688538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ijfhoek 6"/>
          <p:cNvSpPr/>
          <p:nvPr/>
        </p:nvSpPr>
        <p:spPr>
          <a:xfrm>
            <a:off x="0" y="116632"/>
            <a:ext cx="6336704" cy="648072"/>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Parte 1 (continuación)</a:t>
            </a:r>
          </a:p>
        </p:txBody>
      </p:sp>
      <p:sp>
        <p:nvSpPr>
          <p:cNvPr id="14" name="Tekstvak 13">
            <a:hlinkClick r:id="rId4" action="ppaction://hlinksldjump"/>
          </p:cNvPr>
          <p:cNvSpPr txBox="1"/>
          <p:nvPr/>
        </p:nvSpPr>
        <p:spPr>
          <a:xfrm>
            <a:off x="72008" y="1772816"/>
            <a:ext cx="4788024" cy="4247317"/>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marL="285750" indent="-285750" algn="just">
              <a:spcBef>
                <a:spcPts val="600"/>
              </a:spcBef>
              <a:spcAft>
                <a:spcPts val="600"/>
              </a:spcAft>
              <a:buFont typeface="Arial" panose="020B0604020202020204" pitchFamily="34" charset="0"/>
              <a:buChar char="•"/>
            </a:pPr>
            <a:r>
              <a:rPr lang="es-ES" sz="2000" dirty="0"/>
              <a:t>Lenguaje sencillo y accesible. Se adaptará la información:</a:t>
            </a:r>
          </a:p>
          <a:p>
            <a:pPr marL="742950" lvl="1" indent="-285750" algn="just">
              <a:spcBef>
                <a:spcPts val="600"/>
              </a:spcBef>
              <a:spcAft>
                <a:spcPts val="600"/>
              </a:spcAft>
              <a:buFont typeface="Wingdings" panose="05000000000000000000" pitchFamily="2" charset="2"/>
              <a:buChar char="ü"/>
            </a:pPr>
            <a:r>
              <a:rPr lang="es-ES" sz="2000" dirty="0"/>
              <a:t> a su edad, </a:t>
            </a:r>
          </a:p>
          <a:p>
            <a:pPr marL="742950" lvl="1" indent="-285750" algn="just">
              <a:spcBef>
                <a:spcPts val="600"/>
              </a:spcBef>
              <a:spcAft>
                <a:spcPts val="600"/>
              </a:spcAft>
              <a:buFont typeface="Wingdings" panose="05000000000000000000" pitchFamily="2" charset="2"/>
              <a:buChar char="ü"/>
            </a:pPr>
            <a:r>
              <a:rPr lang="es-ES" sz="2000" dirty="0"/>
              <a:t>grado de madurez, </a:t>
            </a:r>
          </a:p>
          <a:p>
            <a:pPr marL="742950" lvl="1" indent="-285750" algn="just">
              <a:spcBef>
                <a:spcPts val="600"/>
              </a:spcBef>
              <a:spcAft>
                <a:spcPts val="600"/>
              </a:spcAft>
              <a:buFont typeface="Wingdings" panose="05000000000000000000" pitchFamily="2" charset="2"/>
              <a:buChar char="ü"/>
            </a:pPr>
            <a:r>
              <a:rPr lang="es-ES" sz="2000" dirty="0"/>
              <a:t>discapacidad y </a:t>
            </a:r>
          </a:p>
          <a:p>
            <a:pPr marL="742950" lvl="1" indent="-285750" algn="just">
              <a:spcBef>
                <a:spcPts val="600"/>
              </a:spcBef>
              <a:spcAft>
                <a:spcPts val="600"/>
              </a:spcAft>
              <a:buFont typeface="Wingdings" panose="05000000000000000000" pitchFamily="2" charset="2"/>
              <a:buChar char="ü"/>
            </a:pPr>
            <a:r>
              <a:rPr lang="es-ES" sz="2000" dirty="0"/>
              <a:t>cualquier otra circunstancia personal de la que pueda derivar una limitación de la capacidad para entender el alcance de la información que se le facilita.</a:t>
            </a:r>
          </a:p>
          <a:p>
            <a:pPr marL="742950" lvl="1" indent="-285750" algn="just">
              <a:spcBef>
                <a:spcPts val="600"/>
              </a:spcBef>
              <a:spcAft>
                <a:spcPts val="600"/>
              </a:spcAft>
              <a:buFont typeface="Wingdings" panose="05000000000000000000" pitchFamily="2" charset="2"/>
              <a:buChar char="ü"/>
            </a:pPr>
            <a:r>
              <a:rPr lang="es-ES" sz="2000" dirty="0"/>
              <a:t>En idioma que comprenda.</a:t>
            </a:r>
          </a:p>
        </p:txBody>
      </p:sp>
      <p:sp>
        <p:nvSpPr>
          <p:cNvPr id="17" name="Tekstvak 16">
            <a:hlinkClick r:id="rId5" action="ppaction://hlinksldjump"/>
          </p:cNvPr>
          <p:cNvSpPr txBox="1"/>
          <p:nvPr/>
        </p:nvSpPr>
        <p:spPr>
          <a:xfrm>
            <a:off x="80590" y="790496"/>
            <a:ext cx="5148064" cy="369332"/>
          </a:xfrm>
          <a:prstGeom prst="rect">
            <a:avLst/>
          </a:prstGeom>
          <a:solidFill>
            <a:schemeClr val="tx2">
              <a:alpha val="84000"/>
            </a:schemeClr>
          </a:solidFill>
        </p:spPr>
        <p:txBody>
          <a:bodyPr wrap="square" rtlCol="0">
            <a:spAutoFit/>
          </a:bodyPr>
          <a:lstStyle/>
          <a:p>
            <a:pPr algn="ctr"/>
            <a:r>
              <a:rPr lang="es-ES" b="1" dirty="0">
                <a:solidFill>
                  <a:schemeClr val="bg1"/>
                </a:solidFill>
              </a:rPr>
              <a:t>Manera de informar: Art. 520 LECrim.</a:t>
            </a:r>
          </a:p>
        </p:txBody>
      </p:sp>
    </p:spTree>
    <p:extLst>
      <p:ext uri="{BB962C8B-B14F-4D97-AF65-F5344CB8AC3E}">
        <p14:creationId xmlns:p14="http://schemas.microsoft.com/office/powerpoint/2010/main" val="124110899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Users\Dunya\Documents\SUPRALAT\Politie en Recht 8.jpg"/>
          <p:cNvPicPr>
            <a:picLocks noChangeAspect="1" noChangeArrowheads="1"/>
          </p:cNvPicPr>
          <p:nvPr/>
        </p:nvPicPr>
        <p:blipFill>
          <a:blip r:embed="rId3" cstate="print"/>
          <a:srcRect l="24433" r="35078"/>
          <a:stretch>
            <a:fillRect/>
          </a:stretch>
        </p:blipFill>
        <p:spPr bwMode="auto">
          <a:xfrm>
            <a:off x="5076056" y="0"/>
            <a:ext cx="4067944" cy="6858000"/>
          </a:xfrm>
          <a:prstGeom prst="rect">
            <a:avLst/>
          </a:prstGeom>
          <a:noFill/>
        </p:spPr>
      </p:pic>
      <p:sp>
        <p:nvSpPr>
          <p:cNvPr id="13" name="Rechthoek 12"/>
          <p:cNvSpPr/>
          <p:nvPr/>
        </p:nvSpPr>
        <p:spPr>
          <a:xfrm>
            <a:off x="5076056" y="0"/>
            <a:ext cx="4067944" cy="688538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ijfhoek 6"/>
          <p:cNvSpPr/>
          <p:nvPr/>
        </p:nvSpPr>
        <p:spPr>
          <a:xfrm>
            <a:off x="0" y="16581"/>
            <a:ext cx="6336704" cy="648072"/>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Parte 1 (continuación)</a:t>
            </a:r>
          </a:p>
        </p:txBody>
      </p:sp>
      <p:sp>
        <p:nvSpPr>
          <p:cNvPr id="14" name="Tekstvak 13">
            <a:hlinkClick r:id="rId4" action="ppaction://hlinksldjump"/>
          </p:cNvPr>
          <p:cNvSpPr txBox="1"/>
          <p:nvPr/>
        </p:nvSpPr>
        <p:spPr>
          <a:xfrm>
            <a:off x="236600" y="1579189"/>
            <a:ext cx="4355976" cy="5016758"/>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marL="285750" indent="-285750" algn="just">
              <a:buFont typeface="Arial" panose="020B0604020202020204" pitchFamily="34" charset="0"/>
              <a:buChar char="•"/>
            </a:pPr>
            <a:r>
              <a:rPr lang="es-ES" sz="2000" dirty="0"/>
              <a:t>Contenido de la información: hechos que se le imputan y razones de la privación de libertad.</a:t>
            </a:r>
          </a:p>
          <a:p>
            <a:pPr marL="285750" indent="-285750" algn="just">
              <a:buFont typeface="Arial" panose="020B0604020202020204" pitchFamily="34" charset="0"/>
              <a:buChar char="•"/>
            </a:pPr>
            <a:endParaRPr lang="es-ES" sz="2000" dirty="0"/>
          </a:p>
          <a:p>
            <a:pPr marL="285750" indent="-285750" algn="just">
              <a:buFont typeface="Arial" panose="020B0604020202020204" pitchFamily="34" charset="0"/>
              <a:buChar char="•"/>
            </a:pPr>
            <a:r>
              <a:rPr lang="es-ES" sz="2000" dirty="0"/>
              <a:t>La información deberá facilitarse al menos antes del primer interrogatorio oficial.</a:t>
            </a:r>
          </a:p>
          <a:p>
            <a:pPr algn="just"/>
            <a:endParaRPr lang="es-ES" sz="2000" dirty="0"/>
          </a:p>
          <a:p>
            <a:pPr marL="285750" indent="-285750" algn="just">
              <a:buFont typeface="Arial" panose="020B0604020202020204" pitchFamily="34" charset="0"/>
              <a:buChar char="•"/>
            </a:pPr>
            <a:r>
              <a:rPr lang="es-ES" sz="2000" dirty="0"/>
              <a:t>Información del plazo máximo legal de duración de la detención hasta la puesta a disposición de la autoridad judicial (72 h).</a:t>
            </a:r>
          </a:p>
          <a:p>
            <a:pPr algn="just"/>
            <a:endParaRPr lang="es-ES" sz="2000" dirty="0"/>
          </a:p>
          <a:p>
            <a:pPr marL="285750" indent="-285750" algn="just">
              <a:buFont typeface="Arial" panose="020B0604020202020204" pitchFamily="34" charset="0"/>
              <a:buChar char="•"/>
            </a:pPr>
            <a:r>
              <a:rPr lang="es-ES" sz="2000" dirty="0"/>
              <a:t>Procedimiento por el cual se puede impugnar la legalidad de su detención </a:t>
            </a:r>
            <a:r>
              <a:rPr lang="es-ES" sz="2000" i="1" dirty="0"/>
              <a:t>(habeas corpus)</a:t>
            </a:r>
          </a:p>
        </p:txBody>
      </p:sp>
      <p:sp>
        <p:nvSpPr>
          <p:cNvPr id="17" name="Tekstvak 16">
            <a:hlinkClick r:id="rId5" action="ppaction://hlinksldjump"/>
          </p:cNvPr>
          <p:cNvSpPr txBox="1"/>
          <p:nvPr/>
        </p:nvSpPr>
        <p:spPr>
          <a:xfrm>
            <a:off x="86815" y="853344"/>
            <a:ext cx="5148064" cy="369332"/>
          </a:xfrm>
          <a:prstGeom prst="rect">
            <a:avLst/>
          </a:prstGeom>
          <a:solidFill>
            <a:schemeClr val="tx2">
              <a:alpha val="84000"/>
            </a:schemeClr>
          </a:solidFill>
        </p:spPr>
        <p:txBody>
          <a:bodyPr wrap="square" rtlCol="0">
            <a:spAutoFit/>
          </a:bodyPr>
          <a:lstStyle/>
          <a:p>
            <a:pPr algn="ctr"/>
            <a:r>
              <a:rPr lang="es-ES" dirty="0">
                <a:solidFill>
                  <a:schemeClr val="bg1"/>
                </a:solidFill>
              </a:rPr>
              <a:t>Derechos de la persona detenida: Art. 520 LECrim.</a:t>
            </a:r>
          </a:p>
        </p:txBody>
      </p:sp>
    </p:spTree>
    <p:extLst>
      <p:ext uri="{BB962C8B-B14F-4D97-AF65-F5344CB8AC3E}">
        <p14:creationId xmlns:p14="http://schemas.microsoft.com/office/powerpoint/2010/main" val="57770309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Users\Dunya\Documents\SUPRALAT\Politie en Recht 8.jpg"/>
          <p:cNvPicPr>
            <a:picLocks noChangeAspect="1" noChangeArrowheads="1"/>
          </p:cNvPicPr>
          <p:nvPr/>
        </p:nvPicPr>
        <p:blipFill>
          <a:blip r:embed="rId3" cstate="print"/>
          <a:srcRect l="24433" r="35078"/>
          <a:stretch>
            <a:fillRect/>
          </a:stretch>
        </p:blipFill>
        <p:spPr bwMode="auto">
          <a:xfrm>
            <a:off x="5076056" y="0"/>
            <a:ext cx="4067944" cy="6858000"/>
          </a:xfrm>
          <a:prstGeom prst="rect">
            <a:avLst/>
          </a:prstGeom>
          <a:noFill/>
        </p:spPr>
      </p:pic>
      <p:sp>
        <p:nvSpPr>
          <p:cNvPr id="13" name="Rechthoek 12"/>
          <p:cNvSpPr/>
          <p:nvPr/>
        </p:nvSpPr>
        <p:spPr>
          <a:xfrm>
            <a:off x="5399584" y="-66573"/>
            <a:ext cx="3744416" cy="688538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ijfhoek 6"/>
          <p:cNvSpPr/>
          <p:nvPr/>
        </p:nvSpPr>
        <p:spPr>
          <a:xfrm>
            <a:off x="47576" y="45156"/>
            <a:ext cx="6336704" cy="648072"/>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Parte 1 (continuación)</a:t>
            </a:r>
          </a:p>
        </p:txBody>
      </p:sp>
      <p:sp>
        <p:nvSpPr>
          <p:cNvPr id="14" name="Tekstvak 13">
            <a:hlinkClick r:id="rId4" action="ppaction://hlinksldjump"/>
          </p:cNvPr>
          <p:cNvSpPr txBox="1"/>
          <p:nvPr/>
        </p:nvSpPr>
        <p:spPr>
          <a:xfrm>
            <a:off x="478508" y="1350059"/>
            <a:ext cx="4381524" cy="4708981"/>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marL="144000" indent="-144000" algn="just">
              <a:buFont typeface="Arial" panose="020B0604020202020204" pitchFamily="34" charset="0"/>
              <a:buChar char="•"/>
            </a:pPr>
            <a:r>
              <a:rPr lang="es-ES" sz="2000" dirty="0"/>
              <a:t>Derecho a guardar silencio no declarando si no quiere, a no contestar alguna o algunas de las preguntas que le formulen, o a manifestar que sólo declarará ante el juez.</a:t>
            </a:r>
          </a:p>
          <a:p>
            <a:pPr algn="just"/>
            <a:endParaRPr lang="es-ES" sz="2000" dirty="0"/>
          </a:p>
          <a:p>
            <a:pPr marL="144000" indent="-144000" algn="just">
              <a:buFont typeface="Arial" panose="020B0604020202020204" pitchFamily="34" charset="0"/>
              <a:buChar char="•"/>
            </a:pPr>
            <a:r>
              <a:rPr lang="es-ES" sz="2000" dirty="0"/>
              <a:t>Derecho a no declarar contra sí mismo y a no confesarse culpable.</a:t>
            </a:r>
          </a:p>
          <a:p>
            <a:pPr marL="144000" indent="-144000" algn="just">
              <a:buFont typeface="Arial" panose="020B0604020202020204" pitchFamily="34" charset="0"/>
              <a:buChar char="•"/>
            </a:pPr>
            <a:endParaRPr lang="es-ES" sz="2000" dirty="0"/>
          </a:p>
          <a:p>
            <a:pPr marL="144000" indent="-144000" algn="just">
              <a:buFont typeface="Arial" panose="020B0604020202020204" pitchFamily="34" charset="0"/>
              <a:buChar char="•"/>
            </a:pPr>
            <a:r>
              <a:rPr lang="es-ES" sz="2000" dirty="0"/>
              <a:t>Derecho a acceder a los elementos de las actuaciones que sean esenciales para impugnar la legalidad de la detención o privación de libertad.</a:t>
            </a:r>
          </a:p>
          <a:p>
            <a:pPr algn="just"/>
            <a:endParaRPr lang="es-ES" sz="2000" dirty="0"/>
          </a:p>
          <a:p>
            <a:pPr algn="just"/>
            <a:endParaRPr lang="es-ES" sz="2000" dirty="0"/>
          </a:p>
        </p:txBody>
      </p:sp>
      <p:sp>
        <p:nvSpPr>
          <p:cNvPr id="17" name="Tekstvak 16">
            <a:hlinkClick r:id="rId5" action="ppaction://hlinksldjump"/>
          </p:cNvPr>
          <p:cNvSpPr txBox="1"/>
          <p:nvPr/>
        </p:nvSpPr>
        <p:spPr>
          <a:xfrm>
            <a:off x="0" y="693228"/>
            <a:ext cx="5148064" cy="369332"/>
          </a:xfrm>
          <a:prstGeom prst="rect">
            <a:avLst/>
          </a:prstGeom>
          <a:solidFill>
            <a:schemeClr val="tx2">
              <a:alpha val="84000"/>
            </a:schemeClr>
          </a:solidFill>
        </p:spPr>
        <p:txBody>
          <a:bodyPr wrap="square" rtlCol="0">
            <a:spAutoFit/>
          </a:bodyPr>
          <a:lstStyle/>
          <a:p>
            <a:pPr algn="ctr"/>
            <a:r>
              <a:rPr lang="es-ES" dirty="0">
                <a:solidFill>
                  <a:schemeClr val="bg1"/>
                </a:solidFill>
              </a:rPr>
              <a:t>Derechos de la persona detenida: Art. 520 LECrim. </a:t>
            </a:r>
          </a:p>
        </p:txBody>
      </p:sp>
    </p:spTree>
    <p:extLst>
      <p:ext uri="{BB962C8B-B14F-4D97-AF65-F5344CB8AC3E}">
        <p14:creationId xmlns:p14="http://schemas.microsoft.com/office/powerpoint/2010/main" val="9772440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Users\Dunya\Documents\SUPRALAT\Politie en Recht 8.jpg"/>
          <p:cNvPicPr>
            <a:picLocks noChangeAspect="1" noChangeArrowheads="1"/>
          </p:cNvPicPr>
          <p:nvPr/>
        </p:nvPicPr>
        <p:blipFill>
          <a:blip r:embed="rId3" cstate="print"/>
          <a:srcRect l="24433" r="35078"/>
          <a:stretch>
            <a:fillRect/>
          </a:stretch>
        </p:blipFill>
        <p:spPr bwMode="auto">
          <a:xfrm>
            <a:off x="5076056" y="0"/>
            <a:ext cx="4067944" cy="6858000"/>
          </a:xfrm>
          <a:prstGeom prst="rect">
            <a:avLst/>
          </a:prstGeom>
          <a:noFill/>
        </p:spPr>
      </p:pic>
      <p:sp>
        <p:nvSpPr>
          <p:cNvPr id="13" name="Rechthoek 12"/>
          <p:cNvSpPr/>
          <p:nvPr/>
        </p:nvSpPr>
        <p:spPr>
          <a:xfrm>
            <a:off x="5399584" y="-66573"/>
            <a:ext cx="3744416" cy="688538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ijfhoek 6"/>
          <p:cNvSpPr/>
          <p:nvPr/>
        </p:nvSpPr>
        <p:spPr>
          <a:xfrm>
            <a:off x="47576" y="45156"/>
            <a:ext cx="6336704" cy="648072"/>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Parte 1 (continuación)</a:t>
            </a:r>
          </a:p>
        </p:txBody>
      </p:sp>
      <p:sp>
        <p:nvSpPr>
          <p:cNvPr id="14" name="Tekstvak 13">
            <a:hlinkClick r:id="rId4" action="ppaction://hlinksldjump"/>
          </p:cNvPr>
          <p:cNvSpPr txBox="1"/>
          <p:nvPr/>
        </p:nvSpPr>
        <p:spPr>
          <a:xfrm>
            <a:off x="179512" y="1341300"/>
            <a:ext cx="4590156" cy="4708981"/>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marL="144000" indent="-144000" algn="just">
              <a:buFont typeface="Arial" panose="020B0604020202020204" pitchFamily="34" charset="0"/>
              <a:buChar char="•"/>
            </a:pPr>
            <a:r>
              <a:rPr lang="es-ES" sz="2000" dirty="0"/>
              <a:t>Derecho a designar abogado/a, con excepción de lo dispuesto en el apartado 1.a ) del artículo 527 –situaciones de incomunicación.</a:t>
            </a:r>
          </a:p>
          <a:p>
            <a:pPr marL="144000" indent="-144000" algn="just">
              <a:buFont typeface="Arial" panose="020B0604020202020204" pitchFamily="34" charset="0"/>
              <a:buChar char="•"/>
            </a:pPr>
            <a:endParaRPr lang="es-ES" sz="2000" dirty="0"/>
          </a:p>
          <a:p>
            <a:pPr marL="144000" indent="-144000" algn="just">
              <a:buFont typeface="Arial" panose="020B0604020202020204" pitchFamily="34" charset="0"/>
              <a:buChar char="•"/>
            </a:pPr>
            <a:r>
              <a:rPr lang="es-ES" sz="2000" dirty="0"/>
              <a:t> Derecho  a ser asistido por el abogado/a sin demora injustificada . </a:t>
            </a:r>
          </a:p>
          <a:p>
            <a:pPr marL="144000" indent="-144000" algn="just">
              <a:buFont typeface="Arial" panose="020B0604020202020204" pitchFamily="34" charset="0"/>
              <a:buChar char="•"/>
            </a:pPr>
            <a:endParaRPr lang="es-ES" sz="2000" dirty="0"/>
          </a:p>
          <a:p>
            <a:pPr marL="144000" indent="-144000" algn="just">
              <a:buFont typeface="Arial" panose="020B0604020202020204" pitchFamily="34" charset="0"/>
              <a:buChar char="•"/>
            </a:pPr>
            <a:r>
              <a:rPr lang="es-ES" sz="2000" dirty="0"/>
              <a:t>En caso de que, debido a la lejanía geográfica no sea posible de inmediato la asistencia de letrado/a, se facilitará la persona detenida comunicación telefónica o por videoconferencia con aquél, salvo que dicha comunicación sea imposible.</a:t>
            </a:r>
          </a:p>
        </p:txBody>
      </p:sp>
      <p:sp>
        <p:nvSpPr>
          <p:cNvPr id="17" name="Tekstvak 16">
            <a:hlinkClick r:id="rId5" action="ppaction://hlinksldjump"/>
          </p:cNvPr>
          <p:cNvSpPr txBox="1"/>
          <p:nvPr/>
        </p:nvSpPr>
        <p:spPr>
          <a:xfrm>
            <a:off x="0" y="693228"/>
            <a:ext cx="5148064" cy="369332"/>
          </a:xfrm>
          <a:prstGeom prst="rect">
            <a:avLst/>
          </a:prstGeom>
          <a:solidFill>
            <a:schemeClr val="tx2">
              <a:alpha val="84000"/>
            </a:schemeClr>
          </a:solidFill>
        </p:spPr>
        <p:txBody>
          <a:bodyPr wrap="square" rtlCol="0">
            <a:spAutoFit/>
          </a:bodyPr>
          <a:lstStyle/>
          <a:p>
            <a:pPr algn="ctr"/>
            <a:r>
              <a:rPr lang="es-ES" dirty="0">
                <a:solidFill>
                  <a:schemeClr val="bg1"/>
                </a:solidFill>
              </a:rPr>
              <a:t>Derechos de la persona detenida: Art. 520 LECrim. </a:t>
            </a:r>
          </a:p>
        </p:txBody>
      </p:sp>
    </p:spTree>
    <p:extLst>
      <p:ext uri="{BB962C8B-B14F-4D97-AF65-F5344CB8AC3E}">
        <p14:creationId xmlns:p14="http://schemas.microsoft.com/office/powerpoint/2010/main" val="367208529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Users\Dunya\Documents\SUPRALAT\Politie en Recht 8.jpg"/>
          <p:cNvPicPr>
            <a:picLocks noChangeAspect="1" noChangeArrowheads="1"/>
          </p:cNvPicPr>
          <p:nvPr/>
        </p:nvPicPr>
        <p:blipFill>
          <a:blip r:embed="rId3" cstate="print"/>
          <a:srcRect l="24433" r="35078"/>
          <a:stretch>
            <a:fillRect/>
          </a:stretch>
        </p:blipFill>
        <p:spPr bwMode="auto">
          <a:xfrm>
            <a:off x="5076056" y="0"/>
            <a:ext cx="4067944" cy="6858000"/>
          </a:xfrm>
          <a:prstGeom prst="rect">
            <a:avLst/>
          </a:prstGeom>
          <a:noFill/>
        </p:spPr>
      </p:pic>
      <p:sp>
        <p:nvSpPr>
          <p:cNvPr id="13" name="Rechthoek 12"/>
          <p:cNvSpPr/>
          <p:nvPr/>
        </p:nvSpPr>
        <p:spPr>
          <a:xfrm>
            <a:off x="5399584" y="-66573"/>
            <a:ext cx="3744416" cy="688538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ijfhoek 6"/>
          <p:cNvSpPr/>
          <p:nvPr/>
        </p:nvSpPr>
        <p:spPr>
          <a:xfrm>
            <a:off x="0" y="188031"/>
            <a:ext cx="6336704" cy="648072"/>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Parte 1 (continuación)</a:t>
            </a:r>
          </a:p>
        </p:txBody>
      </p:sp>
      <p:sp>
        <p:nvSpPr>
          <p:cNvPr id="14" name="Tekstvak 13">
            <a:hlinkClick r:id="rId4" action="ppaction://hlinksldjump"/>
          </p:cNvPr>
          <p:cNvSpPr txBox="1"/>
          <p:nvPr/>
        </p:nvSpPr>
        <p:spPr>
          <a:xfrm>
            <a:off x="53852" y="1350060"/>
            <a:ext cx="4806180" cy="5293757"/>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marL="144000" indent="-144000" algn="just">
              <a:buFont typeface="Arial" panose="020B0604020202020204" pitchFamily="34" charset="0"/>
              <a:buChar char="•"/>
            </a:pPr>
            <a:r>
              <a:rPr lang="es-ES" sz="2000" dirty="0"/>
              <a:t>Derecho a que se ponga en conocimiento del familiar o persona que desee, sin demora injustificada, su privación de libertad y el lugar de custodia en que se halle en cada momento.</a:t>
            </a:r>
          </a:p>
          <a:p>
            <a:pPr algn="just"/>
            <a:endParaRPr lang="es-ES" sz="2000" dirty="0"/>
          </a:p>
          <a:p>
            <a:pPr marL="144000" indent="-144000" algn="just">
              <a:buFont typeface="Arial" panose="020B0604020202020204" pitchFamily="34" charset="0"/>
              <a:buChar char="•"/>
            </a:pPr>
            <a:r>
              <a:rPr lang="es-ES" sz="2000" dirty="0"/>
              <a:t>Derecho a comunicarse telefónicamente, sin demora injustificada, con un tercero de su elección. </a:t>
            </a:r>
          </a:p>
          <a:p>
            <a:pPr marL="144000" indent="-144000" algn="just">
              <a:buFont typeface="Arial" panose="020B0604020202020204" pitchFamily="34" charset="0"/>
              <a:buChar char="•"/>
            </a:pPr>
            <a:endParaRPr lang="es-ES" sz="2000" dirty="0"/>
          </a:p>
          <a:p>
            <a:pPr marL="144000" indent="-144000" algn="just">
              <a:buFont typeface="Arial" panose="020B0604020202020204" pitchFamily="34" charset="0"/>
              <a:buChar char="•"/>
            </a:pPr>
            <a:r>
              <a:rPr lang="es-ES" sz="2000" dirty="0"/>
              <a:t>Esta comunicación se celebrará en presencia de un funcionario de policía o, en su caso , del funcionario que designen el juez o el fiscal, sin perjuicio de lo dispuesto en el artículo 527.</a:t>
            </a:r>
          </a:p>
          <a:p>
            <a:pPr algn="just"/>
            <a:endParaRPr lang="es-ES" sz="2000" dirty="0"/>
          </a:p>
          <a:p>
            <a:pPr marL="144000" indent="-144000" algn="just">
              <a:buFont typeface="Arial" panose="020B0604020202020204" pitchFamily="34" charset="0"/>
              <a:buChar char="•"/>
            </a:pPr>
            <a:endParaRPr lang="es-ES" dirty="0"/>
          </a:p>
        </p:txBody>
      </p:sp>
      <p:sp>
        <p:nvSpPr>
          <p:cNvPr id="17" name="Tekstvak 16">
            <a:hlinkClick r:id="rId5" action="ppaction://hlinksldjump"/>
          </p:cNvPr>
          <p:cNvSpPr txBox="1"/>
          <p:nvPr/>
        </p:nvSpPr>
        <p:spPr>
          <a:xfrm>
            <a:off x="72008" y="980728"/>
            <a:ext cx="5148064" cy="369332"/>
          </a:xfrm>
          <a:prstGeom prst="rect">
            <a:avLst/>
          </a:prstGeom>
          <a:solidFill>
            <a:schemeClr val="tx2">
              <a:alpha val="84000"/>
            </a:schemeClr>
          </a:solidFill>
        </p:spPr>
        <p:txBody>
          <a:bodyPr wrap="square" rtlCol="0">
            <a:spAutoFit/>
          </a:bodyPr>
          <a:lstStyle/>
          <a:p>
            <a:pPr algn="ctr"/>
            <a:r>
              <a:rPr lang="es-ES" dirty="0">
                <a:solidFill>
                  <a:schemeClr val="bg1"/>
                </a:solidFill>
              </a:rPr>
              <a:t>Derechos de la persona detenida: Art. 520 LECrim. </a:t>
            </a:r>
          </a:p>
        </p:txBody>
      </p:sp>
    </p:spTree>
    <p:extLst>
      <p:ext uri="{BB962C8B-B14F-4D97-AF65-F5344CB8AC3E}">
        <p14:creationId xmlns:p14="http://schemas.microsoft.com/office/powerpoint/2010/main" val="18908780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Users\Dunya\Documents\SUPRALAT\Politie en Recht 8.jpg"/>
          <p:cNvPicPr>
            <a:picLocks noChangeAspect="1" noChangeArrowheads="1"/>
          </p:cNvPicPr>
          <p:nvPr/>
        </p:nvPicPr>
        <p:blipFill>
          <a:blip r:embed="rId3" cstate="print"/>
          <a:srcRect l="24433" r="35078"/>
          <a:stretch>
            <a:fillRect/>
          </a:stretch>
        </p:blipFill>
        <p:spPr bwMode="auto">
          <a:xfrm>
            <a:off x="5076056" y="0"/>
            <a:ext cx="4067944" cy="6858000"/>
          </a:xfrm>
          <a:prstGeom prst="rect">
            <a:avLst/>
          </a:prstGeom>
          <a:noFill/>
        </p:spPr>
      </p:pic>
      <p:sp>
        <p:nvSpPr>
          <p:cNvPr id="13" name="Rechthoek 12"/>
          <p:cNvSpPr/>
          <p:nvPr/>
        </p:nvSpPr>
        <p:spPr>
          <a:xfrm>
            <a:off x="5399584" y="-66573"/>
            <a:ext cx="3744416" cy="688538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ijfhoek 6"/>
          <p:cNvSpPr/>
          <p:nvPr/>
        </p:nvSpPr>
        <p:spPr>
          <a:xfrm>
            <a:off x="0" y="188031"/>
            <a:ext cx="6336704" cy="648072"/>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Parte 1 (continuación)</a:t>
            </a:r>
          </a:p>
        </p:txBody>
      </p:sp>
      <p:sp>
        <p:nvSpPr>
          <p:cNvPr id="14" name="Tekstvak 13">
            <a:hlinkClick r:id="rId4" action="ppaction://hlinksldjump"/>
          </p:cNvPr>
          <p:cNvSpPr txBox="1"/>
          <p:nvPr/>
        </p:nvSpPr>
        <p:spPr>
          <a:xfrm>
            <a:off x="53852" y="1350060"/>
            <a:ext cx="4734172" cy="4678204"/>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marL="144000" indent="-144000">
              <a:buFont typeface="Arial" panose="020B0604020202020204" pitchFamily="34" charset="0"/>
              <a:buChar char="•"/>
            </a:pPr>
            <a:r>
              <a:rPr lang="es-ES" sz="2000" dirty="0"/>
              <a:t>Derecho a ser reconocido por el médico forense o su sustituto legal y , en su defecto, por el de la institución en que se encuentre, o por cualquier otro dependiente del Estado o de otras Administraciones Públicas.</a:t>
            </a:r>
          </a:p>
          <a:p>
            <a:endParaRPr lang="es-ES" sz="2000" dirty="0"/>
          </a:p>
          <a:p>
            <a:pPr marL="144000" indent="-144000">
              <a:buFont typeface="Arial" panose="020B0604020202020204" pitchFamily="34" charset="0"/>
              <a:buChar char="•"/>
            </a:pPr>
            <a:r>
              <a:rPr lang="es-ES" sz="2000" dirty="0"/>
              <a:t>Derecho a solicitar asistencia jurídica gratuita, procedimiento para hacerlo y condiciones para obtenerla.</a:t>
            </a:r>
          </a:p>
          <a:p>
            <a:endParaRPr lang="es-ES" sz="2000" dirty="0"/>
          </a:p>
          <a:p>
            <a:pPr marL="144000" indent="-144000">
              <a:buFont typeface="Arial" panose="020B0604020202020204" pitchFamily="34" charset="0"/>
              <a:buChar char="•"/>
            </a:pPr>
            <a:r>
              <a:rPr lang="es-ES" sz="2000" dirty="0"/>
              <a:t>Derecho del detenido de conservar en su poder la declaración escrita de derechos durante todo el tiempo de la detención.</a:t>
            </a:r>
          </a:p>
          <a:p>
            <a:endParaRPr lang="es-ES" dirty="0"/>
          </a:p>
        </p:txBody>
      </p:sp>
      <p:sp>
        <p:nvSpPr>
          <p:cNvPr id="17" name="Tekstvak 16">
            <a:hlinkClick r:id="rId5" action="ppaction://hlinksldjump"/>
          </p:cNvPr>
          <p:cNvSpPr txBox="1"/>
          <p:nvPr/>
        </p:nvSpPr>
        <p:spPr>
          <a:xfrm>
            <a:off x="72008" y="980728"/>
            <a:ext cx="5148064" cy="369332"/>
          </a:xfrm>
          <a:prstGeom prst="rect">
            <a:avLst/>
          </a:prstGeom>
          <a:solidFill>
            <a:schemeClr val="tx2">
              <a:alpha val="84000"/>
            </a:schemeClr>
          </a:solidFill>
        </p:spPr>
        <p:txBody>
          <a:bodyPr wrap="square" rtlCol="0">
            <a:spAutoFit/>
          </a:bodyPr>
          <a:lstStyle/>
          <a:p>
            <a:pPr algn="ctr"/>
            <a:r>
              <a:rPr lang="es-ES" dirty="0">
                <a:solidFill>
                  <a:schemeClr val="bg1"/>
                </a:solidFill>
              </a:rPr>
              <a:t>Derechos de la persona detenida: Art. 520 LECrim. </a:t>
            </a:r>
          </a:p>
        </p:txBody>
      </p:sp>
    </p:spTree>
    <p:extLst>
      <p:ext uri="{BB962C8B-B14F-4D97-AF65-F5344CB8AC3E}">
        <p14:creationId xmlns:p14="http://schemas.microsoft.com/office/powerpoint/2010/main" val="67163209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Users\Dunya\Documents\SUPRALAT\Politie en Recht 8.jpg"/>
          <p:cNvPicPr>
            <a:picLocks noChangeAspect="1" noChangeArrowheads="1"/>
          </p:cNvPicPr>
          <p:nvPr/>
        </p:nvPicPr>
        <p:blipFill>
          <a:blip r:embed="rId3" cstate="print"/>
          <a:srcRect l="24433" r="35078"/>
          <a:stretch>
            <a:fillRect/>
          </a:stretch>
        </p:blipFill>
        <p:spPr bwMode="auto">
          <a:xfrm>
            <a:off x="5076056" y="0"/>
            <a:ext cx="4067944" cy="6858000"/>
          </a:xfrm>
          <a:prstGeom prst="rect">
            <a:avLst/>
          </a:prstGeom>
          <a:noFill/>
        </p:spPr>
      </p:pic>
      <p:sp>
        <p:nvSpPr>
          <p:cNvPr id="13" name="Rechthoek 12"/>
          <p:cNvSpPr/>
          <p:nvPr/>
        </p:nvSpPr>
        <p:spPr>
          <a:xfrm>
            <a:off x="5399584" y="-66573"/>
            <a:ext cx="3744416" cy="688538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ijfhoek 6"/>
          <p:cNvSpPr/>
          <p:nvPr/>
        </p:nvSpPr>
        <p:spPr>
          <a:xfrm>
            <a:off x="0" y="188031"/>
            <a:ext cx="6336704" cy="648072"/>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Parte 1 (continuación)</a:t>
            </a:r>
          </a:p>
        </p:txBody>
      </p:sp>
      <p:sp>
        <p:nvSpPr>
          <p:cNvPr id="14" name="Tekstvak 13">
            <a:hlinkClick r:id="rId4" action="ppaction://hlinksldjump"/>
          </p:cNvPr>
          <p:cNvSpPr txBox="1"/>
          <p:nvPr/>
        </p:nvSpPr>
        <p:spPr>
          <a:xfrm>
            <a:off x="144016" y="1801507"/>
            <a:ext cx="4788024" cy="4708981"/>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marL="285750" indent="-285750" algn="just">
              <a:buFont typeface="Arial" panose="020B0604020202020204" pitchFamily="34" charset="0"/>
              <a:buChar char="•"/>
            </a:pPr>
            <a:r>
              <a:rPr lang="es-ES" sz="2000" dirty="0"/>
              <a:t>En caso de detención de menores de edad o personas con capacidad judicialmente complementada: obligación de notificar la situación a quienes ejerzan la patria potestad, la tutela o guarda. </a:t>
            </a:r>
          </a:p>
          <a:p>
            <a:pPr marL="285750" indent="-285750" algn="just">
              <a:buFont typeface="Arial" panose="020B0604020202020204" pitchFamily="34" charset="0"/>
              <a:buChar char="•"/>
            </a:pPr>
            <a:endParaRPr lang="es-ES" sz="2000" dirty="0"/>
          </a:p>
          <a:p>
            <a:pPr marL="285750" indent="-285750" algn="just">
              <a:buFont typeface="Arial" panose="020B0604020202020204" pitchFamily="34" charset="0"/>
              <a:buChar char="•"/>
            </a:pPr>
            <a:r>
              <a:rPr lang="es-ES" sz="2000" dirty="0"/>
              <a:t>Si fuera extranjero se notificará de oficio al Cónsul de su país.</a:t>
            </a:r>
          </a:p>
          <a:p>
            <a:pPr marL="285750" indent="-285750" algn="just">
              <a:buFont typeface="Arial" panose="020B0604020202020204" pitchFamily="34" charset="0"/>
              <a:buChar char="•"/>
            </a:pPr>
            <a:endParaRPr lang="es-ES" sz="2000" dirty="0"/>
          </a:p>
          <a:p>
            <a:pPr marL="144000" indent="-144000" algn="just">
              <a:buFont typeface="Arial" panose="020B0604020202020204" pitchFamily="34" charset="0"/>
              <a:buChar char="•"/>
            </a:pPr>
            <a:r>
              <a:rPr lang="es-ES" sz="2000" dirty="0"/>
              <a:t>Los extranjeros tendrán derecho a que su privación de libertad y el lugar de custodia en que se halle en cada momento se comuniquen a la oficina consular de su país.</a:t>
            </a:r>
          </a:p>
        </p:txBody>
      </p:sp>
      <p:sp>
        <p:nvSpPr>
          <p:cNvPr id="9" name="Tekstvak 16">
            <a:hlinkClick r:id="rId5" action="ppaction://hlinksldjump"/>
          </p:cNvPr>
          <p:cNvSpPr txBox="1"/>
          <p:nvPr/>
        </p:nvSpPr>
        <p:spPr>
          <a:xfrm>
            <a:off x="72008" y="980728"/>
            <a:ext cx="4932040" cy="646331"/>
          </a:xfrm>
          <a:prstGeom prst="rect">
            <a:avLst/>
          </a:prstGeom>
          <a:solidFill>
            <a:schemeClr val="tx2">
              <a:alpha val="84000"/>
            </a:schemeClr>
          </a:solidFill>
        </p:spPr>
        <p:txBody>
          <a:bodyPr wrap="square" rtlCol="0">
            <a:spAutoFit/>
          </a:bodyPr>
          <a:lstStyle/>
          <a:p>
            <a:pPr algn="ctr"/>
            <a:r>
              <a:rPr lang="es-ES" dirty="0">
                <a:solidFill>
                  <a:schemeClr val="bg1"/>
                </a:solidFill>
              </a:rPr>
              <a:t>Derechos de la persona detenida menor de edad o extranjera: Art. 520 LECrim. </a:t>
            </a:r>
          </a:p>
        </p:txBody>
      </p:sp>
    </p:spTree>
    <p:extLst>
      <p:ext uri="{BB962C8B-B14F-4D97-AF65-F5344CB8AC3E}">
        <p14:creationId xmlns:p14="http://schemas.microsoft.com/office/powerpoint/2010/main" val="276819191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Dunya Gezgin\Documents\SUPRALAT\Politie en Recht 55.jpg"/>
          <p:cNvPicPr>
            <a:picLocks noChangeAspect="1" noChangeArrowheads="1"/>
          </p:cNvPicPr>
          <p:nvPr/>
        </p:nvPicPr>
        <p:blipFill>
          <a:blip r:embed="rId3" cstate="print"/>
          <a:srcRect t="50878" b="-593"/>
          <a:stretch>
            <a:fillRect/>
          </a:stretch>
        </p:blipFill>
        <p:spPr bwMode="auto">
          <a:xfrm>
            <a:off x="0" y="0"/>
            <a:ext cx="9180512" cy="3068960"/>
          </a:xfrm>
          <a:prstGeom prst="rect">
            <a:avLst/>
          </a:prstGeom>
          <a:noFill/>
        </p:spPr>
      </p:pic>
      <p:sp>
        <p:nvSpPr>
          <p:cNvPr id="6" name="Rechthoek 5"/>
          <p:cNvSpPr/>
          <p:nvPr/>
        </p:nvSpPr>
        <p:spPr>
          <a:xfrm>
            <a:off x="0" y="-27384"/>
            <a:ext cx="9180512" cy="3024336"/>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 name="Tijdelijke aanduiding voor inhoud 2"/>
          <p:cNvSpPr txBox="1">
            <a:spLocks/>
          </p:cNvSpPr>
          <p:nvPr/>
        </p:nvSpPr>
        <p:spPr>
          <a:xfrm>
            <a:off x="467544" y="3284984"/>
            <a:ext cx="8208912" cy="2664296"/>
          </a:xfrm>
          <a:prstGeom prst="rect">
            <a:avLst/>
          </a:prstGeom>
        </p:spPr>
        <p:txBody>
          <a:bodyPr vert="horz" lIns="91440" tIns="45720" rIns="91440" bIns="45720" rtlCol="0">
            <a:noAutofit/>
          </a:bodyPr>
          <a:lstStyle/>
          <a:p>
            <a:pPr algn="just"/>
            <a:r>
              <a:rPr lang="es-ES" sz="2000" dirty="0"/>
              <a:t>Bienvenido/a al módulo sobre normativa española relativa a las garantías procesales en fase de instrucción. En este módulo se estudiará la trasposición de las directivas europeas sobre las garantías procesales de los sospechosos a nuestro derecho interno y la jurisprudencia del Tribunal Constitucional y Tribunal Supremo españoles. También se hará mención a la jurisprudencia del TEDH y del Tribunal de Justicia de la Unión Europea.</a:t>
            </a:r>
          </a:p>
          <a:p>
            <a:pPr algn="just"/>
            <a:endParaRPr lang="es-ES" sz="2000" dirty="0"/>
          </a:p>
          <a:p>
            <a:pPr algn="just"/>
            <a:endParaRPr lang="nl-NL" sz="2000" dirty="0"/>
          </a:p>
        </p:txBody>
      </p:sp>
      <p:sp>
        <p:nvSpPr>
          <p:cNvPr id="12" name="Vijfhoek 11"/>
          <p:cNvSpPr/>
          <p:nvPr/>
        </p:nvSpPr>
        <p:spPr>
          <a:xfrm>
            <a:off x="0" y="332656"/>
            <a:ext cx="6336704" cy="5760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Bienvenido/a</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Users\Dunya\Documents\SUPRALAT\Politie en Recht 8.jpg"/>
          <p:cNvPicPr>
            <a:picLocks noChangeAspect="1" noChangeArrowheads="1"/>
          </p:cNvPicPr>
          <p:nvPr/>
        </p:nvPicPr>
        <p:blipFill>
          <a:blip r:embed="rId3" cstate="print"/>
          <a:srcRect l="24433" r="35078"/>
          <a:stretch>
            <a:fillRect/>
          </a:stretch>
        </p:blipFill>
        <p:spPr bwMode="auto">
          <a:xfrm>
            <a:off x="5076056" y="0"/>
            <a:ext cx="4067944" cy="6858000"/>
          </a:xfrm>
          <a:prstGeom prst="rect">
            <a:avLst/>
          </a:prstGeom>
          <a:noFill/>
        </p:spPr>
      </p:pic>
      <p:sp>
        <p:nvSpPr>
          <p:cNvPr id="13" name="Rechthoek 12"/>
          <p:cNvSpPr/>
          <p:nvPr/>
        </p:nvSpPr>
        <p:spPr>
          <a:xfrm>
            <a:off x="5399584" y="-66573"/>
            <a:ext cx="3744416" cy="688538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ijfhoek 6"/>
          <p:cNvSpPr/>
          <p:nvPr/>
        </p:nvSpPr>
        <p:spPr>
          <a:xfrm>
            <a:off x="0" y="188031"/>
            <a:ext cx="6336704" cy="648072"/>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Parte 1 (continuación)</a:t>
            </a:r>
          </a:p>
        </p:txBody>
      </p:sp>
      <p:sp>
        <p:nvSpPr>
          <p:cNvPr id="14" name="Tekstvak 13">
            <a:hlinkClick r:id="rId4" action="ppaction://hlinksldjump"/>
          </p:cNvPr>
          <p:cNvSpPr txBox="1"/>
          <p:nvPr/>
        </p:nvSpPr>
        <p:spPr>
          <a:xfrm>
            <a:off x="144016" y="2132856"/>
            <a:ext cx="4788024" cy="4401205"/>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marL="144000" indent="-144000" algn="just">
              <a:buFont typeface="Arial" panose="020B0604020202020204" pitchFamily="34" charset="0"/>
              <a:buChar char="•"/>
            </a:pPr>
            <a:r>
              <a:rPr lang="es-ES" sz="2000" dirty="0"/>
              <a:t>Derecho a ser visitado por las autoridades consulares de su país, a comunicarse y a mantener correspondencia con ellas.</a:t>
            </a:r>
          </a:p>
          <a:p>
            <a:pPr marL="144000" indent="-144000" algn="just">
              <a:buFont typeface="Arial" panose="020B0604020202020204" pitchFamily="34" charset="0"/>
              <a:buChar char="•"/>
            </a:pPr>
            <a:endParaRPr lang="es-ES" sz="2000" dirty="0"/>
          </a:p>
          <a:p>
            <a:pPr marL="144000" indent="-144000" algn="just">
              <a:buFont typeface="Arial" panose="020B0604020202020204" pitchFamily="34" charset="0"/>
              <a:buChar char="•"/>
            </a:pPr>
            <a:r>
              <a:rPr lang="es-ES" sz="2000" dirty="0"/>
              <a:t>Derecho a ser asistido gratuitamente por un intérprete, cuando se trate de extranjero que no comprenda o no hable el castellano o la lengua oficial de la actuación de que se trate, o de personas sordas o con discapacidad auditiva, así como de otras personas con dificultades del lenguaje.</a:t>
            </a:r>
          </a:p>
          <a:p>
            <a:pPr marL="144000" indent="-144000" algn="just">
              <a:buFont typeface="Arial" panose="020B0604020202020204" pitchFamily="34" charset="0"/>
              <a:buChar char="•"/>
            </a:pPr>
            <a:endParaRPr lang="es-ES" sz="2000" dirty="0"/>
          </a:p>
          <a:p>
            <a:pPr marL="285750" indent="-285750" algn="just">
              <a:buFont typeface="Arial" panose="020B0604020202020204" pitchFamily="34" charset="0"/>
              <a:buChar char="•"/>
            </a:pPr>
            <a:endParaRPr lang="es-ES" sz="2000" dirty="0"/>
          </a:p>
        </p:txBody>
      </p:sp>
      <p:sp>
        <p:nvSpPr>
          <p:cNvPr id="9" name="Tekstvak 16">
            <a:hlinkClick r:id="rId5" action="ppaction://hlinksldjump"/>
          </p:cNvPr>
          <p:cNvSpPr txBox="1"/>
          <p:nvPr/>
        </p:nvSpPr>
        <p:spPr>
          <a:xfrm>
            <a:off x="72008" y="980728"/>
            <a:ext cx="4932040" cy="646331"/>
          </a:xfrm>
          <a:prstGeom prst="rect">
            <a:avLst/>
          </a:prstGeom>
          <a:solidFill>
            <a:schemeClr val="tx2">
              <a:alpha val="84000"/>
            </a:schemeClr>
          </a:solidFill>
        </p:spPr>
        <p:txBody>
          <a:bodyPr wrap="square" rtlCol="0">
            <a:spAutoFit/>
          </a:bodyPr>
          <a:lstStyle/>
          <a:p>
            <a:pPr algn="ctr"/>
            <a:r>
              <a:rPr lang="es-ES" dirty="0">
                <a:solidFill>
                  <a:schemeClr val="bg1"/>
                </a:solidFill>
              </a:rPr>
              <a:t>Derechos de la persona detenida menor de edad o extranjera: Art. 520 LECrim. </a:t>
            </a:r>
          </a:p>
        </p:txBody>
      </p:sp>
    </p:spTree>
    <p:extLst>
      <p:ext uri="{BB962C8B-B14F-4D97-AF65-F5344CB8AC3E}">
        <p14:creationId xmlns:p14="http://schemas.microsoft.com/office/powerpoint/2010/main" val="18914751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Users\Dunya\Documents\SUPRALAT\Politie en Recht 8.jpg"/>
          <p:cNvPicPr>
            <a:picLocks noChangeAspect="1" noChangeArrowheads="1"/>
          </p:cNvPicPr>
          <p:nvPr/>
        </p:nvPicPr>
        <p:blipFill>
          <a:blip r:embed="rId3" cstate="print"/>
          <a:srcRect l="24433" r="35078"/>
          <a:stretch>
            <a:fillRect/>
          </a:stretch>
        </p:blipFill>
        <p:spPr bwMode="auto">
          <a:xfrm>
            <a:off x="5076056" y="0"/>
            <a:ext cx="4067944" cy="6858000"/>
          </a:xfrm>
          <a:prstGeom prst="rect">
            <a:avLst/>
          </a:prstGeom>
          <a:noFill/>
        </p:spPr>
      </p:pic>
      <p:sp>
        <p:nvSpPr>
          <p:cNvPr id="13" name="Rechthoek 12"/>
          <p:cNvSpPr/>
          <p:nvPr/>
        </p:nvSpPr>
        <p:spPr>
          <a:xfrm>
            <a:off x="5399584" y="-66573"/>
            <a:ext cx="3744416" cy="688538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ijfhoek 6"/>
          <p:cNvSpPr/>
          <p:nvPr/>
        </p:nvSpPr>
        <p:spPr>
          <a:xfrm>
            <a:off x="0" y="8620"/>
            <a:ext cx="6336704" cy="648072"/>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Parte 1 (continuación)</a:t>
            </a:r>
          </a:p>
        </p:txBody>
      </p:sp>
      <p:sp>
        <p:nvSpPr>
          <p:cNvPr id="14" name="Tekstvak 13">
            <a:hlinkClick r:id="rId4" action="ppaction://hlinksldjump"/>
          </p:cNvPr>
          <p:cNvSpPr txBox="1"/>
          <p:nvPr/>
        </p:nvSpPr>
        <p:spPr>
          <a:xfrm>
            <a:off x="131552" y="1196752"/>
            <a:ext cx="4975981" cy="5324535"/>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s-ES" sz="2000" dirty="0"/>
              <a:t>El abogado/a designado debe:</a:t>
            </a:r>
          </a:p>
          <a:p>
            <a:pPr marL="144000" indent="-144000">
              <a:buFont typeface="Arial" panose="020B0604020202020204" pitchFamily="34" charset="0"/>
              <a:buChar char="•"/>
            </a:pPr>
            <a:r>
              <a:rPr lang="es-ES" sz="2000" dirty="0"/>
              <a:t> acudir al centro de detención con la máxima premura, siempre dentro del plazo máximo de tres horas desde la recepción del encargo.</a:t>
            </a:r>
          </a:p>
          <a:p>
            <a:endParaRPr lang="es-ES" sz="2000" dirty="0"/>
          </a:p>
          <a:p>
            <a:pPr marL="144000" indent="-144000">
              <a:buFont typeface="Arial" panose="020B0604020202020204" pitchFamily="34" charset="0"/>
              <a:buChar char="•"/>
            </a:pPr>
            <a:r>
              <a:rPr lang="es-ES" sz="2000" dirty="0"/>
              <a:t>Solicitar, en su caso, que se informe a la persona detenida o presa de sus derechos.</a:t>
            </a:r>
          </a:p>
          <a:p>
            <a:r>
              <a:rPr lang="es-ES" sz="2000" dirty="0"/>
              <a:t> </a:t>
            </a:r>
          </a:p>
          <a:p>
            <a:pPr marL="144000" indent="-144000">
              <a:buFont typeface="Arial" panose="020B0604020202020204" pitchFamily="34" charset="0"/>
              <a:buChar char="•"/>
            </a:pPr>
            <a:r>
              <a:rPr lang="es-ES" sz="2000" dirty="0"/>
              <a:t>Solicitar, en su caso, que se proceda al reconocimiento médico.</a:t>
            </a:r>
          </a:p>
          <a:p>
            <a:endParaRPr lang="es-ES" sz="2000" dirty="0"/>
          </a:p>
          <a:p>
            <a:pPr marL="144000" indent="-144000">
              <a:buFont typeface="Arial" panose="020B0604020202020204" pitchFamily="34" charset="0"/>
              <a:buChar char="•"/>
            </a:pPr>
            <a:r>
              <a:rPr lang="es-ES" sz="2000" dirty="0"/>
              <a:t>Intervenir en las diligencias de declaración de la persona detenida, en las diligencias de reconocimiento de que sea objeto y en las de reconstrucción de los hechos en que participe el detenido. </a:t>
            </a:r>
          </a:p>
        </p:txBody>
      </p:sp>
      <p:sp>
        <p:nvSpPr>
          <p:cNvPr id="9" name="Tekstvak 16">
            <a:hlinkClick r:id="rId5" action="ppaction://hlinksldjump"/>
          </p:cNvPr>
          <p:cNvSpPr txBox="1"/>
          <p:nvPr/>
        </p:nvSpPr>
        <p:spPr>
          <a:xfrm>
            <a:off x="72008" y="666740"/>
            <a:ext cx="4932040" cy="369332"/>
          </a:xfrm>
          <a:prstGeom prst="rect">
            <a:avLst/>
          </a:prstGeom>
          <a:solidFill>
            <a:schemeClr val="tx2">
              <a:alpha val="84000"/>
            </a:schemeClr>
          </a:solidFill>
        </p:spPr>
        <p:txBody>
          <a:bodyPr wrap="square" rtlCol="0">
            <a:spAutoFit/>
          </a:bodyPr>
          <a:lstStyle/>
          <a:p>
            <a:pPr algn="ctr"/>
            <a:r>
              <a:rPr lang="es-ES" dirty="0">
                <a:solidFill>
                  <a:schemeClr val="bg1"/>
                </a:solidFill>
              </a:rPr>
              <a:t>Contenido de la asistencia letrada: Art. 520 LECrim. </a:t>
            </a:r>
          </a:p>
        </p:txBody>
      </p:sp>
    </p:spTree>
    <p:extLst>
      <p:ext uri="{BB962C8B-B14F-4D97-AF65-F5344CB8AC3E}">
        <p14:creationId xmlns:p14="http://schemas.microsoft.com/office/powerpoint/2010/main" val="258107707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Users\Dunya\Documents\SUPRALAT\Politie en Recht 8.jpg"/>
          <p:cNvPicPr>
            <a:picLocks noChangeAspect="1" noChangeArrowheads="1"/>
          </p:cNvPicPr>
          <p:nvPr/>
        </p:nvPicPr>
        <p:blipFill>
          <a:blip r:embed="rId3" cstate="print"/>
          <a:srcRect l="24433" r="35078"/>
          <a:stretch>
            <a:fillRect/>
          </a:stretch>
        </p:blipFill>
        <p:spPr bwMode="auto">
          <a:xfrm>
            <a:off x="5076056" y="0"/>
            <a:ext cx="4067944" cy="6858000"/>
          </a:xfrm>
          <a:prstGeom prst="rect">
            <a:avLst/>
          </a:prstGeom>
          <a:noFill/>
        </p:spPr>
      </p:pic>
      <p:sp>
        <p:nvSpPr>
          <p:cNvPr id="13" name="Rechthoek 12"/>
          <p:cNvSpPr/>
          <p:nvPr/>
        </p:nvSpPr>
        <p:spPr>
          <a:xfrm>
            <a:off x="5399584" y="-66573"/>
            <a:ext cx="3744416" cy="688538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ijfhoek 6"/>
          <p:cNvSpPr/>
          <p:nvPr/>
        </p:nvSpPr>
        <p:spPr>
          <a:xfrm>
            <a:off x="0" y="188031"/>
            <a:ext cx="6336704" cy="648072"/>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Parte 1 (continuación)</a:t>
            </a:r>
          </a:p>
          <a:p>
            <a:endParaRPr lang="es-ES" sz="2400" b="1" dirty="0"/>
          </a:p>
        </p:txBody>
      </p:sp>
      <p:sp>
        <p:nvSpPr>
          <p:cNvPr id="14" name="Tekstvak 13">
            <a:hlinkClick r:id="rId4" action="ppaction://hlinksldjump"/>
          </p:cNvPr>
          <p:cNvSpPr txBox="1"/>
          <p:nvPr/>
        </p:nvSpPr>
        <p:spPr>
          <a:xfrm>
            <a:off x="53852" y="980728"/>
            <a:ext cx="4806180" cy="5632311"/>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marL="144000" indent="-144000">
              <a:buFont typeface="Arial" panose="020B0604020202020204" pitchFamily="34" charset="0"/>
              <a:buChar char="•"/>
            </a:pPr>
            <a:r>
              <a:rPr lang="es-ES" sz="2000" dirty="0"/>
              <a:t>Solicitar, si lo estima conveniente, al juez o funcionario que hubiesen practicado la diligencia en la que haya intervenido, una vez terminada, la declaración o ampliación de los extremos que considere convenientes, así como la consignación en el acta de cualquier incidencia que haya tenido lugar durante su práctica .</a:t>
            </a:r>
          </a:p>
          <a:p>
            <a:endParaRPr lang="es-ES" sz="2000" dirty="0"/>
          </a:p>
          <a:p>
            <a:pPr marL="144000" indent="-144000">
              <a:buFont typeface="Arial" panose="020B0604020202020204" pitchFamily="34" charset="0"/>
              <a:buChar char="•"/>
            </a:pPr>
            <a:r>
              <a:rPr lang="es-ES" sz="2000" dirty="0"/>
              <a:t>Informar la persona detenida de las consecuencias de la prestación o denegación de consentimiento a la práctica de diligencias que se le soliciten. </a:t>
            </a:r>
          </a:p>
          <a:p>
            <a:pPr marL="144000" indent="-144000">
              <a:buFont typeface="Arial" panose="020B0604020202020204" pitchFamily="34" charset="0"/>
              <a:buChar char="•"/>
            </a:pPr>
            <a:endParaRPr lang="es-ES" sz="2000" dirty="0"/>
          </a:p>
          <a:p>
            <a:pPr marL="144000" indent="-144000">
              <a:buFont typeface="Arial" panose="020B0604020202020204" pitchFamily="34" charset="0"/>
              <a:buChar char="•"/>
            </a:pPr>
            <a:r>
              <a:rPr lang="es-ES" sz="2000" dirty="0"/>
              <a:t>Informar la persona detenida en que casos se pueden obtener muestras mediante frotis bucal sin su consentimiento para obtener datos de su ADN. </a:t>
            </a:r>
          </a:p>
        </p:txBody>
      </p:sp>
    </p:spTree>
    <p:extLst>
      <p:ext uri="{BB962C8B-B14F-4D97-AF65-F5344CB8AC3E}">
        <p14:creationId xmlns:p14="http://schemas.microsoft.com/office/powerpoint/2010/main" val="107027717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Users\Dunya\Documents\SUPRALAT\Politie en Recht 8.jpg"/>
          <p:cNvPicPr>
            <a:picLocks noChangeAspect="1" noChangeArrowheads="1"/>
          </p:cNvPicPr>
          <p:nvPr/>
        </p:nvPicPr>
        <p:blipFill>
          <a:blip r:embed="rId3" cstate="print"/>
          <a:srcRect l="24433" r="35078"/>
          <a:stretch>
            <a:fillRect/>
          </a:stretch>
        </p:blipFill>
        <p:spPr bwMode="auto">
          <a:xfrm>
            <a:off x="5076056" y="0"/>
            <a:ext cx="4067944" cy="6858000"/>
          </a:xfrm>
          <a:prstGeom prst="rect">
            <a:avLst/>
          </a:prstGeom>
          <a:noFill/>
        </p:spPr>
      </p:pic>
      <p:sp>
        <p:nvSpPr>
          <p:cNvPr id="13" name="Rechthoek 12"/>
          <p:cNvSpPr/>
          <p:nvPr/>
        </p:nvSpPr>
        <p:spPr>
          <a:xfrm>
            <a:off x="5399584" y="-66573"/>
            <a:ext cx="3744416" cy="688538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ijfhoek 6"/>
          <p:cNvSpPr/>
          <p:nvPr/>
        </p:nvSpPr>
        <p:spPr>
          <a:xfrm>
            <a:off x="-24557" y="16581"/>
            <a:ext cx="6336704" cy="648072"/>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Parte 1 (continuación)</a:t>
            </a:r>
          </a:p>
        </p:txBody>
      </p:sp>
      <p:sp>
        <p:nvSpPr>
          <p:cNvPr id="14" name="Tekstvak 13">
            <a:hlinkClick r:id="rId4" action="ppaction://hlinksldjump"/>
          </p:cNvPr>
          <p:cNvSpPr txBox="1"/>
          <p:nvPr/>
        </p:nvSpPr>
        <p:spPr>
          <a:xfrm>
            <a:off x="72008" y="1802053"/>
            <a:ext cx="4788024" cy="4708981"/>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marL="285750" indent="-285750" algn="just">
              <a:buFont typeface="Arial" panose="020B0604020202020204" pitchFamily="34" charset="0"/>
              <a:buChar char="•"/>
            </a:pPr>
            <a:r>
              <a:rPr lang="es-ES" sz="2000" dirty="0"/>
              <a:t>Secretario judicial le informará de los derechos (los previstos en el art. 118 LECrim., mencionados en el apartado anterior).</a:t>
            </a:r>
          </a:p>
          <a:p>
            <a:pPr algn="just"/>
            <a:endParaRPr lang="es-ES" sz="2000" dirty="0"/>
          </a:p>
          <a:p>
            <a:pPr marL="285750" indent="-285750" algn="just">
              <a:buFont typeface="Arial" panose="020B0604020202020204" pitchFamily="34" charset="0"/>
              <a:buChar char="•"/>
            </a:pPr>
            <a:r>
              <a:rPr lang="es-ES" sz="2000" dirty="0"/>
              <a:t>Información de los hechos que se le imputan de la forma más comprensible.</a:t>
            </a:r>
          </a:p>
          <a:p>
            <a:pPr marL="285750" indent="-285750" algn="just">
              <a:buFont typeface="Arial" panose="020B0604020202020204" pitchFamily="34" charset="0"/>
              <a:buChar char="•"/>
            </a:pPr>
            <a:r>
              <a:rPr lang="es-ES" sz="2000" dirty="0"/>
              <a:t>Tanto antes como después de prestar declaración se le permitirá entrevistarse reservadamente con su abogado/a, excepto en los casos no permitidos legalmente.</a:t>
            </a:r>
          </a:p>
          <a:p>
            <a:pPr marL="285750" indent="-285750" algn="just">
              <a:buFont typeface="Arial" panose="020B0604020202020204" pitchFamily="34" charset="0"/>
              <a:buChar char="•"/>
            </a:pPr>
            <a:r>
              <a:rPr lang="es-ES" sz="2000" dirty="0"/>
              <a:t>Comunicación con prontitud de los cambios relevantes en el objeto de la investigación y de los hechos imputados.</a:t>
            </a:r>
          </a:p>
        </p:txBody>
      </p:sp>
      <p:sp>
        <p:nvSpPr>
          <p:cNvPr id="9" name="Tekstvak 16">
            <a:hlinkClick r:id="rId5" action="ppaction://hlinksldjump"/>
          </p:cNvPr>
          <p:cNvSpPr txBox="1"/>
          <p:nvPr/>
        </p:nvSpPr>
        <p:spPr>
          <a:xfrm>
            <a:off x="72008" y="673831"/>
            <a:ext cx="4932040" cy="923330"/>
          </a:xfrm>
          <a:prstGeom prst="rect">
            <a:avLst/>
          </a:prstGeom>
          <a:solidFill>
            <a:schemeClr val="tx2">
              <a:alpha val="84000"/>
            </a:schemeClr>
          </a:solidFill>
        </p:spPr>
        <p:txBody>
          <a:bodyPr wrap="square" rtlCol="0">
            <a:spAutoFit/>
          </a:bodyPr>
          <a:lstStyle/>
          <a:p>
            <a:r>
              <a:rPr lang="es-ES" b="1" dirty="0">
                <a:solidFill>
                  <a:schemeClr val="bg1"/>
                </a:solidFill>
              </a:rPr>
              <a:t>Derechos de las personas investigadas en la primera comparecencia ante el  Juez de Instrucción (Art. 775 LECrim.)</a:t>
            </a:r>
          </a:p>
        </p:txBody>
      </p:sp>
    </p:spTree>
    <p:extLst>
      <p:ext uri="{BB962C8B-B14F-4D97-AF65-F5344CB8AC3E}">
        <p14:creationId xmlns:p14="http://schemas.microsoft.com/office/powerpoint/2010/main" val="27984950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Users\Dunya\Documents\SUPRALAT\Politie en Recht 8.jpg"/>
          <p:cNvPicPr>
            <a:picLocks noChangeAspect="1" noChangeArrowheads="1"/>
          </p:cNvPicPr>
          <p:nvPr/>
        </p:nvPicPr>
        <p:blipFill>
          <a:blip r:embed="rId3" cstate="print"/>
          <a:srcRect l="24433" r="35078"/>
          <a:stretch>
            <a:fillRect/>
          </a:stretch>
        </p:blipFill>
        <p:spPr bwMode="auto">
          <a:xfrm>
            <a:off x="5076056" y="0"/>
            <a:ext cx="4067944" cy="6858000"/>
          </a:xfrm>
          <a:prstGeom prst="rect">
            <a:avLst/>
          </a:prstGeom>
          <a:noFill/>
        </p:spPr>
      </p:pic>
      <p:sp>
        <p:nvSpPr>
          <p:cNvPr id="13" name="Rechthoek 12"/>
          <p:cNvSpPr/>
          <p:nvPr/>
        </p:nvSpPr>
        <p:spPr>
          <a:xfrm>
            <a:off x="5399584" y="-66573"/>
            <a:ext cx="3744416" cy="688538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ijfhoek 6"/>
          <p:cNvSpPr/>
          <p:nvPr/>
        </p:nvSpPr>
        <p:spPr>
          <a:xfrm>
            <a:off x="0" y="188031"/>
            <a:ext cx="6336704" cy="648072"/>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Parte 1 (continuación)</a:t>
            </a:r>
          </a:p>
        </p:txBody>
      </p:sp>
      <p:sp>
        <p:nvSpPr>
          <p:cNvPr id="14" name="Tekstvak 13">
            <a:hlinkClick r:id="rId4" action="ppaction://hlinksldjump"/>
          </p:cNvPr>
          <p:cNvSpPr txBox="1"/>
          <p:nvPr/>
        </p:nvSpPr>
        <p:spPr>
          <a:xfrm>
            <a:off x="72008" y="1556792"/>
            <a:ext cx="4788024" cy="4401205"/>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marL="742950" lvl="1" indent="-285750" algn="just">
              <a:buFont typeface="Wingdings" panose="05000000000000000000" pitchFamily="2" charset="2"/>
              <a:buChar char="ü"/>
            </a:pPr>
            <a:r>
              <a:rPr lang="es-ES" sz="2000" dirty="0"/>
              <a:t>Supuestos: detención por hechos que pueden ser tipificados exclusivamente como delitos contra la seguridad del tráfico.</a:t>
            </a:r>
          </a:p>
          <a:p>
            <a:pPr marL="742950" lvl="1" indent="-285750" algn="just">
              <a:buFont typeface="Wingdings" panose="05000000000000000000" pitchFamily="2" charset="2"/>
              <a:buChar char="ü"/>
            </a:pPr>
            <a:r>
              <a:rPr lang="es-ES" sz="2000" dirty="0"/>
              <a:t>Requisitos: </a:t>
            </a:r>
          </a:p>
          <a:p>
            <a:pPr marL="742950" lvl="1" indent="-285750" algn="just">
              <a:buFontTx/>
              <a:buChar char="-"/>
            </a:pPr>
            <a:r>
              <a:rPr lang="es-ES" sz="2000" dirty="0"/>
              <a:t>Haber facilitado información clara y suficiente sobre el contenido del derecho a la asistencia letrada.</a:t>
            </a:r>
          </a:p>
          <a:p>
            <a:pPr marL="742950" lvl="1" indent="-285750" algn="just">
              <a:buFontTx/>
              <a:buChar char="-"/>
            </a:pPr>
            <a:r>
              <a:rPr lang="es-ES" sz="2000" dirty="0"/>
              <a:t>Informar de las consecuencias de la renuncia.</a:t>
            </a:r>
          </a:p>
          <a:p>
            <a:pPr marL="742950" lvl="1" indent="-285750" algn="just">
              <a:buFontTx/>
              <a:buChar char="-"/>
            </a:pPr>
            <a:r>
              <a:rPr lang="es-ES" sz="2000" dirty="0"/>
              <a:t>Informar en lenguaje sencillo y comprensible.</a:t>
            </a:r>
          </a:p>
          <a:p>
            <a:pPr marL="742950" lvl="1" indent="-285750" algn="just">
              <a:buFont typeface="Wingdings" panose="05000000000000000000" pitchFamily="2" charset="2"/>
              <a:buChar char="ü"/>
            </a:pPr>
            <a:r>
              <a:rPr lang="es-ES" sz="2000" dirty="0"/>
              <a:t>La persona detenida puede revocar su renuncia en cualquier momento.</a:t>
            </a:r>
          </a:p>
        </p:txBody>
      </p:sp>
      <p:sp>
        <p:nvSpPr>
          <p:cNvPr id="9" name="Tekstvak 16">
            <a:hlinkClick r:id="rId5" action="ppaction://hlinksldjump"/>
          </p:cNvPr>
          <p:cNvSpPr txBox="1"/>
          <p:nvPr/>
        </p:nvSpPr>
        <p:spPr>
          <a:xfrm>
            <a:off x="72008" y="980728"/>
            <a:ext cx="4932040" cy="646331"/>
          </a:xfrm>
          <a:prstGeom prst="rect">
            <a:avLst/>
          </a:prstGeom>
          <a:solidFill>
            <a:schemeClr val="tx2">
              <a:alpha val="84000"/>
            </a:schemeClr>
          </a:solidFill>
        </p:spPr>
        <p:txBody>
          <a:bodyPr wrap="square" rtlCol="0">
            <a:spAutoFit/>
          </a:bodyPr>
          <a:lstStyle/>
          <a:p>
            <a:pPr algn="ctr"/>
            <a:r>
              <a:rPr lang="es-ES" dirty="0">
                <a:solidFill>
                  <a:schemeClr val="bg1"/>
                </a:solidFill>
              </a:rPr>
              <a:t>Derecho a la renuncia de asistencia letrada: Art. 520 LECrim. </a:t>
            </a:r>
          </a:p>
        </p:txBody>
      </p:sp>
    </p:spTree>
    <p:extLst>
      <p:ext uri="{BB962C8B-B14F-4D97-AF65-F5344CB8AC3E}">
        <p14:creationId xmlns:p14="http://schemas.microsoft.com/office/powerpoint/2010/main" val="415345552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C:\Users\Dunya Gezgin\Documents\SUPRALAT\Politie en Recht 6.jpg"/>
          <p:cNvPicPr>
            <a:picLocks noChangeAspect="1" noChangeArrowheads="1"/>
          </p:cNvPicPr>
          <p:nvPr/>
        </p:nvPicPr>
        <p:blipFill>
          <a:blip r:embed="rId3" cstate="print"/>
          <a:srcRect t="21255" b="25456"/>
          <a:stretch>
            <a:fillRect/>
          </a:stretch>
        </p:blipFill>
        <p:spPr bwMode="auto">
          <a:xfrm>
            <a:off x="0" y="0"/>
            <a:ext cx="9144001" cy="3068960"/>
          </a:xfrm>
          <a:prstGeom prst="rect">
            <a:avLst/>
          </a:prstGeom>
          <a:noFill/>
        </p:spPr>
      </p:pic>
      <p:sp>
        <p:nvSpPr>
          <p:cNvPr id="6" name="Rechthoek 5"/>
          <p:cNvSpPr/>
          <p:nvPr/>
        </p:nvSpPr>
        <p:spPr>
          <a:xfrm>
            <a:off x="0" y="0"/>
            <a:ext cx="9180512" cy="3068960"/>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 name="Tijdelijke aanduiding voor inhoud 2"/>
          <p:cNvSpPr txBox="1">
            <a:spLocks/>
          </p:cNvSpPr>
          <p:nvPr/>
        </p:nvSpPr>
        <p:spPr>
          <a:xfrm>
            <a:off x="179512" y="3284984"/>
            <a:ext cx="8676456" cy="3240360"/>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p>
            <a:pPr algn="just"/>
            <a:r>
              <a:rPr lang="es-ES" sz="2000" dirty="0"/>
              <a:t>Las excepciones al derecho a la asistencia a letrado antes de la toma de declaración y tras la privación de libertad son:</a:t>
            </a:r>
          </a:p>
          <a:p>
            <a:pPr algn="just"/>
            <a:endParaRPr lang="es-ES" sz="2000" dirty="0"/>
          </a:p>
          <a:p>
            <a:pPr marL="342900" lvl="0" indent="-342900">
              <a:buFont typeface="Arial"/>
              <a:buChar char="•"/>
            </a:pPr>
            <a:r>
              <a:rPr lang="es-ES" sz="2000" b="1" dirty="0"/>
              <a:t>Toma de declaración de seguridad </a:t>
            </a:r>
            <a:r>
              <a:rPr lang="es-ES" sz="2000" dirty="0"/>
              <a:t>para identificar a la persona o para verificar la posesión de armas o cualquier otro artículo peligroso. </a:t>
            </a:r>
          </a:p>
          <a:p>
            <a:pPr lvl="0"/>
            <a:endParaRPr lang="en-US" sz="2000" dirty="0"/>
          </a:p>
          <a:p>
            <a:pPr marL="342900" lvl="0" indent="-342900">
              <a:buFont typeface="Arial"/>
              <a:buChar char="•"/>
            </a:pPr>
            <a:r>
              <a:rPr lang="es-ES" sz="2000" dirty="0"/>
              <a:t>Lejanía geográfica: por ejemplo, si el procedimiento tiene lugar durante una operación militar en otro continente. En este caso, las autoridades deben retrasar el interrogatorio o la instrucción hasta que el abogado esté disponible</a:t>
            </a:r>
            <a:endParaRPr lang="en-US" sz="2000" dirty="0"/>
          </a:p>
          <a:p>
            <a:pPr algn="just"/>
            <a:endParaRPr lang="en-US" sz="2000" dirty="0"/>
          </a:p>
        </p:txBody>
      </p:sp>
      <p:sp>
        <p:nvSpPr>
          <p:cNvPr id="14" name="Vijfhoek 13"/>
          <p:cNvSpPr/>
          <p:nvPr/>
        </p:nvSpPr>
        <p:spPr>
          <a:xfrm>
            <a:off x="0" y="332656"/>
            <a:ext cx="6336704" cy="720080"/>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Excepciones a la asistencia de letrado en las directivas de la UE</a:t>
            </a:r>
          </a:p>
        </p:txBody>
      </p:sp>
    </p:spTree>
    <p:extLst>
      <p:ext uri="{BB962C8B-B14F-4D97-AF65-F5344CB8AC3E}">
        <p14:creationId xmlns:p14="http://schemas.microsoft.com/office/powerpoint/2010/main" val="364972210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C:\Users\Dunya Gezgin\Documents\SUPRALAT\Politie en Recht 6.jpg"/>
          <p:cNvPicPr>
            <a:picLocks noChangeAspect="1" noChangeArrowheads="1"/>
          </p:cNvPicPr>
          <p:nvPr/>
        </p:nvPicPr>
        <p:blipFill>
          <a:blip r:embed="rId3" cstate="print"/>
          <a:srcRect t="21255" b="25456"/>
          <a:stretch>
            <a:fillRect/>
          </a:stretch>
        </p:blipFill>
        <p:spPr bwMode="auto">
          <a:xfrm>
            <a:off x="0" y="0"/>
            <a:ext cx="9144001" cy="3068960"/>
          </a:xfrm>
          <a:prstGeom prst="rect">
            <a:avLst/>
          </a:prstGeom>
          <a:noFill/>
        </p:spPr>
      </p:pic>
      <p:sp>
        <p:nvSpPr>
          <p:cNvPr id="6" name="Rechthoek 5"/>
          <p:cNvSpPr/>
          <p:nvPr/>
        </p:nvSpPr>
        <p:spPr>
          <a:xfrm>
            <a:off x="0" y="0"/>
            <a:ext cx="9180512" cy="3068960"/>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 name="Tijdelijke aanduiding voor inhoud 2"/>
          <p:cNvSpPr txBox="1">
            <a:spLocks/>
          </p:cNvSpPr>
          <p:nvPr/>
        </p:nvSpPr>
        <p:spPr>
          <a:xfrm>
            <a:off x="179512" y="3284984"/>
            <a:ext cx="8676456" cy="3240360"/>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p>
            <a:pPr marL="342900" indent="-342900" algn="just">
              <a:buFont typeface="Arial" panose="020B0604020202020204" pitchFamily="34" charset="0"/>
              <a:buChar char="•"/>
            </a:pPr>
            <a:r>
              <a:rPr lang="es-ES" sz="2000" dirty="0">
                <a:solidFill>
                  <a:srgbClr val="000000"/>
                </a:solidFill>
                <a:latin typeface="Articulate Light"/>
                <a:ea typeface="Calibri"/>
                <a:cs typeface="Articulate Light"/>
              </a:rPr>
              <a:t>Interrogar al sospechoso </a:t>
            </a:r>
            <a:r>
              <a:rPr lang="es-ES" sz="2000" b="1" dirty="0">
                <a:solidFill>
                  <a:srgbClr val="000000"/>
                </a:solidFill>
                <a:latin typeface="Articulate Light"/>
                <a:ea typeface="Calibri"/>
                <a:cs typeface="Articulate Light"/>
              </a:rPr>
              <a:t>para descartar peligro grave para la vida, la libertad o la integridad de la persona, </a:t>
            </a:r>
            <a:r>
              <a:rPr lang="es-ES" sz="2000" dirty="0">
                <a:solidFill>
                  <a:srgbClr val="000000"/>
                </a:solidFill>
                <a:latin typeface="Articulate Light"/>
                <a:ea typeface="Calibri"/>
                <a:cs typeface="Articulate Light"/>
              </a:rPr>
              <a:t>o lo que se conoce como una posible </a:t>
            </a:r>
            <a:r>
              <a:rPr lang="es-ES" sz="2000" dirty="0"/>
              <a:t>«</a:t>
            </a:r>
            <a:r>
              <a:rPr lang="es-ES" sz="2000" dirty="0">
                <a:solidFill>
                  <a:srgbClr val="000000"/>
                </a:solidFill>
                <a:latin typeface="Articulate Light"/>
                <a:ea typeface="Calibri"/>
                <a:cs typeface="Articulate Light"/>
              </a:rPr>
              <a:t>bomba de relojería</a:t>
            </a:r>
            <a:r>
              <a:rPr lang="es-ES" sz="2000" dirty="0"/>
              <a:t>»</a:t>
            </a:r>
            <a:r>
              <a:rPr lang="es-ES" sz="2000" dirty="0">
                <a:solidFill>
                  <a:srgbClr val="000000"/>
                </a:solidFill>
                <a:latin typeface="Articulate Light"/>
                <a:ea typeface="Calibri"/>
                <a:cs typeface="Articulate Light"/>
              </a:rPr>
              <a:t>. El objetivo de esta toma de declaración es únicamente obtener la información necesaria para evitar daños graves para las personas. </a:t>
            </a:r>
          </a:p>
          <a:p>
            <a:pPr algn="just"/>
            <a:endParaRPr lang="es-ES" sz="2000" dirty="0">
              <a:solidFill>
                <a:srgbClr val="000000"/>
              </a:solidFill>
              <a:latin typeface="Articulate Light"/>
              <a:ea typeface="Calibri"/>
              <a:cs typeface="Articulate Light"/>
            </a:endParaRPr>
          </a:p>
          <a:p>
            <a:pPr marL="342900" indent="-342900" algn="just">
              <a:buFont typeface="Arial" panose="020B0604020202020204" pitchFamily="34" charset="0"/>
              <a:buChar char="•"/>
            </a:pPr>
            <a:r>
              <a:rPr lang="es-ES" sz="2000" dirty="0"/>
              <a:t>Cuando se necesita realizar un interrogatorio inmediatamente para </a:t>
            </a:r>
            <a:r>
              <a:rPr lang="es-ES" sz="2000" b="1" dirty="0"/>
              <a:t>prevenir «riesgo importante para el procedimiento penal»</a:t>
            </a:r>
            <a:r>
              <a:rPr lang="es-ES" sz="2000" dirty="0"/>
              <a:t>, en particular «para evitar la destrucción o alteración de pruebas esenciales o para evitar interferencias con los testigos». El objetivo de este interrogatorio es únicamente obtener información esencial para evitar que se perjudique el procedimiento. </a:t>
            </a:r>
          </a:p>
          <a:p>
            <a:pPr algn="just"/>
            <a:endParaRPr lang="en-US" sz="2000" dirty="0"/>
          </a:p>
        </p:txBody>
      </p:sp>
      <p:sp>
        <p:nvSpPr>
          <p:cNvPr id="14" name="Vijfhoek 13"/>
          <p:cNvSpPr/>
          <p:nvPr/>
        </p:nvSpPr>
        <p:spPr>
          <a:xfrm>
            <a:off x="0" y="332656"/>
            <a:ext cx="6336704" cy="720080"/>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Excepciones a la asistencia de letrado en las directivas de la UE</a:t>
            </a:r>
          </a:p>
        </p:txBody>
      </p:sp>
    </p:spTree>
    <p:extLst>
      <p:ext uri="{BB962C8B-B14F-4D97-AF65-F5344CB8AC3E}">
        <p14:creationId xmlns:p14="http://schemas.microsoft.com/office/powerpoint/2010/main" val="179649986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 descr="C:\Users\Dunya\Documents\SUPRALAT\Politie en Recht 28.jpg"/>
          <p:cNvPicPr>
            <a:picLocks noChangeAspect="1" noChangeArrowheads="1"/>
          </p:cNvPicPr>
          <p:nvPr/>
        </p:nvPicPr>
        <p:blipFill>
          <a:blip r:embed="rId2" cstate="print"/>
          <a:srcRect t="11241" b="32681"/>
          <a:stretch>
            <a:fillRect/>
          </a:stretch>
        </p:blipFill>
        <p:spPr bwMode="auto">
          <a:xfrm>
            <a:off x="-36513" y="-27384"/>
            <a:ext cx="9180513" cy="3108708"/>
          </a:xfrm>
          <a:prstGeom prst="rect">
            <a:avLst/>
          </a:prstGeom>
          <a:noFill/>
        </p:spPr>
      </p:pic>
      <p:sp>
        <p:nvSpPr>
          <p:cNvPr id="16" name="Rechthoek 15"/>
          <p:cNvSpPr/>
          <p:nvPr/>
        </p:nvSpPr>
        <p:spPr>
          <a:xfrm>
            <a:off x="-36512" y="-27384"/>
            <a:ext cx="9180512" cy="309634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ijfhoek 6"/>
          <p:cNvSpPr/>
          <p:nvPr/>
        </p:nvSpPr>
        <p:spPr>
          <a:xfrm>
            <a:off x="0" y="332656"/>
            <a:ext cx="6336704" cy="5760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a:t>Ibrahim y otros contra el Reino Unido</a:t>
            </a:r>
          </a:p>
        </p:txBody>
      </p:sp>
      <p:sp>
        <p:nvSpPr>
          <p:cNvPr id="10" name="Tijdelijke aanduiding voor inhoud 2"/>
          <p:cNvSpPr txBox="1">
            <a:spLocks/>
          </p:cNvSpPr>
          <p:nvPr/>
        </p:nvSpPr>
        <p:spPr>
          <a:xfrm>
            <a:off x="323528" y="3789040"/>
            <a:ext cx="8496944" cy="2060848"/>
          </a:xfrm>
          <a:prstGeom prst="rect">
            <a:avLst/>
          </a:prstGeom>
        </p:spPr>
        <p:txBody>
          <a:bodyPr vert="horz" lIns="91440" tIns="45720" rIns="91440" bIns="45720" rtlCol="0">
            <a:noAutofit/>
          </a:bodyPr>
          <a:lstStyle/>
          <a:p>
            <a:pPr algn="just"/>
            <a:r>
              <a:rPr lang="es-ES" sz="2000" dirty="0"/>
              <a:t>El Tribunal Europeo de Derechos Humanos determinó que, en el caso de </a:t>
            </a:r>
            <a:r>
              <a:rPr lang="es-ES" sz="2000" b="1" dirty="0"/>
              <a:t>Ibrahim y otros contra el Reino Unido, </a:t>
            </a:r>
            <a:r>
              <a:rPr lang="es-ES" sz="2000" dirty="0"/>
              <a:t>la información obtenida del sospechoso durante el interrogatorio, que se incluye como una de las excepciones mencionadas anteriormente, se puede utilizar para condenar, siempre y cuando el procedimiento en su totalidad sea justo. Esta decisión fue criticada por los jueces que no estaban de acuerdo.    </a:t>
            </a:r>
          </a:p>
        </p:txBody>
      </p:sp>
    </p:spTree>
    <p:extLst>
      <p:ext uri="{BB962C8B-B14F-4D97-AF65-F5344CB8AC3E}">
        <p14:creationId xmlns:p14="http://schemas.microsoft.com/office/powerpoint/2010/main" val="282220453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 descr="C:\Users\Dunya\Documents\SUPRALAT\Politie en Recht 28.jpg"/>
          <p:cNvPicPr>
            <a:picLocks noChangeAspect="1" noChangeArrowheads="1"/>
          </p:cNvPicPr>
          <p:nvPr/>
        </p:nvPicPr>
        <p:blipFill>
          <a:blip r:embed="rId2" cstate="print"/>
          <a:srcRect t="11241" b="32681"/>
          <a:stretch>
            <a:fillRect/>
          </a:stretch>
        </p:blipFill>
        <p:spPr bwMode="auto">
          <a:xfrm>
            <a:off x="-36513" y="-27384"/>
            <a:ext cx="9180513" cy="3108708"/>
          </a:xfrm>
          <a:prstGeom prst="rect">
            <a:avLst/>
          </a:prstGeom>
          <a:noFill/>
        </p:spPr>
      </p:pic>
      <p:sp>
        <p:nvSpPr>
          <p:cNvPr id="16" name="Rechthoek 15"/>
          <p:cNvSpPr/>
          <p:nvPr/>
        </p:nvSpPr>
        <p:spPr>
          <a:xfrm>
            <a:off x="-36512" y="-27384"/>
            <a:ext cx="9180512" cy="309634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ijfhoek 6"/>
          <p:cNvSpPr/>
          <p:nvPr/>
        </p:nvSpPr>
        <p:spPr>
          <a:xfrm>
            <a:off x="0" y="332656"/>
            <a:ext cx="6336704" cy="5760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Restricciones a la libre elección de abogado</a:t>
            </a:r>
          </a:p>
        </p:txBody>
      </p:sp>
      <p:sp>
        <p:nvSpPr>
          <p:cNvPr id="10" name="Tijdelijke aanduiding voor inhoud 2"/>
          <p:cNvSpPr txBox="1">
            <a:spLocks/>
          </p:cNvSpPr>
          <p:nvPr/>
        </p:nvSpPr>
        <p:spPr>
          <a:xfrm>
            <a:off x="323528" y="3068960"/>
            <a:ext cx="8496944" cy="3168352"/>
          </a:xfrm>
          <a:prstGeom prst="rect">
            <a:avLst/>
          </a:prstGeom>
        </p:spPr>
        <p:txBody>
          <a:bodyPr vert="horz" lIns="91440" tIns="45720" rIns="91440" bIns="45720" rtlCol="0">
            <a:noAutofit/>
          </a:bodyPr>
          <a:lstStyle/>
          <a:p>
            <a:pPr algn="just"/>
            <a:r>
              <a:rPr lang="es-ES" sz="1600" dirty="0"/>
              <a:t>El derecho a la libre elección de abogado se menciona en el </a:t>
            </a:r>
            <a:r>
              <a:rPr lang="es-ES" sz="1600" b="1" dirty="0"/>
              <a:t>artículo</a:t>
            </a:r>
            <a:r>
              <a:rPr lang="es-ES" sz="1600" dirty="0"/>
              <a:t> </a:t>
            </a:r>
            <a:r>
              <a:rPr lang="es-ES" sz="1600" b="1" dirty="0"/>
              <a:t>6.3.c)</a:t>
            </a:r>
            <a:r>
              <a:rPr lang="es-ES" sz="1600" dirty="0"/>
              <a:t> del TEDH. El caso </a:t>
            </a:r>
            <a:r>
              <a:rPr lang="es-ES" sz="1600" b="1" dirty="0" err="1"/>
              <a:t>Dvorski</a:t>
            </a:r>
            <a:r>
              <a:rPr lang="es-ES" sz="1600" b="1" dirty="0"/>
              <a:t> contra Croacia </a:t>
            </a:r>
            <a:r>
              <a:rPr lang="es-ES" sz="1600" dirty="0"/>
              <a:t>trata de este derecho en la fase de detención policial. </a:t>
            </a:r>
            <a:r>
              <a:rPr lang="es-ES" sz="1600" dirty="0" err="1"/>
              <a:t>Dvorski</a:t>
            </a:r>
            <a:r>
              <a:rPr lang="es-ES" sz="1600" dirty="0"/>
              <a:t> aclara que el derecho se aplica tanto a los sospechosos que pagan la asistencia letrada como a aquellos cuya asistencia se proporciona de manera gratuita. En el caso </a:t>
            </a:r>
            <a:r>
              <a:rPr lang="es-ES" sz="1600" dirty="0" err="1"/>
              <a:t>Dvorski</a:t>
            </a:r>
            <a:r>
              <a:rPr lang="es-ES" sz="1600" dirty="0"/>
              <a:t>, la policía no informó al sospechoso de que sus padres habían contratado un abogado para él. En lugar de esto, le pidieron a </a:t>
            </a:r>
            <a:r>
              <a:rPr lang="es-ES" sz="1600" dirty="0" err="1"/>
              <a:t>Dvorski</a:t>
            </a:r>
            <a:r>
              <a:rPr lang="es-ES" sz="1600" dirty="0"/>
              <a:t> que estuviera de acuerdo en recibir la asistencia de un letrado al que conocía la policía, a lo que </a:t>
            </a:r>
            <a:r>
              <a:rPr lang="es-ES" sz="1600" dirty="0" err="1"/>
              <a:t>Dvorski</a:t>
            </a:r>
            <a:r>
              <a:rPr lang="es-ES" sz="1600" dirty="0"/>
              <a:t> no se opuso. </a:t>
            </a:r>
          </a:p>
          <a:p>
            <a:pPr algn="just"/>
            <a:r>
              <a:rPr lang="es-ES" sz="1600" dirty="0"/>
              <a:t> </a:t>
            </a:r>
          </a:p>
          <a:p>
            <a:pPr algn="just"/>
            <a:r>
              <a:rPr lang="es-ES" sz="1600" dirty="0"/>
              <a:t>El Tribunal dispuso que no había suficientes motivos importantes para restringir el derecho de </a:t>
            </a:r>
            <a:r>
              <a:rPr lang="es-ES" sz="1600" dirty="0" err="1"/>
              <a:t>Dvorski</a:t>
            </a:r>
            <a:r>
              <a:rPr lang="es-ES" sz="1600" dirty="0"/>
              <a:t> a la libre elección de abogado. El único motivo indicado por las autoridades fue que el abogado escogido por sus padres no tenía un poder de representación válido, lo que no era cierto.</a:t>
            </a:r>
          </a:p>
          <a:p>
            <a:pPr algn="just"/>
            <a:endParaRPr lang="nl-NL" sz="1600" dirty="0"/>
          </a:p>
          <a:p>
            <a:pPr algn="just"/>
            <a:r>
              <a:rPr lang="es-ES" sz="1600" dirty="0"/>
              <a:t>¿Qué conclusiones se pueden extraer del caso </a:t>
            </a:r>
            <a:r>
              <a:rPr lang="es-ES" sz="1600" dirty="0" err="1"/>
              <a:t>Dvoski</a:t>
            </a:r>
            <a:r>
              <a:rPr lang="es-ES" sz="1600" dirty="0"/>
              <a:t> contra Croacia?</a:t>
            </a:r>
          </a:p>
        </p:txBody>
      </p:sp>
    </p:spTree>
    <p:extLst>
      <p:ext uri="{BB962C8B-B14F-4D97-AF65-F5344CB8AC3E}">
        <p14:creationId xmlns:p14="http://schemas.microsoft.com/office/powerpoint/2010/main" val="87323852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 descr="C:\Users\Dunya\Documents\SUPRALAT\Politie en Recht 28.jpg"/>
          <p:cNvPicPr>
            <a:picLocks noChangeAspect="1" noChangeArrowheads="1"/>
          </p:cNvPicPr>
          <p:nvPr/>
        </p:nvPicPr>
        <p:blipFill>
          <a:blip r:embed="rId2" cstate="print"/>
          <a:srcRect t="11241" b="32681"/>
          <a:stretch>
            <a:fillRect/>
          </a:stretch>
        </p:blipFill>
        <p:spPr bwMode="auto">
          <a:xfrm>
            <a:off x="-36513" y="-27384"/>
            <a:ext cx="9180513" cy="3108708"/>
          </a:xfrm>
          <a:prstGeom prst="rect">
            <a:avLst/>
          </a:prstGeom>
          <a:noFill/>
        </p:spPr>
      </p:pic>
      <p:sp>
        <p:nvSpPr>
          <p:cNvPr id="16" name="Rechthoek 15"/>
          <p:cNvSpPr/>
          <p:nvPr/>
        </p:nvSpPr>
        <p:spPr>
          <a:xfrm>
            <a:off x="-36512" y="-27384"/>
            <a:ext cx="9180512" cy="309634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ijfhoek 6"/>
          <p:cNvSpPr/>
          <p:nvPr/>
        </p:nvSpPr>
        <p:spPr>
          <a:xfrm>
            <a:off x="0" y="332656"/>
            <a:ext cx="6336704" cy="5760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Libre elección de abogado</a:t>
            </a:r>
          </a:p>
        </p:txBody>
      </p:sp>
      <p:sp>
        <p:nvSpPr>
          <p:cNvPr id="10" name="Tijdelijke aanduiding voor inhoud 2"/>
          <p:cNvSpPr txBox="1">
            <a:spLocks/>
          </p:cNvSpPr>
          <p:nvPr/>
        </p:nvSpPr>
        <p:spPr>
          <a:xfrm>
            <a:off x="323528" y="3284984"/>
            <a:ext cx="8496944" cy="1800200"/>
          </a:xfrm>
          <a:prstGeom prst="rect">
            <a:avLst/>
          </a:prstGeom>
          <a:solidFill>
            <a:schemeClr val="bg2">
              <a:lumMod val="95000"/>
            </a:schemeClr>
          </a:solidFill>
        </p:spPr>
        <p:txBody>
          <a:bodyPr vert="horz" lIns="91440" tIns="45720" rIns="91440" bIns="45720" rtlCol="0">
            <a:noAutofit/>
          </a:bodyPr>
          <a:lstStyle/>
          <a:p>
            <a:pPr algn="just"/>
            <a:endParaRPr lang="en-US" dirty="0"/>
          </a:p>
          <a:p>
            <a:pPr algn="just"/>
            <a:r>
              <a:rPr lang="es-ES" sz="2000" dirty="0"/>
              <a:t>En primer lugar, el derecho a la libre elección de abogado se puede restringir, pero debe existir un </a:t>
            </a:r>
            <a:r>
              <a:rPr lang="es-ES" sz="2000" b="1" dirty="0"/>
              <a:t>motivo válido</a:t>
            </a:r>
            <a:r>
              <a:rPr lang="es-ES" sz="2000" dirty="0"/>
              <a:t> para hacer esto. Por ejemplo, cuando el abogado no forma parte de la asistencia jurídica gratuita, y el sospechoso no puede pagar esta asistencia, o cuando el abogado no cuenta con la cualificación suficiente. </a:t>
            </a:r>
          </a:p>
          <a:p>
            <a:pPr algn="just"/>
            <a:endParaRPr lang="nl-NL" dirty="0"/>
          </a:p>
        </p:txBody>
      </p:sp>
    </p:spTree>
    <p:extLst>
      <p:ext uri="{BB962C8B-B14F-4D97-AF65-F5344CB8AC3E}">
        <p14:creationId xmlns:p14="http://schemas.microsoft.com/office/powerpoint/2010/main" val="77936442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Dunya Gezgin\Documents\SUPRALAT\Politie en Recht 55.jpg"/>
          <p:cNvPicPr>
            <a:picLocks noChangeAspect="1" noChangeArrowheads="1"/>
          </p:cNvPicPr>
          <p:nvPr/>
        </p:nvPicPr>
        <p:blipFill>
          <a:blip r:embed="rId3" cstate="print"/>
          <a:srcRect t="50878" b="-593"/>
          <a:stretch>
            <a:fillRect/>
          </a:stretch>
        </p:blipFill>
        <p:spPr bwMode="auto">
          <a:xfrm>
            <a:off x="0" y="0"/>
            <a:ext cx="9180512" cy="2808312"/>
          </a:xfrm>
          <a:prstGeom prst="rect">
            <a:avLst/>
          </a:prstGeom>
          <a:noFill/>
        </p:spPr>
      </p:pic>
      <p:sp>
        <p:nvSpPr>
          <p:cNvPr id="6" name="Rechthoek 5"/>
          <p:cNvSpPr/>
          <p:nvPr/>
        </p:nvSpPr>
        <p:spPr>
          <a:xfrm>
            <a:off x="0" y="-27384"/>
            <a:ext cx="9180512" cy="2808312"/>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 name="Tijdelijke aanduiding voor inhoud 2"/>
          <p:cNvSpPr txBox="1">
            <a:spLocks/>
          </p:cNvSpPr>
          <p:nvPr/>
        </p:nvSpPr>
        <p:spPr>
          <a:xfrm>
            <a:off x="251520" y="2808312"/>
            <a:ext cx="8640960" cy="4049688"/>
          </a:xfrm>
          <a:prstGeom prst="rect">
            <a:avLst/>
          </a:prstGeom>
        </p:spPr>
        <p:txBody>
          <a:bodyPr vert="horz" lIns="91440" tIns="45720" rIns="91440" bIns="45720" rtlCol="0">
            <a:noAutofit/>
          </a:bodyPr>
          <a:lstStyle/>
          <a:p>
            <a:pPr algn="just"/>
            <a:r>
              <a:rPr lang="es-ES" dirty="0"/>
              <a:t>Este módulo se centra en las numerosas normas de derechos humanos, en las directivas europeas aplicables en el contexto de dependencias policiales y en como han sido traspuestas a nuestro ordenamiento jurídico.</a:t>
            </a:r>
          </a:p>
          <a:p>
            <a:pPr algn="just"/>
            <a:r>
              <a:rPr lang="es-ES" dirty="0"/>
              <a:t> </a:t>
            </a:r>
          </a:p>
          <a:p>
            <a:pPr algn="just"/>
            <a:r>
              <a:rPr lang="es-ES" dirty="0"/>
              <a:t>Dos son las directivas importantes a tener en cuenta en dependencias judiciales: </a:t>
            </a:r>
          </a:p>
          <a:p>
            <a:pPr marL="144000" indent="-144000" algn="just">
              <a:buFont typeface="Arial" panose="020B0604020202020204" pitchFamily="34" charset="0"/>
              <a:buChar char="•"/>
            </a:pPr>
            <a:r>
              <a:rPr lang="es-ES" dirty="0"/>
              <a:t>Directiva relativa al derecho a la información en los procesos penales (Directiva 2012/13) de 22 de mayo de 2012, incorporada a nuestro ordenamiento jurídico mediante la LO 5/2015, de 27 de abril, por la que se modificó la Ley de Enjuiciamiento Criminal.</a:t>
            </a:r>
            <a:r>
              <a:rPr lang="es-ES" sz="2000" dirty="0"/>
              <a:t> </a:t>
            </a:r>
          </a:p>
          <a:p>
            <a:pPr algn="just"/>
            <a:endParaRPr lang="es-ES" sz="2000" dirty="0"/>
          </a:p>
          <a:p>
            <a:pPr marL="144000" indent="-144000" algn="just">
              <a:buFont typeface="Arial" panose="020B0604020202020204" pitchFamily="34" charset="0"/>
              <a:buChar char="•"/>
            </a:pPr>
            <a:r>
              <a:rPr lang="es-ES" dirty="0"/>
              <a:t>Directiva relativa al derecho a interpretación y a traducción ( Directiva 2010/642, de 20 de octubre de 2010, incorporada a nuestro ordenamiento jurídico mediante la LO 5/2015, de 27 de abril, por la que se modificó la Ley de Enjuiciamiento Criminal.</a:t>
            </a:r>
          </a:p>
          <a:p>
            <a:pPr algn="just"/>
            <a:r>
              <a:rPr lang="es-ES" dirty="0"/>
              <a:t>Además, este módulo contiene varias situaciones hipotéticas con preguntas a las que tendrá que responder. Las situaciones ocurren en España. </a:t>
            </a:r>
          </a:p>
          <a:p>
            <a:pPr algn="just"/>
            <a:endParaRPr lang="es-ES" dirty="0"/>
          </a:p>
        </p:txBody>
      </p:sp>
      <p:sp>
        <p:nvSpPr>
          <p:cNvPr id="7" name="Vijfhoek 6"/>
          <p:cNvSpPr/>
          <p:nvPr/>
        </p:nvSpPr>
        <p:spPr>
          <a:xfrm>
            <a:off x="0" y="332656"/>
            <a:ext cx="6336704" cy="5760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Bienvenido/a</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 descr="C:\Users\Dunya\Documents\SUPRALAT\Politie en Recht 28.jpg"/>
          <p:cNvPicPr>
            <a:picLocks noChangeAspect="1" noChangeArrowheads="1"/>
          </p:cNvPicPr>
          <p:nvPr/>
        </p:nvPicPr>
        <p:blipFill>
          <a:blip r:embed="rId2" cstate="print"/>
          <a:srcRect t="11241" b="32681"/>
          <a:stretch>
            <a:fillRect/>
          </a:stretch>
        </p:blipFill>
        <p:spPr bwMode="auto">
          <a:xfrm>
            <a:off x="-36513" y="-27384"/>
            <a:ext cx="9180513" cy="3108708"/>
          </a:xfrm>
          <a:prstGeom prst="rect">
            <a:avLst/>
          </a:prstGeom>
          <a:noFill/>
        </p:spPr>
      </p:pic>
      <p:sp>
        <p:nvSpPr>
          <p:cNvPr id="16" name="Rechthoek 15"/>
          <p:cNvSpPr/>
          <p:nvPr/>
        </p:nvSpPr>
        <p:spPr>
          <a:xfrm>
            <a:off x="-36512" y="-27384"/>
            <a:ext cx="9180512" cy="309634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ijfhoek 6"/>
          <p:cNvSpPr/>
          <p:nvPr/>
        </p:nvSpPr>
        <p:spPr>
          <a:xfrm>
            <a:off x="0" y="332656"/>
            <a:ext cx="6336704" cy="5760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Libre elección de abogado</a:t>
            </a:r>
          </a:p>
        </p:txBody>
      </p:sp>
      <p:sp>
        <p:nvSpPr>
          <p:cNvPr id="10" name="Tijdelijke aanduiding voor inhoud 2"/>
          <p:cNvSpPr txBox="1">
            <a:spLocks/>
          </p:cNvSpPr>
          <p:nvPr/>
        </p:nvSpPr>
        <p:spPr>
          <a:xfrm>
            <a:off x="323528" y="3168352"/>
            <a:ext cx="8496944" cy="3108708"/>
          </a:xfrm>
          <a:prstGeom prst="rect">
            <a:avLst/>
          </a:prstGeom>
          <a:solidFill>
            <a:schemeClr val="bg2">
              <a:lumMod val="95000"/>
            </a:schemeClr>
          </a:solidFill>
        </p:spPr>
        <p:txBody>
          <a:bodyPr vert="horz" lIns="91440" tIns="45720" rIns="91440" bIns="45720" rtlCol="0">
            <a:noAutofit/>
          </a:bodyPr>
          <a:lstStyle/>
          <a:p>
            <a:r>
              <a:rPr lang="es-ES" sz="2000" dirty="0"/>
              <a:t>En segundo lugar, los sospechosos pueden </a:t>
            </a:r>
            <a:r>
              <a:rPr lang="es-ES" sz="2000" b="1" dirty="0"/>
              <a:t>elegir un abogado sobre una base informada.</a:t>
            </a:r>
          </a:p>
          <a:p>
            <a:r>
              <a:rPr lang="es-ES" sz="2000" dirty="0"/>
              <a:t> </a:t>
            </a:r>
          </a:p>
          <a:p>
            <a:pPr algn="just"/>
            <a:r>
              <a:rPr lang="es-ES" sz="2000" dirty="0"/>
              <a:t>Cualquier </a:t>
            </a:r>
            <a:r>
              <a:rPr lang="es-ES" sz="2000" b="1" dirty="0"/>
              <a:t>renuncia al derecho a la libre elección de abogado debe ser voluntaria e informada. </a:t>
            </a:r>
            <a:r>
              <a:rPr lang="es-ES" sz="2000" dirty="0"/>
              <a:t>La renuncia no será válida si la policía le dice al sospechoso que el abogado que ha elegido no está disponible, sin intentar contactar con este abogado primero. Probablemente tampoco sea válida si se le dice a los sospechosos que si eligen su propio abogado tendrán que esperar más en el calabozo hasta que llegue el abogado.   </a:t>
            </a:r>
          </a:p>
          <a:p>
            <a:pPr algn="just"/>
            <a:r>
              <a:rPr lang="es-ES" sz="2000" dirty="0"/>
              <a:t> </a:t>
            </a:r>
          </a:p>
        </p:txBody>
      </p:sp>
    </p:spTree>
    <p:extLst>
      <p:ext uri="{BB962C8B-B14F-4D97-AF65-F5344CB8AC3E}">
        <p14:creationId xmlns:p14="http://schemas.microsoft.com/office/powerpoint/2010/main" val="279580253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 descr="C:\Users\Dunya\Documents\SUPRALAT\Politie en Recht 28.jpg"/>
          <p:cNvPicPr>
            <a:picLocks noChangeAspect="1" noChangeArrowheads="1"/>
          </p:cNvPicPr>
          <p:nvPr/>
        </p:nvPicPr>
        <p:blipFill>
          <a:blip r:embed="rId2" cstate="print"/>
          <a:srcRect t="11241" b="32681"/>
          <a:stretch>
            <a:fillRect/>
          </a:stretch>
        </p:blipFill>
        <p:spPr bwMode="auto">
          <a:xfrm>
            <a:off x="-36513" y="-27384"/>
            <a:ext cx="9180513" cy="3108708"/>
          </a:xfrm>
          <a:prstGeom prst="rect">
            <a:avLst/>
          </a:prstGeom>
          <a:noFill/>
        </p:spPr>
      </p:pic>
      <p:sp>
        <p:nvSpPr>
          <p:cNvPr id="16" name="Rechthoek 15"/>
          <p:cNvSpPr/>
          <p:nvPr/>
        </p:nvSpPr>
        <p:spPr>
          <a:xfrm>
            <a:off x="-36512" y="-27384"/>
            <a:ext cx="9180512" cy="309634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ijfhoek 6"/>
          <p:cNvSpPr/>
          <p:nvPr/>
        </p:nvSpPr>
        <p:spPr>
          <a:xfrm>
            <a:off x="0" y="332656"/>
            <a:ext cx="6336704" cy="5760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Libre elección de abogado</a:t>
            </a:r>
          </a:p>
        </p:txBody>
      </p:sp>
      <p:sp>
        <p:nvSpPr>
          <p:cNvPr id="10" name="Tijdelijke aanduiding voor inhoud 2"/>
          <p:cNvSpPr txBox="1">
            <a:spLocks/>
          </p:cNvSpPr>
          <p:nvPr/>
        </p:nvSpPr>
        <p:spPr>
          <a:xfrm>
            <a:off x="323528" y="3456384"/>
            <a:ext cx="8496944" cy="2132856"/>
          </a:xfrm>
          <a:prstGeom prst="rect">
            <a:avLst/>
          </a:prstGeom>
          <a:solidFill>
            <a:schemeClr val="bg2">
              <a:lumMod val="95000"/>
            </a:schemeClr>
          </a:solidFill>
        </p:spPr>
        <p:txBody>
          <a:bodyPr vert="horz" lIns="91440" tIns="45720" rIns="91440" bIns="45720" rtlCol="0">
            <a:noAutofit/>
          </a:bodyPr>
          <a:lstStyle/>
          <a:p>
            <a:pPr algn="just"/>
            <a:endParaRPr lang="en-US" dirty="0"/>
          </a:p>
          <a:p>
            <a:pPr algn="just"/>
            <a:r>
              <a:rPr lang="es-ES" sz="2000" dirty="0"/>
              <a:t>El derecho a la libre elección de abogado implica </a:t>
            </a:r>
            <a:r>
              <a:rPr lang="es-ES" sz="2000" b="1" dirty="0"/>
              <a:t>obligaciones positivas</a:t>
            </a:r>
            <a:r>
              <a:rPr lang="es-ES" sz="2000" dirty="0"/>
              <a:t> en nombre de las autoridades. Por ejemplo, informar al sospechoso de que un tercero ha contratado un abogado para que le represente, como en el caso </a:t>
            </a:r>
            <a:r>
              <a:rPr lang="es-ES" sz="2000" dirty="0" err="1"/>
              <a:t>Dvorski</a:t>
            </a:r>
            <a:r>
              <a:rPr lang="es-ES" sz="2000" dirty="0"/>
              <a:t>, o informar al sospechoso sobre si el abogado elegido puede asistirle y cuándo.</a:t>
            </a:r>
          </a:p>
          <a:p>
            <a:pPr algn="just"/>
            <a:r>
              <a:rPr lang="es-ES" sz="2000" dirty="0"/>
              <a:t> </a:t>
            </a:r>
          </a:p>
        </p:txBody>
      </p:sp>
    </p:spTree>
    <p:extLst>
      <p:ext uri="{BB962C8B-B14F-4D97-AF65-F5344CB8AC3E}">
        <p14:creationId xmlns:p14="http://schemas.microsoft.com/office/powerpoint/2010/main" val="339162684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Users\Dunya\Documents\SUPRALAT\Politie en Recht 8.jpg"/>
          <p:cNvPicPr>
            <a:picLocks noChangeAspect="1" noChangeArrowheads="1"/>
          </p:cNvPicPr>
          <p:nvPr/>
        </p:nvPicPr>
        <p:blipFill>
          <a:blip r:embed="rId3" cstate="print"/>
          <a:srcRect l="24433" r="35078"/>
          <a:stretch>
            <a:fillRect/>
          </a:stretch>
        </p:blipFill>
        <p:spPr bwMode="auto">
          <a:xfrm>
            <a:off x="5076056" y="0"/>
            <a:ext cx="4067944" cy="6858000"/>
          </a:xfrm>
          <a:prstGeom prst="rect">
            <a:avLst/>
          </a:prstGeom>
          <a:noFill/>
        </p:spPr>
      </p:pic>
      <p:sp>
        <p:nvSpPr>
          <p:cNvPr id="13" name="Rechthoek 12"/>
          <p:cNvSpPr/>
          <p:nvPr/>
        </p:nvSpPr>
        <p:spPr>
          <a:xfrm>
            <a:off x="5399584" y="-66573"/>
            <a:ext cx="3744416" cy="688538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ijfhoek 6"/>
          <p:cNvSpPr/>
          <p:nvPr/>
        </p:nvSpPr>
        <p:spPr>
          <a:xfrm>
            <a:off x="0" y="188031"/>
            <a:ext cx="6336704" cy="648072"/>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Parte 1 (continuación)</a:t>
            </a:r>
          </a:p>
        </p:txBody>
      </p:sp>
      <p:sp>
        <p:nvSpPr>
          <p:cNvPr id="9" name="Tekstvak 16">
            <a:hlinkClick r:id="rId4" action="ppaction://hlinksldjump"/>
          </p:cNvPr>
          <p:cNvSpPr txBox="1"/>
          <p:nvPr/>
        </p:nvSpPr>
        <p:spPr>
          <a:xfrm>
            <a:off x="72008" y="980728"/>
            <a:ext cx="4932040" cy="369332"/>
          </a:xfrm>
          <a:prstGeom prst="rect">
            <a:avLst/>
          </a:prstGeom>
          <a:solidFill>
            <a:schemeClr val="tx2">
              <a:alpha val="84000"/>
            </a:schemeClr>
          </a:solidFill>
        </p:spPr>
        <p:txBody>
          <a:bodyPr wrap="square" rtlCol="0">
            <a:spAutoFit/>
          </a:bodyPr>
          <a:lstStyle/>
          <a:p>
            <a:pPr algn="ctr"/>
            <a:r>
              <a:rPr lang="es-ES" dirty="0">
                <a:solidFill>
                  <a:schemeClr val="bg1"/>
                </a:solidFill>
              </a:rPr>
              <a:t>Especial mención al </a:t>
            </a:r>
            <a:r>
              <a:rPr lang="es-ES" i="1" dirty="0">
                <a:solidFill>
                  <a:schemeClr val="bg1"/>
                </a:solidFill>
              </a:rPr>
              <a:t>habeas corpus</a:t>
            </a:r>
          </a:p>
        </p:txBody>
      </p:sp>
      <p:sp>
        <p:nvSpPr>
          <p:cNvPr id="2" name="1 CuadroTexto"/>
          <p:cNvSpPr txBox="1"/>
          <p:nvPr/>
        </p:nvSpPr>
        <p:spPr>
          <a:xfrm>
            <a:off x="179512" y="1628800"/>
            <a:ext cx="4824536" cy="480131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ca-ES" dirty="0"/>
              <a:t>La </a:t>
            </a:r>
            <a:r>
              <a:rPr lang="ca-ES" dirty="0" err="1"/>
              <a:t>jurisprudencia</a:t>
            </a:r>
            <a:r>
              <a:rPr lang="ca-ES" dirty="0"/>
              <a:t> de </a:t>
            </a:r>
            <a:r>
              <a:rPr lang="ca-ES" dirty="0" err="1"/>
              <a:t>nuestros</a:t>
            </a:r>
            <a:r>
              <a:rPr lang="ca-ES" dirty="0"/>
              <a:t> </a:t>
            </a:r>
            <a:r>
              <a:rPr lang="ca-ES" dirty="0" err="1"/>
              <a:t>tribunales</a:t>
            </a:r>
            <a:r>
              <a:rPr lang="ca-ES" dirty="0"/>
              <a:t> ha </a:t>
            </a:r>
            <a:r>
              <a:rPr lang="ca-ES" dirty="0" err="1"/>
              <a:t>estimado</a:t>
            </a:r>
            <a:r>
              <a:rPr lang="ca-ES" dirty="0"/>
              <a:t> el </a:t>
            </a:r>
            <a:r>
              <a:rPr lang="ca-ES" dirty="0" err="1"/>
              <a:t>procedimiento</a:t>
            </a:r>
            <a:r>
              <a:rPr lang="ca-ES" dirty="0"/>
              <a:t> del habeas corpus por los </a:t>
            </a:r>
            <a:r>
              <a:rPr lang="ca-ES" dirty="0" err="1"/>
              <a:t>siguientes</a:t>
            </a:r>
            <a:r>
              <a:rPr lang="ca-ES" dirty="0"/>
              <a:t> </a:t>
            </a:r>
            <a:r>
              <a:rPr lang="ca-ES" dirty="0" err="1"/>
              <a:t>motivos</a:t>
            </a:r>
            <a:r>
              <a:rPr lang="ca-ES" dirty="0"/>
              <a:t>:</a:t>
            </a:r>
          </a:p>
          <a:p>
            <a:endParaRPr lang="ca-ES" dirty="0"/>
          </a:p>
          <a:p>
            <a:pPr marL="144000" indent="-144000">
              <a:buFont typeface="Arial" panose="020B0604020202020204" pitchFamily="34" charset="0"/>
              <a:buChar char="•"/>
            </a:pPr>
            <a:r>
              <a:rPr lang="es-ES" dirty="0"/>
              <a:t>No conocer los motivos de su detención porque no se los han explicado.</a:t>
            </a:r>
          </a:p>
          <a:p>
            <a:pPr marL="144000" indent="-144000">
              <a:buFont typeface="Arial" panose="020B0604020202020204" pitchFamily="34" charset="0"/>
              <a:buChar char="•"/>
            </a:pPr>
            <a:endParaRPr lang="es-ES" dirty="0"/>
          </a:p>
          <a:p>
            <a:pPr marL="144000" indent="-144000">
              <a:buFont typeface="Arial" panose="020B0604020202020204" pitchFamily="34" charset="0"/>
              <a:buChar char="•"/>
            </a:pPr>
            <a:r>
              <a:rPr lang="es-ES" dirty="0"/>
              <a:t>No explicar con suficiente detalle los hechos que se le imputan y han llevado a que se le prive de su libertad.</a:t>
            </a:r>
          </a:p>
          <a:p>
            <a:pPr marL="144000" indent="-144000">
              <a:buFont typeface="Arial" panose="020B0604020202020204" pitchFamily="34" charset="0"/>
              <a:buChar char="•"/>
            </a:pPr>
            <a:endParaRPr lang="es-ES" dirty="0"/>
          </a:p>
          <a:p>
            <a:r>
              <a:rPr lang="es-ES" b="1" dirty="0">
                <a:solidFill>
                  <a:schemeClr val="accent1"/>
                </a:solidFill>
              </a:rPr>
              <a:t>Atención:</a:t>
            </a:r>
            <a:r>
              <a:rPr lang="es-ES" dirty="0"/>
              <a:t> en caso de que el abogado/a no llegue dentro de las tres horas siguientes a su llamamiento sin causa justificada pude dar lugar  al correspondiente testimonio de la resolución para enviarlo al Colegio de abogado/as a los efectos oportunos.</a:t>
            </a:r>
            <a:endParaRPr lang="ca-ES" dirty="0"/>
          </a:p>
        </p:txBody>
      </p:sp>
    </p:spTree>
    <p:extLst>
      <p:ext uri="{BB962C8B-B14F-4D97-AF65-F5344CB8AC3E}">
        <p14:creationId xmlns:p14="http://schemas.microsoft.com/office/powerpoint/2010/main" val="153481139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Users\Dunya\Documents\SUPRALAT\Politie en Recht 8.jpg"/>
          <p:cNvPicPr>
            <a:picLocks noChangeAspect="1" noChangeArrowheads="1"/>
          </p:cNvPicPr>
          <p:nvPr/>
        </p:nvPicPr>
        <p:blipFill>
          <a:blip r:embed="rId3" cstate="print"/>
          <a:srcRect l="24433" r="35078"/>
          <a:stretch>
            <a:fillRect/>
          </a:stretch>
        </p:blipFill>
        <p:spPr bwMode="auto">
          <a:xfrm>
            <a:off x="5076056" y="0"/>
            <a:ext cx="4067944" cy="6858000"/>
          </a:xfrm>
          <a:prstGeom prst="rect">
            <a:avLst/>
          </a:prstGeom>
          <a:noFill/>
        </p:spPr>
      </p:pic>
      <p:sp>
        <p:nvSpPr>
          <p:cNvPr id="13" name="Rechthoek 12"/>
          <p:cNvSpPr/>
          <p:nvPr/>
        </p:nvSpPr>
        <p:spPr>
          <a:xfrm>
            <a:off x="5399584" y="-66573"/>
            <a:ext cx="3744416" cy="688538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ijfhoek 6"/>
          <p:cNvSpPr/>
          <p:nvPr/>
        </p:nvSpPr>
        <p:spPr>
          <a:xfrm>
            <a:off x="-24386" y="62771"/>
            <a:ext cx="6336704" cy="648072"/>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¿Cómo interpreta el T.S. el derecho de defensa y el derecho a la asistencia letrada?</a:t>
            </a:r>
          </a:p>
        </p:txBody>
      </p:sp>
      <p:sp>
        <p:nvSpPr>
          <p:cNvPr id="14" name="Tekstvak 13">
            <a:hlinkClick r:id="rId4" action="ppaction://hlinksldjump"/>
          </p:cNvPr>
          <p:cNvSpPr txBox="1"/>
          <p:nvPr/>
        </p:nvSpPr>
        <p:spPr>
          <a:xfrm>
            <a:off x="124086" y="1052736"/>
            <a:ext cx="4759957" cy="5016758"/>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s-ES" sz="2000" dirty="0"/>
              <a:t>La </a:t>
            </a:r>
            <a:r>
              <a:rPr lang="es-ES" sz="2000" b="1" dirty="0"/>
              <a:t>jurisprudencia del T.S</a:t>
            </a:r>
            <a:r>
              <a:rPr lang="es-ES" sz="2000" dirty="0"/>
              <a:t>. (por ejemplo, STS núm. 513/2019 de 28 octubre) considera que el derecho a la asistencia letrada del detenido:</a:t>
            </a:r>
          </a:p>
          <a:p>
            <a:endParaRPr lang="es-ES" sz="2000" dirty="0"/>
          </a:p>
          <a:p>
            <a:pPr marL="285750" indent="-285750">
              <a:buFont typeface="Arial" panose="020B0604020202020204" pitchFamily="34" charset="0"/>
              <a:buChar char="•"/>
            </a:pPr>
            <a:r>
              <a:rPr lang="es-ES" sz="2000" dirty="0"/>
              <a:t>Tiene relevancia constitucional como una de las garantías del derecho a la libertad protegido.</a:t>
            </a:r>
          </a:p>
          <a:p>
            <a:r>
              <a:rPr lang="es-ES" sz="2000" dirty="0"/>
              <a:t> </a:t>
            </a:r>
          </a:p>
          <a:p>
            <a:pPr marL="285750" indent="-285750">
              <a:buFont typeface="Arial" panose="020B0604020202020204" pitchFamily="34" charset="0"/>
              <a:buChar char="•"/>
            </a:pPr>
            <a:r>
              <a:rPr lang="es-ES" sz="2000" dirty="0"/>
              <a:t>Su función consiste en asegurar que los derechos constitucionales de quien está en situación de detención sean respetados, que no sufren coacción o trata incompatible con su dignidad y libertad de declaración.</a:t>
            </a:r>
          </a:p>
          <a:p>
            <a:endParaRPr lang="es-ES" sz="2000" dirty="0"/>
          </a:p>
        </p:txBody>
      </p:sp>
    </p:spTree>
    <p:extLst>
      <p:ext uri="{BB962C8B-B14F-4D97-AF65-F5344CB8AC3E}">
        <p14:creationId xmlns:p14="http://schemas.microsoft.com/office/powerpoint/2010/main" val="152802089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Users\Dunya\Documents\SUPRALAT\Politie en Recht 8.jpg"/>
          <p:cNvPicPr>
            <a:picLocks noChangeAspect="1" noChangeArrowheads="1"/>
          </p:cNvPicPr>
          <p:nvPr/>
        </p:nvPicPr>
        <p:blipFill>
          <a:blip r:embed="rId3" cstate="print"/>
          <a:srcRect l="24433" r="35078"/>
          <a:stretch>
            <a:fillRect/>
          </a:stretch>
        </p:blipFill>
        <p:spPr bwMode="auto">
          <a:xfrm>
            <a:off x="5076056" y="0"/>
            <a:ext cx="4067944" cy="6858000"/>
          </a:xfrm>
          <a:prstGeom prst="rect">
            <a:avLst/>
          </a:prstGeom>
          <a:noFill/>
        </p:spPr>
      </p:pic>
      <p:sp>
        <p:nvSpPr>
          <p:cNvPr id="13" name="Rechthoek 12"/>
          <p:cNvSpPr/>
          <p:nvPr/>
        </p:nvSpPr>
        <p:spPr>
          <a:xfrm>
            <a:off x="5399584" y="-66573"/>
            <a:ext cx="3744416" cy="688538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4" name="Tekstvak 13">
            <a:hlinkClick r:id="rId4" action="ppaction://hlinksldjump"/>
          </p:cNvPr>
          <p:cNvSpPr txBox="1"/>
          <p:nvPr/>
        </p:nvSpPr>
        <p:spPr>
          <a:xfrm>
            <a:off x="100075" y="836712"/>
            <a:ext cx="4975981" cy="4401205"/>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marL="285750" indent="-285750">
              <a:buFont typeface="Arial" panose="020B0604020202020204" pitchFamily="34" charset="0"/>
              <a:buChar char="•"/>
            </a:pPr>
            <a:r>
              <a:rPr lang="es-ES" sz="2000" dirty="0"/>
              <a:t>Tendrá el derecho a asesoramiento técnico sobre la conducta a observar en los interrogatorios, incluido la de guardar silencio.</a:t>
            </a:r>
          </a:p>
          <a:p>
            <a:pPr marL="285750" indent="-285750">
              <a:buFont typeface="Arial" panose="020B0604020202020204" pitchFamily="34" charset="0"/>
              <a:buChar char="•"/>
            </a:pPr>
            <a:endParaRPr lang="es-ES" sz="2000" dirty="0"/>
          </a:p>
          <a:p>
            <a:pPr marL="285750" indent="-285750">
              <a:buFont typeface="Arial" panose="020B0604020202020204" pitchFamily="34" charset="0"/>
              <a:buChar char="•"/>
            </a:pPr>
            <a:r>
              <a:rPr lang="es-ES" sz="2000" dirty="0"/>
              <a:t>Derecho a comprobar, una vez realizados y concluidos con la presencia activa del letrado, la fidelidad de lo transcrito en el acta de declaración que se la presenta a la firma. </a:t>
            </a:r>
          </a:p>
          <a:p>
            <a:pPr marL="285750" indent="-285750">
              <a:buFont typeface="Arial" panose="020B0604020202020204" pitchFamily="34" charset="0"/>
              <a:buChar char="•"/>
            </a:pPr>
            <a:endParaRPr lang="es-ES" sz="2000" dirty="0"/>
          </a:p>
          <a:p>
            <a:pPr marL="285750" indent="-285750">
              <a:buFont typeface="Arial" panose="020B0604020202020204" pitchFamily="34" charset="0"/>
              <a:buChar char="•"/>
            </a:pPr>
            <a:r>
              <a:rPr lang="es-ES" sz="2000" b="1" dirty="0"/>
              <a:t>Guardar silencio, sin la presencia del abogado/a no conculca derecho constitucional alguno</a:t>
            </a:r>
            <a:r>
              <a:rPr lang="es-ES" sz="2000" dirty="0"/>
              <a:t>.</a:t>
            </a:r>
          </a:p>
        </p:txBody>
      </p:sp>
    </p:spTree>
    <p:extLst>
      <p:ext uri="{BB962C8B-B14F-4D97-AF65-F5344CB8AC3E}">
        <p14:creationId xmlns:p14="http://schemas.microsoft.com/office/powerpoint/2010/main" val="403761584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 descr="C:\Users\Dunya\Documents\SUPRALAT\Politie en Recht 28.jpg"/>
          <p:cNvPicPr>
            <a:picLocks noChangeAspect="1" noChangeArrowheads="1"/>
          </p:cNvPicPr>
          <p:nvPr/>
        </p:nvPicPr>
        <p:blipFill>
          <a:blip r:embed="rId2" cstate="print"/>
          <a:srcRect t="11241" b="32681"/>
          <a:stretch>
            <a:fillRect/>
          </a:stretch>
        </p:blipFill>
        <p:spPr bwMode="auto">
          <a:xfrm>
            <a:off x="-36513" y="-27384"/>
            <a:ext cx="9180513" cy="3108708"/>
          </a:xfrm>
          <a:prstGeom prst="rect">
            <a:avLst/>
          </a:prstGeom>
          <a:noFill/>
        </p:spPr>
      </p:pic>
      <p:sp>
        <p:nvSpPr>
          <p:cNvPr id="16" name="Rechthoek 15"/>
          <p:cNvSpPr/>
          <p:nvPr/>
        </p:nvSpPr>
        <p:spPr>
          <a:xfrm>
            <a:off x="-36512" y="-27384"/>
            <a:ext cx="9180512" cy="309634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ijfhoek 6"/>
          <p:cNvSpPr/>
          <p:nvPr/>
        </p:nvSpPr>
        <p:spPr>
          <a:xfrm>
            <a:off x="-36513" y="80628"/>
            <a:ext cx="6336704" cy="5760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Parte 1 (continuación)</a:t>
            </a:r>
          </a:p>
        </p:txBody>
      </p:sp>
      <p:sp>
        <p:nvSpPr>
          <p:cNvPr id="10" name="Tijdelijke aanduiding voor inhoud 2"/>
          <p:cNvSpPr txBox="1">
            <a:spLocks/>
          </p:cNvSpPr>
          <p:nvPr/>
        </p:nvSpPr>
        <p:spPr>
          <a:xfrm>
            <a:off x="320725" y="3501008"/>
            <a:ext cx="8424936" cy="2736304"/>
          </a:xfrm>
          <a:prstGeom prst="rect">
            <a:avLst/>
          </a:prstGeom>
        </p:spPr>
        <p:txBody>
          <a:bodyPr vert="horz" lIns="91440" tIns="45720" rIns="91440" bIns="45720" rtlCol="0">
            <a:noAutofit/>
          </a:bodyPr>
          <a:lstStyle/>
          <a:p>
            <a:pPr algn="just"/>
            <a:r>
              <a:rPr lang="es-ES" dirty="0"/>
              <a:t>El derecho a ser asistido por intérprete está reconocido en los artículos 123 y ss. LECrim. para los investigados no detenidos, y en el artículo 520 LECrim. para el investigado detenido. En ambos casos es una trasposición a nuestro ordenamiento jurídico de la directiva sobre el derecho a interpretación y traducción.</a:t>
            </a:r>
          </a:p>
          <a:p>
            <a:pPr algn="just"/>
            <a:endParaRPr lang="en-US" dirty="0"/>
          </a:p>
          <a:p>
            <a:pPr algn="just"/>
            <a:r>
              <a:rPr lang="es-ES" dirty="0"/>
              <a:t>Se debe proporcionar la asistencia de intérprete desde el momento en el que se comunica a la persona que es sospechosa de un delito. </a:t>
            </a:r>
            <a:r>
              <a:rPr lang="es-ES" b="1" dirty="0"/>
              <a:t>En principio se debería proporcionar inmediatamente, </a:t>
            </a:r>
            <a:r>
              <a:rPr lang="es-ES" dirty="0"/>
              <a:t>aunque puede haber cierto retraso, por ejemplo, cuando el sospechoso habla un idioma de menor difusión. En cualquier caso, </a:t>
            </a:r>
            <a:r>
              <a:rPr lang="es-ES" b="1" dirty="0"/>
              <a:t>debe proporcionarse asistencia por intérprete durante la toma de declaración en la policía.</a:t>
            </a:r>
            <a:r>
              <a:rPr lang="es-ES" dirty="0"/>
              <a:t> </a:t>
            </a:r>
          </a:p>
          <a:p>
            <a:pPr algn="just"/>
            <a:r>
              <a:rPr lang="es-ES" dirty="0"/>
              <a:t> </a:t>
            </a:r>
          </a:p>
        </p:txBody>
      </p:sp>
      <p:sp>
        <p:nvSpPr>
          <p:cNvPr id="18" name="Tekstvak 16">
            <a:hlinkClick r:id="rId3" action="ppaction://hlinksldjump"/>
          </p:cNvPr>
          <p:cNvSpPr txBox="1"/>
          <p:nvPr/>
        </p:nvSpPr>
        <p:spPr>
          <a:xfrm>
            <a:off x="648072" y="3104789"/>
            <a:ext cx="4932040" cy="369332"/>
          </a:xfrm>
          <a:prstGeom prst="rect">
            <a:avLst/>
          </a:prstGeom>
          <a:solidFill>
            <a:schemeClr val="tx2">
              <a:alpha val="84000"/>
            </a:schemeClr>
          </a:solidFill>
        </p:spPr>
        <p:txBody>
          <a:bodyPr wrap="square" rtlCol="0">
            <a:spAutoFit/>
          </a:bodyPr>
          <a:lstStyle/>
          <a:p>
            <a:pPr algn="ctr"/>
            <a:r>
              <a:rPr lang="es-ES" dirty="0">
                <a:solidFill>
                  <a:schemeClr val="bg1"/>
                </a:solidFill>
              </a:rPr>
              <a:t>Derecho a ser asistido por un interprete </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 descr="C:\Users\Dunya\Documents\SUPRALAT\Politie en Recht 28.jpg"/>
          <p:cNvPicPr>
            <a:picLocks noChangeAspect="1" noChangeArrowheads="1"/>
          </p:cNvPicPr>
          <p:nvPr/>
        </p:nvPicPr>
        <p:blipFill>
          <a:blip r:embed="rId2" cstate="print"/>
          <a:srcRect t="11241" b="32681"/>
          <a:stretch>
            <a:fillRect/>
          </a:stretch>
        </p:blipFill>
        <p:spPr bwMode="auto">
          <a:xfrm>
            <a:off x="-36513" y="-27384"/>
            <a:ext cx="9180513" cy="3108708"/>
          </a:xfrm>
          <a:prstGeom prst="rect">
            <a:avLst/>
          </a:prstGeom>
          <a:noFill/>
        </p:spPr>
      </p:pic>
      <p:sp>
        <p:nvSpPr>
          <p:cNvPr id="16" name="Rechthoek 15"/>
          <p:cNvSpPr/>
          <p:nvPr/>
        </p:nvSpPr>
        <p:spPr>
          <a:xfrm>
            <a:off x="-36512" y="-27384"/>
            <a:ext cx="9180512" cy="309634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ijfhoek 6"/>
          <p:cNvSpPr/>
          <p:nvPr/>
        </p:nvSpPr>
        <p:spPr>
          <a:xfrm>
            <a:off x="0" y="332656"/>
            <a:ext cx="6336704" cy="5760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Libre elección de abogado</a:t>
            </a:r>
          </a:p>
        </p:txBody>
      </p:sp>
      <p:sp>
        <p:nvSpPr>
          <p:cNvPr id="10" name="Tijdelijke aanduiding voor inhoud 2"/>
          <p:cNvSpPr txBox="1">
            <a:spLocks/>
          </p:cNvSpPr>
          <p:nvPr/>
        </p:nvSpPr>
        <p:spPr>
          <a:xfrm>
            <a:off x="323528" y="3284984"/>
            <a:ext cx="8496944" cy="1800200"/>
          </a:xfrm>
          <a:prstGeom prst="rect">
            <a:avLst/>
          </a:prstGeom>
          <a:solidFill>
            <a:schemeClr val="bg2">
              <a:lumMod val="95000"/>
            </a:schemeClr>
          </a:solidFill>
        </p:spPr>
        <p:txBody>
          <a:bodyPr vert="horz" lIns="91440" tIns="45720" rIns="91440" bIns="45720" rtlCol="0">
            <a:noAutofit/>
          </a:bodyPr>
          <a:lstStyle/>
          <a:p>
            <a:pPr algn="just"/>
            <a:endParaRPr lang="en-US" dirty="0"/>
          </a:p>
          <a:p>
            <a:pPr algn="just"/>
            <a:r>
              <a:rPr lang="es-ES" sz="2000" dirty="0"/>
              <a:t>En primer lugar, el derecho a la libre elección de abogado se puede restringir, pero debe existir un </a:t>
            </a:r>
            <a:r>
              <a:rPr lang="es-ES" sz="2000" b="1" dirty="0"/>
              <a:t>motivo válido</a:t>
            </a:r>
            <a:r>
              <a:rPr lang="es-ES" sz="2000" dirty="0"/>
              <a:t> para hacer esto. Por ejemplo, cuando el abogado no forma parte de la asistencia jurídica gratuita, y el sospechoso no puede pagar esta asistencia, o cuando el abogado no cuenta con la cualificación suficiente. </a:t>
            </a:r>
          </a:p>
          <a:p>
            <a:pPr algn="just"/>
            <a:endParaRPr lang="nl-NL" dirty="0"/>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 descr="C:\Users\Dunya\Documents\SUPRALAT\Politie en Recht 28.jpg"/>
          <p:cNvPicPr>
            <a:picLocks noChangeAspect="1" noChangeArrowheads="1"/>
          </p:cNvPicPr>
          <p:nvPr/>
        </p:nvPicPr>
        <p:blipFill>
          <a:blip r:embed="rId2" cstate="print"/>
          <a:srcRect t="11241" b="32681"/>
          <a:stretch>
            <a:fillRect/>
          </a:stretch>
        </p:blipFill>
        <p:spPr bwMode="auto">
          <a:xfrm>
            <a:off x="-36513" y="-27384"/>
            <a:ext cx="9180513" cy="3108708"/>
          </a:xfrm>
          <a:prstGeom prst="rect">
            <a:avLst/>
          </a:prstGeom>
          <a:noFill/>
        </p:spPr>
      </p:pic>
      <p:sp>
        <p:nvSpPr>
          <p:cNvPr id="16" name="Rechthoek 15"/>
          <p:cNvSpPr/>
          <p:nvPr/>
        </p:nvSpPr>
        <p:spPr>
          <a:xfrm>
            <a:off x="-36512" y="-27384"/>
            <a:ext cx="9180512" cy="309634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ijfhoek 6"/>
          <p:cNvSpPr/>
          <p:nvPr/>
        </p:nvSpPr>
        <p:spPr>
          <a:xfrm>
            <a:off x="0" y="332656"/>
            <a:ext cx="6336704" cy="5760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Parte 1 (continuación)</a:t>
            </a:r>
          </a:p>
        </p:txBody>
      </p:sp>
      <p:sp>
        <p:nvSpPr>
          <p:cNvPr id="2" name="1 CuadroTexto"/>
          <p:cNvSpPr txBox="1"/>
          <p:nvPr/>
        </p:nvSpPr>
        <p:spPr>
          <a:xfrm>
            <a:off x="323528" y="3281590"/>
            <a:ext cx="7920880" cy="3477875"/>
          </a:xfrm>
          <a:prstGeom prst="rect">
            <a:avLst/>
          </a:prstGeom>
          <a:noFill/>
        </p:spPr>
        <p:txBody>
          <a:bodyPr wrap="square" rtlCol="0">
            <a:spAutoFit/>
          </a:bodyPr>
          <a:lstStyle/>
          <a:p>
            <a:r>
              <a:rPr lang="ca-ES" sz="2000" dirty="0"/>
              <a:t>El </a:t>
            </a:r>
            <a:r>
              <a:rPr lang="ca-ES" sz="2000" dirty="0" err="1"/>
              <a:t>derecho</a:t>
            </a:r>
            <a:r>
              <a:rPr lang="ca-ES" sz="2000" dirty="0"/>
              <a:t> al </a:t>
            </a:r>
            <a:r>
              <a:rPr lang="ca-ES" sz="2000" dirty="0" err="1"/>
              <a:t>interprete</a:t>
            </a:r>
            <a:r>
              <a:rPr lang="ca-ES" sz="2000" dirty="0"/>
              <a:t> </a:t>
            </a:r>
            <a:r>
              <a:rPr lang="ca-ES" sz="2000" dirty="0" err="1"/>
              <a:t>alcanza</a:t>
            </a:r>
            <a:r>
              <a:rPr lang="ca-ES" sz="2000" dirty="0"/>
              <a:t> a las </a:t>
            </a:r>
            <a:r>
              <a:rPr lang="ca-ES" sz="2000" dirty="0" err="1"/>
              <a:t>siguientes</a:t>
            </a:r>
            <a:r>
              <a:rPr lang="ca-ES" sz="2000" dirty="0"/>
              <a:t> </a:t>
            </a:r>
            <a:r>
              <a:rPr lang="ca-ES" sz="2000" dirty="0" err="1"/>
              <a:t>situaciones</a:t>
            </a:r>
            <a:r>
              <a:rPr lang="ca-ES" sz="2000" dirty="0"/>
              <a:t>:</a:t>
            </a:r>
          </a:p>
          <a:p>
            <a:endParaRPr lang="ca-ES" sz="2000" dirty="0"/>
          </a:p>
          <a:p>
            <a:pPr marL="144000" indent="-144000">
              <a:buFont typeface="Arial" panose="020B0604020202020204" pitchFamily="34" charset="0"/>
              <a:buChar char="•"/>
            </a:pPr>
            <a:r>
              <a:rPr lang="ca-ES" sz="2000" dirty="0" err="1"/>
              <a:t>Durante</a:t>
            </a:r>
            <a:r>
              <a:rPr lang="ca-ES" sz="2000" dirty="0"/>
              <a:t> </a:t>
            </a:r>
            <a:r>
              <a:rPr lang="ca-ES" sz="2000" dirty="0" err="1"/>
              <a:t>todas</a:t>
            </a:r>
            <a:r>
              <a:rPr lang="ca-ES" sz="2000" dirty="0"/>
              <a:t> las </a:t>
            </a:r>
            <a:r>
              <a:rPr lang="ca-ES" sz="2000" dirty="0" err="1"/>
              <a:t>actuaciones</a:t>
            </a:r>
            <a:r>
              <a:rPr lang="ca-ES" sz="2000" dirty="0"/>
              <a:t>, </a:t>
            </a:r>
            <a:r>
              <a:rPr lang="ca-ES" sz="2000" dirty="0" err="1"/>
              <a:t>incluyendo</a:t>
            </a:r>
            <a:r>
              <a:rPr lang="ca-ES" sz="2000" dirty="0"/>
              <a:t> el </a:t>
            </a:r>
            <a:r>
              <a:rPr lang="ca-ES" sz="2000" dirty="0" err="1"/>
              <a:t>interrogatorio</a:t>
            </a:r>
            <a:r>
              <a:rPr lang="ca-ES" sz="2000" dirty="0"/>
              <a:t> policial o por el </a:t>
            </a:r>
            <a:r>
              <a:rPr lang="ca-ES" sz="2000" dirty="0" err="1"/>
              <a:t>Ministerio</a:t>
            </a:r>
            <a:r>
              <a:rPr lang="ca-ES" sz="2000" dirty="0"/>
              <a:t> Fiscal y </a:t>
            </a:r>
            <a:r>
              <a:rPr lang="ca-ES" sz="2000" dirty="0" err="1"/>
              <a:t>todas</a:t>
            </a:r>
            <a:r>
              <a:rPr lang="ca-ES" sz="2000" dirty="0"/>
              <a:t> las </a:t>
            </a:r>
            <a:r>
              <a:rPr lang="ca-ES" sz="2000" dirty="0" err="1"/>
              <a:t>vistas</a:t>
            </a:r>
            <a:r>
              <a:rPr lang="ca-ES" sz="2000" dirty="0"/>
              <a:t> </a:t>
            </a:r>
            <a:r>
              <a:rPr lang="ca-ES" sz="2000" dirty="0" err="1"/>
              <a:t>judiciales</a:t>
            </a:r>
            <a:r>
              <a:rPr lang="ca-ES" sz="2000" dirty="0"/>
              <a:t>.</a:t>
            </a:r>
          </a:p>
          <a:p>
            <a:pPr marL="144000" indent="-144000">
              <a:buFont typeface="Arial" panose="020B0604020202020204" pitchFamily="34" charset="0"/>
              <a:buChar char="•"/>
            </a:pPr>
            <a:endParaRPr lang="ca-ES" sz="2000" dirty="0"/>
          </a:p>
          <a:p>
            <a:pPr marL="144000" indent="-144000">
              <a:buFont typeface="Arial" panose="020B0604020202020204" pitchFamily="34" charset="0"/>
              <a:buChar char="•"/>
            </a:pPr>
            <a:r>
              <a:rPr lang="ca-ES" sz="2000" dirty="0"/>
              <a:t>En las </a:t>
            </a:r>
            <a:r>
              <a:rPr lang="ca-ES" sz="2000" dirty="0" err="1"/>
              <a:t>conversaciones</a:t>
            </a:r>
            <a:r>
              <a:rPr lang="ca-ES" sz="2000" dirty="0"/>
              <a:t> con </a:t>
            </a:r>
            <a:r>
              <a:rPr lang="ca-ES" sz="2000" dirty="0" err="1"/>
              <a:t>su</a:t>
            </a:r>
            <a:r>
              <a:rPr lang="ca-ES" sz="2000" dirty="0"/>
              <a:t> </a:t>
            </a:r>
            <a:r>
              <a:rPr lang="ca-ES" sz="2000" dirty="0" err="1"/>
              <a:t>abogado</a:t>
            </a:r>
            <a:r>
              <a:rPr lang="ca-ES" sz="2000" dirty="0"/>
              <a:t>/a que </a:t>
            </a:r>
            <a:r>
              <a:rPr lang="ca-ES" sz="2000" dirty="0" err="1"/>
              <a:t>tengan</a:t>
            </a:r>
            <a:r>
              <a:rPr lang="ca-ES" sz="2000" dirty="0"/>
              <a:t> </a:t>
            </a:r>
            <a:r>
              <a:rPr lang="ca-ES" sz="2000" dirty="0" err="1"/>
              <a:t>relación</a:t>
            </a:r>
            <a:r>
              <a:rPr lang="ca-ES" sz="2000" dirty="0"/>
              <a:t> directa con el posterior </a:t>
            </a:r>
            <a:r>
              <a:rPr lang="ca-ES" sz="2000" dirty="0" err="1"/>
              <a:t>interrogatorio</a:t>
            </a:r>
            <a:r>
              <a:rPr lang="ca-ES" sz="2000" dirty="0"/>
              <a:t> o toma de </a:t>
            </a:r>
            <a:r>
              <a:rPr lang="ca-ES" sz="2000" dirty="0" err="1"/>
              <a:t>declaración</a:t>
            </a:r>
            <a:r>
              <a:rPr lang="ca-ES" sz="2000" dirty="0"/>
              <a:t> o que resulten </a:t>
            </a:r>
            <a:r>
              <a:rPr lang="ca-ES" sz="2000" dirty="0" err="1"/>
              <a:t>necesarias</a:t>
            </a:r>
            <a:r>
              <a:rPr lang="ca-ES" sz="2000" dirty="0"/>
              <a:t> para la </a:t>
            </a:r>
            <a:r>
              <a:rPr lang="ca-ES" sz="2000" dirty="0" err="1"/>
              <a:t>presentación</a:t>
            </a:r>
            <a:r>
              <a:rPr lang="ca-ES" sz="2000" dirty="0"/>
              <a:t> de un </a:t>
            </a:r>
            <a:r>
              <a:rPr lang="ca-ES" sz="2000" dirty="0" err="1"/>
              <a:t>recurso</a:t>
            </a:r>
            <a:r>
              <a:rPr lang="ca-ES" sz="2000" dirty="0"/>
              <a:t> o para </a:t>
            </a:r>
            <a:r>
              <a:rPr lang="ca-ES" sz="2000" dirty="0" err="1"/>
              <a:t>otras</a:t>
            </a:r>
            <a:r>
              <a:rPr lang="ca-ES" sz="2000" dirty="0"/>
              <a:t> </a:t>
            </a:r>
            <a:r>
              <a:rPr lang="ca-ES" sz="2000" dirty="0" err="1"/>
              <a:t>solicitudes</a:t>
            </a:r>
            <a:r>
              <a:rPr lang="ca-ES" sz="2000" dirty="0"/>
              <a:t> </a:t>
            </a:r>
            <a:r>
              <a:rPr lang="ca-ES" sz="2000" dirty="0" err="1"/>
              <a:t>procesales</a:t>
            </a:r>
            <a:r>
              <a:rPr lang="ca-ES" sz="2000" dirty="0"/>
              <a:t>.</a:t>
            </a:r>
          </a:p>
          <a:p>
            <a:pPr marL="144000" indent="-144000">
              <a:buFont typeface="Arial" panose="020B0604020202020204" pitchFamily="34" charset="0"/>
              <a:buChar char="•"/>
            </a:pPr>
            <a:endParaRPr lang="ca-ES" sz="2000" dirty="0"/>
          </a:p>
          <a:p>
            <a:pPr marL="144000" indent="-144000">
              <a:buFont typeface="Arial" panose="020B0604020202020204" pitchFamily="34" charset="0"/>
              <a:buChar char="•"/>
            </a:pPr>
            <a:r>
              <a:rPr lang="ca-ES" sz="2000" dirty="0"/>
              <a:t>En el </a:t>
            </a:r>
            <a:r>
              <a:rPr lang="ca-ES" sz="2000" dirty="0" err="1"/>
              <a:t>juicio</a:t>
            </a:r>
            <a:r>
              <a:rPr lang="ca-ES" sz="2000" dirty="0"/>
              <a:t> oral.</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 descr="C:\Users\Dunya\Documents\SUPRALAT\Politie en Recht 28.jpg"/>
          <p:cNvPicPr>
            <a:picLocks noChangeAspect="1" noChangeArrowheads="1"/>
          </p:cNvPicPr>
          <p:nvPr/>
        </p:nvPicPr>
        <p:blipFill>
          <a:blip r:embed="rId2" cstate="print"/>
          <a:srcRect t="11241" b="32681"/>
          <a:stretch>
            <a:fillRect/>
          </a:stretch>
        </p:blipFill>
        <p:spPr bwMode="auto">
          <a:xfrm>
            <a:off x="-36513" y="-27384"/>
            <a:ext cx="9180513" cy="3108708"/>
          </a:xfrm>
          <a:prstGeom prst="rect">
            <a:avLst/>
          </a:prstGeom>
          <a:noFill/>
        </p:spPr>
      </p:pic>
      <p:sp>
        <p:nvSpPr>
          <p:cNvPr id="16" name="Rechthoek 15"/>
          <p:cNvSpPr/>
          <p:nvPr/>
        </p:nvSpPr>
        <p:spPr>
          <a:xfrm>
            <a:off x="-36512" y="-27384"/>
            <a:ext cx="9180512" cy="309634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ijfhoek 6"/>
          <p:cNvSpPr/>
          <p:nvPr/>
        </p:nvSpPr>
        <p:spPr>
          <a:xfrm>
            <a:off x="0" y="332656"/>
            <a:ext cx="6336704" cy="5760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Parte 1 (continuación)</a:t>
            </a:r>
          </a:p>
        </p:txBody>
      </p:sp>
      <p:sp>
        <p:nvSpPr>
          <p:cNvPr id="2" name="1 CuadroTexto"/>
          <p:cNvSpPr txBox="1"/>
          <p:nvPr/>
        </p:nvSpPr>
        <p:spPr>
          <a:xfrm>
            <a:off x="467544" y="3086671"/>
            <a:ext cx="7920880" cy="3477875"/>
          </a:xfrm>
          <a:prstGeom prst="rect">
            <a:avLst/>
          </a:prstGeom>
          <a:noFill/>
        </p:spPr>
        <p:txBody>
          <a:bodyPr wrap="square" rtlCol="0">
            <a:spAutoFit/>
          </a:bodyPr>
          <a:lstStyle/>
          <a:p>
            <a:pPr marL="285750" indent="-285750">
              <a:buFont typeface="Arial" panose="020B0604020202020204" pitchFamily="34" charset="0"/>
              <a:buChar char="•"/>
            </a:pPr>
            <a:r>
              <a:rPr lang="es-ES" sz="2000" dirty="0"/>
              <a:t>Derecho a la traducción escrita de los documentos que resulten esenciales para garantizar el ejercicio del derecho a la defensa. Deberán ser traducidos, en todo caso, las resoluciones que acuerden la prisión del imputado, el escrito de acusación y la sentencia.</a:t>
            </a:r>
          </a:p>
          <a:p>
            <a:pPr marL="285750" indent="-285750">
              <a:buFont typeface="Arial" panose="020B0604020202020204" pitchFamily="34" charset="0"/>
              <a:buChar char="•"/>
            </a:pPr>
            <a:endParaRPr lang="ca-ES" sz="2000" dirty="0"/>
          </a:p>
          <a:p>
            <a:pPr marL="285750" indent="-285750">
              <a:buFont typeface="Arial" panose="020B0604020202020204" pitchFamily="34" charset="0"/>
              <a:buChar char="•"/>
            </a:pPr>
            <a:r>
              <a:rPr lang="es-ES" sz="2000" dirty="0"/>
              <a:t>Podrá prescindirse de la traducción de los pasajes de los documentos esenciales que, a criterio del Juez, Tribunal o funcionario competente, no resulten necesarios para que el imputado o acusado conozca los hechos que se le imputan.</a:t>
            </a:r>
          </a:p>
          <a:p>
            <a:pPr marL="285750" indent="-285750">
              <a:buFont typeface="Arial" panose="020B0604020202020204" pitchFamily="34" charset="0"/>
              <a:buChar char="•"/>
            </a:pPr>
            <a:r>
              <a:rPr lang="es-ES" sz="2000" dirty="0"/>
              <a:t>Derecho a presentar una solicitud motivada para que se considere esencial un documento.</a:t>
            </a:r>
            <a:endParaRPr lang="ca-ES" sz="2000" dirty="0"/>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 descr="C:\Users\Dunya\Documents\SUPRALAT\Politie en Recht 28.jpg"/>
          <p:cNvPicPr>
            <a:picLocks noChangeAspect="1" noChangeArrowheads="1"/>
          </p:cNvPicPr>
          <p:nvPr/>
        </p:nvPicPr>
        <p:blipFill>
          <a:blip r:embed="rId2" cstate="print"/>
          <a:srcRect t="11241" b="32681"/>
          <a:stretch>
            <a:fillRect/>
          </a:stretch>
        </p:blipFill>
        <p:spPr bwMode="auto">
          <a:xfrm>
            <a:off x="-36513" y="-27384"/>
            <a:ext cx="9180513" cy="3108708"/>
          </a:xfrm>
          <a:prstGeom prst="rect">
            <a:avLst/>
          </a:prstGeom>
          <a:noFill/>
        </p:spPr>
      </p:pic>
      <p:sp>
        <p:nvSpPr>
          <p:cNvPr id="16" name="Rechthoek 15"/>
          <p:cNvSpPr/>
          <p:nvPr/>
        </p:nvSpPr>
        <p:spPr>
          <a:xfrm>
            <a:off x="-36512" y="-27384"/>
            <a:ext cx="9180512" cy="309634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ijfhoek 6"/>
          <p:cNvSpPr/>
          <p:nvPr/>
        </p:nvSpPr>
        <p:spPr>
          <a:xfrm>
            <a:off x="0" y="332656"/>
            <a:ext cx="6336704" cy="5760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Parte 1 (continuación)</a:t>
            </a:r>
          </a:p>
        </p:txBody>
      </p:sp>
      <p:sp>
        <p:nvSpPr>
          <p:cNvPr id="2" name="1 CuadroTexto"/>
          <p:cNvSpPr txBox="1"/>
          <p:nvPr/>
        </p:nvSpPr>
        <p:spPr>
          <a:xfrm>
            <a:off x="323528" y="3573016"/>
            <a:ext cx="8064896" cy="1631216"/>
          </a:xfrm>
          <a:prstGeom prst="rect">
            <a:avLst/>
          </a:prstGeom>
          <a:noFill/>
        </p:spPr>
        <p:txBody>
          <a:bodyPr wrap="square" rtlCol="0">
            <a:spAutoFit/>
          </a:bodyPr>
          <a:lstStyle/>
          <a:p>
            <a:r>
              <a:rPr lang="es-ES" sz="2000" dirty="0"/>
              <a:t>La asistencia del intérprete se podrá prestar por medio de videoconferencia o cualquier medio de telecomunicación, salvo que el Tribunal o Juez o el Fiscal, de oficio o a instancia del interesado o de su defensa, acuerde la presencia física del intérprete para salvaguardar los derechos del imputado o acusado.</a:t>
            </a:r>
            <a:endParaRPr lang="ca-ES" sz="2000" dirty="0"/>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C:\Users\Dunya\Documents\SUPRALAT\Politie en Recht 30.jpg"/>
          <p:cNvPicPr>
            <a:picLocks noChangeAspect="1" noChangeArrowheads="1"/>
          </p:cNvPicPr>
          <p:nvPr/>
        </p:nvPicPr>
        <p:blipFill>
          <a:blip r:embed="rId2" cstate="print"/>
          <a:srcRect l="8507" t="20867" r="30068"/>
          <a:stretch>
            <a:fillRect/>
          </a:stretch>
        </p:blipFill>
        <p:spPr bwMode="auto">
          <a:xfrm>
            <a:off x="5760640" y="-27384"/>
            <a:ext cx="3383360" cy="6885384"/>
          </a:xfrm>
          <a:prstGeom prst="rect">
            <a:avLst/>
          </a:prstGeom>
          <a:noFill/>
        </p:spPr>
      </p:pic>
      <p:sp>
        <p:nvSpPr>
          <p:cNvPr id="5" name="Tekstvak 4"/>
          <p:cNvSpPr txBox="1"/>
          <p:nvPr/>
        </p:nvSpPr>
        <p:spPr>
          <a:xfrm>
            <a:off x="251520" y="980728"/>
            <a:ext cx="5184576" cy="461665"/>
          </a:xfrm>
          <a:prstGeom prst="rect">
            <a:avLst/>
          </a:prstGeom>
          <a:noFill/>
        </p:spPr>
        <p:txBody>
          <a:bodyPr wrap="square" rtlCol="0">
            <a:spAutoFit/>
          </a:bodyPr>
          <a:lstStyle/>
          <a:p>
            <a:r>
              <a:rPr lang="es-ES" sz="2400" b="1" dirty="0">
                <a:solidFill>
                  <a:schemeClr val="tx2"/>
                </a:solidFill>
              </a:rPr>
              <a:t>Objetivos del módulo y temas tratados</a:t>
            </a:r>
          </a:p>
        </p:txBody>
      </p:sp>
      <p:sp>
        <p:nvSpPr>
          <p:cNvPr id="6" name="Rechthoek 5"/>
          <p:cNvSpPr/>
          <p:nvPr/>
        </p:nvSpPr>
        <p:spPr>
          <a:xfrm>
            <a:off x="5760640" y="-27384"/>
            <a:ext cx="3383360" cy="688538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ijfhoek 6"/>
          <p:cNvSpPr/>
          <p:nvPr/>
        </p:nvSpPr>
        <p:spPr>
          <a:xfrm>
            <a:off x="0" y="332656"/>
            <a:ext cx="6336704" cy="5760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Introducción</a:t>
            </a:r>
          </a:p>
        </p:txBody>
      </p:sp>
      <p:sp>
        <p:nvSpPr>
          <p:cNvPr id="9" name="Tijdelijke aanduiding voor inhoud 2"/>
          <p:cNvSpPr txBox="1">
            <a:spLocks/>
          </p:cNvSpPr>
          <p:nvPr/>
        </p:nvSpPr>
        <p:spPr>
          <a:xfrm>
            <a:off x="179512" y="1412776"/>
            <a:ext cx="5472608" cy="4752528"/>
          </a:xfrm>
          <a:prstGeom prst="rect">
            <a:avLst/>
          </a:prstGeom>
        </p:spPr>
        <p:txBody>
          <a:bodyPr vert="horz" lIns="91440" tIns="45720" rIns="91440" bIns="45720" rtlCol="0">
            <a:noAutofit/>
          </a:bodyPr>
          <a:lstStyle/>
          <a:p>
            <a:pPr marL="342900" lvl="0" indent="-342900" algn="just">
              <a:buFont typeface="Arial"/>
              <a:buChar char="•"/>
            </a:pPr>
            <a:r>
              <a:rPr lang="es-ES" sz="2000" dirty="0"/>
              <a:t>Conocer el contenido de la normativa española sobre las garantías procesales de los sospechosos y la jurisprudencia del TEDH, TS y TC en su aplicación en la fase de detención policial.</a:t>
            </a:r>
          </a:p>
          <a:p>
            <a:pPr lvl="0" algn="just"/>
            <a:r>
              <a:rPr lang="es-ES" sz="2000" dirty="0"/>
              <a:t>  </a:t>
            </a:r>
          </a:p>
          <a:p>
            <a:pPr marL="342900" lvl="0" indent="-342900" algn="just">
              <a:buFont typeface="Arial"/>
              <a:buChar char="•"/>
            </a:pPr>
            <a:r>
              <a:rPr lang="es-ES" sz="2000" dirty="0"/>
              <a:t>Aprender a aplicar los principios derivados de la jurisprudencia del TEDH y TC en situaciones hipotéticas que pudieran darse en la fase de detención policial. </a:t>
            </a:r>
          </a:p>
          <a:p>
            <a:pPr lvl="0" algn="just"/>
            <a:r>
              <a:rPr lang="es-ES" sz="2000" dirty="0"/>
              <a:t>  </a:t>
            </a:r>
          </a:p>
          <a:p>
            <a:pPr marL="342900" lvl="0" indent="-342900" algn="just">
              <a:buFont typeface="Arial"/>
              <a:buChar char="•"/>
            </a:pPr>
            <a:r>
              <a:rPr lang="es-ES" sz="2000" dirty="0"/>
              <a:t>Ser consciente de cómo las normas y los principios derivados del derecho y la jurisprudencia interna pueden guiar al abogado/a a la hora de decidir sobre su actuación al asistir a los clientes bajo custodia policial.</a:t>
            </a:r>
          </a:p>
          <a:p>
            <a:pPr lvl="0"/>
            <a:r>
              <a:rPr lang="es-ES" sz="2000" dirty="0"/>
              <a:t> </a:t>
            </a:r>
          </a:p>
          <a:p>
            <a:r>
              <a:rPr lang="es-ES" sz="2000" dirty="0"/>
              <a:t> </a:t>
            </a:r>
          </a:p>
          <a:p>
            <a:pPr lvl="0" algn="just">
              <a:buFont typeface="Arial" pitchFamily="34" charset="0"/>
              <a:buChar char="•"/>
            </a:pPr>
            <a:endParaRPr lang="nl-NL" sz="2000" dirty="0"/>
          </a:p>
          <a:p>
            <a:pPr algn="just">
              <a:buFont typeface="Arial" pitchFamily="34" charset="0"/>
              <a:buChar char="•"/>
            </a:pPr>
            <a:endParaRPr lang="nl-NL" sz="2000" dirty="0"/>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 descr="C:\Users\Dunya\Documents\SUPRALAT\Politie en Recht 28.jpg"/>
          <p:cNvPicPr>
            <a:picLocks noChangeAspect="1" noChangeArrowheads="1"/>
          </p:cNvPicPr>
          <p:nvPr/>
        </p:nvPicPr>
        <p:blipFill>
          <a:blip r:embed="rId2" cstate="print"/>
          <a:srcRect t="11241" b="32681"/>
          <a:stretch>
            <a:fillRect/>
          </a:stretch>
        </p:blipFill>
        <p:spPr bwMode="auto">
          <a:xfrm>
            <a:off x="-36513" y="-27384"/>
            <a:ext cx="9180513" cy="3108708"/>
          </a:xfrm>
          <a:prstGeom prst="rect">
            <a:avLst/>
          </a:prstGeom>
          <a:noFill/>
        </p:spPr>
      </p:pic>
      <p:sp>
        <p:nvSpPr>
          <p:cNvPr id="16" name="Rechthoek 15"/>
          <p:cNvSpPr/>
          <p:nvPr/>
        </p:nvSpPr>
        <p:spPr>
          <a:xfrm>
            <a:off x="-36512" y="-27384"/>
            <a:ext cx="9180512" cy="309634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ijfhoek 6"/>
          <p:cNvSpPr/>
          <p:nvPr/>
        </p:nvSpPr>
        <p:spPr>
          <a:xfrm>
            <a:off x="0" y="332656"/>
            <a:ext cx="6336704" cy="5760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Parte 1 (continuación)</a:t>
            </a:r>
          </a:p>
        </p:txBody>
      </p:sp>
      <p:sp>
        <p:nvSpPr>
          <p:cNvPr id="18" name="Tijdelijke aanduiding voor inhoud 2"/>
          <p:cNvSpPr txBox="1">
            <a:spLocks/>
          </p:cNvSpPr>
          <p:nvPr/>
        </p:nvSpPr>
        <p:spPr>
          <a:xfrm>
            <a:off x="323528" y="3456384"/>
            <a:ext cx="8496944" cy="2636912"/>
          </a:xfrm>
          <a:prstGeom prst="rect">
            <a:avLst/>
          </a:prstGeom>
          <a:solidFill>
            <a:schemeClr val="bg2">
              <a:lumMod val="95000"/>
            </a:schemeClr>
          </a:solidFill>
        </p:spPr>
        <p:txBody>
          <a:bodyPr vert="horz" lIns="91440" tIns="45720" rIns="91440" bIns="45720" rtlCol="0">
            <a:noAutofit/>
          </a:bodyPr>
          <a:lstStyle/>
          <a:p>
            <a:pPr algn="just"/>
            <a:endParaRPr lang="en-US" dirty="0"/>
          </a:p>
          <a:p>
            <a:pPr algn="just"/>
            <a:r>
              <a:rPr lang="es-ES" sz="2000" dirty="0"/>
              <a:t>La interpretación debe tener la </a:t>
            </a:r>
            <a:r>
              <a:rPr lang="es-ES" sz="2000" b="1" dirty="0"/>
              <a:t>calidad suficiente</a:t>
            </a:r>
            <a:r>
              <a:rPr lang="es-ES" sz="2000" dirty="0"/>
              <a:t> para garantizar que los sospechosos pueden ejercer sus derechos de defensa y conocen la naturaleza de su caso. Por tanto, los abogado/as tienen que estar atentos a los indicadores de una calidad deficiente de la interpretación y presentar las alegaciones relativas a la calidad de la interpretación ante las autoridades.</a:t>
            </a:r>
          </a:p>
          <a:p>
            <a:pPr algn="just"/>
            <a:r>
              <a:rPr lang="es-ES" sz="2000" dirty="0"/>
              <a:t>Para saber más sobre el papel del abogado/a respecto del derecho a la asistencia de intérprete consulte los Recursos [FTI </a:t>
            </a:r>
            <a:r>
              <a:rPr lang="es-ES" sz="2000" dirty="0" err="1"/>
              <a:t>Toolkit</a:t>
            </a:r>
            <a:r>
              <a:rPr lang="es-ES" sz="2000" dirty="0"/>
              <a:t> </a:t>
            </a:r>
            <a:r>
              <a:rPr lang="es-ES" sz="2000" dirty="0" err="1"/>
              <a:t>Right</a:t>
            </a:r>
            <a:r>
              <a:rPr lang="es-ES" sz="2000" dirty="0"/>
              <a:t> </a:t>
            </a:r>
            <a:r>
              <a:rPr lang="es-ES" sz="2000" dirty="0" err="1"/>
              <a:t>to</a:t>
            </a:r>
            <a:r>
              <a:rPr lang="es-ES" sz="2000" dirty="0"/>
              <a:t> </a:t>
            </a:r>
            <a:r>
              <a:rPr lang="es-ES" sz="2000" dirty="0" err="1"/>
              <a:t>Interpretation</a:t>
            </a:r>
            <a:r>
              <a:rPr lang="es-ES" sz="2000" dirty="0"/>
              <a:t>; </a:t>
            </a:r>
            <a:r>
              <a:rPr lang="es-ES" sz="2000" dirty="0" err="1"/>
              <a:t>Right</a:t>
            </a:r>
            <a:r>
              <a:rPr lang="es-ES" sz="2000" dirty="0"/>
              <a:t> </a:t>
            </a:r>
            <a:r>
              <a:rPr lang="es-ES" sz="2000" dirty="0" err="1"/>
              <a:t>to</a:t>
            </a:r>
            <a:r>
              <a:rPr lang="es-ES" sz="2000" dirty="0"/>
              <a:t> </a:t>
            </a:r>
            <a:r>
              <a:rPr lang="es-ES" sz="2000" dirty="0" err="1"/>
              <a:t>Interpretation</a:t>
            </a:r>
            <a:r>
              <a:rPr lang="es-ES" sz="2000" dirty="0"/>
              <a:t> and Information (</a:t>
            </a:r>
            <a:r>
              <a:rPr lang="es-ES" sz="2000" dirty="0" err="1"/>
              <a:t>Inside</a:t>
            </a:r>
            <a:r>
              <a:rPr lang="es-ES" sz="2000" dirty="0"/>
              <a:t> Police </a:t>
            </a:r>
            <a:r>
              <a:rPr lang="es-ES" sz="2000" dirty="0" err="1"/>
              <a:t>Custody</a:t>
            </a:r>
            <a:r>
              <a:rPr lang="es-ES" sz="2000" dirty="0"/>
              <a:t>)].</a:t>
            </a:r>
          </a:p>
          <a:p>
            <a:pPr algn="just"/>
            <a:r>
              <a:rPr lang="es-ES" dirty="0"/>
              <a:t> </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C:\Users\Dunya Gezgin\Documents\SUPRALAT\Politie en Recht 59.jpg"/>
          <p:cNvPicPr>
            <a:picLocks noChangeAspect="1" noChangeArrowheads="1"/>
          </p:cNvPicPr>
          <p:nvPr/>
        </p:nvPicPr>
        <p:blipFill>
          <a:blip r:embed="rId2" cstate="print"/>
          <a:srcRect t="20008" b="28740"/>
          <a:stretch>
            <a:fillRect/>
          </a:stretch>
        </p:blipFill>
        <p:spPr bwMode="auto">
          <a:xfrm>
            <a:off x="0" y="0"/>
            <a:ext cx="9180512" cy="3140968"/>
          </a:xfrm>
          <a:prstGeom prst="rect">
            <a:avLst/>
          </a:prstGeom>
          <a:noFill/>
        </p:spPr>
      </p:pic>
      <p:sp>
        <p:nvSpPr>
          <p:cNvPr id="16" name="Rechthoek 15"/>
          <p:cNvSpPr/>
          <p:nvPr/>
        </p:nvSpPr>
        <p:spPr>
          <a:xfrm>
            <a:off x="0" y="-27384"/>
            <a:ext cx="9180512" cy="3168352"/>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ijfhoek 6"/>
          <p:cNvSpPr/>
          <p:nvPr/>
        </p:nvSpPr>
        <p:spPr>
          <a:xfrm>
            <a:off x="0" y="332656"/>
            <a:ext cx="6336704" cy="5760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a:t>Arresto y detención</a:t>
            </a:r>
          </a:p>
        </p:txBody>
      </p:sp>
      <p:sp>
        <p:nvSpPr>
          <p:cNvPr id="8" name="Tekstvak 7"/>
          <p:cNvSpPr txBox="1"/>
          <p:nvPr/>
        </p:nvSpPr>
        <p:spPr>
          <a:xfrm>
            <a:off x="301030" y="2771636"/>
            <a:ext cx="8496944" cy="369332"/>
          </a:xfrm>
          <a:prstGeom prst="rect">
            <a:avLst/>
          </a:prstGeom>
          <a:solidFill>
            <a:schemeClr val="tx1"/>
          </a:solidFill>
        </p:spPr>
        <p:txBody>
          <a:bodyPr wrap="square" rtlCol="0">
            <a:spAutoFit/>
          </a:bodyPr>
          <a:lstStyle/>
          <a:p>
            <a:pPr algn="ctr"/>
            <a:r>
              <a:rPr lang="es-ES" i="1" dirty="0">
                <a:solidFill>
                  <a:schemeClr val="bg1"/>
                </a:solidFill>
              </a:rPr>
              <a:t>Lea los datos del caso y responda a las PREGUNTAS</a:t>
            </a:r>
          </a:p>
        </p:txBody>
      </p:sp>
      <p:sp>
        <p:nvSpPr>
          <p:cNvPr id="18" name="Tijdelijke aanduiding voor inhoud 2"/>
          <p:cNvSpPr txBox="1">
            <a:spLocks/>
          </p:cNvSpPr>
          <p:nvPr/>
        </p:nvSpPr>
        <p:spPr>
          <a:xfrm>
            <a:off x="107504" y="3212976"/>
            <a:ext cx="8690470" cy="3573016"/>
          </a:xfrm>
          <a:prstGeom prst="rect">
            <a:avLst/>
          </a:prstGeom>
          <a:solidFill>
            <a:schemeClr val="bg2">
              <a:lumMod val="95000"/>
            </a:schemeClr>
          </a:solidFill>
        </p:spPr>
        <p:txBody>
          <a:bodyPr vert="horz" lIns="91440" tIns="45720" rIns="91440" bIns="45720" rtlCol="0">
            <a:noAutofit/>
          </a:bodyPr>
          <a:lstStyle/>
          <a:p>
            <a:endParaRPr lang="en-US" dirty="0"/>
          </a:p>
          <a:p>
            <a:pPr algn="just"/>
            <a:r>
              <a:rPr lang="es-ES" dirty="0"/>
              <a:t>Jacques tiene 22 años, es un ciudadano extranjero y está en España de vacaciones. Alguien le vio cuando Peter, sospechoso junto con él, le entregó una bolsa de plástico con pastillas que parecían éxtasis en el concierto de Estado del Trance. Cuando se le acercó la policía, Jacques empezó a mover las manos y a gritar (en su lengua materna): «¡No me toque!» Se le detuvo por oponer resistencia cuando lo detuvieron y por posesión de drogas.</a:t>
            </a:r>
          </a:p>
          <a:p>
            <a:pPr algn="just"/>
            <a:r>
              <a:rPr lang="es-ES" dirty="0"/>
              <a:t> </a:t>
            </a:r>
          </a:p>
          <a:p>
            <a:pPr algn="just"/>
            <a:r>
              <a:rPr lang="es-ES" dirty="0"/>
              <a:t>A Jacques se lo llevaron a la comisaría de policía. Lo cachearon y lo dejaron en una sala de interrogatorios. Unos minutos después, entró el funcionario de policía. Le habló en inglés (no era la lengua materna de Jacques).  </a:t>
            </a:r>
          </a:p>
          <a:p>
            <a:pPr algn="just"/>
            <a:endParaRPr lang="nl-NL" dirty="0"/>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ggende oorkonde 3"/>
          <p:cNvSpPr/>
          <p:nvPr/>
        </p:nvSpPr>
        <p:spPr>
          <a:xfrm>
            <a:off x="216024" y="44624"/>
            <a:ext cx="8748464" cy="6696744"/>
          </a:xfrm>
          <a:prstGeom prst="horizontalScroll">
            <a:avLst/>
          </a:prstGeom>
          <a:solidFill>
            <a:schemeClr val="bg2">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3" name="Tijdelijke aanduiding voor inhoud 2"/>
          <p:cNvSpPr>
            <a:spLocks noGrp="1"/>
          </p:cNvSpPr>
          <p:nvPr>
            <p:ph idx="1"/>
          </p:nvPr>
        </p:nvSpPr>
        <p:spPr>
          <a:xfrm>
            <a:off x="1979712" y="2780928"/>
            <a:ext cx="6192688" cy="1224136"/>
          </a:xfrm>
        </p:spPr>
        <p:style>
          <a:lnRef idx="2">
            <a:schemeClr val="accent6"/>
          </a:lnRef>
          <a:fillRef idx="1">
            <a:schemeClr val="lt1"/>
          </a:fillRef>
          <a:effectRef idx="0">
            <a:schemeClr val="accent6"/>
          </a:effectRef>
          <a:fontRef idx="minor">
            <a:schemeClr val="dk1"/>
          </a:fontRef>
        </p:style>
        <p:txBody>
          <a:bodyPr>
            <a:normAutofit/>
          </a:bodyPr>
          <a:lstStyle/>
          <a:p>
            <a:pPr algn="ctr">
              <a:buNone/>
            </a:pPr>
            <a:r>
              <a:rPr lang="es-ES" b="1" dirty="0">
                <a:latin typeface="Comic Sans MS" pitchFamily="66" charset="0"/>
              </a:rPr>
              <a:t>Preguntas sobre el caso práctico: Arresto  </a:t>
            </a:r>
          </a:p>
        </p:txBody>
      </p:sp>
      <p:sp>
        <p:nvSpPr>
          <p:cNvPr id="6" name="Afgeronde rechthoek 5">
            <a:hlinkClick r:id="rId2" action="ppaction://hlinksldjump"/>
          </p:cNvPr>
          <p:cNvSpPr/>
          <p:nvPr/>
        </p:nvSpPr>
        <p:spPr>
          <a:xfrm>
            <a:off x="395536" y="249289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2</a:t>
            </a:r>
          </a:p>
        </p:txBody>
      </p:sp>
      <p:sp>
        <p:nvSpPr>
          <p:cNvPr id="7" name="Afgeronde rechthoek 6">
            <a:hlinkClick r:id="rId3" action="ppaction://hlinksldjump"/>
          </p:cNvPr>
          <p:cNvSpPr/>
          <p:nvPr/>
        </p:nvSpPr>
        <p:spPr>
          <a:xfrm>
            <a:off x="395536" y="292494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3</a:t>
            </a:r>
          </a:p>
        </p:txBody>
      </p:sp>
      <p:sp>
        <p:nvSpPr>
          <p:cNvPr id="8" name="Afgeronde rechthoek 7">
            <a:hlinkClick r:id="rId4" action="ppaction://hlinksldjump"/>
          </p:cNvPr>
          <p:cNvSpPr/>
          <p:nvPr/>
        </p:nvSpPr>
        <p:spPr>
          <a:xfrm>
            <a:off x="395536" y="335699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4</a:t>
            </a:r>
          </a:p>
        </p:txBody>
      </p:sp>
      <p:sp>
        <p:nvSpPr>
          <p:cNvPr id="9" name="Afgeronde rechthoek 8">
            <a:hlinkClick r:id="rId5" action="ppaction://hlinksldjump"/>
          </p:cNvPr>
          <p:cNvSpPr/>
          <p:nvPr/>
        </p:nvSpPr>
        <p:spPr>
          <a:xfrm>
            <a:off x="395536" y="378904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5</a:t>
            </a:r>
          </a:p>
        </p:txBody>
      </p:sp>
      <p:sp>
        <p:nvSpPr>
          <p:cNvPr id="10" name="Afgeronde rechthoek 9">
            <a:hlinkClick r:id="rId6" action="ppaction://hlinksldjump"/>
          </p:cNvPr>
          <p:cNvSpPr/>
          <p:nvPr/>
        </p:nvSpPr>
        <p:spPr>
          <a:xfrm>
            <a:off x="395536" y="206084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1</a:t>
            </a:r>
          </a:p>
        </p:txBody>
      </p:sp>
      <p:sp>
        <p:nvSpPr>
          <p:cNvPr id="11" name="Afgeronde rechthoek 10">
            <a:hlinkClick r:id="rId7" action="ppaction://hlinksldjump"/>
          </p:cNvPr>
          <p:cNvSpPr/>
          <p:nvPr/>
        </p:nvSpPr>
        <p:spPr>
          <a:xfrm>
            <a:off x="395536" y="422108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6</a:t>
            </a:r>
          </a:p>
        </p:txBody>
      </p:sp>
      <p:sp>
        <p:nvSpPr>
          <p:cNvPr id="12" name="Afgeronde rechthoek 11">
            <a:hlinkClick r:id="rId8" action="ppaction://hlinksldjump"/>
          </p:cNvPr>
          <p:cNvSpPr/>
          <p:nvPr/>
        </p:nvSpPr>
        <p:spPr>
          <a:xfrm>
            <a:off x="395536" y="508518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8</a:t>
            </a:r>
          </a:p>
        </p:txBody>
      </p:sp>
      <p:sp>
        <p:nvSpPr>
          <p:cNvPr id="13" name="Afgeronde rechthoek 12">
            <a:hlinkClick r:id="rId9" action="ppaction://hlinksldjump"/>
          </p:cNvPr>
          <p:cNvSpPr/>
          <p:nvPr/>
        </p:nvSpPr>
        <p:spPr>
          <a:xfrm>
            <a:off x="395536" y="465313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7</a:t>
            </a:r>
          </a:p>
        </p:txBody>
      </p:sp>
      <p:sp>
        <p:nvSpPr>
          <p:cNvPr id="15" name="Afgeronde rechthoek 14">
            <a:hlinkClick r:id="rId10" action="ppaction://hlinksldjump"/>
          </p:cNvPr>
          <p:cNvSpPr/>
          <p:nvPr/>
        </p:nvSpPr>
        <p:spPr>
          <a:xfrm>
            <a:off x="395536" y="594928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b="1">
                <a:solidFill>
                  <a:schemeClr val="accent6">
                    <a:lumMod val="50000"/>
                  </a:schemeClr>
                </a:solidFill>
              </a:rPr>
              <a:t>10</a:t>
            </a:r>
          </a:p>
        </p:txBody>
      </p:sp>
      <p:sp>
        <p:nvSpPr>
          <p:cNvPr id="16" name="Afgeronde rechthoek 15">
            <a:hlinkClick r:id="rId11" action="ppaction://hlinksldjump"/>
          </p:cNvPr>
          <p:cNvSpPr/>
          <p:nvPr/>
        </p:nvSpPr>
        <p:spPr>
          <a:xfrm>
            <a:off x="395536" y="551723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9</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ggende oorkonde 3"/>
          <p:cNvSpPr/>
          <p:nvPr/>
        </p:nvSpPr>
        <p:spPr>
          <a:xfrm>
            <a:off x="216024" y="44624"/>
            <a:ext cx="8748464" cy="6696744"/>
          </a:xfrm>
          <a:prstGeom prst="horizontalScroll">
            <a:avLst/>
          </a:prstGeom>
          <a:solidFill>
            <a:schemeClr val="bg2">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17" name="Ovale toelichting 16"/>
          <p:cNvSpPr/>
          <p:nvPr/>
        </p:nvSpPr>
        <p:spPr>
          <a:xfrm>
            <a:off x="2267744" y="1700808"/>
            <a:ext cx="5760640" cy="2664296"/>
          </a:xfrm>
          <a:prstGeom prst="wedgeEllipse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3200" dirty="0"/>
              <a:t>¿Se vulneró el derecho a la asistencia letrada?</a:t>
            </a:r>
          </a:p>
        </p:txBody>
      </p:sp>
      <p:sp>
        <p:nvSpPr>
          <p:cNvPr id="19" name="Afgeronde rechthoek 18">
            <a:hlinkClick r:id="rId2" action="ppaction://hlinksldjump"/>
          </p:cNvPr>
          <p:cNvSpPr/>
          <p:nvPr/>
        </p:nvSpPr>
        <p:spPr>
          <a:xfrm>
            <a:off x="395536" y="249289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2</a:t>
            </a:r>
          </a:p>
        </p:txBody>
      </p:sp>
      <p:sp>
        <p:nvSpPr>
          <p:cNvPr id="20" name="Afgeronde rechthoek 19">
            <a:hlinkClick r:id="rId3" action="ppaction://hlinksldjump"/>
          </p:cNvPr>
          <p:cNvSpPr/>
          <p:nvPr/>
        </p:nvSpPr>
        <p:spPr>
          <a:xfrm>
            <a:off x="395536" y="292494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3</a:t>
            </a:r>
          </a:p>
        </p:txBody>
      </p:sp>
      <p:sp>
        <p:nvSpPr>
          <p:cNvPr id="21" name="Afgeronde rechthoek 20">
            <a:hlinkClick r:id="rId4" action="ppaction://hlinksldjump"/>
          </p:cNvPr>
          <p:cNvSpPr/>
          <p:nvPr/>
        </p:nvSpPr>
        <p:spPr>
          <a:xfrm>
            <a:off x="395536" y="335699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4</a:t>
            </a:r>
          </a:p>
        </p:txBody>
      </p:sp>
      <p:sp>
        <p:nvSpPr>
          <p:cNvPr id="22" name="Afgeronde rechthoek 21">
            <a:hlinkClick r:id="rId5" action="ppaction://hlinksldjump"/>
          </p:cNvPr>
          <p:cNvSpPr/>
          <p:nvPr/>
        </p:nvSpPr>
        <p:spPr>
          <a:xfrm>
            <a:off x="395536" y="378904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5</a:t>
            </a:r>
          </a:p>
        </p:txBody>
      </p:sp>
      <p:sp>
        <p:nvSpPr>
          <p:cNvPr id="23" name="Afgeronde rechthoek 22">
            <a:hlinkClick r:id="rId6" action="ppaction://hlinksldjump"/>
          </p:cNvPr>
          <p:cNvSpPr/>
          <p:nvPr/>
        </p:nvSpPr>
        <p:spPr>
          <a:xfrm>
            <a:off x="395536" y="206084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1</a:t>
            </a:r>
          </a:p>
        </p:txBody>
      </p:sp>
      <p:sp>
        <p:nvSpPr>
          <p:cNvPr id="24" name="Afgeronde rechthoek 23">
            <a:hlinkClick r:id="rId7" action="ppaction://hlinksldjump"/>
          </p:cNvPr>
          <p:cNvSpPr/>
          <p:nvPr/>
        </p:nvSpPr>
        <p:spPr>
          <a:xfrm>
            <a:off x="395536" y="422108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6</a:t>
            </a:r>
          </a:p>
        </p:txBody>
      </p:sp>
      <p:sp>
        <p:nvSpPr>
          <p:cNvPr id="25" name="Afgeronde rechthoek 24">
            <a:hlinkClick r:id="rId8" action="ppaction://hlinksldjump"/>
          </p:cNvPr>
          <p:cNvSpPr/>
          <p:nvPr/>
        </p:nvSpPr>
        <p:spPr>
          <a:xfrm>
            <a:off x="395536" y="508518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8</a:t>
            </a:r>
          </a:p>
        </p:txBody>
      </p:sp>
      <p:sp>
        <p:nvSpPr>
          <p:cNvPr id="26" name="Afgeronde rechthoek 25">
            <a:hlinkClick r:id="rId9" action="ppaction://hlinksldjump"/>
          </p:cNvPr>
          <p:cNvSpPr/>
          <p:nvPr/>
        </p:nvSpPr>
        <p:spPr>
          <a:xfrm>
            <a:off x="395536" y="465313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7</a:t>
            </a:r>
          </a:p>
        </p:txBody>
      </p:sp>
      <p:sp>
        <p:nvSpPr>
          <p:cNvPr id="27" name="Afgeronde rechthoek 26">
            <a:hlinkClick r:id="rId10" action="ppaction://hlinksldjump"/>
          </p:cNvPr>
          <p:cNvSpPr/>
          <p:nvPr/>
        </p:nvSpPr>
        <p:spPr>
          <a:xfrm>
            <a:off x="395536" y="594928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b="1">
                <a:solidFill>
                  <a:schemeClr val="accent6">
                    <a:lumMod val="50000"/>
                  </a:schemeClr>
                </a:solidFill>
              </a:rPr>
              <a:t>10</a:t>
            </a:r>
          </a:p>
        </p:txBody>
      </p:sp>
      <p:sp>
        <p:nvSpPr>
          <p:cNvPr id="28" name="Afgeronde rechthoek 27">
            <a:hlinkClick r:id="rId11" action="ppaction://hlinksldjump"/>
          </p:cNvPr>
          <p:cNvSpPr/>
          <p:nvPr/>
        </p:nvSpPr>
        <p:spPr>
          <a:xfrm>
            <a:off x="395536" y="551723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9</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ggende oorkonde 3"/>
          <p:cNvSpPr/>
          <p:nvPr/>
        </p:nvSpPr>
        <p:spPr>
          <a:xfrm>
            <a:off x="216024" y="44624"/>
            <a:ext cx="8748464" cy="6696744"/>
          </a:xfrm>
          <a:prstGeom prst="horizontalScroll">
            <a:avLst/>
          </a:prstGeom>
          <a:solidFill>
            <a:schemeClr val="bg2">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5" name="Tekstvak 4"/>
          <p:cNvSpPr txBox="1"/>
          <p:nvPr/>
        </p:nvSpPr>
        <p:spPr>
          <a:xfrm>
            <a:off x="2339752" y="2204864"/>
            <a:ext cx="5400600" cy="2246769"/>
          </a:xfrm>
          <a:prstGeom prst="rect">
            <a:avLst/>
          </a:prstGeom>
          <a:solidFill>
            <a:schemeClr val="bg1"/>
          </a:solidFill>
        </p:spPr>
        <p:txBody>
          <a:bodyPr wrap="square" rtlCol="0">
            <a:spAutoFit/>
          </a:bodyPr>
          <a:lstStyle/>
          <a:p>
            <a:pPr algn="just"/>
            <a:endParaRPr lang="en-US" sz="2000" dirty="0"/>
          </a:p>
          <a:p>
            <a:pPr algn="just"/>
            <a:r>
              <a:rPr lang="es-ES" sz="2000" b="1" dirty="0"/>
              <a:t>No se vulneró</a:t>
            </a:r>
            <a:r>
              <a:rPr lang="es-ES" sz="2000" dirty="0"/>
              <a:t> el derecho a asistencia letrada porque el funcionario de policía decidió llamar a un abogado/a (de oficio) para Jacques, aunque su respuesta podría haberse interpretado como una </a:t>
            </a:r>
          </a:p>
          <a:p>
            <a:pPr algn="just"/>
            <a:r>
              <a:rPr lang="es-ES" sz="2000" dirty="0"/>
              <a:t>renuncia implícita del derecho.</a:t>
            </a:r>
          </a:p>
          <a:p>
            <a:pPr algn="just"/>
            <a:r>
              <a:rPr lang="es-ES" sz="2000" dirty="0"/>
              <a:t> </a:t>
            </a:r>
          </a:p>
        </p:txBody>
      </p:sp>
      <p:sp>
        <p:nvSpPr>
          <p:cNvPr id="6" name="Afgeronde rechthoek 5">
            <a:hlinkClick r:id="rId2" action="ppaction://hlinksldjump"/>
          </p:cNvPr>
          <p:cNvSpPr/>
          <p:nvPr/>
        </p:nvSpPr>
        <p:spPr>
          <a:xfrm>
            <a:off x="395536" y="249289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2</a:t>
            </a:r>
          </a:p>
        </p:txBody>
      </p:sp>
      <p:sp>
        <p:nvSpPr>
          <p:cNvPr id="7" name="Afgeronde rechthoek 6">
            <a:hlinkClick r:id="rId3" action="ppaction://hlinksldjump"/>
          </p:cNvPr>
          <p:cNvSpPr/>
          <p:nvPr/>
        </p:nvSpPr>
        <p:spPr>
          <a:xfrm>
            <a:off x="395536" y="292494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3</a:t>
            </a:r>
          </a:p>
        </p:txBody>
      </p:sp>
      <p:sp>
        <p:nvSpPr>
          <p:cNvPr id="8" name="Afgeronde rechthoek 7">
            <a:hlinkClick r:id="rId4" action="ppaction://hlinksldjump"/>
          </p:cNvPr>
          <p:cNvSpPr/>
          <p:nvPr/>
        </p:nvSpPr>
        <p:spPr>
          <a:xfrm>
            <a:off x="395536" y="335699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4</a:t>
            </a:r>
          </a:p>
        </p:txBody>
      </p:sp>
      <p:sp>
        <p:nvSpPr>
          <p:cNvPr id="9" name="Afgeronde rechthoek 8">
            <a:hlinkClick r:id="rId5" action="ppaction://hlinksldjump"/>
          </p:cNvPr>
          <p:cNvSpPr/>
          <p:nvPr/>
        </p:nvSpPr>
        <p:spPr>
          <a:xfrm>
            <a:off x="395536" y="378904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5</a:t>
            </a:r>
          </a:p>
        </p:txBody>
      </p:sp>
      <p:sp>
        <p:nvSpPr>
          <p:cNvPr id="10" name="Afgeronde rechthoek 9">
            <a:hlinkClick r:id="rId6" action="ppaction://hlinksldjump"/>
          </p:cNvPr>
          <p:cNvSpPr/>
          <p:nvPr/>
        </p:nvSpPr>
        <p:spPr>
          <a:xfrm>
            <a:off x="395536" y="206084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1</a:t>
            </a:r>
          </a:p>
        </p:txBody>
      </p:sp>
      <p:sp>
        <p:nvSpPr>
          <p:cNvPr id="11" name="Afgeronde rechthoek 10">
            <a:hlinkClick r:id="rId7" action="ppaction://hlinksldjump"/>
          </p:cNvPr>
          <p:cNvSpPr/>
          <p:nvPr/>
        </p:nvSpPr>
        <p:spPr>
          <a:xfrm>
            <a:off x="395536" y="422108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6</a:t>
            </a:r>
          </a:p>
        </p:txBody>
      </p:sp>
      <p:sp>
        <p:nvSpPr>
          <p:cNvPr id="12" name="Afgeronde rechthoek 11">
            <a:hlinkClick r:id="rId8" action="ppaction://hlinksldjump"/>
          </p:cNvPr>
          <p:cNvSpPr/>
          <p:nvPr/>
        </p:nvSpPr>
        <p:spPr>
          <a:xfrm>
            <a:off x="395536" y="508518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8</a:t>
            </a:r>
          </a:p>
        </p:txBody>
      </p:sp>
      <p:sp>
        <p:nvSpPr>
          <p:cNvPr id="13" name="Afgeronde rechthoek 12">
            <a:hlinkClick r:id="rId9" action="ppaction://hlinksldjump"/>
          </p:cNvPr>
          <p:cNvSpPr/>
          <p:nvPr/>
        </p:nvSpPr>
        <p:spPr>
          <a:xfrm>
            <a:off x="395536" y="465313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7</a:t>
            </a:r>
          </a:p>
        </p:txBody>
      </p:sp>
      <p:sp>
        <p:nvSpPr>
          <p:cNvPr id="14" name="Afgeronde rechthoek 13">
            <a:hlinkClick r:id="rId10" action="ppaction://hlinksldjump"/>
          </p:cNvPr>
          <p:cNvSpPr/>
          <p:nvPr/>
        </p:nvSpPr>
        <p:spPr>
          <a:xfrm>
            <a:off x="395536" y="594928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b="1">
                <a:solidFill>
                  <a:schemeClr val="accent6">
                    <a:lumMod val="50000"/>
                  </a:schemeClr>
                </a:solidFill>
              </a:rPr>
              <a:t>10</a:t>
            </a:r>
          </a:p>
        </p:txBody>
      </p:sp>
      <p:sp>
        <p:nvSpPr>
          <p:cNvPr id="15" name="Afgeronde rechthoek 14">
            <a:hlinkClick r:id="rId11" action="ppaction://hlinksldjump"/>
          </p:cNvPr>
          <p:cNvSpPr/>
          <p:nvPr/>
        </p:nvSpPr>
        <p:spPr>
          <a:xfrm>
            <a:off x="395536" y="551723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9</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ggende oorkonde 3"/>
          <p:cNvSpPr/>
          <p:nvPr/>
        </p:nvSpPr>
        <p:spPr>
          <a:xfrm>
            <a:off x="216024" y="44624"/>
            <a:ext cx="8748464" cy="6696744"/>
          </a:xfrm>
          <a:prstGeom prst="horizontalScroll">
            <a:avLst/>
          </a:prstGeom>
          <a:solidFill>
            <a:schemeClr val="bg2">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17" name="Ovale toelichting 16"/>
          <p:cNvSpPr/>
          <p:nvPr/>
        </p:nvSpPr>
        <p:spPr>
          <a:xfrm>
            <a:off x="2267744" y="1700808"/>
            <a:ext cx="5760640" cy="2664296"/>
          </a:xfrm>
          <a:prstGeom prst="wedgeEllipse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3200" dirty="0"/>
              <a:t>¿Se vulneró el derecho a la libre elección de abogado/a?</a:t>
            </a:r>
          </a:p>
        </p:txBody>
      </p:sp>
      <p:sp>
        <p:nvSpPr>
          <p:cNvPr id="5" name="Afgeronde rechthoek 4">
            <a:hlinkClick r:id="rId2" action="ppaction://hlinksldjump"/>
          </p:cNvPr>
          <p:cNvSpPr/>
          <p:nvPr/>
        </p:nvSpPr>
        <p:spPr>
          <a:xfrm>
            <a:off x="395536" y="249289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2</a:t>
            </a:r>
          </a:p>
        </p:txBody>
      </p:sp>
      <p:sp>
        <p:nvSpPr>
          <p:cNvPr id="6" name="Afgeronde rechthoek 5">
            <a:hlinkClick r:id="rId3" action="ppaction://hlinksldjump"/>
          </p:cNvPr>
          <p:cNvSpPr/>
          <p:nvPr/>
        </p:nvSpPr>
        <p:spPr>
          <a:xfrm>
            <a:off x="395536" y="292494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3</a:t>
            </a:r>
          </a:p>
        </p:txBody>
      </p:sp>
      <p:sp>
        <p:nvSpPr>
          <p:cNvPr id="7" name="Afgeronde rechthoek 6">
            <a:hlinkClick r:id="rId4" action="ppaction://hlinksldjump"/>
          </p:cNvPr>
          <p:cNvSpPr/>
          <p:nvPr/>
        </p:nvSpPr>
        <p:spPr>
          <a:xfrm>
            <a:off x="395536" y="335699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4</a:t>
            </a:r>
          </a:p>
        </p:txBody>
      </p:sp>
      <p:sp>
        <p:nvSpPr>
          <p:cNvPr id="8" name="Afgeronde rechthoek 7">
            <a:hlinkClick r:id="rId5" action="ppaction://hlinksldjump"/>
          </p:cNvPr>
          <p:cNvSpPr/>
          <p:nvPr/>
        </p:nvSpPr>
        <p:spPr>
          <a:xfrm>
            <a:off x="395536" y="378904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5</a:t>
            </a:r>
          </a:p>
        </p:txBody>
      </p:sp>
      <p:sp>
        <p:nvSpPr>
          <p:cNvPr id="9" name="Afgeronde rechthoek 8">
            <a:hlinkClick r:id="rId6" action="ppaction://hlinksldjump"/>
          </p:cNvPr>
          <p:cNvSpPr/>
          <p:nvPr/>
        </p:nvSpPr>
        <p:spPr>
          <a:xfrm>
            <a:off x="395536" y="206084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1</a:t>
            </a:r>
          </a:p>
        </p:txBody>
      </p:sp>
      <p:sp>
        <p:nvSpPr>
          <p:cNvPr id="10" name="Afgeronde rechthoek 9">
            <a:hlinkClick r:id="rId7" action="ppaction://hlinksldjump"/>
          </p:cNvPr>
          <p:cNvSpPr/>
          <p:nvPr/>
        </p:nvSpPr>
        <p:spPr>
          <a:xfrm>
            <a:off x="395536" y="422108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6</a:t>
            </a:r>
          </a:p>
        </p:txBody>
      </p:sp>
      <p:sp>
        <p:nvSpPr>
          <p:cNvPr id="11" name="Afgeronde rechthoek 10">
            <a:hlinkClick r:id="rId8" action="ppaction://hlinksldjump"/>
          </p:cNvPr>
          <p:cNvSpPr/>
          <p:nvPr/>
        </p:nvSpPr>
        <p:spPr>
          <a:xfrm>
            <a:off x="395536" y="508518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8</a:t>
            </a:r>
          </a:p>
        </p:txBody>
      </p:sp>
      <p:sp>
        <p:nvSpPr>
          <p:cNvPr id="12" name="Afgeronde rechthoek 11">
            <a:hlinkClick r:id="rId9" action="ppaction://hlinksldjump"/>
          </p:cNvPr>
          <p:cNvSpPr/>
          <p:nvPr/>
        </p:nvSpPr>
        <p:spPr>
          <a:xfrm>
            <a:off x="395536" y="465313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7</a:t>
            </a:r>
          </a:p>
        </p:txBody>
      </p:sp>
      <p:sp>
        <p:nvSpPr>
          <p:cNvPr id="13" name="Afgeronde rechthoek 12">
            <a:hlinkClick r:id="rId10" action="ppaction://hlinksldjump"/>
          </p:cNvPr>
          <p:cNvSpPr/>
          <p:nvPr/>
        </p:nvSpPr>
        <p:spPr>
          <a:xfrm>
            <a:off x="395536" y="594928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b="1">
                <a:solidFill>
                  <a:schemeClr val="accent6">
                    <a:lumMod val="50000"/>
                  </a:schemeClr>
                </a:solidFill>
              </a:rPr>
              <a:t>10</a:t>
            </a:r>
          </a:p>
        </p:txBody>
      </p:sp>
      <p:sp>
        <p:nvSpPr>
          <p:cNvPr id="14" name="Afgeronde rechthoek 13">
            <a:hlinkClick r:id="rId11" action="ppaction://hlinksldjump"/>
          </p:cNvPr>
          <p:cNvSpPr/>
          <p:nvPr/>
        </p:nvSpPr>
        <p:spPr>
          <a:xfrm>
            <a:off x="395536" y="551723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9</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ggende oorkonde 3"/>
          <p:cNvSpPr/>
          <p:nvPr/>
        </p:nvSpPr>
        <p:spPr>
          <a:xfrm>
            <a:off x="233772" y="8620"/>
            <a:ext cx="8748464" cy="6696744"/>
          </a:xfrm>
          <a:prstGeom prst="horizontalScroll">
            <a:avLst/>
          </a:prstGeom>
          <a:solidFill>
            <a:schemeClr val="bg2">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5" name="Tekstvak 4"/>
          <p:cNvSpPr txBox="1"/>
          <p:nvPr/>
        </p:nvSpPr>
        <p:spPr>
          <a:xfrm>
            <a:off x="2339752" y="1916832"/>
            <a:ext cx="5400600" cy="2062103"/>
          </a:xfrm>
          <a:prstGeom prst="rect">
            <a:avLst/>
          </a:prstGeom>
          <a:solidFill>
            <a:schemeClr val="bg1"/>
          </a:solidFill>
        </p:spPr>
        <p:txBody>
          <a:bodyPr wrap="square" rtlCol="0">
            <a:spAutoFit/>
          </a:bodyPr>
          <a:lstStyle/>
          <a:p>
            <a:pPr algn="just"/>
            <a:r>
              <a:rPr lang="es-ES" dirty="0"/>
              <a:t>El derecho a la libre elección de abogado/a </a:t>
            </a:r>
            <a:r>
              <a:rPr lang="es-ES" b="1" dirty="0"/>
              <a:t>posiblemente se vulneró </a:t>
            </a:r>
            <a:r>
              <a:rPr lang="es-ES" dirty="0"/>
              <a:t>(si, de hecho, Jacques tenía un abogado/a elegido por él).</a:t>
            </a:r>
            <a:r>
              <a:rPr lang="es-ES" b="1" dirty="0"/>
              <a:t> </a:t>
            </a:r>
            <a:r>
              <a:rPr lang="es-ES" dirty="0"/>
              <a:t>Para confirmar esto, el instructor debería haber informado a Jacques del derecho a la libre elección de abogado/a, y debería haberle preguntado si quería recibir la asistencia de un abogado/a determinado.</a:t>
            </a:r>
            <a:r>
              <a:rPr lang="es-ES" sz="2000" dirty="0"/>
              <a:t>  </a:t>
            </a:r>
          </a:p>
        </p:txBody>
      </p:sp>
      <p:sp>
        <p:nvSpPr>
          <p:cNvPr id="6" name="Afgeronde rechthoek 5">
            <a:hlinkClick r:id="rId2" action="ppaction://hlinksldjump"/>
          </p:cNvPr>
          <p:cNvSpPr/>
          <p:nvPr/>
        </p:nvSpPr>
        <p:spPr>
          <a:xfrm>
            <a:off x="395536" y="249289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2</a:t>
            </a:r>
          </a:p>
        </p:txBody>
      </p:sp>
      <p:sp>
        <p:nvSpPr>
          <p:cNvPr id="7" name="Afgeronde rechthoek 6">
            <a:hlinkClick r:id="rId3" action="ppaction://hlinksldjump"/>
          </p:cNvPr>
          <p:cNvSpPr/>
          <p:nvPr/>
        </p:nvSpPr>
        <p:spPr>
          <a:xfrm>
            <a:off x="395536" y="292494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3</a:t>
            </a:r>
          </a:p>
        </p:txBody>
      </p:sp>
      <p:sp>
        <p:nvSpPr>
          <p:cNvPr id="8" name="Afgeronde rechthoek 7">
            <a:hlinkClick r:id="rId4" action="ppaction://hlinksldjump"/>
          </p:cNvPr>
          <p:cNvSpPr/>
          <p:nvPr/>
        </p:nvSpPr>
        <p:spPr>
          <a:xfrm>
            <a:off x="395536" y="335699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4</a:t>
            </a:r>
          </a:p>
        </p:txBody>
      </p:sp>
      <p:sp>
        <p:nvSpPr>
          <p:cNvPr id="9" name="Afgeronde rechthoek 8">
            <a:hlinkClick r:id="rId5" action="ppaction://hlinksldjump"/>
          </p:cNvPr>
          <p:cNvSpPr/>
          <p:nvPr/>
        </p:nvSpPr>
        <p:spPr>
          <a:xfrm>
            <a:off x="395536" y="378904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5</a:t>
            </a:r>
          </a:p>
        </p:txBody>
      </p:sp>
      <p:sp>
        <p:nvSpPr>
          <p:cNvPr id="10" name="Afgeronde rechthoek 9">
            <a:hlinkClick r:id="rId6" action="ppaction://hlinksldjump"/>
          </p:cNvPr>
          <p:cNvSpPr/>
          <p:nvPr/>
        </p:nvSpPr>
        <p:spPr>
          <a:xfrm>
            <a:off x="395536" y="206084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1</a:t>
            </a:r>
          </a:p>
        </p:txBody>
      </p:sp>
      <p:sp>
        <p:nvSpPr>
          <p:cNvPr id="11" name="Afgeronde rechthoek 10">
            <a:hlinkClick r:id="rId7" action="ppaction://hlinksldjump"/>
          </p:cNvPr>
          <p:cNvSpPr/>
          <p:nvPr/>
        </p:nvSpPr>
        <p:spPr>
          <a:xfrm>
            <a:off x="395536" y="422108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6</a:t>
            </a:r>
          </a:p>
        </p:txBody>
      </p:sp>
      <p:sp>
        <p:nvSpPr>
          <p:cNvPr id="12" name="Afgeronde rechthoek 11">
            <a:hlinkClick r:id="rId8" action="ppaction://hlinksldjump"/>
          </p:cNvPr>
          <p:cNvSpPr/>
          <p:nvPr/>
        </p:nvSpPr>
        <p:spPr>
          <a:xfrm>
            <a:off x="395536" y="508518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8</a:t>
            </a:r>
          </a:p>
        </p:txBody>
      </p:sp>
      <p:sp>
        <p:nvSpPr>
          <p:cNvPr id="13" name="Afgeronde rechthoek 12">
            <a:hlinkClick r:id="rId9" action="ppaction://hlinksldjump"/>
          </p:cNvPr>
          <p:cNvSpPr/>
          <p:nvPr/>
        </p:nvSpPr>
        <p:spPr>
          <a:xfrm>
            <a:off x="395536" y="465313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7</a:t>
            </a:r>
          </a:p>
        </p:txBody>
      </p:sp>
      <p:sp>
        <p:nvSpPr>
          <p:cNvPr id="14" name="Afgeronde rechthoek 13">
            <a:hlinkClick r:id="rId10" action="ppaction://hlinksldjump"/>
          </p:cNvPr>
          <p:cNvSpPr/>
          <p:nvPr/>
        </p:nvSpPr>
        <p:spPr>
          <a:xfrm>
            <a:off x="395536" y="594928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b="1">
                <a:solidFill>
                  <a:schemeClr val="accent6">
                    <a:lumMod val="50000"/>
                  </a:schemeClr>
                </a:solidFill>
              </a:rPr>
              <a:t>10</a:t>
            </a:r>
          </a:p>
        </p:txBody>
      </p:sp>
      <p:sp>
        <p:nvSpPr>
          <p:cNvPr id="15" name="Afgeronde rechthoek 14">
            <a:hlinkClick r:id="rId11" action="ppaction://hlinksldjump"/>
          </p:cNvPr>
          <p:cNvSpPr/>
          <p:nvPr/>
        </p:nvSpPr>
        <p:spPr>
          <a:xfrm>
            <a:off x="395536" y="551723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9</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ggende oorkonde 3"/>
          <p:cNvSpPr/>
          <p:nvPr/>
        </p:nvSpPr>
        <p:spPr>
          <a:xfrm>
            <a:off x="216024" y="44624"/>
            <a:ext cx="8748464" cy="6696744"/>
          </a:xfrm>
          <a:prstGeom prst="horizontalScroll">
            <a:avLst/>
          </a:prstGeom>
          <a:solidFill>
            <a:schemeClr val="bg2">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17" name="Ovale toelichting 16"/>
          <p:cNvSpPr/>
          <p:nvPr/>
        </p:nvSpPr>
        <p:spPr>
          <a:xfrm>
            <a:off x="2267744" y="1700808"/>
            <a:ext cx="5760640" cy="2664296"/>
          </a:xfrm>
          <a:prstGeom prst="wedgeEllipse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3200" dirty="0"/>
              <a:t>¿Se informó adecuadamente a Jacques sobre la naturaleza de la acusación?</a:t>
            </a:r>
          </a:p>
        </p:txBody>
      </p:sp>
      <p:sp>
        <p:nvSpPr>
          <p:cNvPr id="5" name="Afgeronde rechthoek 4">
            <a:hlinkClick r:id="rId2" action="ppaction://hlinksldjump"/>
          </p:cNvPr>
          <p:cNvSpPr/>
          <p:nvPr/>
        </p:nvSpPr>
        <p:spPr>
          <a:xfrm>
            <a:off x="395536" y="249289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2</a:t>
            </a:r>
          </a:p>
        </p:txBody>
      </p:sp>
      <p:sp>
        <p:nvSpPr>
          <p:cNvPr id="6" name="Afgeronde rechthoek 5">
            <a:hlinkClick r:id="rId3" action="ppaction://hlinksldjump"/>
          </p:cNvPr>
          <p:cNvSpPr/>
          <p:nvPr/>
        </p:nvSpPr>
        <p:spPr>
          <a:xfrm>
            <a:off x="395536" y="292494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3</a:t>
            </a:r>
          </a:p>
        </p:txBody>
      </p:sp>
      <p:sp>
        <p:nvSpPr>
          <p:cNvPr id="7" name="Afgeronde rechthoek 6">
            <a:hlinkClick r:id="rId4" action="ppaction://hlinksldjump"/>
          </p:cNvPr>
          <p:cNvSpPr/>
          <p:nvPr/>
        </p:nvSpPr>
        <p:spPr>
          <a:xfrm>
            <a:off x="395536" y="335699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4</a:t>
            </a:r>
          </a:p>
        </p:txBody>
      </p:sp>
      <p:sp>
        <p:nvSpPr>
          <p:cNvPr id="8" name="Afgeronde rechthoek 7">
            <a:hlinkClick r:id="rId5" action="ppaction://hlinksldjump"/>
          </p:cNvPr>
          <p:cNvSpPr/>
          <p:nvPr/>
        </p:nvSpPr>
        <p:spPr>
          <a:xfrm>
            <a:off x="395536" y="378904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5</a:t>
            </a:r>
          </a:p>
        </p:txBody>
      </p:sp>
      <p:sp>
        <p:nvSpPr>
          <p:cNvPr id="9" name="Afgeronde rechthoek 8">
            <a:hlinkClick r:id="rId6" action="ppaction://hlinksldjump"/>
          </p:cNvPr>
          <p:cNvSpPr/>
          <p:nvPr/>
        </p:nvSpPr>
        <p:spPr>
          <a:xfrm>
            <a:off x="395536" y="206084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1</a:t>
            </a:r>
          </a:p>
        </p:txBody>
      </p:sp>
      <p:sp>
        <p:nvSpPr>
          <p:cNvPr id="10" name="Afgeronde rechthoek 9">
            <a:hlinkClick r:id="rId7" action="ppaction://hlinksldjump"/>
          </p:cNvPr>
          <p:cNvSpPr/>
          <p:nvPr/>
        </p:nvSpPr>
        <p:spPr>
          <a:xfrm>
            <a:off x="395536" y="422108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6</a:t>
            </a:r>
          </a:p>
        </p:txBody>
      </p:sp>
      <p:sp>
        <p:nvSpPr>
          <p:cNvPr id="11" name="Afgeronde rechthoek 10">
            <a:hlinkClick r:id="rId8" action="ppaction://hlinksldjump"/>
          </p:cNvPr>
          <p:cNvSpPr/>
          <p:nvPr/>
        </p:nvSpPr>
        <p:spPr>
          <a:xfrm>
            <a:off x="395536" y="508518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8</a:t>
            </a:r>
          </a:p>
        </p:txBody>
      </p:sp>
      <p:sp>
        <p:nvSpPr>
          <p:cNvPr id="12" name="Afgeronde rechthoek 11">
            <a:hlinkClick r:id="rId9" action="ppaction://hlinksldjump"/>
          </p:cNvPr>
          <p:cNvSpPr/>
          <p:nvPr/>
        </p:nvSpPr>
        <p:spPr>
          <a:xfrm>
            <a:off x="395536" y="465313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7</a:t>
            </a:r>
          </a:p>
        </p:txBody>
      </p:sp>
      <p:sp>
        <p:nvSpPr>
          <p:cNvPr id="13" name="Afgeronde rechthoek 12">
            <a:hlinkClick r:id="rId10" action="ppaction://hlinksldjump"/>
          </p:cNvPr>
          <p:cNvSpPr/>
          <p:nvPr/>
        </p:nvSpPr>
        <p:spPr>
          <a:xfrm>
            <a:off x="395536" y="594928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b="1">
                <a:solidFill>
                  <a:schemeClr val="accent6">
                    <a:lumMod val="50000"/>
                  </a:schemeClr>
                </a:solidFill>
              </a:rPr>
              <a:t>10</a:t>
            </a:r>
          </a:p>
        </p:txBody>
      </p:sp>
      <p:sp>
        <p:nvSpPr>
          <p:cNvPr id="14" name="Afgeronde rechthoek 13">
            <a:hlinkClick r:id="rId11" action="ppaction://hlinksldjump"/>
          </p:cNvPr>
          <p:cNvSpPr/>
          <p:nvPr/>
        </p:nvSpPr>
        <p:spPr>
          <a:xfrm>
            <a:off x="395536" y="551723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9</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ggende oorkonde 3"/>
          <p:cNvSpPr/>
          <p:nvPr/>
        </p:nvSpPr>
        <p:spPr>
          <a:xfrm>
            <a:off x="216024" y="44624"/>
            <a:ext cx="8748464" cy="6696744"/>
          </a:xfrm>
          <a:prstGeom prst="horizontalScroll">
            <a:avLst/>
          </a:prstGeom>
          <a:solidFill>
            <a:schemeClr val="bg2">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5" name="Tekstvak 4"/>
          <p:cNvSpPr txBox="1"/>
          <p:nvPr/>
        </p:nvSpPr>
        <p:spPr>
          <a:xfrm>
            <a:off x="2339752" y="1844824"/>
            <a:ext cx="5400600" cy="2585323"/>
          </a:xfrm>
          <a:prstGeom prst="rect">
            <a:avLst/>
          </a:prstGeom>
          <a:solidFill>
            <a:schemeClr val="bg1"/>
          </a:solidFill>
        </p:spPr>
        <p:txBody>
          <a:bodyPr wrap="square" rtlCol="0">
            <a:spAutoFit/>
          </a:bodyPr>
          <a:lstStyle/>
          <a:p>
            <a:pPr algn="just"/>
            <a:r>
              <a:rPr lang="es-ES" dirty="0"/>
              <a:t>El funcionario de policía </a:t>
            </a:r>
            <a:r>
              <a:rPr lang="es-ES" b="1" dirty="0"/>
              <a:t>no informó</a:t>
            </a:r>
            <a:r>
              <a:rPr lang="es-ES" dirty="0"/>
              <a:t> a Jacques de manera adecuada sobre la acusación.</a:t>
            </a:r>
            <a:r>
              <a:rPr lang="es-ES" b="1" dirty="0"/>
              <a:t> </a:t>
            </a:r>
            <a:r>
              <a:rPr lang="es-ES" dirty="0"/>
              <a:t>A Jacques no se le informó sobre la naturaleza de la acusación de tenencia de drogas y solo se le informó de manera general sobre la acusación de resistencia a la autoridad. No se le informó sobre los detalles de los presuntos delitos. Tampoco se le informó de que había otro sospechoso en este caso (Peter). Y posiblemente a Jacques tampoco se le informó en el idioma que entendía.  </a:t>
            </a:r>
          </a:p>
        </p:txBody>
      </p:sp>
      <p:sp>
        <p:nvSpPr>
          <p:cNvPr id="6" name="Afgeronde rechthoek 5">
            <a:hlinkClick r:id="rId2" action="ppaction://hlinksldjump"/>
          </p:cNvPr>
          <p:cNvSpPr/>
          <p:nvPr/>
        </p:nvSpPr>
        <p:spPr>
          <a:xfrm>
            <a:off x="395536" y="249289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2</a:t>
            </a:r>
          </a:p>
        </p:txBody>
      </p:sp>
      <p:sp>
        <p:nvSpPr>
          <p:cNvPr id="7" name="Afgeronde rechthoek 6">
            <a:hlinkClick r:id="rId3" action="ppaction://hlinksldjump"/>
          </p:cNvPr>
          <p:cNvSpPr/>
          <p:nvPr/>
        </p:nvSpPr>
        <p:spPr>
          <a:xfrm>
            <a:off x="395536" y="292494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3</a:t>
            </a:r>
          </a:p>
        </p:txBody>
      </p:sp>
      <p:sp>
        <p:nvSpPr>
          <p:cNvPr id="8" name="Afgeronde rechthoek 7">
            <a:hlinkClick r:id="rId4" action="ppaction://hlinksldjump"/>
          </p:cNvPr>
          <p:cNvSpPr/>
          <p:nvPr/>
        </p:nvSpPr>
        <p:spPr>
          <a:xfrm>
            <a:off x="395536" y="335699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4</a:t>
            </a:r>
          </a:p>
        </p:txBody>
      </p:sp>
      <p:sp>
        <p:nvSpPr>
          <p:cNvPr id="9" name="Afgeronde rechthoek 8">
            <a:hlinkClick r:id="rId5" action="ppaction://hlinksldjump"/>
          </p:cNvPr>
          <p:cNvSpPr/>
          <p:nvPr/>
        </p:nvSpPr>
        <p:spPr>
          <a:xfrm>
            <a:off x="395536" y="378904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5</a:t>
            </a:r>
          </a:p>
        </p:txBody>
      </p:sp>
      <p:sp>
        <p:nvSpPr>
          <p:cNvPr id="10" name="Afgeronde rechthoek 9">
            <a:hlinkClick r:id="rId6" action="ppaction://hlinksldjump"/>
          </p:cNvPr>
          <p:cNvSpPr/>
          <p:nvPr/>
        </p:nvSpPr>
        <p:spPr>
          <a:xfrm>
            <a:off x="395536" y="206084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1</a:t>
            </a:r>
          </a:p>
        </p:txBody>
      </p:sp>
      <p:sp>
        <p:nvSpPr>
          <p:cNvPr id="11" name="Afgeronde rechthoek 10">
            <a:hlinkClick r:id="rId7" action="ppaction://hlinksldjump"/>
          </p:cNvPr>
          <p:cNvSpPr/>
          <p:nvPr/>
        </p:nvSpPr>
        <p:spPr>
          <a:xfrm>
            <a:off x="395536" y="422108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6</a:t>
            </a:r>
          </a:p>
        </p:txBody>
      </p:sp>
      <p:sp>
        <p:nvSpPr>
          <p:cNvPr id="12" name="Afgeronde rechthoek 11">
            <a:hlinkClick r:id="rId8" action="ppaction://hlinksldjump"/>
          </p:cNvPr>
          <p:cNvSpPr/>
          <p:nvPr/>
        </p:nvSpPr>
        <p:spPr>
          <a:xfrm>
            <a:off x="395536" y="508518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8</a:t>
            </a:r>
          </a:p>
        </p:txBody>
      </p:sp>
      <p:sp>
        <p:nvSpPr>
          <p:cNvPr id="13" name="Afgeronde rechthoek 12">
            <a:hlinkClick r:id="rId9" action="ppaction://hlinksldjump"/>
          </p:cNvPr>
          <p:cNvSpPr/>
          <p:nvPr/>
        </p:nvSpPr>
        <p:spPr>
          <a:xfrm>
            <a:off x="395536" y="465313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7</a:t>
            </a:r>
          </a:p>
        </p:txBody>
      </p:sp>
      <p:sp>
        <p:nvSpPr>
          <p:cNvPr id="14" name="Afgeronde rechthoek 13">
            <a:hlinkClick r:id="rId10" action="ppaction://hlinksldjump"/>
          </p:cNvPr>
          <p:cNvSpPr/>
          <p:nvPr/>
        </p:nvSpPr>
        <p:spPr>
          <a:xfrm>
            <a:off x="395536" y="594928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b="1">
                <a:solidFill>
                  <a:schemeClr val="accent6">
                    <a:lumMod val="50000"/>
                  </a:schemeClr>
                </a:solidFill>
              </a:rPr>
              <a:t>10</a:t>
            </a:r>
          </a:p>
        </p:txBody>
      </p:sp>
      <p:sp>
        <p:nvSpPr>
          <p:cNvPr id="15" name="Afgeronde rechthoek 14">
            <a:hlinkClick r:id="rId11" action="ppaction://hlinksldjump"/>
          </p:cNvPr>
          <p:cNvSpPr/>
          <p:nvPr/>
        </p:nvSpPr>
        <p:spPr>
          <a:xfrm>
            <a:off x="395536" y="551723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9</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ggende oorkonde 3"/>
          <p:cNvSpPr/>
          <p:nvPr/>
        </p:nvSpPr>
        <p:spPr>
          <a:xfrm>
            <a:off x="216024" y="44624"/>
            <a:ext cx="8748464" cy="6696744"/>
          </a:xfrm>
          <a:prstGeom prst="horizontalScroll">
            <a:avLst/>
          </a:prstGeom>
          <a:solidFill>
            <a:schemeClr val="bg2">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17" name="Ovale toelichting 16"/>
          <p:cNvSpPr/>
          <p:nvPr/>
        </p:nvSpPr>
        <p:spPr>
          <a:xfrm>
            <a:off x="2267744" y="1700808"/>
            <a:ext cx="5760640" cy="2664296"/>
          </a:xfrm>
          <a:prstGeom prst="wedgeEllipse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3200" dirty="0"/>
              <a:t>¿Se vulneró el derecho a ser informado de sus derechos?</a:t>
            </a:r>
          </a:p>
        </p:txBody>
      </p:sp>
      <p:sp>
        <p:nvSpPr>
          <p:cNvPr id="5" name="Afgeronde rechthoek 4">
            <a:hlinkClick r:id="rId2" action="ppaction://hlinksldjump"/>
          </p:cNvPr>
          <p:cNvSpPr/>
          <p:nvPr/>
        </p:nvSpPr>
        <p:spPr>
          <a:xfrm>
            <a:off x="395536" y="249289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2</a:t>
            </a:r>
          </a:p>
        </p:txBody>
      </p:sp>
      <p:sp>
        <p:nvSpPr>
          <p:cNvPr id="6" name="Afgeronde rechthoek 5">
            <a:hlinkClick r:id="rId3" action="ppaction://hlinksldjump"/>
          </p:cNvPr>
          <p:cNvSpPr/>
          <p:nvPr/>
        </p:nvSpPr>
        <p:spPr>
          <a:xfrm>
            <a:off x="395536" y="292494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3</a:t>
            </a:r>
          </a:p>
        </p:txBody>
      </p:sp>
      <p:sp>
        <p:nvSpPr>
          <p:cNvPr id="7" name="Afgeronde rechthoek 6">
            <a:hlinkClick r:id="rId4" action="ppaction://hlinksldjump"/>
          </p:cNvPr>
          <p:cNvSpPr/>
          <p:nvPr/>
        </p:nvSpPr>
        <p:spPr>
          <a:xfrm>
            <a:off x="395536" y="335699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4</a:t>
            </a:r>
          </a:p>
        </p:txBody>
      </p:sp>
      <p:sp>
        <p:nvSpPr>
          <p:cNvPr id="8" name="Afgeronde rechthoek 7">
            <a:hlinkClick r:id="rId5" action="ppaction://hlinksldjump"/>
          </p:cNvPr>
          <p:cNvSpPr/>
          <p:nvPr/>
        </p:nvSpPr>
        <p:spPr>
          <a:xfrm>
            <a:off x="395536" y="378904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5</a:t>
            </a:r>
          </a:p>
        </p:txBody>
      </p:sp>
      <p:sp>
        <p:nvSpPr>
          <p:cNvPr id="9" name="Afgeronde rechthoek 8">
            <a:hlinkClick r:id="rId6" action="ppaction://hlinksldjump"/>
          </p:cNvPr>
          <p:cNvSpPr/>
          <p:nvPr/>
        </p:nvSpPr>
        <p:spPr>
          <a:xfrm>
            <a:off x="395536" y="206084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1</a:t>
            </a:r>
          </a:p>
        </p:txBody>
      </p:sp>
      <p:sp>
        <p:nvSpPr>
          <p:cNvPr id="10" name="Afgeronde rechthoek 9">
            <a:hlinkClick r:id="rId7" action="ppaction://hlinksldjump"/>
          </p:cNvPr>
          <p:cNvSpPr/>
          <p:nvPr/>
        </p:nvSpPr>
        <p:spPr>
          <a:xfrm>
            <a:off x="395536" y="422108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6</a:t>
            </a:r>
          </a:p>
        </p:txBody>
      </p:sp>
      <p:sp>
        <p:nvSpPr>
          <p:cNvPr id="11" name="Afgeronde rechthoek 10">
            <a:hlinkClick r:id="rId8" action="ppaction://hlinksldjump"/>
          </p:cNvPr>
          <p:cNvSpPr/>
          <p:nvPr/>
        </p:nvSpPr>
        <p:spPr>
          <a:xfrm>
            <a:off x="395536" y="508518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8</a:t>
            </a:r>
          </a:p>
        </p:txBody>
      </p:sp>
      <p:sp>
        <p:nvSpPr>
          <p:cNvPr id="12" name="Afgeronde rechthoek 11">
            <a:hlinkClick r:id="rId9" action="ppaction://hlinksldjump"/>
          </p:cNvPr>
          <p:cNvSpPr/>
          <p:nvPr/>
        </p:nvSpPr>
        <p:spPr>
          <a:xfrm>
            <a:off x="395536" y="465313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7</a:t>
            </a:r>
          </a:p>
        </p:txBody>
      </p:sp>
      <p:sp>
        <p:nvSpPr>
          <p:cNvPr id="13" name="Afgeronde rechthoek 12">
            <a:hlinkClick r:id="rId10" action="ppaction://hlinksldjump"/>
          </p:cNvPr>
          <p:cNvSpPr/>
          <p:nvPr/>
        </p:nvSpPr>
        <p:spPr>
          <a:xfrm>
            <a:off x="395536" y="594928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b="1">
                <a:solidFill>
                  <a:schemeClr val="accent6">
                    <a:lumMod val="50000"/>
                  </a:schemeClr>
                </a:solidFill>
              </a:rPr>
              <a:t>10</a:t>
            </a:r>
          </a:p>
        </p:txBody>
      </p:sp>
      <p:sp>
        <p:nvSpPr>
          <p:cNvPr id="14" name="Afgeronde rechthoek 13">
            <a:hlinkClick r:id="rId11" action="ppaction://hlinksldjump"/>
          </p:cNvPr>
          <p:cNvSpPr/>
          <p:nvPr/>
        </p:nvSpPr>
        <p:spPr>
          <a:xfrm>
            <a:off x="395536" y="551723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9</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jfhoek 3"/>
          <p:cNvSpPr/>
          <p:nvPr/>
        </p:nvSpPr>
        <p:spPr>
          <a:xfrm>
            <a:off x="0" y="332656"/>
            <a:ext cx="6336704" cy="5760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Inicio</a:t>
            </a:r>
          </a:p>
        </p:txBody>
      </p:sp>
      <p:sp>
        <p:nvSpPr>
          <p:cNvPr id="7" name="Tekstvak 6">
            <a:hlinkClick r:id="rId3" action="ppaction://hlinksldjump"/>
          </p:cNvPr>
          <p:cNvSpPr txBox="1"/>
          <p:nvPr/>
        </p:nvSpPr>
        <p:spPr>
          <a:xfrm>
            <a:off x="1115616" y="1700808"/>
            <a:ext cx="2715064" cy="707886"/>
          </a:xfrm>
          <a:prstGeom prst="rect">
            <a:avLst/>
          </a:prstGeom>
          <a:solidFill>
            <a:srgbClr val="00A2DB">
              <a:alpha val="84000"/>
            </a:srgbClr>
          </a:solidFill>
        </p:spPr>
        <p:txBody>
          <a:bodyPr wrap="square" rtlCol="0">
            <a:spAutoFit/>
          </a:bodyPr>
          <a:lstStyle/>
          <a:p>
            <a:pPr algn="ctr"/>
            <a:r>
              <a:rPr lang="es-ES" sz="2000" b="1" dirty="0">
                <a:solidFill>
                  <a:schemeClr val="bg2"/>
                </a:solidFill>
              </a:rPr>
              <a:t>Parte 1: </a:t>
            </a:r>
          </a:p>
          <a:p>
            <a:pPr algn="ctr"/>
            <a:r>
              <a:rPr lang="es-ES" sz="2000" b="1" dirty="0">
                <a:solidFill>
                  <a:schemeClr val="bg2"/>
                </a:solidFill>
              </a:rPr>
              <a:t>Arresto y detención</a:t>
            </a:r>
          </a:p>
        </p:txBody>
      </p:sp>
      <p:sp>
        <p:nvSpPr>
          <p:cNvPr id="8" name="Tekstvak 7">
            <a:hlinkClick r:id="rId4" action="ppaction://hlinksldjump"/>
          </p:cNvPr>
          <p:cNvSpPr txBox="1"/>
          <p:nvPr/>
        </p:nvSpPr>
        <p:spPr>
          <a:xfrm>
            <a:off x="4979172" y="1700808"/>
            <a:ext cx="2715064" cy="1015663"/>
          </a:xfrm>
          <a:prstGeom prst="rect">
            <a:avLst/>
          </a:prstGeom>
          <a:solidFill>
            <a:schemeClr val="tx2">
              <a:alpha val="84000"/>
            </a:schemeClr>
          </a:solidFill>
        </p:spPr>
        <p:txBody>
          <a:bodyPr wrap="square" rtlCol="0">
            <a:spAutoFit/>
          </a:bodyPr>
          <a:lstStyle/>
          <a:p>
            <a:pPr algn="ctr"/>
            <a:r>
              <a:rPr lang="es-ES" sz="2000" b="1" dirty="0">
                <a:solidFill>
                  <a:schemeClr val="bg2"/>
                </a:solidFill>
              </a:rPr>
              <a:t>Parte 2: </a:t>
            </a:r>
          </a:p>
          <a:p>
            <a:pPr algn="ctr"/>
            <a:r>
              <a:rPr lang="es-ES" sz="2000" b="1" dirty="0">
                <a:solidFill>
                  <a:schemeClr val="bg2"/>
                </a:solidFill>
              </a:rPr>
              <a:t>La llegada del abogado/</a:t>
            </a:r>
            <a:r>
              <a:rPr lang="es-ES" sz="2000" b="1" dirty="0" err="1">
                <a:solidFill>
                  <a:schemeClr val="bg2"/>
                </a:solidFill>
              </a:rPr>
              <a:t>a/a</a:t>
            </a:r>
            <a:endParaRPr lang="es-ES" sz="2000" b="1" dirty="0">
              <a:solidFill>
                <a:schemeClr val="bg2"/>
              </a:solidFill>
            </a:endParaRPr>
          </a:p>
        </p:txBody>
      </p:sp>
      <p:sp>
        <p:nvSpPr>
          <p:cNvPr id="9" name="Tekstvak 8">
            <a:hlinkClick r:id="rId5" action="ppaction://hlinksldjump"/>
          </p:cNvPr>
          <p:cNvSpPr txBox="1"/>
          <p:nvPr/>
        </p:nvSpPr>
        <p:spPr>
          <a:xfrm>
            <a:off x="1208864" y="3761164"/>
            <a:ext cx="2715064" cy="1015663"/>
          </a:xfrm>
          <a:prstGeom prst="rect">
            <a:avLst/>
          </a:prstGeom>
          <a:solidFill>
            <a:schemeClr val="tx2">
              <a:alpha val="84000"/>
            </a:schemeClr>
          </a:solidFill>
        </p:spPr>
        <p:txBody>
          <a:bodyPr wrap="square" rtlCol="0">
            <a:spAutoFit/>
          </a:bodyPr>
          <a:lstStyle/>
          <a:p>
            <a:pPr algn="ctr"/>
            <a:r>
              <a:rPr lang="es-ES" sz="2000" b="1" dirty="0">
                <a:solidFill>
                  <a:schemeClr val="bg2"/>
                </a:solidFill>
              </a:rPr>
              <a:t>Parte 3:</a:t>
            </a:r>
          </a:p>
          <a:p>
            <a:pPr algn="ctr"/>
            <a:r>
              <a:rPr lang="es-ES" sz="2000" b="1" dirty="0">
                <a:solidFill>
                  <a:schemeClr val="bg2"/>
                </a:solidFill>
              </a:rPr>
              <a:t>La entrevista abogado/a/a-cliente/a</a:t>
            </a:r>
          </a:p>
        </p:txBody>
      </p:sp>
      <p:sp>
        <p:nvSpPr>
          <p:cNvPr id="10" name="Tekstvak 9">
            <a:hlinkClick r:id="rId6" action="ppaction://hlinksldjump"/>
          </p:cNvPr>
          <p:cNvSpPr txBox="1"/>
          <p:nvPr/>
        </p:nvSpPr>
        <p:spPr>
          <a:xfrm>
            <a:off x="5004048" y="3761164"/>
            <a:ext cx="2715064" cy="707886"/>
          </a:xfrm>
          <a:prstGeom prst="rect">
            <a:avLst/>
          </a:prstGeom>
          <a:solidFill>
            <a:schemeClr val="tx2">
              <a:alpha val="84000"/>
            </a:schemeClr>
          </a:solidFill>
        </p:spPr>
        <p:txBody>
          <a:bodyPr wrap="square" rtlCol="0">
            <a:spAutoFit/>
          </a:bodyPr>
          <a:lstStyle/>
          <a:p>
            <a:pPr algn="ctr"/>
            <a:r>
              <a:rPr lang="es-ES" sz="2000" b="1" dirty="0">
                <a:solidFill>
                  <a:schemeClr val="bg2"/>
                </a:solidFill>
              </a:rPr>
              <a:t>Parte 4: </a:t>
            </a:r>
          </a:p>
          <a:p>
            <a:pPr algn="ctr"/>
            <a:r>
              <a:rPr lang="es-ES" sz="2000" b="1" dirty="0">
                <a:solidFill>
                  <a:schemeClr val="bg2"/>
                </a:solidFill>
              </a:rPr>
              <a:t>La toma de declaración</a:t>
            </a:r>
            <a:endParaRPr lang="nl-NL" sz="2200" b="1" dirty="0">
              <a:solidFill>
                <a:schemeClr val="bg2"/>
              </a:solidFill>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ggende oorkonde 3"/>
          <p:cNvSpPr/>
          <p:nvPr/>
        </p:nvSpPr>
        <p:spPr>
          <a:xfrm>
            <a:off x="216024" y="44624"/>
            <a:ext cx="8748464" cy="6696744"/>
          </a:xfrm>
          <a:prstGeom prst="horizontalScroll">
            <a:avLst/>
          </a:prstGeom>
          <a:solidFill>
            <a:schemeClr val="bg2">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5" name="Tekstvak 4"/>
          <p:cNvSpPr txBox="1"/>
          <p:nvPr/>
        </p:nvSpPr>
        <p:spPr>
          <a:xfrm>
            <a:off x="2339752" y="2098591"/>
            <a:ext cx="5400600" cy="2031325"/>
          </a:xfrm>
          <a:prstGeom prst="rect">
            <a:avLst/>
          </a:prstGeom>
          <a:solidFill>
            <a:schemeClr val="bg1"/>
          </a:solidFill>
        </p:spPr>
        <p:txBody>
          <a:bodyPr wrap="square" rtlCol="0">
            <a:spAutoFit/>
          </a:bodyPr>
          <a:lstStyle/>
          <a:p>
            <a:pPr algn="just"/>
            <a:r>
              <a:rPr lang="es-ES" dirty="0"/>
              <a:t>Se </a:t>
            </a:r>
            <a:r>
              <a:rPr lang="es-ES" b="1" dirty="0"/>
              <a:t>vulneró</a:t>
            </a:r>
            <a:r>
              <a:rPr lang="es-ES" dirty="0"/>
              <a:t> el derecho a ser informado sobre sus derechos.</a:t>
            </a:r>
            <a:r>
              <a:rPr lang="es-ES" b="1" dirty="0"/>
              <a:t> </a:t>
            </a:r>
            <a:r>
              <a:rPr lang="es-ES" dirty="0"/>
              <a:t>A Jacques no se le informó sobre el derecho a la información de la naturaleza de la acusación ni sobre el derecho a interpretación y traducción. A Jacques tampoco se le entregó por escrito la Declaración de derechos. Y posiblemente tampoco se le informó sobre sus derechos en el idioma que él entendía. </a:t>
            </a:r>
          </a:p>
        </p:txBody>
      </p:sp>
      <p:sp>
        <p:nvSpPr>
          <p:cNvPr id="6" name="Afgeronde rechthoek 5">
            <a:hlinkClick r:id="rId2" action="ppaction://hlinksldjump"/>
          </p:cNvPr>
          <p:cNvSpPr/>
          <p:nvPr/>
        </p:nvSpPr>
        <p:spPr>
          <a:xfrm>
            <a:off x="395536" y="249289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2</a:t>
            </a:r>
          </a:p>
        </p:txBody>
      </p:sp>
      <p:sp>
        <p:nvSpPr>
          <p:cNvPr id="7" name="Afgeronde rechthoek 6">
            <a:hlinkClick r:id="rId3" action="ppaction://hlinksldjump"/>
          </p:cNvPr>
          <p:cNvSpPr/>
          <p:nvPr/>
        </p:nvSpPr>
        <p:spPr>
          <a:xfrm>
            <a:off x="395536" y="292494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3</a:t>
            </a:r>
          </a:p>
        </p:txBody>
      </p:sp>
      <p:sp>
        <p:nvSpPr>
          <p:cNvPr id="8" name="Afgeronde rechthoek 7">
            <a:hlinkClick r:id="rId4" action="ppaction://hlinksldjump"/>
          </p:cNvPr>
          <p:cNvSpPr/>
          <p:nvPr/>
        </p:nvSpPr>
        <p:spPr>
          <a:xfrm>
            <a:off x="395536" y="335699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4</a:t>
            </a:r>
          </a:p>
        </p:txBody>
      </p:sp>
      <p:sp>
        <p:nvSpPr>
          <p:cNvPr id="9" name="Afgeronde rechthoek 8">
            <a:hlinkClick r:id="rId5" action="ppaction://hlinksldjump"/>
          </p:cNvPr>
          <p:cNvSpPr/>
          <p:nvPr/>
        </p:nvSpPr>
        <p:spPr>
          <a:xfrm>
            <a:off x="395536" y="378904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5</a:t>
            </a:r>
          </a:p>
        </p:txBody>
      </p:sp>
      <p:sp>
        <p:nvSpPr>
          <p:cNvPr id="10" name="Afgeronde rechthoek 9">
            <a:hlinkClick r:id="rId6" action="ppaction://hlinksldjump"/>
          </p:cNvPr>
          <p:cNvSpPr/>
          <p:nvPr/>
        </p:nvSpPr>
        <p:spPr>
          <a:xfrm>
            <a:off x="395536" y="206084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1</a:t>
            </a:r>
          </a:p>
        </p:txBody>
      </p:sp>
      <p:sp>
        <p:nvSpPr>
          <p:cNvPr id="11" name="Afgeronde rechthoek 10">
            <a:hlinkClick r:id="rId7" action="ppaction://hlinksldjump"/>
          </p:cNvPr>
          <p:cNvSpPr/>
          <p:nvPr/>
        </p:nvSpPr>
        <p:spPr>
          <a:xfrm>
            <a:off x="395536" y="422108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6</a:t>
            </a:r>
          </a:p>
        </p:txBody>
      </p:sp>
      <p:sp>
        <p:nvSpPr>
          <p:cNvPr id="12" name="Afgeronde rechthoek 11">
            <a:hlinkClick r:id="rId8" action="ppaction://hlinksldjump"/>
          </p:cNvPr>
          <p:cNvSpPr/>
          <p:nvPr/>
        </p:nvSpPr>
        <p:spPr>
          <a:xfrm>
            <a:off x="395536" y="508518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8</a:t>
            </a:r>
          </a:p>
        </p:txBody>
      </p:sp>
      <p:sp>
        <p:nvSpPr>
          <p:cNvPr id="13" name="Afgeronde rechthoek 12">
            <a:hlinkClick r:id="rId9" action="ppaction://hlinksldjump"/>
          </p:cNvPr>
          <p:cNvSpPr/>
          <p:nvPr/>
        </p:nvSpPr>
        <p:spPr>
          <a:xfrm>
            <a:off x="395536" y="465313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7</a:t>
            </a:r>
          </a:p>
        </p:txBody>
      </p:sp>
      <p:sp>
        <p:nvSpPr>
          <p:cNvPr id="14" name="Afgeronde rechthoek 13">
            <a:hlinkClick r:id="rId10" action="ppaction://hlinksldjump"/>
          </p:cNvPr>
          <p:cNvSpPr/>
          <p:nvPr/>
        </p:nvSpPr>
        <p:spPr>
          <a:xfrm>
            <a:off x="395536" y="594928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b="1">
                <a:solidFill>
                  <a:schemeClr val="accent6">
                    <a:lumMod val="50000"/>
                  </a:schemeClr>
                </a:solidFill>
              </a:rPr>
              <a:t>10</a:t>
            </a:r>
          </a:p>
        </p:txBody>
      </p:sp>
      <p:sp>
        <p:nvSpPr>
          <p:cNvPr id="15" name="Afgeronde rechthoek 14">
            <a:hlinkClick r:id="rId11" action="ppaction://hlinksldjump"/>
          </p:cNvPr>
          <p:cNvSpPr/>
          <p:nvPr/>
        </p:nvSpPr>
        <p:spPr>
          <a:xfrm>
            <a:off x="395536" y="551723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9</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ggende oorkonde 3"/>
          <p:cNvSpPr/>
          <p:nvPr/>
        </p:nvSpPr>
        <p:spPr>
          <a:xfrm>
            <a:off x="216024" y="44624"/>
            <a:ext cx="8748464" cy="6696744"/>
          </a:xfrm>
          <a:prstGeom prst="horizontalScroll">
            <a:avLst/>
          </a:prstGeom>
          <a:solidFill>
            <a:schemeClr val="bg2">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17" name="Ovale toelichting 16"/>
          <p:cNvSpPr/>
          <p:nvPr/>
        </p:nvSpPr>
        <p:spPr>
          <a:xfrm>
            <a:off x="2267744" y="1700808"/>
            <a:ext cx="5760640" cy="2664296"/>
          </a:xfrm>
          <a:prstGeom prst="wedgeEllipse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3200" dirty="0"/>
              <a:t>¿Se vulneró el derecho a ser asistido por intérprete?</a:t>
            </a:r>
          </a:p>
        </p:txBody>
      </p:sp>
      <p:sp>
        <p:nvSpPr>
          <p:cNvPr id="5" name="Afgeronde rechthoek 4">
            <a:hlinkClick r:id="rId2" action="ppaction://hlinksldjump"/>
          </p:cNvPr>
          <p:cNvSpPr/>
          <p:nvPr/>
        </p:nvSpPr>
        <p:spPr>
          <a:xfrm>
            <a:off x="395536" y="249289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2</a:t>
            </a:r>
          </a:p>
        </p:txBody>
      </p:sp>
      <p:sp>
        <p:nvSpPr>
          <p:cNvPr id="6" name="Afgeronde rechthoek 5">
            <a:hlinkClick r:id="rId3" action="ppaction://hlinksldjump"/>
          </p:cNvPr>
          <p:cNvSpPr/>
          <p:nvPr/>
        </p:nvSpPr>
        <p:spPr>
          <a:xfrm>
            <a:off x="395536" y="292494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3</a:t>
            </a:r>
          </a:p>
        </p:txBody>
      </p:sp>
      <p:sp>
        <p:nvSpPr>
          <p:cNvPr id="7" name="Afgeronde rechthoek 6">
            <a:hlinkClick r:id="rId4" action="ppaction://hlinksldjump"/>
          </p:cNvPr>
          <p:cNvSpPr/>
          <p:nvPr/>
        </p:nvSpPr>
        <p:spPr>
          <a:xfrm>
            <a:off x="395536" y="335699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4</a:t>
            </a:r>
          </a:p>
        </p:txBody>
      </p:sp>
      <p:sp>
        <p:nvSpPr>
          <p:cNvPr id="8" name="Afgeronde rechthoek 7">
            <a:hlinkClick r:id="rId5" action="ppaction://hlinksldjump"/>
          </p:cNvPr>
          <p:cNvSpPr/>
          <p:nvPr/>
        </p:nvSpPr>
        <p:spPr>
          <a:xfrm>
            <a:off x="395536" y="378904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5</a:t>
            </a:r>
          </a:p>
        </p:txBody>
      </p:sp>
      <p:sp>
        <p:nvSpPr>
          <p:cNvPr id="9" name="Afgeronde rechthoek 8">
            <a:hlinkClick r:id="rId6" action="ppaction://hlinksldjump"/>
          </p:cNvPr>
          <p:cNvSpPr/>
          <p:nvPr/>
        </p:nvSpPr>
        <p:spPr>
          <a:xfrm>
            <a:off x="395536" y="206084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1</a:t>
            </a:r>
          </a:p>
        </p:txBody>
      </p:sp>
      <p:sp>
        <p:nvSpPr>
          <p:cNvPr id="10" name="Afgeronde rechthoek 9">
            <a:hlinkClick r:id="rId7" action="ppaction://hlinksldjump"/>
          </p:cNvPr>
          <p:cNvSpPr/>
          <p:nvPr/>
        </p:nvSpPr>
        <p:spPr>
          <a:xfrm>
            <a:off x="395536" y="422108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6</a:t>
            </a:r>
          </a:p>
        </p:txBody>
      </p:sp>
      <p:sp>
        <p:nvSpPr>
          <p:cNvPr id="11" name="Afgeronde rechthoek 10">
            <a:hlinkClick r:id="rId8" action="ppaction://hlinksldjump"/>
          </p:cNvPr>
          <p:cNvSpPr/>
          <p:nvPr/>
        </p:nvSpPr>
        <p:spPr>
          <a:xfrm>
            <a:off x="395536" y="508518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8</a:t>
            </a:r>
          </a:p>
        </p:txBody>
      </p:sp>
      <p:sp>
        <p:nvSpPr>
          <p:cNvPr id="12" name="Afgeronde rechthoek 11">
            <a:hlinkClick r:id="rId9" action="ppaction://hlinksldjump"/>
          </p:cNvPr>
          <p:cNvSpPr/>
          <p:nvPr/>
        </p:nvSpPr>
        <p:spPr>
          <a:xfrm>
            <a:off x="395536" y="465313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7</a:t>
            </a:r>
          </a:p>
        </p:txBody>
      </p:sp>
      <p:sp>
        <p:nvSpPr>
          <p:cNvPr id="13" name="Afgeronde rechthoek 12">
            <a:hlinkClick r:id="rId10" action="ppaction://hlinksldjump"/>
          </p:cNvPr>
          <p:cNvSpPr/>
          <p:nvPr/>
        </p:nvSpPr>
        <p:spPr>
          <a:xfrm>
            <a:off x="395536" y="594928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b="1">
                <a:solidFill>
                  <a:schemeClr val="accent6">
                    <a:lumMod val="50000"/>
                  </a:schemeClr>
                </a:solidFill>
              </a:rPr>
              <a:t>10</a:t>
            </a:r>
          </a:p>
        </p:txBody>
      </p:sp>
      <p:sp>
        <p:nvSpPr>
          <p:cNvPr id="14" name="Afgeronde rechthoek 13">
            <a:hlinkClick r:id="rId11" action="ppaction://hlinksldjump"/>
          </p:cNvPr>
          <p:cNvSpPr/>
          <p:nvPr/>
        </p:nvSpPr>
        <p:spPr>
          <a:xfrm>
            <a:off x="395536" y="551723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9</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ggende oorkonde 3"/>
          <p:cNvSpPr/>
          <p:nvPr/>
        </p:nvSpPr>
        <p:spPr>
          <a:xfrm>
            <a:off x="216024" y="44624"/>
            <a:ext cx="8748464" cy="6696744"/>
          </a:xfrm>
          <a:prstGeom prst="horizontalScroll">
            <a:avLst/>
          </a:prstGeom>
          <a:solidFill>
            <a:schemeClr val="bg2">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5" name="Tekstvak 4"/>
          <p:cNvSpPr txBox="1"/>
          <p:nvPr/>
        </p:nvSpPr>
        <p:spPr>
          <a:xfrm>
            <a:off x="2195736" y="1767587"/>
            <a:ext cx="5400600" cy="2554545"/>
          </a:xfrm>
          <a:prstGeom prst="rect">
            <a:avLst/>
          </a:prstGeom>
          <a:solidFill>
            <a:schemeClr val="bg1"/>
          </a:solidFill>
        </p:spPr>
        <p:txBody>
          <a:bodyPr wrap="square" rtlCol="0">
            <a:spAutoFit/>
          </a:bodyPr>
          <a:lstStyle/>
          <a:p>
            <a:pPr algn="just"/>
            <a:r>
              <a:rPr lang="es-ES" sz="2000" dirty="0"/>
              <a:t>El derecho a la asistencia de intérprete </a:t>
            </a:r>
            <a:r>
              <a:rPr lang="es-ES" sz="2000" b="1" dirty="0"/>
              <a:t>posiblemente se vulneró</a:t>
            </a:r>
            <a:r>
              <a:rPr lang="es-ES" sz="2000" dirty="0"/>
              <a:t> en este caso.</a:t>
            </a:r>
            <a:r>
              <a:rPr lang="es-ES" sz="2000" b="1" dirty="0"/>
              <a:t> </a:t>
            </a:r>
            <a:r>
              <a:rPr lang="es-ES" sz="2000" dirty="0"/>
              <a:t>Había indicadores de que Jacques podría no haber entendido la información sobre la acusación y los derechos porque no hablaba o entendía suficientemente el idioma utilizado por el instructor. En este caso, se debería haber evaluado la necesidad de interpretación. </a:t>
            </a:r>
          </a:p>
        </p:txBody>
      </p:sp>
      <p:sp>
        <p:nvSpPr>
          <p:cNvPr id="6" name="Afgeronde rechthoek 5">
            <a:hlinkClick r:id="rId2" action="ppaction://hlinksldjump"/>
          </p:cNvPr>
          <p:cNvSpPr/>
          <p:nvPr/>
        </p:nvSpPr>
        <p:spPr>
          <a:xfrm>
            <a:off x="395536" y="249289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2</a:t>
            </a:r>
          </a:p>
        </p:txBody>
      </p:sp>
      <p:sp>
        <p:nvSpPr>
          <p:cNvPr id="7" name="Afgeronde rechthoek 6">
            <a:hlinkClick r:id="rId3" action="ppaction://hlinksldjump"/>
          </p:cNvPr>
          <p:cNvSpPr/>
          <p:nvPr/>
        </p:nvSpPr>
        <p:spPr>
          <a:xfrm>
            <a:off x="395536" y="292494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3</a:t>
            </a:r>
          </a:p>
        </p:txBody>
      </p:sp>
      <p:sp>
        <p:nvSpPr>
          <p:cNvPr id="8" name="Afgeronde rechthoek 7">
            <a:hlinkClick r:id="rId4" action="ppaction://hlinksldjump"/>
          </p:cNvPr>
          <p:cNvSpPr/>
          <p:nvPr/>
        </p:nvSpPr>
        <p:spPr>
          <a:xfrm>
            <a:off x="395536" y="335699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4</a:t>
            </a:r>
          </a:p>
        </p:txBody>
      </p:sp>
      <p:sp>
        <p:nvSpPr>
          <p:cNvPr id="9" name="Afgeronde rechthoek 8">
            <a:hlinkClick r:id="rId5" action="ppaction://hlinksldjump"/>
          </p:cNvPr>
          <p:cNvSpPr/>
          <p:nvPr/>
        </p:nvSpPr>
        <p:spPr>
          <a:xfrm>
            <a:off x="395536" y="378904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5</a:t>
            </a:r>
          </a:p>
        </p:txBody>
      </p:sp>
      <p:sp>
        <p:nvSpPr>
          <p:cNvPr id="10" name="Afgeronde rechthoek 9">
            <a:hlinkClick r:id="rId6" action="ppaction://hlinksldjump"/>
          </p:cNvPr>
          <p:cNvSpPr/>
          <p:nvPr/>
        </p:nvSpPr>
        <p:spPr>
          <a:xfrm>
            <a:off x="395536" y="206084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1</a:t>
            </a:r>
          </a:p>
        </p:txBody>
      </p:sp>
      <p:sp>
        <p:nvSpPr>
          <p:cNvPr id="11" name="Afgeronde rechthoek 10">
            <a:hlinkClick r:id="rId7" action="ppaction://hlinksldjump"/>
          </p:cNvPr>
          <p:cNvSpPr/>
          <p:nvPr/>
        </p:nvSpPr>
        <p:spPr>
          <a:xfrm>
            <a:off x="395536" y="422108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6</a:t>
            </a:r>
          </a:p>
        </p:txBody>
      </p:sp>
      <p:sp>
        <p:nvSpPr>
          <p:cNvPr id="12" name="Afgeronde rechthoek 11">
            <a:hlinkClick r:id="rId8" action="ppaction://hlinksldjump"/>
          </p:cNvPr>
          <p:cNvSpPr/>
          <p:nvPr/>
        </p:nvSpPr>
        <p:spPr>
          <a:xfrm>
            <a:off x="395536" y="508518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8</a:t>
            </a:r>
          </a:p>
        </p:txBody>
      </p:sp>
      <p:sp>
        <p:nvSpPr>
          <p:cNvPr id="13" name="Afgeronde rechthoek 12">
            <a:hlinkClick r:id="rId9" action="ppaction://hlinksldjump"/>
          </p:cNvPr>
          <p:cNvSpPr/>
          <p:nvPr/>
        </p:nvSpPr>
        <p:spPr>
          <a:xfrm>
            <a:off x="395536" y="465313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7</a:t>
            </a:r>
          </a:p>
        </p:txBody>
      </p:sp>
      <p:sp>
        <p:nvSpPr>
          <p:cNvPr id="14" name="Afgeronde rechthoek 13">
            <a:hlinkClick r:id="rId10" action="ppaction://hlinksldjump"/>
          </p:cNvPr>
          <p:cNvSpPr/>
          <p:nvPr/>
        </p:nvSpPr>
        <p:spPr>
          <a:xfrm>
            <a:off x="395536" y="594928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b="1">
                <a:solidFill>
                  <a:schemeClr val="accent6">
                    <a:lumMod val="50000"/>
                  </a:schemeClr>
                </a:solidFill>
              </a:rPr>
              <a:t>10</a:t>
            </a:r>
          </a:p>
        </p:txBody>
      </p:sp>
      <p:sp>
        <p:nvSpPr>
          <p:cNvPr id="15" name="Afgeronde rechthoek 14">
            <a:hlinkClick r:id="rId11" action="ppaction://hlinksldjump"/>
          </p:cNvPr>
          <p:cNvSpPr/>
          <p:nvPr/>
        </p:nvSpPr>
        <p:spPr>
          <a:xfrm>
            <a:off x="395536" y="551723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9</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jdelijke aanduiding voor inhoud 2"/>
          <p:cNvSpPr txBox="1">
            <a:spLocks/>
          </p:cNvSpPr>
          <p:nvPr/>
        </p:nvSpPr>
        <p:spPr>
          <a:xfrm>
            <a:off x="179512" y="1372883"/>
            <a:ext cx="4680520" cy="1033395"/>
          </a:xfrm>
          <a:prstGeom prst="rect">
            <a:avLst/>
          </a:prstGeom>
        </p:spPr>
        <p:txBody>
          <a:bodyPr vert="horz" lIns="91440" tIns="45720" rIns="91440" bIns="45720" rtlCol="0">
            <a:noAutofit/>
          </a:bodyPr>
          <a:lstStyle/>
          <a:p>
            <a:pPr algn="just"/>
            <a:r>
              <a:rPr lang="es-ES" sz="2000" dirty="0"/>
              <a:t>En esta parte del módulo, trataremos más extensamente la siguiente garantías procesales:</a:t>
            </a:r>
          </a:p>
          <a:p>
            <a:pPr algn="just"/>
            <a:endParaRPr lang="en-US" sz="2000" dirty="0"/>
          </a:p>
          <a:p>
            <a:pPr algn="just"/>
            <a:endParaRPr lang="nl-NL" sz="2000" dirty="0"/>
          </a:p>
        </p:txBody>
      </p:sp>
      <p:sp>
        <p:nvSpPr>
          <p:cNvPr id="14" name="Tekstvak 13">
            <a:hlinkClick r:id="rId3" action="ppaction://hlinksldjump"/>
          </p:cNvPr>
          <p:cNvSpPr txBox="1"/>
          <p:nvPr/>
        </p:nvSpPr>
        <p:spPr>
          <a:xfrm>
            <a:off x="917340" y="2888738"/>
            <a:ext cx="3096344" cy="369332"/>
          </a:xfrm>
          <a:prstGeom prst="rect">
            <a:avLst/>
          </a:prstGeom>
          <a:solidFill>
            <a:srgbClr val="00A2DB">
              <a:alpha val="84000"/>
            </a:srgbClr>
          </a:solidFill>
        </p:spPr>
        <p:txBody>
          <a:bodyPr wrap="square" rtlCol="0">
            <a:spAutoFit/>
          </a:bodyPr>
          <a:lstStyle/>
          <a:p>
            <a:pPr algn="ctr"/>
            <a:r>
              <a:rPr lang="es-ES" dirty="0">
                <a:solidFill>
                  <a:schemeClr val="bg1"/>
                </a:solidFill>
              </a:rPr>
              <a:t>Acceso al expediente/pruebas</a:t>
            </a:r>
          </a:p>
        </p:txBody>
      </p:sp>
      <p:sp>
        <p:nvSpPr>
          <p:cNvPr id="22" name="Tekstvak 21">
            <a:hlinkClick r:id="rId4" action="ppaction://hlinksldjump"/>
          </p:cNvPr>
          <p:cNvSpPr txBox="1"/>
          <p:nvPr/>
        </p:nvSpPr>
        <p:spPr>
          <a:xfrm>
            <a:off x="6516216" y="5746030"/>
            <a:ext cx="1440160" cy="923330"/>
          </a:xfrm>
          <a:prstGeom prst="rect">
            <a:avLst/>
          </a:prstGeom>
          <a:solidFill>
            <a:schemeClr val="tx2">
              <a:alpha val="84000"/>
            </a:schemeClr>
          </a:solidFill>
        </p:spPr>
        <p:txBody>
          <a:bodyPr wrap="square" rtlCol="0">
            <a:spAutoFit/>
          </a:bodyPr>
          <a:lstStyle/>
          <a:p>
            <a:pPr algn="ctr"/>
            <a:endParaRPr lang="en-US" dirty="0">
              <a:solidFill>
                <a:schemeClr val="bg1"/>
              </a:solidFill>
            </a:endParaRPr>
          </a:p>
          <a:p>
            <a:pPr algn="ctr"/>
            <a:r>
              <a:rPr lang="es-ES">
                <a:solidFill>
                  <a:schemeClr val="bg1"/>
                </a:solidFill>
              </a:rPr>
              <a:t>Caso práctico</a:t>
            </a:r>
          </a:p>
          <a:p>
            <a:pPr algn="ctr"/>
            <a:endParaRPr lang="en-US" dirty="0" err="1">
              <a:solidFill>
                <a:schemeClr val="bg1"/>
              </a:solidFill>
            </a:endParaRPr>
          </a:p>
        </p:txBody>
      </p:sp>
      <p:pic>
        <p:nvPicPr>
          <p:cNvPr id="2050" name="Picture 2" descr="L:\Taru-Algemeen\SUPRALAT\W4.A1.Website\Pictures\UM LAW Politie en Recht (J.Vos) juni 2013\UM LAW Politie en Recht (J.Vos)\Politie en Recht 1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15"/>
          <a:stretch/>
        </p:blipFill>
        <p:spPr bwMode="auto">
          <a:xfrm>
            <a:off x="5121932" y="0"/>
            <a:ext cx="4067944"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hthoek 12"/>
          <p:cNvSpPr/>
          <p:nvPr/>
        </p:nvSpPr>
        <p:spPr>
          <a:xfrm>
            <a:off x="5121932" y="0"/>
            <a:ext cx="4067944" cy="688538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7" name="Vijfhoek 6"/>
          <p:cNvSpPr/>
          <p:nvPr/>
        </p:nvSpPr>
        <p:spPr>
          <a:xfrm>
            <a:off x="0" y="332656"/>
            <a:ext cx="5436096" cy="5760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Parte 2: La llegada del abogado/a</a:t>
            </a:r>
          </a:p>
        </p:txBody>
      </p:sp>
      <p:sp>
        <p:nvSpPr>
          <p:cNvPr id="2" name="Rectangle 1"/>
          <p:cNvSpPr/>
          <p:nvPr/>
        </p:nvSpPr>
        <p:spPr>
          <a:xfrm>
            <a:off x="179512" y="4063996"/>
            <a:ext cx="4572000" cy="923330"/>
          </a:xfrm>
          <a:prstGeom prst="rect">
            <a:avLst/>
          </a:prstGeom>
        </p:spPr>
        <p:txBody>
          <a:bodyPr>
            <a:spAutoFit/>
          </a:bodyPr>
          <a:lstStyle/>
          <a:p>
            <a:r>
              <a:rPr lang="es-ES" i="1" dirty="0"/>
              <a:t>Esta parte también trata sobre el derecho a la libre elección de abogado/a y el derecho de ser informado sobre la naturaleza de la acusación.</a:t>
            </a:r>
          </a:p>
        </p:txBody>
      </p:sp>
    </p:spTree>
    <p:extLst>
      <p:ext uri="{BB962C8B-B14F-4D97-AF65-F5344CB8AC3E}">
        <p14:creationId xmlns:p14="http://schemas.microsoft.com/office/powerpoint/2010/main" val="358458618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7756" y="828274"/>
            <a:ext cx="4608512" cy="5401478"/>
          </a:xfrm>
        </p:spPr>
        <p:txBody>
          <a:bodyPr>
            <a:normAutofit/>
          </a:bodyPr>
          <a:lstStyle/>
          <a:p>
            <a:pPr algn="just"/>
            <a:r>
              <a:rPr lang="es-ES" sz="2000" dirty="0"/>
              <a:t>Directiva relativa al derecho de acceso a la información, </a:t>
            </a:r>
            <a:r>
              <a:rPr lang="es-ES" sz="2000" b="1" dirty="0"/>
              <a:t>artículo 7</a:t>
            </a:r>
            <a:r>
              <a:rPr lang="es-ES" sz="2000" dirty="0"/>
              <a:t>: las autoridades deben proporcionar al sospechoso y a su abogado acceso a todas las pruebas materiales del expediente </a:t>
            </a:r>
            <a:r>
              <a:rPr lang="es-ES" sz="2000" b="1" dirty="0"/>
              <a:t>con la antelación suficiente</a:t>
            </a:r>
            <a:r>
              <a:rPr lang="es-ES" sz="2000" dirty="0"/>
              <a:t> para permitir un ejercicio efectivo de los derechos de defensa y salvaguardar la equidad del proceso. </a:t>
            </a:r>
            <a:br>
              <a:rPr lang="es-ES" sz="2200" dirty="0"/>
            </a:br>
            <a:r>
              <a:rPr lang="es-ES" sz="2200" dirty="0"/>
              <a:t> </a:t>
            </a:r>
            <a:br>
              <a:rPr lang="es-ES" sz="2200" dirty="0"/>
            </a:br>
            <a:endParaRPr lang="es-ES" sz="2000" i="1" dirty="0"/>
          </a:p>
        </p:txBody>
      </p:sp>
      <p:pic>
        <p:nvPicPr>
          <p:cNvPr id="3074" name="Picture 2" descr="L:\Taru-Algemeen\SUPRALAT\W4.A1.Website\Pictures\UM LAW Politie en Recht (J.Vos) juni 2013\UM LAW Politie en Recht (J.Vos)\Politie en Recht 21.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4191" r="13022"/>
          <a:stretch/>
        </p:blipFill>
        <p:spPr bwMode="auto">
          <a:xfrm>
            <a:off x="5148064" y="0"/>
            <a:ext cx="402369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12"/>
          <p:cNvSpPr/>
          <p:nvPr/>
        </p:nvSpPr>
        <p:spPr>
          <a:xfrm>
            <a:off x="5121932" y="0"/>
            <a:ext cx="4067944" cy="688538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8" name="Vijfhoek 6"/>
          <p:cNvSpPr/>
          <p:nvPr/>
        </p:nvSpPr>
        <p:spPr>
          <a:xfrm>
            <a:off x="0" y="332656"/>
            <a:ext cx="5940152" cy="5760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Derecho de acceso al expediente/pruebas</a:t>
            </a:r>
          </a:p>
        </p:txBody>
      </p:sp>
      <p:sp>
        <p:nvSpPr>
          <p:cNvPr id="3" name="Rectángulo 2">
            <a:extLst>
              <a:ext uri="{FF2B5EF4-FFF2-40B4-BE49-F238E27FC236}">
                <a16:creationId xmlns:a16="http://schemas.microsoft.com/office/drawing/2014/main" id="{3093D035-2A50-4E63-813F-A16867217710}"/>
              </a:ext>
            </a:extLst>
          </p:cNvPr>
          <p:cNvSpPr/>
          <p:nvPr/>
        </p:nvSpPr>
        <p:spPr>
          <a:xfrm>
            <a:off x="-34909" y="3344347"/>
            <a:ext cx="292068" cy="369332"/>
          </a:xfrm>
          <a:prstGeom prst="rect">
            <a:avLst/>
          </a:prstGeom>
        </p:spPr>
        <p:txBody>
          <a:bodyPr wrap="none">
            <a:spAutoFit/>
          </a:bodyPr>
          <a:lstStyle/>
          <a:p>
            <a:r>
              <a:rPr lang="es-ES" dirty="0"/>
              <a:t>¿</a:t>
            </a:r>
            <a:endParaRPr lang="ca-ES" dirty="0"/>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1268760"/>
            <a:ext cx="4680520" cy="2736304"/>
          </a:xfrm>
        </p:spPr>
        <p:txBody>
          <a:bodyPr>
            <a:normAutofit fontScale="90000"/>
          </a:bodyPr>
          <a:lstStyle/>
          <a:p>
            <a:pPr algn="just"/>
            <a:br>
              <a:rPr lang="es-ES" sz="2000" dirty="0"/>
            </a:br>
            <a:br>
              <a:rPr lang="es-ES" sz="2000" dirty="0"/>
            </a:br>
            <a:br>
              <a:rPr lang="es-ES" sz="2000" dirty="0"/>
            </a:br>
            <a:br>
              <a:rPr lang="es-ES" sz="2000" dirty="0"/>
            </a:br>
            <a:br>
              <a:rPr lang="es-ES" sz="2000" dirty="0"/>
            </a:br>
            <a:br>
              <a:rPr lang="es-ES" sz="2000" dirty="0"/>
            </a:br>
            <a:r>
              <a:rPr lang="es-ES" sz="2000" dirty="0"/>
              <a:t>La Ley de Enjuiciamiento Criminal española dispone que las autoridades deben proporcionar al sospechoso y a su abogado/a acceso a todas las pruebas materiales del expediente </a:t>
            </a:r>
            <a:r>
              <a:rPr lang="es-ES" sz="2000" b="1" dirty="0"/>
              <a:t>con la antelación suficiente</a:t>
            </a:r>
            <a:r>
              <a:rPr lang="es-ES" sz="2000" dirty="0"/>
              <a:t> para permitir un ejercicio efectivo de los derechos de defensa y salvaguardar la equidad del proceso. </a:t>
            </a:r>
            <a:br>
              <a:rPr lang="es-ES" sz="2200" dirty="0"/>
            </a:br>
            <a:r>
              <a:rPr lang="es-ES" sz="2200" dirty="0"/>
              <a:t> </a:t>
            </a:r>
            <a:br>
              <a:rPr lang="es-ES" sz="2200" dirty="0"/>
            </a:br>
            <a:r>
              <a:rPr lang="es-ES" sz="2000" dirty="0"/>
              <a:t>¿Desde qué momento se empieza a aplicar este derecho?</a:t>
            </a:r>
            <a:br>
              <a:rPr lang="es-ES" sz="2000" dirty="0"/>
            </a:br>
            <a:br>
              <a:rPr lang="es-ES" sz="2200" dirty="0"/>
            </a:br>
            <a:endParaRPr lang="es-ES" sz="2000" i="1" dirty="0"/>
          </a:p>
        </p:txBody>
      </p:sp>
      <p:pic>
        <p:nvPicPr>
          <p:cNvPr id="3074" name="Picture 2" descr="L:\Taru-Algemeen\SUPRALAT\W4.A1.Website\Pictures\UM LAW Politie en Recht (J.Vos) juni 2013\UM LAW Politie en Recht (J.Vos)\Politie en Recht 21.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4191" r="13022"/>
          <a:stretch/>
        </p:blipFill>
        <p:spPr bwMode="auto">
          <a:xfrm>
            <a:off x="5148064" y="0"/>
            <a:ext cx="402369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12"/>
          <p:cNvSpPr/>
          <p:nvPr/>
        </p:nvSpPr>
        <p:spPr>
          <a:xfrm>
            <a:off x="5121932" y="0"/>
            <a:ext cx="4067944" cy="688538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8" name="Vijfhoek 6"/>
          <p:cNvSpPr/>
          <p:nvPr/>
        </p:nvSpPr>
        <p:spPr>
          <a:xfrm>
            <a:off x="0" y="116632"/>
            <a:ext cx="5940152" cy="5760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PARTE 2: (continuación) </a:t>
            </a:r>
          </a:p>
        </p:txBody>
      </p:sp>
      <p:sp>
        <p:nvSpPr>
          <p:cNvPr id="14" name="Tekstvak 13">
            <a:hlinkClick r:id="rId3" action="ppaction://hlinksldjump"/>
          </p:cNvPr>
          <p:cNvSpPr txBox="1"/>
          <p:nvPr/>
        </p:nvSpPr>
        <p:spPr>
          <a:xfrm>
            <a:off x="179512" y="726122"/>
            <a:ext cx="3096344" cy="369332"/>
          </a:xfrm>
          <a:prstGeom prst="rect">
            <a:avLst/>
          </a:prstGeom>
          <a:solidFill>
            <a:srgbClr val="00A2DB">
              <a:alpha val="84000"/>
            </a:srgbClr>
          </a:solidFill>
        </p:spPr>
        <p:txBody>
          <a:bodyPr wrap="square" rtlCol="0">
            <a:spAutoFit/>
          </a:bodyPr>
          <a:lstStyle/>
          <a:p>
            <a:pPr algn="ctr"/>
            <a:r>
              <a:rPr lang="es-ES" dirty="0">
                <a:solidFill>
                  <a:schemeClr val="bg1"/>
                </a:solidFill>
              </a:rPr>
              <a:t>Acceso al expediente/pruebas</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Taru-Algemeen\SUPRALAT\W4.A1.Website\Pictures\UM LAW Politie en Recht (J.Vos) juni 2013\UM LAW Politie en Recht (J.Vos)\Politie en Recht 21.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4191" r="13022"/>
          <a:stretch/>
        </p:blipFill>
        <p:spPr bwMode="auto">
          <a:xfrm>
            <a:off x="5148064" y="0"/>
            <a:ext cx="402369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12"/>
          <p:cNvSpPr/>
          <p:nvPr/>
        </p:nvSpPr>
        <p:spPr>
          <a:xfrm>
            <a:off x="5121932" y="0"/>
            <a:ext cx="4067944" cy="688538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8" name="Vijfhoek 6"/>
          <p:cNvSpPr/>
          <p:nvPr/>
        </p:nvSpPr>
        <p:spPr>
          <a:xfrm>
            <a:off x="0" y="116632"/>
            <a:ext cx="5940152" cy="5760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PARTE 2: (continuación) </a:t>
            </a:r>
          </a:p>
        </p:txBody>
      </p:sp>
      <p:sp>
        <p:nvSpPr>
          <p:cNvPr id="14" name="Tekstvak 13">
            <a:hlinkClick r:id="rId3" action="ppaction://hlinksldjump"/>
          </p:cNvPr>
          <p:cNvSpPr txBox="1"/>
          <p:nvPr/>
        </p:nvSpPr>
        <p:spPr>
          <a:xfrm>
            <a:off x="179512" y="726122"/>
            <a:ext cx="3096344" cy="369332"/>
          </a:xfrm>
          <a:prstGeom prst="rect">
            <a:avLst/>
          </a:prstGeom>
          <a:solidFill>
            <a:srgbClr val="00A2DB">
              <a:alpha val="84000"/>
            </a:srgbClr>
          </a:solidFill>
        </p:spPr>
        <p:txBody>
          <a:bodyPr wrap="square" rtlCol="0">
            <a:spAutoFit/>
          </a:bodyPr>
          <a:lstStyle/>
          <a:p>
            <a:pPr algn="ctr"/>
            <a:r>
              <a:rPr lang="es-ES" dirty="0">
                <a:solidFill>
                  <a:schemeClr val="bg1"/>
                </a:solidFill>
              </a:rPr>
              <a:t>Acceso al expediente/pruebas</a:t>
            </a:r>
          </a:p>
        </p:txBody>
      </p:sp>
      <p:sp>
        <p:nvSpPr>
          <p:cNvPr id="10" name="Tekstvak 13">
            <a:hlinkClick r:id="rId4" action="ppaction://hlinksldjump"/>
            <a:extLst>
              <a:ext uri="{FF2B5EF4-FFF2-40B4-BE49-F238E27FC236}">
                <a16:creationId xmlns:a16="http://schemas.microsoft.com/office/drawing/2014/main" id="{7E005E94-43E3-4D21-A4D7-EBB4082A7C98}"/>
              </a:ext>
            </a:extLst>
          </p:cNvPr>
          <p:cNvSpPr txBox="1"/>
          <p:nvPr/>
        </p:nvSpPr>
        <p:spPr>
          <a:xfrm>
            <a:off x="274966" y="1289953"/>
            <a:ext cx="4297034" cy="3970318"/>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s-ES" dirty="0"/>
              <a:t>Se puede proporcionar </a:t>
            </a:r>
            <a:r>
              <a:rPr lang="es-ES" b="1" dirty="0"/>
              <a:t>acceso parcial </a:t>
            </a:r>
            <a:r>
              <a:rPr lang="es-ES" dirty="0"/>
              <a:t>a las pruebas materiales </a:t>
            </a:r>
            <a:r>
              <a:rPr lang="es-ES" b="1" dirty="0"/>
              <a:t>ya en las primeras fases del procedimiento.</a:t>
            </a:r>
            <a:r>
              <a:rPr lang="es-ES" dirty="0"/>
              <a:t> Por ejemplo, la Directiva exige que los </a:t>
            </a:r>
            <a:r>
              <a:rPr lang="es-ES" b="1" dirty="0"/>
              <a:t>documentos y pruebas que sean esenciales para cuestionar de manera efectiva la legalidad del arresto o la detención  deben entregarse a los sospechosos detenidos y a sus abogados con antelación suficiente y «a más tardar en el momento en que los motivos de la acusación se presenten a la consideración del tribunal».</a:t>
            </a:r>
            <a:r>
              <a:rPr lang="es-ES" dirty="0"/>
              <a:t> La «autoridad competente» puede ser también el fiscal o incluso un superior que actúe con poderes delegados.</a:t>
            </a:r>
          </a:p>
        </p:txBody>
      </p:sp>
    </p:spTree>
    <p:extLst>
      <p:ext uri="{BB962C8B-B14F-4D97-AF65-F5344CB8AC3E}">
        <p14:creationId xmlns:p14="http://schemas.microsoft.com/office/powerpoint/2010/main" val="51579185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Taru-Algemeen\SUPRALAT\W4.A1.Website\Pictures\UM LAW Politie en Recht (J.Vos) juni 2013\UM LAW Politie en Recht (J.Vos)\Politie en Recht 21.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4191" r="13022"/>
          <a:stretch/>
        </p:blipFill>
        <p:spPr bwMode="auto">
          <a:xfrm>
            <a:off x="5148064" y="0"/>
            <a:ext cx="402369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12"/>
          <p:cNvSpPr/>
          <p:nvPr/>
        </p:nvSpPr>
        <p:spPr>
          <a:xfrm>
            <a:off x="5121932" y="0"/>
            <a:ext cx="4067944" cy="688538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8" name="Vijfhoek 6"/>
          <p:cNvSpPr/>
          <p:nvPr/>
        </p:nvSpPr>
        <p:spPr>
          <a:xfrm>
            <a:off x="0" y="116632"/>
            <a:ext cx="5940152" cy="5760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PARTE 2: (continuación) </a:t>
            </a:r>
          </a:p>
        </p:txBody>
      </p:sp>
      <p:sp>
        <p:nvSpPr>
          <p:cNvPr id="14" name="Tekstvak 13">
            <a:hlinkClick r:id="rId3" action="ppaction://hlinksldjump"/>
          </p:cNvPr>
          <p:cNvSpPr txBox="1"/>
          <p:nvPr/>
        </p:nvSpPr>
        <p:spPr>
          <a:xfrm>
            <a:off x="179512" y="726122"/>
            <a:ext cx="3096344" cy="369332"/>
          </a:xfrm>
          <a:prstGeom prst="rect">
            <a:avLst/>
          </a:prstGeom>
          <a:solidFill>
            <a:srgbClr val="00A2DB">
              <a:alpha val="84000"/>
            </a:srgbClr>
          </a:solidFill>
        </p:spPr>
        <p:txBody>
          <a:bodyPr wrap="square" rtlCol="0">
            <a:spAutoFit/>
          </a:bodyPr>
          <a:lstStyle/>
          <a:p>
            <a:pPr algn="ctr"/>
            <a:r>
              <a:rPr lang="es-ES" dirty="0">
                <a:solidFill>
                  <a:schemeClr val="bg1"/>
                </a:solidFill>
              </a:rPr>
              <a:t>Acceso al expediente/pruebas</a:t>
            </a:r>
          </a:p>
        </p:txBody>
      </p:sp>
      <p:sp>
        <p:nvSpPr>
          <p:cNvPr id="9" name="Tekstvak 13">
            <a:hlinkClick r:id="rId4" action="ppaction://hlinksldjump"/>
            <a:extLst>
              <a:ext uri="{FF2B5EF4-FFF2-40B4-BE49-F238E27FC236}">
                <a16:creationId xmlns:a16="http://schemas.microsoft.com/office/drawing/2014/main" id="{C8FA24CA-02C1-4168-BF19-946041F61FB4}"/>
              </a:ext>
            </a:extLst>
          </p:cNvPr>
          <p:cNvSpPr txBox="1"/>
          <p:nvPr/>
        </p:nvSpPr>
        <p:spPr>
          <a:xfrm>
            <a:off x="395536" y="1700808"/>
            <a:ext cx="4176464" cy="3493264"/>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s-ES" sz="1700" dirty="0"/>
              <a:t>La Directiva menciona que el derecho de acceso al expediente del caso puede estar limitado por motivos de </a:t>
            </a:r>
            <a:r>
              <a:rPr lang="es-ES" sz="1700" b="1" dirty="0"/>
              <a:t>protección de los derechos de terceros o los intereses de la investigación</a:t>
            </a:r>
            <a:r>
              <a:rPr lang="es-ES" sz="1700" dirty="0"/>
              <a:t> </a:t>
            </a:r>
            <a:r>
              <a:rPr lang="es-ES" sz="1700" b="1" dirty="0"/>
              <a:t>en curso</a:t>
            </a:r>
            <a:r>
              <a:rPr lang="es-ES" sz="1700" dirty="0"/>
              <a:t>, entre otros. La necesidad de enfrentar al sospechoso con determinadas pruebas puede ser un motivo legítimo para limitar dicho acceso. Al mismo tiempo no existe nada que impida a las autoridades revelar las pruebas al sospechoso o a su abogado, porque puede hacer que avance la investigación o que se ahorre tiempo en el interrogatorio.  </a:t>
            </a:r>
          </a:p>
        </p:txBody>
      </p:sp>
    </p:spTree>
    <p:extLst>
      <p:ext uri="{BB962C8B-B14F-4D97-AF65-F5344CB8AC3E}">
        <p14:creationId xmlns:p14="http://schemas.microsoft.com/office/powerpoint/2010/main" val="384284135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Taru-Algemeen\SUPRALAT\W4.A1.Website\Pictures\UM LAW Politie en Recht (J.Vos) juni 2013\UM LAW Politie en Recht (J.Vos)\Politie en Recht 21.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4191" r="13022"/>
          <a:stretch/>
        </p:blipFill>
        <p:spPr bwMode="auto">
          <a:xfrm>
            <a:off x="5148064" y="0"/>
            <a:ext cx="402369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12"/>
          <p:cNvSpPr/>
          <p:nvPr/>
        </p:nvSpPr>
        <p:spPr>
          <a:xfrm>
            <a:off x="5121932" y="0"/>
            <a:ext cx="4067944" cy="688538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8" name="Vijfhoek 6"/>
          <p:cNvSpPr/>
          <p:nvPr/>
        </p:nvSpPr>
        <p:spPr>
          <a:xfrm>
            <a:off x="0" y="116632"/>
            <a:ext cx="5940152" cy="5760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PARTE 2: (continuación) </a:t>
            </a:r>
          </a:p>
        </p:txBody>
      </p:sp>
      <p:sp>
        <p:nvSpPr>
          <p:cNvPr id="14" name="Tekstvak 13">
            <a:hlinkClick r:id="rId3" action="ppaction://hlinksldjump"/>
          </p:cNvPr>
          <p:cNvSpPr txBox="1"/>
          <p:nvPr/>
        </p:nvSpPr>
        <p:spPr>
          <a:xfrm>
            <a:off x="179512" y="726122"/>
            <a:ext cx="3096344" cy="369332"/>
          </a:xfrm>
          <a:prstGeom prst="rect">
            <a:avLst/>
          </a:prstGeom>
          <a:solidFill>
            <a:srgbClr val="00A2DB">
              <a:alpha val="84000"/>
            </a:srgbClr>
          </a:solidFill>
        </p:spPr>
        <p:txBody>
          <a:bodyPr wrap="square" rtlCol="0">
            <a:spAutoFit/>
          </a:bodyPr>
          <a:lstStyle/>
          <a:p>
            <a:pPr algn="ctr"/>
            <a:r>
              <a:rPr lang="es-ES" dirty="0">
                <a:solidFill>
                  <a:schemeClr val="bg1"/>
                </a:solidFill>
              </a:rPr>
              <a:t>Acceso al expediente/pruebas</a:t>
            </a:r>
          </a:p>
        </p:txBody>
      </p:sp>
      <p:sp>
        <p:nvSpPr>
          <p:cNvPr id="7" name="Tekstvak 13">
            <a:hlinkClick r:id="rId4" action="ppaction://hlinksldjump"/>
            <a:extLst>
              <a:ext uri="{FF2B5EF4-FFF2-40B4-BE49-F238E27FC236}">
                <a16:creationId xmlns:a16="http://schemas.microsoft.com/office/drawing/2014/main" id="{1D74BEDA-42DA-46DB-839F-8D201C9DF948}"/>
              </a:ext>
            </a:extLst>
          </p:cNvPr>
          <p:cNvSpPr txBox="1"/>
          <p:nvPr/>
        </p:nvSpPr>
        <p:spPr>
          <a:xfrm>
            <a:off x="168043" y="1434450"/>
            <a:ext cx="3923928" cy="4247317"/>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s-ES" dirty="0"/>
              <a:t>En </a:t>
            </a:r>
            <a:r>
              <a:rPr lang="es-ES" b="1" u="sng" dirty="0"/>
              <a:t>la Sentencia contra Bulgaria</a:t>
            </a:r>
            <a:r>
              <a:rPr lang="es-ES" dirty="0"/>
              <a:t>, el TJUE tuvo que valorar a partir de que momento se tiene derecho al acceso al expediente del caso y si ya se aplica antes de los primeros interrogatorios oficiales del sospechoso.   </a:t>
            </a:r>
          </a:p>
          <a:p>
            <a:pPr algn="just"/>
            <a:r>
              <a:rPr lang="es-ES" dirty="0"/>
              <a:t> </a:t>
            </a:r>
          </a:p>
          <a:p>
            <a:pPr algn="just"/>
            <a:r>
              <a:rPr lang="es-ES" dirty="0"/>
              <a:t>El TJUE falló que el </a:t>
            </a:r>
            <a:r>
              <a:rPr lang="es-ES" u="sng" dirty="0"/>
              <a:t>derecho general de acceso al expediente del caso antes del primer interrogatorio al sospechoso no se puede deducir</a:t>
            </a:r>
            <a:r>
              <a:rPr lang="es-ES" dirty="0"/>
              <a:t> del Convenio Europeo de Derechos Humanos o de la Directiva. Pueden existir motivos legítimos para limitar el acceso del sospechoso a las pruebas en el inicio del proceso penal.</a:t>
            </a:r>
          </a:p>
        </p:txBody>
      </p:sp>
    </p:spTree>
    <p:extLst>
      <p:ext uri="{BB962C8B-B14F-4D97-AF65-F5344CB8AC3E}">
        <p14:creationId xmlns:p14="http://schemas.microsoft.com/office/powerpoint/2010/main" val="254959630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Users\Dunya\Documents\SUPRALAT\Politie en Recht 8.jpg"/>
          <p:cNvPicPr>
            <a:picLocks noChangeAspect="1" noChangeArrowheads="1"/>
          </p:cNvPicPr>
          <p:nvPr/>
        </p:nvPicPr>
        <p:blipFill>
          <a:blip r:embed="rId3" cstate="print"/>
          <a:srcRect l="24433" r="35078"/>
          <a:stretch>
            <a:fillRect/>
          </a:stretch>
        </p:blipFill>
        <p:spPr bwMode="auto">
          <a:xfrm>
            <a:off x="5076056" y="0"/>
            <a:ext cx="4067944" cy="6858000"/>
          </a:xfrm>
          <a:prstGeom prst="rect">
            <a:avLst/>
          </a:prstGeom>
          <a:noFill/>
        </p:spPr>
      </p:pic>
      <p:sp>
        <p:nvSpPr>
          <p:cNvPr id="13" name="Rechthoek 12"/>
          <p:cNvSpPr/>
          <p:nvPr/>
        </p:nvSpPr>
        <p:spPr>
          <a:xfrm>
            <a:off x="5399584" y="-66573"/>
            <a:ext cx="3744416" cy="688538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ijfhoek 6"/>
          <p:cNvSpPr/>
          <p:nvPr/>
        </p:nvSpPr>
        <p:spPr>
          <a:xfrm>
            <a:off x="-24386" y="62770"/>
            <a:ext cx="6336704" cy="917957"/>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¿Cómo interpreta el TC el derecho de defensa y el derecho a la asistencia letrada?</a:t>
            </a:r>
          </a:p>
        </p:txBody>
      </p:sp>
      <p:sp>
        <p:nvSpPr>
          <p:cNvPr id="14" name="Tekstvak 13">
            <a:hlinkClick r:id="rId4" action="ppaction://hlinksldjump"/>
          </p:cNvPr>
          <p:cNvSpPr txBox="1"/>
          <p:nvPr/>
        </p:nvSpPr>
        <p:spPr>
          <a:xfrm>
            <a:off x="100075" y="1144040"/>
            <a:ext cx="5299509" cy="5632311"/>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s-ES" sz="2000" b="1" dirty="0"/>
              <a:t>La  STC nº 21/2018, de 5 de marzo</a:t>
            </a:r>
            <a:r>
              <a:rPr lang="es-ES" sz="2000" dirty="0"/>
              <a:t>:</a:t>
            </a:r>
          </a:p>
          <a:p>
            <a:endParaRPr lang="es-ES" sz="2000" dirty="0"/>
          </a:p>
          <a:p>
            <a:pPr marL="144000" indent="-144000">
              <a:buFont typeface="Arial" panose="020B0604020202020204" pitchFamily="34" charset="0"/>
              <a:buChar char="•"/>
            </a:pPr>
            <a:r>
              <a:rPr lang="es-ES" sz="2000" dirty="0"/>
              <a:t>La información sobre los hechos y las razones que han motivado la detención ha de formalizarse en un documento que ha de entregarse la persona detenida. </a:t>
            </a:r>
          </a:p>
          <a:p>
            <a:endParaRPr lang="es-ES" sz="2000" dirty="0"/>
          </a:p>
          <a:p>
            <a:pPr marL="144000" indent="-144000">
              <a:buFont typeface="Arial" panose="020B0604020202020204" pitchFamily="34" charset="0"/>
              <a:buChar char="•"/>
            </a:pPr>
            <a:r>
              <a:rPr lang="es-ES" sz="2000" dirty="0"/>
              <a:t>Debe facilitarse de forma inmediata, y en todo caso, antes del primer interrogatorio por parte de la policía.</a:t>
            </a:r>
          </a:p>
          <a:p>
            <a:endParaRPr lang="es-ES" sz="2000" dirty="0"/>
          </a:p>
          <a:p>
            <a:pPr marL="144000" indent="-144000">
              <a:buFont typeface="Arial" panose="020B0604020202020204" pitchFamily="34" charset="0"/>
              <a:buChar char="•"/>
            </a:pPr>
            <a:r>
              <a:rPr lang="es-ES" sz="2000" dirty="0"/>
              <a:t>Tiene un triple contenido: </a:t>
            </a:r>
          </a:p>
          <a:p>
            <a:pPr marL="800100" lvl="1" indent="-342900">
              <a:buFont typeface="Wingdings" panose="05000000000000000000" pitchFamily="2" charset="2"/>
              <a:buChar char="ü"/>
            </a:pPr>
            <a:r>
              <a:rPr lang="es-ES" sz="2000" dirty="0"/>
              <a:t>los hechos atribuidos, </a:t>
            </a:r>
          </a:p>
          <a:p>
            <a:pPr marL="800100" lvl="1" indent="-342900">
              <a:buFont typeface="Wingdings" panose="05000000000000000000" pitchFamily="2" charset="2"/>
              <a:buChar char="ü"/>
            </a:pPr>
            <a:r>
              <a:rPr lang="es-ES" sz="2000" dirty="0"/>
              <a:t>las razones motivadoras de la privación de libertad y </a:t>
            </a:r>
          </a:p>
          <a:p>
            <a:pPr marL="800100" lvl="1" indent="-342900">
              <a:buFont typeface="Wingdings" panose="05000000000000000000" pitchFamily="2" charset="2"/>
              <a:buChar char="ü"/>
            </a:pPr>
            <a:r>
              <a:rPr lang="es-ES" sz="2000" dirty="0"/>
              <a:t>los derechos que, durante su detención, definen su estatuto personal. </a:t>
            </a:r>
          </a:p>
          <a:p>
            <a:pPr lvl="1"/>
            <a:endParaRPr lang="es-ES" sz="2000" dirty="0"/>
          </a:p>
        </p:txBody>
      </p:sp>
    </p:spTree>
    <p:extLst>
      <p:ext uri="{BB962C8B-B14F-4D97-AF65-F5344CB8AC3E}">
        <p14:creationId xmlns:p14="http://schemas.microsoft.com/office/powerpoint/2010/main" val="296306610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Users\Dunya\Documents\SUPRALAT\Politie en Recht 8.jpg"/>
          <p:cNvPicPr>
            <a:picLocks noChangeAspect="1" noChangeArrowheads="1"/>
          </p:cNvPicPr>
          <p:nvPr/>
        </p:nvPicPr>
        <p:blipFill>
          <a:blip r:embed="rId3" cstate="print"/>
          <a:srcRect l="24433" r="35078"/>
          <a:stretch>
            <a:fillRect/>
          </a:stretch>
        </p:blipFill>
        <p:spPr bwMode="auto">
          <a:xfrm>
            <a:off x="5076056" y="0"/>
            <a:ext cx="4067944" cy="6858000"/>
          </a:xfrm>
          <a:prstGeom prst="rect">
            <a:avLst/>
          </a:prstGeom>
          <a:noFill/>
        </p:spPr>
      </p:pic>
      <p:sp>
        <p:nvSpPr>
          <p:cNvPr id="13" name="Rechthoek 12"/>
          <p:cNvSpPr/>
          <p:nvPr/>
        </p:nvSpPr>
        <p:spPr>
          <a:xfrm>
            <a:off x="5076056" y="-27384"/>
            <a:ext cx="4067944" cy="688538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ijfhoek 6"/>
          <p:cNvSpPr/>
          <p:nvPr/>
        </p:nvSpPr>
        <p:spPr>
          <a:xfrm>
            <a:off x="-56480" y="179348"/>
            <a:ext cx="6336704" cy="720080"/>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Derecho a ser informado sobre las </a:t>
            </a:r>
          </a:p>
          <a:p>
            <a:r>
              <a:rPr lang="es-ES" sz="2400" b="1" dirty="0"/>
              <a:t>garantías procesales</a:t>
            </a:r>
          </a:p>
        </p:txBody>
      </p:sp>
      <p:sp>
        <p:nvSpPr>
          <p:cNvPr id="10" name="Tijdelijke aanduiding voor inhoud 2"/>
          <p:cNvSpPr txBox="1">
            <a:spLocks/>
          </p:cNvSpPr>
          <p:nvPr/>
        </p:nvSpPr>
        <p:spPr>
          <a:xfrm>
            <a:off x="179512" y="1052736"/>
            <a:ext cx="4896544" cy="3384376"/>
          </a:xfrm>
          <a:prstGeom prst="rect">
            <a:avLst/>
          </a:prstGeom>
        </p:spPr>
        <p:txBody>
          <a:bodyPr vert="horz" lIns="91440" tIns="45720" rIns="91440" bIns="45720" rtlCol="0">
            <a:noAutofit/>
          </a:bodyPr>
          <a:lstStyle/>
          <a:p>
            <a:pPr algn="just"/>
            <a:r>
              <a:rPr lang="es-ES" b="1" dirty="0"/>
              <a:t>Normativa</a:t>
            </a:r>
          </a:p>
          <a:p>
            <a:pPr algn="just"/>
            <a:endParaRPr lang="es-ES" b="1" dirty="0"/>
          </a:p>
          <a:p>
            <a:pPr marL="72000" indent="-72000">
              <a:buFont typeface="Arial" panose="020B0604020202020204" pitchFamily="34" charset="0"/>
              <a:buChar char="•"/>
            </a:pPr>
            <a:r>
              <a:rPr lang="es-ES" dirty="0"/>
              <a:t> Fundamento: artículos 5  y 6  del Convenio Europeo de Derechos Humanos, según la interpretación efectuada por el Tribunal Europeo de Derechos Humanos. </a:t>
            </a:r>
          </a:p>
          <a:p>
            <a:endParaRPr lang="es-ES" dirty="0"/>
          </a:p>
          <a:p>
            <a:pPr marL="72000" indent="-72000">
              <a:buFont typeface="Arial" panose="020B0604020202020204" pitchFamily="34" charset="0"/>
              <a:buChar char="•"/>
            </a:pPr>
            <a:r>
              <a:rPr lang="es-ES" dirty="0"/>
              <a:t> Directiva relativa al derecho a la información en los procesos penales</a:t>
            </a:r>
          </a:p>
          <a:p>
            <a:endParaRPr lang="es-ES" dirty="0"/>
          </a:p>
          <a:p>
            <a:pPr marL="72000" indent="-72000">
              <a:buFont typeface="Arial" panose="020B0604020202020204" pitchFamily="34" charset="0"/>
              <a:buChar char="•"/>
            </a:pPr>
            <a:r>
              <a:rPr lang="es-ES" dirty="0"/>
              <a:t> Artículo 118  de la Ley de Enjuiciamiento Criminal, </a:t>
            </a:r>
            <a:endParaRPr lang="nl-NL" sz="2000" dirty="0"/>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Users\Dunya\Documents\SUPRALAT\Politie en Recht 8.jpg"/>
          <p:cNvPicPr>
            <a:picLocks noChangeAspect="1" noChangeArrowheads="1"/>
          </p:cNvPicPr>
          <p:nvPr/>
        </p:nvPicPr>
        <p:blipFill>
          <a:blip r:embed="rId3" cstate="print"/>
          <a:srcRect l="24433" r="35078"/>
          <a:stretch>
            <a:fillRect/>
          </a:stretch>
        </p:blipFill>
        <p:spPr bwMode="auto">
          <a:xfrm>
            <a:off x="5076056" y="0"/>
            <a:ext cx="4067944" cy="6858000"/>
          </a:xfrm>
          <a:prstGeom prst="rect">
            <a:avLst/>
          </a:prstGeom>
          <a:noFill/>
        </p:spPr>
      </p:pic>
      <p:sp>
        <p:nvSpPr>
          <p:cNvPr id="13" name="Rechthoek 12"/>
          <p:cNvSpPr/>
          <p:nvPr/>
        </p:nvSpPr>
        <p:spPr>
          <a:xfrm>
            <a:off x="5076056" y="-66573"/>
            <a:ext cx="4067944" cy="688538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ijfhoek 6"/>
          <p:cNvSpPr/>
          <p:nvPr/>
        </p:nvSpPr>
        <p:spPr>
          <a:xfrm>
            <a:off x="15453" y="332656"/>
            <a:ext cx="6336704" cy="93610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¿Cómo interpreta el TC el derecho de defensa y el derecho a la asistencia letrada?</a:t>
            </a:r>
          </a:p>
        </p:txBody>
      </p:sp>
      <p:sp>
        <p:nvSpPr>
          <p:cNvPr id="14" name="Tekstvak 13">
            <a:hlinkClick r:id="rId4" action="ppaction://hlinksldjump"/>
          </p:cNvPr>
          <p:cNvSpPr txBox="1"/>
          <p:nvPr/>
        </p:nvSpPr>
        <p:spPr>
          <a:xfrm>
            <a:off x="34305" y="1667989"/>
            <a:ext cx="4897735" cy="5016758"/>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marL="144000" indent="-144000">
              <a:buFont typeface="Arial" panose="020B0604020202020204" pitchFamily="34" charset="0"/>
              <a:buChar char="•"/>
            </a:pPr>
            <a:r>
              <a:rPr lang="es-ES" sz="2000" dirty="0"/>
              <a:t>Derecho de acceso a los elementos de las actuaciones que sean esenciales para impugnar la legalidad de la detención o privación de libertad.</a:t>
            </a:r>
          </a:p>
          <a:p>
            <a:endParaRPr lang="es-ES" sz="2000" dirty="0"/>
          </a:p>
          <a:p>
            <a:pPr marL="144000" indent="-144000">
              <a:buFont typeface="Arial" panose="020B0604020202020204" pitchFamily="34" charset="0"/>
              <a:buChar char="•"/>
            </a:pPr>
            <a:r>
              <a:rPr lang="es-ES" sz="2000" dirty="0"/>
              <a:t>A modo de ejemplo, </a:t>
            </a:r>
          </a:p>
          <a:p>
            <a:pPr marL="800100" lvl="1" indent="-342900">
              <a:buFont typeface="Wingdings" panose="05000000000000000000" pitchFamily="2" charset="2"/>
              <a:buChar char="ü"/>
            </a:pPr>
            <a:r>
              <a:rPr lang="es-ES" sz="2000" dirty="0"/>
              <a:t>la propia denuncia de los hechos, cuando incorpora imputaciones de parte que incriminan la persona detenida; </a:t>
            </a:r>
          </a:p>
          <a:p>
            <a:pPr marL="800100" lvl="1" indent="-342900">
              <a:buFont typeface="Wingdings" panose="05000000000000000000" pitchFamily="2" charset="2"/>
              <a:buChar char="ü"/>
            </a:pPr>
            <a:r>
              <a:rPr lang="es-ES" sz="2000" dirty="0"/>
              <a:t>la documentación de testimonios incriminatorios, </a:t>
            </a:r>
          </a:p>
          <a:p>
            <a:pPr marL="800100" lvl="1" indent="-342900">
              <a:buFont typeface="Wingdings" panose="05000000000000000000" pitchFamily="2" charset="2"/>
              <a:buChar char="ü"/>
            </a:pPr>
            <a:r>
              <a:rPr lang="es-ES" sz="2000" dirty="0"/>
              <a:t>el contenido de los informes periciales científicos que establezcan un vínculo de conexión entre el hecho investigado y el detenido; </a:t>
            </a:r>
          </a:p>
        </p:txBody>
      </p:sp>
    </p:spTree>
    <p:extLst>
      <p:ext uri="{BB962C8B-B14F-4D97-AF65-F5344CB8AC3E}">
        <p14:creationId xmlns:p14="http://schemas.microsoft.com/office/powerpoint/2010/main" val="374106468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Users\Dunya\Documents\SUPRALAT\Politie en Recht 8.jpg"/>
          <p:cNvPicPr>
            <a:picLocks noChangeAspect="1" noChangeArrowheads="1"/>
          </p:cNvPicPr>
          <p:nvPr/>
        </p:nvPicPr>
        <p:blipFill>
          <a:blip r:embed="rId3" cstate="print"/>
          <a:srcRect l="24433" r="35078"/>
          <a:stretch>
            <a:fillRect/>
          </a:stretch>
        </p:blipFill>
        <p:spPr bwMode="auto">
          <a:xfrm>
            <a:off x="5076056" y="0"/>
            <a:ext cx="4067944" cy="6858000"/>
          </a:xfrm>
          <a:prstGeom prst="rect">
            <a:avLst/>
          </a:prstGeom>
          <a:noFill/>
        </p:spPr>
      </p:pic>
      <p:sp>
        <p:nvSpPr>
          <p:cNvPr id="13" name="Rechthoek 12"/>
          <p:cNvSpPr/>
          <p:nvPr/>
        </p:nvSpPr>
        <p:spPr>
          <a:xfrm>
            <a:off x="5399584" y="-66573"/>
            <a:ext cx="3744416" cy="688538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ijfhoek 6"/>
          <p:cNvSpPr/>
          <p:nvPr/>
        </p:nvSpPr>
        <p:spPr>
          <a:xfrm>
            <a:off x="15453" y="332656"/>
            <a:ext cx="6336704" cy="93610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¿Cómo interpreta el TC el derecho de defensa y el derecho a la asistencia letrada?</a:t>
            </a:r>
          </a:p>
        </p:txBody>
      </p:sp>
      <p:sp>
        <p:nvSpPr>
          <p:cNvPr id="14" name="Tekstvak 13">
            <a:hlinkClick r:id="rId4" action="ppaction://hlinksldjump"/>
          </p:cNvPr>
          <p:cNvSpPr txBox="1"/>
          <p:nvPr/>
        </p:nvSpPr>
        <p:spPr>
          <a:xfrm>
            <a:off x="34305" y="1556792"/>
            <a:ext cx="4825727" cy="2554545"/>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marL="800100" lvl="1" indent="-342900">
              <a:buFont typeface="Wingdings" panose="05000000000000000000" pitchFamily="2" charset="2"/>
              <a:buChar char="ü"/>
            </a:pPr>
            <a:r>
              <a:rPr lang="es-ES" sz="2000" dirty="0"/>
              <a:t>documentos, fotografías y grabaciones de sonido o vídeo que objetivamente relacionen al sospechoso con la infracción penal, </a:t>
            </a:r>
          </a:p>
          <a:p>
            <a:pPr lvl="1"/>
            <a:r>
              <a:rPr lang="es-ES" sz="2000" dirty="0"/>
              <a:t> </a:t>
            </a:r>
          </a:p>
          <a:p>
            <a:pPr marL="800100" lvl="1" indent="-342900">
              <a:buFont typeface="Wingdings" panose="05000000000000000000" pitchFamily="2" charset="2"/>
              <a:buChar char="ü"/>
            </a:pPr>
            <a:r>
              <a:rPr lang="es-ES" sz="2000" dirty="0"/>
              <a:t>las actas que recojan el resultado del registro de un inmueble u otro tipo de bienes</a:t>
            </a:r>
            <a:r>
              <a:rPr lang="es-ES" dirty="0"/>
              <a:t> </a:t>
            </a:r>
          </a:p>
        </p:txBody>
      </p:sp>
    </p:spTree>
    <p:extLst>
      <p:ext uri="{BB962C8B-B14F-4D97-AF65-F5344CB8AC3E}">
        <p14:creationId xmlns:p14="http://schemas.microsoft.com/office/powerpoint/2010/main" val="177438901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Users\Dunya\Documents\SUPRALAT\Politie en Recht 8.jpg"/>
          <p:cNvPicPr>
            <a:picLocks noChangeAspect="1" noChangeArrowheads="1"/>
          </p:cNvPicPr>
          <p:nvPr/>
        </p:nvPicPr>
        <p:blipFill>
          <a:blip r:embed="rId3" cstate="print"/>
          <a:srcRect l="24433" r="35078"/>
          <a:stretch>
            <a:fillRect/>
          </a:stretch>
        </p:blipFill>
        <p:spPr bwMode="auto">
          <a:xfrm>
            <a:off x="5076056" y="0"/>
            <a:ext cx="4067944" cy="6858000"/>
          </a:xfrm>
          <a:prstGeom prst="rect">
            <a:avLst/>
          </a:prstGeom>
          <a:noFill/>
        </p:spPr>
      </p:pic>
      <p:sp>
        <p:nvSpPr>
          <p:cNvPr id="13" name="Rechthoek 12"/>
          <p:cNvSpPr/>
          <p:nvPr/>
        </p:nvSpPr>
        <p:spPr>
          <a:xfrm>
            <a:off x="5076056" y="0"/>
            <a:ext cx="4067944" cy="688538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ijfhoek 6"/>
          <p:cNvSpPr/>
          <p:nvPr/>
        </p:nvSpPr>
        <p:spPr>
          <a:xfrm>
            <a:off x="-24386" y="62770"/>
            <a:ext cx="6336704" cy="917958"/>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¿Cómo interpreta la fiscalía el derecho de defensa y el derecho a la asistencia letrada? </a:t>
            </a:r>
          </a:p>
        </p:txBody>
      </p:sp>
      <p:sp>
        <p:nvSpPr>
          <p:cNvPr id="14" name="Tekstvak 13">
            <a:hlinkClick r:id="rId4" action="ppaction://hlinksldjump"/>
          </p:cNvPr>
          <p:cNvSpPr txBox="1"/>
          <p:nvPr/>
        </p:nvSpPr>
        <p:spPr>
          <a:xfrm>
            <a:off x="100075" y="1144040"/>
            <a:ext cx="5129841" cy="5016758"/>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s-ES" sz="2000" b="1" dirty="0"/>
              <a:t>Circular 3/2018, sobre el derecho de información de los investigados en los procesos penales (FGE</a:t>
            </a:r>
            <a:r>
              <a:rPr lang="es-ES" sz="2000" dirty="0"/>
              <a:t>)</a:t>
            </a:r>
          </a:p>
          <a:p>
            <a:endParaRPr lang="es-ES" sz="2000" dirty="0"/>
          </a:p>
          <a:p>
            <a:pPr marL="144000" indent="-144000">
              <a:buFont typeface="Arial" panose="020B0604020202020204" pitchFamily="34" charset="0"/>
              <a:buChar char="•"/>
            </a:pPr>
            <a:r>
              <a:rPr lang="es-ES" sz="2000" dirty="0"/>
              <a:t>Necesidad de establecer pautas de actuación, examinando el alcance y contenido del derecho de información y sus garantías dentro del proceso y el momento procesal en el que debe facilitarse y puede ejercitarse, teniendo en cuenta sus peculiaridades en atención a la situación en la que se encuentre la persona investigada.</a:t>
            </a:r>
          </a:p>
          <a:p>
            <a:pPr marL="144000" indent="-144000">
              <a:buFont typeface="Arial" panose="020B0604020202020204" pitchFamily="34" charset="0"/>
              <a:buChar char="•"/>
            </a:pPr>
            <a:endParaRPr lang="es-ES" sz="2000" dirty="0"/>
          </a:p>
          <a:p>
            <a:pPr marL="144000" indent="-144000">
              <a:buFont typeface="Arial" panose="020B0604020202020204" pitchFamily="34" charset="0"/>
              <a:buChar char="•"/>
            </a:pPr>
            <a:r>
              <a:rPr lang="es-ES" sz="2000" b="1" dirty="0"/>
              <a:t>el detenido no tiene derecho en sede policial a acceder al atestado en su integridad</a:t>
            </a:r>
            <a:r>
              <a:rPr lang="es-ES" sz="2000" dirty="0"/>
              <a:t>. </a:t>
            </a:r>
          </a:p>
          <a:p>
            <a:endParaRPr lang="es-ES" sz="2000" dirty="0"/>
          </a:p>
        </p:txBody>
      </p:sp>
    </p:spTree>
    <p:extLst>
      <p:ext uri="{BB962C8B-B14F-4D97-AF65-F5344CB8AC3E}">
        <p14:creationId xmlns:p14="http://schemas.microsoft.com/office/powerpoint/2010/main" val="56111995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Users\Dunya\Documents\SUPRALAT\Politie en Recht 8.jpg"/>
          <p:cNvPicPr>
            <a:picLocks noChangeAspect="1" noChangeArrowheads="1"/>
          </p:cNvPicPr>
          <p:nvPr/>
        </p:nvPicPr>
        <p:blipFill>
          <a:blip r:embed="rId3" cstate="print"/>
          <a:srcRect l="24433" r="35078"/>
          <a:stretch>
            <a:fillRect/>
          </a:stretch>
        </p:blipFill>
        <p:spPr bwMode="auto">
          <a:xfrm>
            <a:off x="5076056" y="0"/>
            <a:ext cx="4067944" cy="6858000"/>
          </a:xfrm>
          <a:prstGeom prst="rect">
            <a:avLst/>
          </a:prstGeom>
          <a:noFill/>
        </p:spPr>
      </p:pic>
      <p:sp>
        <p:nvSpPr>
          <p:cNvPr id="13" name="Rechthoek 12"/>
          <p:cNvSpPr/>
          <p:nvPr/>
        </p:nvSpPr>
        <p:spPr>
          <a:xfrm>
            <a:off x="5399584" y="-66573"/>
            <a:ext cx="3744416" cy="688538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ijfhoek 6"/>
          <p:cNvSpPr/>
          <p:nvPr/>
        </p:nvSpPr>
        <p:spPr>
          <a:xfrm>
            <a:off x="-24386" y="62770"/>
            <a:ext cx="6336704" cy="917958"/>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¿Cómo interpreta la fiscalía el derecho de defensa y el derecho a la asistencia letrada? </a:t>
            </a:r>
          </a:p>
        </p:txBody>
      </p:sp>
      <p:sp>
        <p:nvSpPr>
          <p:cNvPr id="14" name="Tekstvak 13">
            <a:hlinkClick r:id="rId4" action="ppaction://hlinksldjump"/>
          </p:cNvPr>
          <p:cNvSpPr txBox="1"/>
          <p:nvPr/>
        </p:nvSpPr>
        <p:spPr>
          <a:xfrm>
            <a:off x="100075" y="1144040"/>
            <a:ext cx="4759957" cy="3170099"/>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marL="144000" indent="-144000">
              <a:buFont typeface="Arial" panose="020B0604020202020204" pitchFamily="34" charset="0"/>
              <a:buChar char="•"/>
            </a:pPr>
            <a:r>
              <a:rPr lang="es-ES" sz="2000" dirty="0"/>
              <a:t>Únicamente aquellos extremos del atestado que tengan que ver con la detención, los hechos y los motivos que la justifican.</a:t>
            </a:r>
          </a:p>
          <a:p>
            <a:endParaRPr lang="es-ES" sz="2000" dirty="0"/>
          </a:p>
          <a:p>
            <a:pPr marL="144000" indent="-144000">
              <a:buFont typeface="Arial" panose="020B0604020202020204" pitchFamily="34" charset="0"/>
              <a:buChar char="•"/>
            </a:pPr>
            <a:r>
              <a:rPr lang="es-ES" sz="2000" dirty="0"/>
              <a:t>Sólo sobre los hechos cuyo conocimiento pueda contribuir al ejercicio del derecho de defensa frente a esa detención, integrarán el contenido del derecho de información del detenido.</a:t>
            </a:r>
          </a:p>
        </p:txBody>
      </p:sp>
    </p:spTree>
    <p:extLst>
      <p:ext uri="{BB962C8B-B14F-4D97-AF65-F5344CB8AC3E}">
        <p14:creationId xmlns:p14="http://schemas.microsoft.com/office/powerpoint/2010/main" val="418453671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jdelijke aanduiding voor inhoud 2"/>
          <p:cNvSpPr txBox="1">
            <a:spLocks/>
          </p:cNvSpPr>
          <p:nvPr/>
        </p:nvSpPr>
        <p:spPr>
          <a:xfrm>
            <a:off x="0" y="3140968"/>
            <a:ext cx="7524328" cy="3717032"/>
          </a:xfrm>
          <a:prstGeom prst="rect">
            <a:avLst/>
          </a:prstGeom>
          <a:solidFill>
            <a:schemeClr val="bg2">
              <a:lumMod val="95000"/>
            </a:schemeClr>
          </a:solidFill>
        </p:spPr>
        <p:txBody>
          <a:bodyPr vert="horz" lIns="91440" tIns="45720" rIns="91440" bIns="45720" rtlCol="0">
            <a:noAutofit/>
          </a:bodyPr>
          <a:lstStyle/>
          <a:p>
            <a:pPr algn="just"/>
            <a:endParaRPr lang="en-US" dirty="0"/>
          </a:p>
          <a:p>
            <a:pPr algn="just"/>
            <a:endParaRPr lang="en-US" dirty="0"/>
          </a:p>
          <a:p>
            <a:pPr algn="just"/>
            <a:r>
              <a:rPr lang="es-ES" dirty="0"/>
              <a:t>La abogada de oficio M. llega para asistir a Jacques a las 02:00h de la madrugada. Un instructor le pide que asista también a Peter, el otro sospechoso junto con Jacques</a:t>
            </a:r>
            <a:r>
              <a:rPr lang="es-ES" i="1" dirty="0"/>
              <a:t>. </a:t>
            </a:r>
          </a:p>
          <a:p>
            <a:pPr algn="just"/>
            <a:r>
              <a:rPr lang="es-ES" dirty="0"/>
              <a:t> </a:t>
            </a:r>
          </a:p>
          <a:p>
            <a:pPr algn="just"/>
            <a:r>
              <a:rPr lang="es-ES" dirty="0"/>
              <a:t>Peter es sospechoso de posesión y tráfico de drogas. Dos testigos, informantes de la policía, le vieron dando una bolsa de plástico con pastillas que parecían éxtasis a Jacques. Peter tiene antecedentes penales por tráfico de drogas. Peter había pedido ser asistido por el abogado B., que no podía llegar hasta las 11:00h de la mañana. </a:t>
            </a:r>
          </a:p>
          <a:p>
            <a:pPr algn="just"/>
            <a:r>
              <a:rPr lang="es-ES" dirty="0"/>
              <a:t> </a:t>
            </a:r>
          </a:p>
        </p:txBody>
      </p:sp>
      <p:sp>
        <p:nvSpPr>
          <p:cNvPr id="19" name="Tekstvak 18"/>
          <p:cNvSpPr txBox="1"/>
          <p:nvPr/>
        </p:nvSpPr>
        <p:spPr>
          <a:xfrm>
            <a:off x="7607407" y="3681725"/>
            <a:ext cx="1368152" cy="1246495"/>
          </a:xfrm>
          <a:prstGeom prst="rect">
            <a:avLst/>
          </a:prstGeom>
          <a:noFill/>
          <a:ln>
            <a:noFill/>
          </a:ln>
        </p:spPr>
        <p:txBody>
          <a:bodyPr wrap="square" rtlCol="0">
            <a:spAutoFit/>
          </a:bodyPr>
          <a:lstStyle/>
          <a:p>
            <a:pPr algn="just"/>
            <a:r>
              <a:rPr lang="es-ES" sz="1500" dirty="0"/>
              <a:t>En la siguiente diapositiva aparece la información adicional.</a:t>
            </a:r>
          </a:p>
        </p:txBody>
      </p:sp>
      <p:sp>
        <p:nvSpPr>
          <p:cNvPr id="2" name="Action Button: Information 1">
            <a:hlinkClick r:id="" action="ppaction://hlinkshowjump?jump=nextslide" highlightClick="1"/>
          </p:cNvPr>
          <p:cNvSpPr/>
          <p:nvPr/>
        </p:nvSpPr>
        <p:spPr>
          <a:xfrm>
            <a:off x="7952016" y="5021634"/>
            <a:ext cx="640215" cy="521208"/>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L:\Taru-Algemeen\SUPRALAT\W4.A1.Website\Pictures\UM LAW Politie en Recht (J.Vos) juni 2013\UM LAW Politie en Recht (J.Vos)\Politie en Recht 2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44" t="37276" r="2" b="20393"/>
          <a:stretch/>
        </p:blipFill>
        <p:spPr bwMode="auto">
          <a:xfrm>
            <a:off x="0" y="0"/>
            <a:ext cx="9144000" cy="2975089"/>
          </a:xfrm>
          <a:prstGeom prst="rect">
            <a:avLst/>
          </a:prstGeom>
          <a:noFill/>
          <a:extLst>
            <a:ext uri="{909E8E84-426E-40DD-AFC4-6F175D3DCCD1}">
              <a14:hiddenFill xmlns:a14="http://schemas.microsoft.com/office/drawing/2010/main">
                <a:solidFill>
                  <a:srgbClr val="FFFFFF"/>
                </a:solidFill>
              </a14:hiddenFill>
            </a:ext>
          </a:extLst>
        </p:spPr>
      </p:pic>
      <p:sp>
        <p:nvSpPr>
          <p:cNvPr id="16" name="Rechthoek 15"/>
          <p:cNvSpPr/>
          <p:nvPr/>
        </p:nvSpPr>
        <p:spPr>
          <a:xfrm>
            <a:off x="0" y="8012"/>
            <a:ext cx="9163980" cy="2967077"/>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Tekstvak 7"/>
          <p:cNvSpPr txBox="1"/>
          <p:nvPr/>
        </p:nvSpPr>
        <p:spPr>
          <a:xfrm>
            <a:off x="301030" y="2771636"/>
            <a:ext cx="8496944" cy="369332"/>
          </a:xfrm>
          <a:prstGeom prst="rect">
            <a:avLst/>
          </a:prstGeom>
          <a:solidFill>
            <a:schemeClr val="tx1"/>
          </a:solidFill>
        </p:spPr>
        <p:txBody>
          <a:bodyPr wrap="square" rtlCol="0">
            <a:spAutoFit/>
          </a:bodyPr>
          <a:lstStyle/>
          <a:p>
            <a:pPr algn="ctr"/>
            <a:r>
              <a:rPr lang="es-ES" i="1">
                <a:solidFill>
                  <a:schemeClr val="bg1"/>
                </a:solidFill>
              </a:rPr>
              <a:t>Lea el caso, la información adicional y a continuación responda a las PREGUNTAS. </a:t>
            </a:r>
          </a:p>
        </p:txBody>
      </p:sp>
      <p:sp>
        <p:nvSpPr>
          <p:cNvPr id="7" name="Vijfhoek 6"/>
          <p:cNvSpPr/>
          <p:nvPr/>
        </p:nvSpPr>
        <p:spPr>
          <a:xfrm>
            <a:off x="0" y="332656"/>
            <a:ext cx="6336704" cy="5760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La llegada del abogado/a</a:t>
            </a:r>
          </a:p>
        </p:txBody>
      </p:sp>
    </p:spTree>
    <p:extLst>
      <p:ext uri="{BB962C8B-B14F-4D97-AF65-F5344CB8AC3E}">
        <p14:creationId xmlns:p14="http://schemas.microsoft.com/office/powerpoint/2010/main" val="154187743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jdelijke aanduiding voor inhoud 2"/>
          <p:cNvSpPr txBox="1">
            <a:spLocks/>
          </p:cNvSpPr>
          <p:nvPr/>
        </p:nvSpPr>
        <p:spPr>
          <a:xfrm>
            <a:off x="0" y="3140968"/>
            <a:ext cx="7524328" cy="3717032"/>
          </a:xfrm>
          <a:prstGeom prst="rect">
            <a:avLst/>
          </a:prstGeom>
          <a:solidFill>
            <a:schemeClr val="bg2">
              <a:lumMod val="95000"/>
            </a:schemeClr>
          </a:solidFill>
        </p:spPr>
        <p:txBody>
          <a:bodyPr vert="horz" lIns="91440" tIns="45720" rIns="91440" bIns="45720" rtlCol="0">
            <a:noAutofit/>
          </a:bodyPr>
          <a:lstStyle/>
          <a:p>
            <a:pPr algn="just"/>
            <a:endParaRPr lang="en-US" dirty="0"/>
          </a:p>
          <a:p>
            <a:pPr algn="just"/>
            <a:endParaRPr lang="en-US" dirty="0"/>
          </a:p>
          <a:p>
            <a:pPr algn="just"/>
            <a:r>
              <a:rPr lang="es-ES"/>
              <a:t>La abogada de oficio M. llega para asistir a Jacques a las 02:00 horas de la madrugada. Un instructor le pide que asista también a Peter, el otro sospechoso junto con Jacques. </a:t>
            </a:r>
            <a:r>
              <a:rPr lang="es-ES" i="1" u="sng"/>
              <a:t>Nota</a:t>
            </a:r>
            <a:r>
              <a:rPr lang="es-ES" i="1"/>
              <a:t>: en el derecho de Freelandia, se debe realizar una revisión de la detención seis horas después del arresto. </a:t>
            </a:r>
          </a:p>
          <a:p>
            <a:pPr algn="just"/>
            <a:r>
              <a:rPr lang="es-ES"/>
              <a:t> </a:t>
            </a:r>
          </a:p>
          <a:p>
            <a:pPr algn="just"/>
            <a:r>
              <a:rPr lang="es-ES"/>
              <a:t>Peter es sospechoso de posesión y tráfico de drogas. Dos testigos, informantes de la policía, le vieron dando una bolsa de plástico con pastillas que parecían éxtasis a Jacques. Peter tiene antecedentes penales por tráfico de drogas. Peter había pedido ser asistido por el abogado B., que no podía llegar hasta las 11:00 de la mañana. </a:t>
            </a:r>
          </a:p>
          <a:p>
            <a:pPr algn="just"/>
            <a:r>
              <a:rPr lang="es-ES"/>
              <a:t> </a:t>
            </a:r>
          </a:p>
        </p:txBody>
      </p:sp>
      <p:pic>
        <p:nvPicPr>
          <p:cNvPr id="4098" name="Picture 2" descr="L:\Taru-Algemeen\SUPRALAT\W4.A1.Website\Pictures\UM LAW Politie en Recht (J.Vos) juni 2013\UM LAW Politie en Recht (J.Vos)\Politie en Recht 2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44" t="37276" r="2" b="20393"/>
          <a:stretch/>
        </p:blipFill>
        <p:spPr bwMode="auto">
          <a:xfrm>
            <a:off x="0" y="0"/>
            <a:ext cx="9144000" cy="2975089"/>
          </a:xfrm>
          <a:prstGeom prst="rect">
            <a:avLst/>
          </a:prstGeom>
          <a:noFill/>
          <a:extLst>
            <a:ext uri="{909E8E84-426E-40DD-AFC4-6F175D3DCCD1}">
              <a14:hiddenFill xmlns:a14="http://schemas.microsoft.com/office/drawing/2010/main">
                <a:solidFill>
                  <a:srgbClr val="FFFFFF"/>
                </a:solidFill>
              </a14:hiddenFill>
            </a:ext>
          </a:extLst>
        </p:spPr>
      </p:pic>
      <p:sp>
        <p:nvSpPr>
          <p:cNvPr id="16" name="Rechthoek 15"/>
          <p:cNvSpPr/>
          <p:nvPr/>
        </p:nvSpPr>
        <p:spPr>
          <a:xfrm>
            <a:off x="0" y="8012"/>
            <a:ext cx="9163980" cy="2967077"/>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Tekstvak 7"/>
          <p:cNvSpPr txBox="1"/>
          <p:nvPr/>
        </p:nvSpPr>
        <p:spPr>
          <a:xfrm>
            <a:off x="301030" y="2771636"/>
            <a:ext cx="8496944" cy="369332"/>
          </a:xfrm>
          <a:prstGeom prst="rect">
            <a:avLst/>
          </a:prstGeom>
          <a:solidFill>
            <a:schemeClr val="tx1"/>
          </a:solidFill>
        </p:spPr>
        <p:txBody>
          <a:bodyPr wrap="square" rtlCol="0">
            <a:spAutoFit/>
          </a:bodyPr>
          <a:lstStyle/>
          <a:p>
            <a:pPr algn="ctr"/>
            <a:r>
              <a:rPr lang="es-ES" i="1">
                <a:solidFill>
                  <a:schemeClr val="bg1"/>
                </a:solidFill>
              </a:rPr>
              <a:t>Lea el caso, la información adicional y a continuación responda a las PREGUNTAS. </a:t>
            </a:r>
          </a:p>
        </p:txBody>
      </p:sp>
      <p:sp>
        <p:nvSpPr>
          <p:cNvPr id="7" name="Vijfhoek 6"/>
          <p:cNvSpPr/>
          <p:nvPr/>
        </p:nvSpPr>
        <p:spPr>
          <a:xfrm>
            <a:off x="0" y="332656"/>
            <a:ext cx="6336704" cy="5760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La llegada del abogado/a</a:t>
            </a:r>
          </a:p>
        </p:txBody>
      </p:sp>
      <p:sp>
        <p:nvSpPr>
          <p:cNvPr id="14" name="Tekstvak 13">
            <a:hlinkClick r:id="rId3" action="ppaction://hlinksldjump"/>
          </p:cNvPr>
          <p:cNvSpPr txBox="1"/>
          <p:nvPr/>
        </p:nvSpPr>
        <p:spPr>
          <a:xfrm>
            <a:off x="1655168" y="1124744"/>
            <a:ext cx="7488832" cy="3970318"/>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s-ES" dirty="0"/>
              <a:t>La policía quería interrogar a Peter «a primera hora de la mañana», por ese motivo, tal vez la abogada M. podría asistirle para así «acelerar el proceso». </a:t>
            </a:r>
          </a:p>
          <a:p>
            <a:pPr algn="just"/>
            <a:r>
              <a:rPr lang="es-ES" dirty="0"/>
              <a:t> </a:t>
            </a:r>
          </a:p>
          <a:p>
            <a:pPr algn="just"/>
            <a:r>
              <a:rPr lang="es-ES" dirty="0"/>
              <a:t>La abogada M. está de acuerdo y decide ver a Jacques primero.      </a:t>
            </a:r>
            <a:r>
              <a:rPr lang="es-ES" i="1" dirty="0"/>
              <a:t> </a:t>
            </a:r>
          </a:p>
          <a:p>
            <a:endParaRPr lang="nl-NL" dirty="0"/>
          </a:p>
          <a:p>
            <a:r>
              <a:rPr lang="es-ES" dirty="0"/>
              <a:t>La abogada pregunta al instructor:</a:t>
            </a:r>
          </a:p>
          <a:p>
            <a:r>
              <a:rPr lang="es-ES" dirty="0"/>
              <a:t> </a:t>
            </a:r>
          </a:p>
          <a:p>
            <a:r>
              <a:rPr lang="es-ES" dirty="0"/>
              <a:t>- ¿Puede decirme algo más sobre Jacques? ¿Por qué lo han arrestado? ¿Cuáles son las pruebas?</a:t>
            </a:r>
          </a:p>
          <a:p>
            <a:r>
              <a:rPr lang="es-ES" dirty="0"/>
              <a:t> </a:t>
            </a:r>
          </a:p>
          <a:p>
            <a:r>
              <a:rPr lang="es-ES" dirty="0"/>
              <a:t>El instructor responde: </a:t>
            </a:r>
          </a:p>
          <a:p>
            <a:r>
              <a:rPr lang="es-ES" dirty="0"/>
              <a:t> </a:t>
            </a:r>
          </a:p>
          <a:p>
            <a:r>
              <a:rPr lang="es-ES" dirty="0"/>
              <a:t>- Tenía dos pastillas de éxtasis. No puedo decir nada más. Tenga cuidado, estuvo violento durante el arresto. </a:t>
            </a:r>
          </a:p>
        </p:txBody>
      </p:sp>
    </p:spTree>
    <p:extLst>
      <p:ext uri="{BB962C8B-B14F-4D97-AF65-F5344CB8AC3E}">
        <p14:creationId xmlns:p14="http://schemas.microsoft.com/office/powerpoint/2010/main" val="111034433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ggende oorkonde 3"/>
          <p:cNvSpPr/>
          <p:nvPr/>
        </p:nvSpPr>
        <p:spPr>
          <a:xfrm>
            <a:off x="216024" y="44624"/>
            <a:ext cx="8748464" cy="6696744"/>
          </a:xfrm>
          <a:prstGeom prst="horizontalScroll">
            <a:avLst/>
          </a:prstGeom>
          <a:solidFill>
            <a:schemeClr val="bg2">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3" name="Tijdelijke aanduiding voor inhoud 2"/>
          <p:cNvSpPr>
            <a:spLocks noGrp="1"/>
          </p:cNvSpPr>
          <p:nvPr>
            <p:ph idx="1"/>
          </p:nvPr>
        </p:nvSpPr>
        <p:spPr>
          <a:xfrm>
            <a:off x="1979712" y="2780928"/>
            <a:ext cx="6192688" cy="1224136"/>
          </a:xfrm>
        </p:spPr>
        <p:style>
          <a:lnRef idx="2">
            <a:schemeClr val="accent6"/>
          </a:lnRef>
          <a:fillRef idx="1">
            <a:schemeClr val="lt1"/>
          </a:fillRef>
          <a:effectRef idx="0">
            <a:schemeClr val="accent6"/>
          </a:effectRef>
          <a:fontRef idx="minor">
            <a:schemeClr val="dk1"/>
          </a:fontRef>
        </p:style>
        <p:txBody>
          <a:bodyPr>
            <a:normAutofit fontScale="92500" lnSpcReduction="20000"/>
          </a:bodyPr>
          <a:lstStyle/>
          <a:p>
            <a:pPr algn="ctr">
              <a:buNone/>
            </a:pPr>
            <a:r>
              <a:rPr lang="es-ES" b="1" dirty="0">
                <a:latin typeface="Comic Sans MS" pitchFamily="66" charset="0"/>
              </a:rPr>
              <a:t>Preguntas sobre el caso práctico: La llegada del abogado/a</a:t>
            </a:r>
          </a:p>
        </p:txBody>
      </p:sp>
      <p:sp>
        <p:nvSpPr>
          <p:cNvPr id="6" name="Afgeronde rechthoek 5">
            <a:hlinkClick r:id="rId2" action="ppaction://hlinksldjump"/>
          </p:cNvPr>
          <p:cNvSpPr/>
          <p:nvPr/>
        </p:nvSpPr>
        <p:spPr>
          <a:xfrm>
            <a:off x="395536" y="249289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2</a:t>
            </a:r>
          </a:p>
        </p:txBody>
      </p:sp>
      <p:sp>
        <p:nvSpPr>
          <p:cNvPr id="7" name="Afgeronde rechthoek 6">
            <a:hlinkClick r:id="rId3" action="ppaction://hlinksldjump"/>
          </p:cNvPr>
          <p:cNvSpPr/>
          <p:nvPr/>
        </p:nvSpPr>
        <p:spPr>
          <a:xfrm>
            <a:off x="395536" y="292494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3</a:t>
            </a:r>
          </a:p>
        </p:txBody>
      </p:sp>
      <p:sp>
        <p:nvSpPr>
          <p:cNvPr id="8" name="Afgeronde rechthoek 7">
            <a:hlinkClick r:id="rId4" action="ppaction://hlinksldjump"/>
          </p:cNvPr>
          <p:cNvSpPr/>
          <p:nvPr/>
        </p:nvSpPr>
        <p:spPr>
          <a:xfrm>
            <a:off x="395536" y="335699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4</a:t>
            </a:r>
          </a:p>
        </p:txBody>
      </p:sp>
      <p:sp>
        <p:nvSpPr>
          <p:cNvPr id="9" name="Afgeronde rechthoek 8">
            <a:hlinkClick r:id="rId5" action="ppaction://hlinksldjump"/>
          </p:cNvPr>
          <p:cNvSpPr/>
          <p:nvPr/>
        </p:nvSpPr>
        <p:spPr>
          <a:xfrm>
            <a:off x="395536" y="378904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5</a:t>
            </a:r>
          </a:p>
        </p:txBody>
      </p:sp>
      <p:sp>
        <p:nvSpPr>
          <p:cNvPr id="10" name="Afgeronde rechthoek 9">
            <a:hlinkClick r:id="rId6" action="ppaction://hlinksldjump"/>
          </p:cNvPr>
          <p:cNvSpPr/>
          <p:nvPr/>
        </p:nvSpPr>
        <p:spPr>
          <a:xfrm>
            <a:off x="395536" y="206084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1</a:t>
            </a:r>
          </a:p>
        </p:txBody>
      </p:sp>
      <p:sp>
        <p:nvSpPr>
          <p:cNvPr id="11" name="Afgeronde rechthoek 10">
            <a:hlinkClick r:id="rId7" action="ppaction://hlinksldjump"/>
          </p:cNvPr>
          <p:cNvSpPr/>
          <p:nvPr/>
        </p:nvSpPr>
        <p:spPr>
          <a:xfrm>
            <a:off x="395536" y="422108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6</a:t>
            </a:r>
          </a:p>
        </p:txBody>
      </p:sp>
      <p:sp>
        <p:nvSpPr>
          <p:cNvPr id="12" name="Afgeronde rechthoek 11">
            <a:hlinkClick r:id="rId8" action="ppaction://hlinksldjump"/>
          </p:cNvPr>
          <p:cNvSpPr/>
          <p:nvPr/>
        </p:nvSpPr>
        <p:spPr>
          <a:xfrm>
            <a:off x="395536" y="508518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8</a:t>
            </a:r>
          </a:p>
        </p:txBody>
      </p:sp>
      <p:sp>
        <p:nvSpPr>
          <p:cNvPr id="13" name="Afgeronde rechthoek 12">
            <a:hlinkClick r:id="rId9" action="ppaction://hlinksldjump"/>
          </p:cNvPr>
          <p:cNvSpPr/>
          <p:nvPr/>
        </p:nvSpPr>
        <p:spPr>
          <a:xfrm>
            <a:off x="395536" y="465313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7</a:t>
            </a:r>
          </a:p>
        </p:txBody>
      </p:sp>
      <p:sp>
        <p:nvSpPr>
          <p:cNvPr id="15" name="Afgeronde rechthoek 14">
            <a:hlinkClick r:id="rId10" action="ppaction://hlinksldjump"/>
          </p:cNvPr>
          <p:cNvSpPr/>
          <p:nvPr/>
        </p:nvSpPr>
        <p:spPr>
          <a:xfrm>
            <a:off x="395536" y="594928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b="1">
                <a:solidFill>
                  <a:schemeClr val="accent6">
                    <a:lumMod val="50000"/>
                  </a:schemeClr>
                </a:solidFill>
              </a:rPr>
              <a:t>10</a:t>
            </a:r>
          </a:p>
        </p:txBody>
      </p:sp>
      <p:sp>
        <p:nvSpPr>
          <p:cNvPr id="16" name="Afgeronde rechthoek 15">
            <a:hlinkClick r:id="rId11" action="ppaction://hlinksldjump"/>
          </p:cNvPr>
          <p:cNvSpPr/>
          <p:nvPr/>
        </p:nvSpPr>
        <p:spPr>
          <a:xfrm>
            <a:off x="395536" y="551723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9</a:t>
            </a:r>
          </a:p>
        </p:txBody>
      </p:sp>
    </p:spTree>
    <p:extLst>
      <p:ext uri="{BB962C8B-B14F-4D97-AF65-F5344CB8AC3E}">
        <p14:creationId xmlns:p14="http://schemas.microsoft.com/office/powerpoint/2010/main" val="208828153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ggende oorkonde 3"/>
          <p:cNvSpPr/>
          <p:nvPr/>
        </p:nvSpPr>
        <p:spPr>
          <a:xfrm>
            <a:off x="216024" y="44624"/>
            <a:ext cx="8748464" cy="6696744"/>
          </a:xfrm>
          <a:prstGeom prst="horizontalScroll">
            <a:avLst/>
          </a:prstGeom>
          <a:solidFill>
            <a:schemeClr val="bg2">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17" name="Ovale toelichting 16"/>
          <p:cNvSpPr/>
          <p:nvPr/>
        </p:nvSpPr>
        <p:spPr>
          <a:xfrm>
            <a:off x="2267744" y="1700808"/>
            <a:ext cx="5760640" cy="2664296"/>
          </a:xfrm>
          <a:prstGeom prst="wedgeEllipse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3200" dirty="0"/>
              <a:t>¿Se vulneró el derecho a la libre elección de abogado/a?</a:t>
            </a:r>
          </a:p>
        </p:txBody>
      </p:sp>
      <p:sp>
        <p:nvSpPr>
          <p:cNvPr id="19" name="Afgeronde rechthoek 18">
            <a:hlinkClick r:id="rId2" action="ppaction://hlinksldjump"/>
          </p:cNvPr>
          <p:cNvSpPr/>
          <p:nvPr/>
        </p:nvSpPr>
        <p:spPr>
          <a:xfrm>
            <a:off x="395536" y="249289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2</a:t>
            </a:r>
          </a:p>
        </p:txBody>
      </p:sp>
      <p:sp>
        <p:nvSpPr>
          <p:cNvPr id="20" name="Afgeronde rechthoek 19">
            <a:hlinkClick r:id="rId3" action="ppaction://hlinksldjump"/>
          </p:cNvPr>
          <p:cNvSpPr/>
          <p:nvPr/>
        </p:nvSpPr>
        <p:spPr>
          <a:xfrm>
            <a:off x="395536" y="292494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3</a:t>
            </a:r>
          </a:p>
        </p:txBody>
      </p:sp>
      <p:sp>
        <p:nvSpPr>
          <p:cNvPr id="21" name="Afgeronde rechthoek 20">
            <a:hlinkClick r:id="rId4" action="ppaction://hlinksldjump"/>
          </p:cNvPr>
          <p:cNvSpPr/>
          <p:nvPr/>
        </p:nvSpPr>
        <p:spPr>
          <a:xfrm>
            <a:off x="395536" y="335699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4</a:t>
            </a:r>
          </a:p>
        </p:txBody>
      </p:sp>
      <p:sp>
        <p:nvSpPr>
          <p:cNvPr id="22" name="Afgeronde rechthoek 21">
            <a:hlinkClick r:id="rId5" action="ppaction://hlinksldjump"/>
          </p:cNvPr>
          <p:cNvSpPr/>
          <p:nvPr/>
        </p:nvSpPr>
        <p:spPr>
          <a:xfrm>
            <a:off x="395536" y="378904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5</a:t>
            </a:r>
          </a:p>
        </p:txBody>
      </p:sp>
      <p:sp>
        <p:nvSpPr>
          <p:cNvPr id="23" name="Afgeronde rechthoek 22">
            <a:hlinkClick r:id="rId6" action="ppaction://hlinksldjump"/>
          </p:cNvPr>
          <p:cNvSpPr/>
          <p:nvPr/>
        </p:nvSpPr>
        <p:spPr>
          <a:xfrm>
            <a:off x="395536" y="206084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1</a:t>
            </a:r>
          </a:p>
        </p:txBody>
      </p:sp>
      <p:sp>
        <p:nvSpPr>
          <p:cNvPr id="24" name="Afgeronde rechthoek 23">
            <a:hlinkClick r:id="rId7" action="ppaction://hlinksldjump"/>
          </p:cNvPr>
          <p:cNvSpPr/>
          <p:nvPr/>
        </p:nvSpPr>
        <p:spPr>
          <a:xfrm>
            <a:off x="395536" y="422108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6</a:t>
            </a:r>
          </a:p>
        </p:txBody>
      </p:sp>
      <p:sp>
        <p:nvSpPr>
          <p:cNvPr id="25" name="Afgeronde rechthoek 24">
            <a:hlinkClick r:id="rId8" action="ppaction://hlinksldjump"/>
          </p:cNvPr>
          <p:cNvSpPr/>
          <p:nvPr/>
        </p:nvSpPr>
        <p:spPr>
          <a:xfrm>
            <a:off x="395536" y="508518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8</a:t>
            </a:r>
          </a:p>
        </p:txBody>
      </p:sp>
      <p:sp>
        <p:nvSpPr>
          <p:cNvPr id="26" name="Afgeronde rechthoek 25">
            <a:hlinkClick r:id="rId9" action="ppaction://hlinksldjump"/>
          </p:cNvPr>
          <p:cNvSpPr/>
          <p:nvPr/>
        </p:nvSpPr>
        <p:spPr>
          <a:xfrm>
            <a:off x="395536" y="465313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7</a:t>
            </a:r>
          </a:p>
        </p:txBody>
      </p:sp>
      <p:sp>
        <p:nvSpPr>
          <p:cNvPr id="27" name="Afgeronde rechthoek 26">
            <a:hlinkClick r:id="rId10" action="ppaction://hlinksldjump"/>
          </p:cNvPr>
          <p:cNvSpPr/>
          <p:nvPr/>
        </p:nvSpPr>
        <p:spPr>
          <a:xfrm>
            <a:off x="395536" y="594928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b="1">
                <a:solidFill>
                  <a:schemeClr val="accent6">
                    <a:lumMod val="50000"/>
                  </a:schemeClr>
                </a:solidFill>
              </a:rPr>
              <a:t>10</a:t>
            </a:r>
          </a:p>
        </p:txBody>
      </p:sp>
      <p:sp>
        <p:nvSpPr>
          <p:cNvPr id="28" name="Afgeronde rechthoek 27">
            <a:hlinkClick r:id="rId11" action="ppaction://hlinksldjump"/>
          </p:cNvPr>
          <p:cNvSpPr/>
          <p:nvPr/>
        </p:nvSpPr>
        <p:spPr>
          <a:xfrm>
            <a:off x="395536" y="551723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9</a:t>
            </a:r>
          </a:p>
        </p:txBody>
      </p:sp>
    </p:spTree>
    <p:extLst>
      <p:ext uri="{BB962C8B-B14F-4D97-AF65-F5344CB8AC3E}">
        <p14:creationId xmlns:p14="http://schemas.microsoft.com/office/powerpoint/2010/main" val="3599162597"/>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ggende oorkonde 3"/>
          <p:cNvSpPr/>
          <p:nvPr/>
        </p:nvSpPr>
        <p:spPr>
          <a:xfrm>
            <a:off x="216024" y="44624"/>
            <a:ext cx="8748464" cy="6696744"/>
          </a:xfrm>
          <a:prstGeom prst="horizontalScroll">
            <a:avLst/>
          </a:prstGeom>
          <a:solidFill>
            <a:schemeClr val="bg2">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5" name="Tekstvak 4"/>
          <p:cNvSpPr txBox="1"/>
          <p:nvPr/>
        </p:nvSpPr>
        <p:spPr>
          <a:xfrm>
            <a:off x="2317676" y="1915085"/>
            <a:ext cx="5400600" cy="3170099"/>
          </a:xfrm>
          <a:prstGeom prst="rect">
            <a:avLst/>
          </a:prstGeom>
          <a:solidFill>
            <a:schemeClr val="bg1"/>
          </a:solidFill>
        </p:spPr>
        <p:txBody>
          <a:bodyPr wrap="square" rtlCol="0">
            <a:spAutoFit/>
          </a:bodyPr>
          <a:lstStyle/>
          <a:p>
            <a:pPr algn="just"/>
            <a:r>
              <a:rPr lang="es-ES" sz="2000" dirty="0"/>
              <a:t>Se </a:t>
            </a:r>
            <a:r>
              <a:rPr lang="es-ES" sz="2000" b="1" dirty="0"/>
              <a:t>vulneró</a:t>
            </a:r>
            <a:r>
              <a:rPr lang="es-ES" sz="2000" dirty="0"/>
              <a:t> el derecho a la libre elección de abogado/a.</a:t>
            </a:r>
            <a:r>
              <a:rPr lang="es-ES" sz="2000" b="1" dirty="0"/>
              <a:t> </a:t>
            </a:r>
            <a:r>
              <a:rPr lang="es-ES" sz="2000" dirty="0"/>
              <a:t>El motivo para ignorar la elección de abogado/a de Peter que indicó el instructor, es decir, el deseo de pasar rápidamente al interrogatorio, no es «relevante ni suficiente». El abogado/a elegido confirmó que podía asistir a Peter y que no había ningún motivo para considerar que los intereses de la investigación exigían que el interrogatorio de Peter se realizara urgentemente. </a:t>
            </a:r>
          </a:p>
        </p:txBody>
      </p:sp>
      <p:sp>
        <p:nvSpPr>
          <p:cNvPr id="6" name="Afgeronde rechthoek 5">
            <a:hlinkClick r:id="rId2" action="ppaction://hlinksldjump"/>
          </p:cNvPr>
          <p:cNvSpPr/>
          <p:nvPr/>
        </p:nvSpPr>
        <p:spPr>
          <a:xfrm>
            <a:off x="395536" y="249289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2</a:t>
            </a:r>
          </a:p>
        </p:txBody>
      </p:sp>
      <p:sp>
        <p:nvSpPr>
          <p:cNvPr id="7" name="Afgeronde rechthoek 6">
            <a:hlinkClick r:id="rId3" action="ppaction://hlinksldjump"/>
          </p:cNvPr>
          <p:cNvSpPr/>
          <p:nvPr/>
        </p:nvSpPr>
        <p:spPr>
          <a:xfrm>
            <a:off x="395536" y="292494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3</a:t>
            </a:r>
          </a:p>
        </p:txBody>
      </p:sp>
      <p:sp>
        <p:nvSpPr>
          <p:cNvPr id="8" name="Afgeronde rechthoek 7">
            <a:hlinkClick r:id="rId4" action="ppaction://hlinksldjump"/>
          </p:cNvPr>
          <p:cNvSpPr/>
          <p:nvPr/>
        </p:nvSpPr>
        <p:spPr>
          <a:xfrm>
            <a:off x="395536" y="335699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4</a:t>
            </a:r>
          </a:p>
        </p:txBody>
      </p:sp>
      <p:sp>
        <p:nvSpPr>
          <p:cNvPr id="9" name="Afgeronde rechthoek 8">
            <a:hlinkClick r:id="rId5" action="ppaction://hlinksldjump"/>
          </p:cNvPr>
          <p:cNvSpPr/>
          <p:nvPr/>
        </p:nvSpPr>
        <p:spPr>
          <a:xfrm>
            <a:off x="395536" y="378904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5</a:t>
            </a:r>
          </a:p>
        </p:txBody>
      </p:sp>
      <p:sp>
        <p:nvSpPr>
          <p:cNvPr id="10" name="Afgeronde rechthoek 9">
            <a:hlinkClick r:id="rId6" action="ppaction://hlinksldjump"/>
          </p:cNvPr>
          <p:cNvSpPr/>
          <p:nvPr/>
        </p:nvSpPr>
        <p:spPr>
          <a:xfrm>
            <a:off x="395536" y="206084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1</a:t>
            </a:r>
          </a:p>
        </p:txBody>
      </p:sp>
      <p:sp>
        <p:nvSpPr>
          <p:cNvPr id="11" name="Afgeronde rechthoek 10">
            <a:hlinkClick r:id="rId7" action="ppaction://hlinksldjump"/>
          </p:cNvPr>
          <p:cNvSpPr/>
          <p:nvPr/>
        </p:nvSpPr>
        <p:spPr>
          <a:xfrm>
            <a:off x="395536" y="422108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6</a:t>
            </a:r>
          </a:p>
        </p:txBody>
      </p:sp>
      <p:sp>
        <p:nvSpPr>
          <p:cNvPr id="12" name="Afgeronde rechthoek 11">
            <a:hlinkClick r:id="rId8" action="ppaction://hlinksldjump"/>
          </p:cNvPr>
          <p:cNvSpPr/>
          <p:nvPr/>
        </p:nvSpPr>
        <p:spPr>
          <a:xfrm>
            <a:off x="395536" y="508518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8</a:t>
            </a:r>
          </a:p>
        </p:txBody>
      </p:sp>
      <p:sp>
        <p:nvSpPr>
          <p:cNvPr id="13" name="Afgeronde rechthoek 12">
            <a:hlinkClick r:id="rId9" action="ppaction://hlinksldjump"/>
          </p:cNvPr>
          <p:cNvSpPr/>
          <p:nvPr/>
        </p:nvSpPr>
        <p:spPr>
          <a:xfrm>
            <a:off x="395536" y="465313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7</a:t>
            </a:r>
          </a:p>
        </p:txBody>
      </p:sp>
      <p:sp>
        <p:nvSpPr>
          <p:cNvPr id="14" name="Afgeronde rechthoek 13">
            <a:hlinkClick r:id="rId10" action="ppaction://hlinksldjump"/>
          </p:cNvPr>
          <p:cNvSpPr/>
          <p:nvPr/>
        </p:nvSpPr>
        <p:spPr>
          <a:xfrm>
            <a:off x="395536" y="594928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b="1">
                <a:solidFill>
                  <a:schemeClr val="accent6">
                    <a:lumMod val="50000"/>
                  </a:schemeClr>
                </a:solidFill>
              </a:rPr>
              <a:t>10</a:t>
            </a:r>
          </a:p>
        </p:txBody>
      </p:sp>
      <p:sp>
        <p:nvSpPr>
          <p:cNvPr id="15" name="Afgeronde rechthoek 14">
            <a:hlinkClick r:id="rId11" action="ppaction://hlinksldjump"/>
          </p:cNvPr>
          <p:cNvSpPr/>
          <p:nvPr/>
        </p:nvSpPr>
        <p:spPr>
          <a:xfrm>
            <a:off x="395536" y="551723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9</a:t>
            </a:r>
          </a:p>
        </p:txBody>
      </p:sp>
    </p:spTree>
    <p:extLst>
      <p:ext uri="{BB962C8B-B14F-4D97-AF65-F5344CB8AC3E}">
        <p14:creationId xmlns:p14="http://schemas.microsoft.com/office/powerpoint/2010/main" val="34268719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ggende oorkonde 3"/>
          <p:cNvSpPr/>
          <p:nvPr/>
        </p:nvSpPr>
        <p:spPr>
          <a:xfrm>
            <a:off x="216024" y="44624"/>
            <a:ext cx="8748464" cy="6696744"/>
          </a:xfrm>
          <a:prstGeom prst="horizontalScroll">
            <a:avLst/>
          </a:prstGeom>
          <a:solidFill>
            <a:schemeClr val="bg2">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17" name="Ovale toelichting 16"/>
          <p:cNvSpPr/>
          <p:nvPr/>
        </p:nvSpPr>
        <p:spPr>
          <a:xfrm>
            <a:off x="2267744" y="1700808"/>
            <a:ext cx="5760640" cy="2664296"/>
          </a:xfrm>
          <a:prstGeom prst="wedgeEllipse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3200" dirty="0"/>
              <a:t>¿Se </a:t>
            </a:r>
            <a:r>
              <a:rPr lang="es-ES" sz="3200" b="1" dirty="0"/>
              <a:t>vulneró</a:t>
            </a:r>
            <a:r>
              <a:rPr lang="es-ES" sz="3200" dirty="0"/>
              <a:t> el derecho de acceso al expediente/pruebas?</a:t>
            </a:r>
          </a:p>
        </p:txBody>
      </p:sp>
      <p:sp>
        <p:nvSpPr>
          <p:cNvPr id="5" name="Afgeronde rechthoek 4">
            <a:hlinkClick r:id="rId2" action="ppaction://hlinksldjump"/>
          </p:cNvPr>
          <p:cNvSpPr/>
          <p:nvPr/>
        </p:nvSpPr>
        <p:spPr>
          <a:xfrm>
            <a:off x="395536" y="249289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2</a:t>
            </a:r>
          </a:p>
        </p:txBody>
      </p:sp>
      <p:sp>
        <p:nvSpPr>
          <p:cNvPr id="6" name="Afgeronde rechthoek 5">
            <a:hlinkClick r:id="rId3" action="ppaction://hlinksldjump"/>
          </p:cNvPr>
          <p:cNvSpPr/>
          <p:nvPr/>
        </p:nvSpPr>
        <p:spPr>
          <a:xfrm>
            <a:off x="395536" y="292494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3</a:t>
            </a:r>
          </a:p>
        </p:txBody>
      </p:sp>
      <p:sp>
        <p:nvSpPr>
          <p:cNvPr id="7" name="Afgeronde rechthoek 6">
            <a:hlinkClick r:id="rId4" action="ppaction://hlinksldjump"/>
          </p:cNvPr>
          <p:cNvSpPr/>
          <p:nvPr/>
        </p:nvSpPr>
        <p:spPr>
          <a:xfrm>
            <a:off x="395536" y="335699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4</a:t>
            </a:r>
          </a:p>
        </p:txBody>
      </p:sp>
      <p:sp>
        <p:nvSpPr>
          <p:cNvPr id="8" name="Afgeronde rechthoek 7">
            <a:hlinkClick r:id="rId5" action="ppaction://hlinksldjump"/>
          </p:cNvPr>
          <p:cNvSpPr/>
          <p:nvPr/>
        </p:nvSpPr>
        <p:spPr>
          <a:xfrm>
            <a:off x="395536" y="378904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5</a:t>
            </a:r>
          </a:p>
        </p:txBody>
      </p:sp>
      <p:sp>
        <p:nvSpPr>
          <p:cNvPr id="9" name="Afgeronde rechthoek 8">
            <a:hlinkClick r:id="rId6" action="ppaction://hlinksldjump"/>
          </p:cNvPr>
          <p:cNvSpPr/>
          <p:nvPr/>
        </p:nvSpPr>
        <p:spPr>
          <a:xfrm>
            <a:off x="395536" y="206084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1</a:t>
            </a:r>
          </a:p>
        </p:txBody>
      </p:sp>
      <p:sp>
        <p:nvSpPr>
          <p:cNvPr id="10" name="Afgeronde rechthoek 9">
            <a:hlinkClick r:id="rId7" action="ppaction://hlinksldjump"/>
          </p:cNvPr>
          <p:cNvSpPr/>
          <p:nvPr/>
        </p:nvSpPr>
        <p:spPr>
          <a:xfrm>
            <a:off x="395536" y="422108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6</a:t>
            </a:r>
          </a:p>
        </p:txBody>
      </p:sp>
      <p:sp>
        <p:nvSpPr>
          <p:cNvPr id="11" name="Afgeronde rechthoek 10">
            <a:hlinkClick r:id="rId8" action="ppaction://hlinksldjump"/>
          </p:cNvPr>
          <p:cNvSpPr/>
          <p:nvPr/>
        </p:nvSpPr>
        <p:spPr>
          <a:xfrm>
            <a:off x="395536" y="508518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8</a:t>
            </a:r>
          </a:p>
        </p:txBody>
      </p:sp>
      <p:sp>
        <p:nvSpPr>
          <p:cNvPr id="12" name="Afgeronde rechthoek 11">
            <a:hlinkClick r:id="rId9" action="ppaction://hlinksldjump"/>
          </p:cNvPr>
          <p:cNvSpPr/>
          <p:nvPr/>
        </p:nvSpPr>
        <p:spPr>
          <a:xfrm>
            <a:off x="395536" y="465313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7</a:t>
            </a:r>
          </a:p>
        </p:txBody>
      </p:sp>
      <p:sp>
        <p:nvSpPr>
          <p:cNvPr id="13" name="Afgeronde rechthoek 12">
            <a:hlinkClick r:id="rId10" action="ppaction://hlinksldjump"/>
          </p:cNvPr>
          <p:cNvSpPr/>
          <p:nvPr/>
        </p:nvSpPr>
        <p:spPr>
          <a:xfrm>
            <a:off x="395536" y="594928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b="1">
                <a:solidFill>
                  <a:schemeClr val="accent6">
                    <a:lumMod val="50000"/>
                  </a:schemeClr>
                </a:solidFill>
              </a:rPr>
              <a:t>10</a:t>
            </a:r>
          </a:p>
        </p:txBody>
      </p:sp>
      <p:sp>
        <p:nvSpPr>
          <p:cNvPr id="14" name="Afgeronde rechthoek 13">
            <a:hlinkClick r:id="rId11" action="ppaction://hlinksldjump"/>
          </p:cNvPr>
          <p:cNvSpPr/>
          <p:nvPr/>
        </p:nvSpPr>
        <p:spPr>
          <a:xfrm>
            <a:off x="395536" y="551723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9</a:t>
            </a:r>
          </a:p>
        </p:txBody>
      </p:sp>
    </p:spTree>
    <p:extLst>
      <p:ext uri="{BB962C8B-B14F-4D97-AF65-F5344CB8AC3E}">
        <p14:creationId xmlns:p14="http://schemas.microsoft.com/office/powerpoint/2010/main" val="236419478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Users\Dunya\Documents\SUPRALAT\Politie en Recht 8.jpg"/>
          <p:cNvPicPr>
            <a:picLocks noChangeAspect="1" noChangeArrowheads="1"/>
          </p:cNvPicPr>
          <p:nvPr/>
        </p:nvPicPr>
        <p:blipFill>
          <a:blip r:embed="rId3" cstate="print"/>
          <a:srcRect l="24433" r="35078"/>
          <a:stretch>
            <a:fillRect/>
          </a:stretch>
        </p:blipFill>
        <p:spPr bwMode="auto">
          <a:xfrm>
            <a:off x="5076056" y="0"/>
            <a:ext cx="4067944" cy="6858000"/>
          </a:xfrm>
          <a:prstGeom prst="rect">
            <a:avLst/>
          </a:prstGeom>
          <a:noFill/>
        </p:spPr>
      </p:pic>
      <p:sp>
        <p:nvSpPr>
          <p:cNvPr id="13" name="Rechthoek 12"/>
          <p:cNvSpPr/>
          <p:nvPr/>
        </p:nvSpPr>
        <p:spPr>
          <a:xfrm>
            <a:off x="5076056" y="-27384"/>
            <a:ext cx="4067944" cy="688538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ijfhoek 6"/>
          <p:cNvSpPr/>
          <p:nvPr/>
        </p:nvSpPr>
        <p:spPr>
          <a:xfrm>
            <a:off x="107504" y="80628"/>
            <a:ext cx="5148064" cy="582451"/>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Parte 1: ARRESTO Y DETENCIÓN</a:t>
            </a:r>
            <a:endParaRPr lang="es-ES" sz="2400" b="1" dirty="0">
              <a:solidFill>
                <a:schemeClr val="tx1"/>
              </a:solidFill>
            </a:endParaRPr>
          </a:p>
        </p:txBody>
      </p:sp>
      <p:sp>
        <p:nvSpPr>
          <p:cNvPr id="10" name="Tijdelijke aanduiding voor inhoud 2"/>
          <p:cNvSpPr txBox="1">
            <a:spLocks/>
          </p:cNvSpPr>
          <p:nvPr/>
        </p:nvSpPr>
        <p:spPr>
          <a:xfrm>
            <a:off x="241867" y="1457127"/>
            <a:ext cx="4680520" cy="5256584"/>
          </a:xfrm>
          <a:prstGeom prst="rect">
            <a:avLst/>
          </a:prstGeom>
        </p:spPr>
        <p:txBody>
          <a:bodyPr vert="horz" lIns="91440" tIns="45720" rIns="91440" bIns="45720" rtlCol="0">
            <a:noAutofit/>
          </a:bodyPr>
          <a:lstStyle/>
          <a:p>
            <a:pPr marL="342900" indent="-342900" algn="just">
              <a:buFont typeface="Arial" panose="020B0604020202020204" pitchFamily="34" charset="0"/>
              <a:buChar char="•"/>
            </a:pPr>
            <a:r>
              <a:rPr lang="es-ES" sz="2000" dirty="0"/>
              <a:t>Toda persona a quien se impute un acto punible tiene derecho a :</a:t>
            </a:r>
          </a:p>
          <a:p>
            <a:pPr marL="800100" lvl="1" indent="-342900" algn="just">
              <a:buFont typeface="Wingdings" panose="05000000000000000000" pitchFamily="2" charset="2"/>
              <a:buChar char="ü"/>
            </a:pPr>
            <a:r>
              <a:rPr lang="es-ES" sz="2000" dirty="0"/>
              <a:t> Defenderse desde que se le comunique su existencia.</a:t>
            </a:r>
          </a:p>
          <a:p>
            <a:pPr marL="800100" lvl="1" indent="-342900" algn="just">
              <a:buFont typeface="Wingdings" panose="05000000000000000000" pitchFamily="2" charset="2"/>
              <a:buChar char="ü"/>
            </a:pPr>
            <a:r>
              <a:rPr lang="es-ES" sz="2000" dirty="0"/>
              <a:t>A ser instruido sin demora injustificada de sus derechos.</a:t>
            </a:r>
          </a:p>
          <a:p>
            <a:pPr marL="800100" lvl="1" indent="-342900" algn="just">
              <a:buFont typeface="Wingdings" panose="05000000000000000000" pitchFamily="2" charset="2"/>
              <a:buChar char="ü"/>
            </a:pPr>
            <a:r>
              <a:rPr lang="es-ES" sz="2000" dirty="0"/>
              <a:t>El derecho de defensa se inicia desde el momento en que a un ciudadano se le atribuye un hecho punible hasta la extinción de la pena.</a:t>
            </a:r>
          </a:p>
          <a:p>
            <a:pPr algn="just"/>
            <a:endParaRPr lang="es-ES" sz="2000" dirty="0"/>
          </a:p>
          <a:p>
            <a:pPr marL="342900" indent="-342900" algn="just">
              <a:buFont typeface="Arial" panose="020B0604020202020204" pitchFamily="34" charset="0"/>
              <a:buChar char="•"/>
            </a:pPr>
            <a:r>
              <a:rPr lang="es-ES" sz="2000" dirty="0"/>
              <a:t>Alcance del derecho de defensa:</a:t>
            </a:r>
          </a:p>
          <a:p>
            <a:pPr marL="800100" lvl="1" indent="-342900" algn="just">
              <a:buFont typeface="Wingdings" panose="05000000000000000000" pitchFamily="2" charset="2"/>
              <a:buChar char="ü"/>
            </a:pPr>
            <a:r>
              <a:rPr lang="es-ES" sz="2000" dirty="0"/>
              <a:t>Ante cualquier procedimiento.</a:t>
            </a:r>
          </a:p>
          <a:p>
            <a:pPr marL="800100" lvl="1" indent="-342900" algn="just">
              <a:buFont typeface="Wingdings" panose="05000000000000000000" pitchFamily="2" charset="2"/>
              <a:buChar char="ü"/>
            </a:pPr>
            <a:r>
              <a:rPr lang="es-ES" sz="2000" dirty="0"/>
              <a:t>Cualquiera que sea su situación: detención, otra medida cautelar o procesamiento.</a:t>
            </a:r>
          </a:p>
          <a:p>
            <a:pPr algn="just"/>
            <a:r>
              <a:rPr lang="es-ES" sz="2000" dirty="0"/>
              <a:t> </a:t>
            </a:r>
            <a:endParaRPr lang="nl-NL" sz="2400" dirty="0"/>
          </a:p>
          <a:p>
            <a:pPr algn="just"/>
            <a:endParaRPr lang="es-ES" sz="2000" i="1" dirty="0"/>
          </a:p>
          <a:p>
            <a:pPr algn="just"/>
            <a:endParaRPr lang="es-ES" sz="2000" i="1" dirty="0"/>
          </a:p>
          <a:p>
            <a:pPr algn="just"/>
            <a:endParaRPr lang="nl-NL" sz="800" dirty="0"/>
          </a:p>
        </p:txBody>
      </p:sp>
      <p:sp>
        <p:nvSpPr>
          <p:cNvPr id="2" name="1 CuadroTexto"/>
          <p:cNvSpPr txBox="1"/>
          <p:nvPr/>
        </p:nvSpPr>
        <p:spPr>
          <a:xfrm>
            <a:off x="138573" y="636347"/>
            <a:ext cx="5945595" cy="707886"/>
          </a:xfrm>
          <a:prstGeom prst="rect">
            <a:avLst/>
          </a:prstGeom>
          <a:solidFill>
            <a:schemeClr val="tx2">
              <a:lumMod val="60000"/>
              <a:lumOff val="40000"/>
            </a:schemeClr>
          </a:solidFill>
        </p:spPr>
        <p:txBody>
          <a:bodyPr wrap="square" rtlCol="0">
            <a:spAutoFit/>
          </a:bodyPr>
          <a:lstStyle/>
          <a:p>
            <a:r>
              <a:rPr lang="es-ES" sz="2000" b="1" dirty="0">
                <a:solidFill>
                  <a:schemeClr val="bg1"/>
                </a:solidFill>
              </a:rPr>
              <a:t>Derecho de defensa de las personas investigadas (Art. 118 LECrim.)</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ggende oorkonde 3"/>
          <p:cNvSpPr/>
          <p:nvPr/>
        </p:nvSpPr>
        <p:spPr>
          <a:xfrm>
            <a:off x="216024" y="44624"/>
            <a:ext cx="8748464" cy="6696744"/>
          </a:xfrm>
          <a:prstGeom prst="horizontalScroll">
            <a:avLst/>
          </a:prstGeom>
          <a:solidFill>
            <a:schemeClr val="bg2">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5" name="Tekstvak 4"/>
          <p:cNvSpPr txBox="1"/>
          <p:nvPr/>
        </p:nvSpPr>
        <p:spPr>
          <a:xfrm>
            <a:off x="1979712" y="1556792"/>
            <a:ext cx="5760640" cy="3170099"/>
          </a:xfrm>
          <a:prstGeom prst="rect">
            <a:avLst/>
          </a:prstGeom>
          <a:solidFill>
            <a:schemeClr val="bg1"/>
          </a:solidFill>
        </p:spPr>
        <p:txBody>
          <a:bodyPr wrap="square" rtlCol="0">
            <a:spAutoFit/>
          </a:bodyPr>
          <a:lstStyle/>
          <a:p>
            <a:pPr algn="just"/>
            <a:r>
              <a:rPr lang="es-ES" sz="2000" b="1" dirty="0"/>
              <a:t>Posiblemente se vulneró</a:t>
            </a:r>
            <a:r>
              <a:rPr lang="es-ES" sz="2000" dirty="0"/>
              <a:t> este derecho. Se puede inferir de la situación que Peter fue arrestado bastante antes de las 02:00h de la madrugada y que se le iba a interrogar por la mañana. Por eso, la revisión de la detención se realizaría esa misma noche, antes del interrogatorio de Peter. Si dicha revisión la debe realizar una «autoridad judicial», el abogado (y el sospechoso) deben ser informados sobre las pruebas que sirvieron como base para el arresto, antes de que se realice dicha revisión. </a:t>
            </a:r>
          </a:p>
        </p:txBody>
      </p:sp>
      <p:sp>
        <p:nvSpPr>
          <p:cNvPr id="6" name="Afgeronde rechthoek 5">
            <a:hlinkClick r:id="rId2" action="ppaction://hlinksldjump"/>
          </p:cNvPr>
          <p:cNvSpPr/>
          <p:nvPr/>
        </p:nvSpPr>
        <p:spPr>
          <a:xfrm>
            <a:off x="395536" y="249289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2</a:t>
            </a:r>
          </a:p>
        </p:txBody>
      </p:sp>
      <p:sp>
        <p:nvSpPr>
          <p:cNvPr id="7" name="Afgeronde rechthoek 6">
            <a:hlinkClick r:id="rId3" action="ppaction://hlinksldjump"/>
          </p:cNvPr>
          <p:cNvSpPr/>
          <p:nvPr/>
        </p:nvSpPr>
        <p:spPr>
          <a:xfrm>
            <a:off x="395536" y="292494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3</a:t>
            </a:r>
          </a:p>
        </p:txBody>
      </p:sp>
      <p:sp>
        <p:nvSpPr>
          <p:cNvPr id="8" name="Afgeronde rechthoek 7">
            <a:hlinkClick r:id="rId4" action="ppaction://hlinksldjump"/>
          </p:cNvPr>
          <p:cNvSpPr/>
          <p:nvPr/>
        </p:nvSpPr>
        <p:spPr>
          <a:xfrm>
            <a:off x="395536" y="335699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4</a:t>
            </a:r>
          </a:p>
        </p:txBody>
      </p:sp>
      <p:sp>
        <p:nvSpPr>
          <p:cNvPr id="9" name="Afgeronde rechthoek 8">
            <a:hlinkClick r:id="rId5" action="ppaction://hlinksldjump"/>
          </p:cNvPr>
          <p:cNvSpPr/>
          <p:nvPr/>
        </p:nvSpPr>
        <p:spPr>
          <a:xfrm>
            <a:off x="395536" y="378904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5</a:t>
            </a:r>
          </a:p>
        </p:txBody>
      </p:sp>
      <p:sp>
        <p:nvSpPr>
          <p:cNvPr id="10" name="Afgeronde rechthoek 9">
            <a:hlinkClick r:id="rId6" action="ppaction://hlinksldjump"/>
          </p:cNvPr>
          <p:cNvSpPr/>
          <p:nvPr/>
        </p:nvSpPr>
        <p:spPr>
          <a:xfrm>
            <a:off x="395536" y="206084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1</a:t>
            </a:r>
          </a:p>
        </p:txBody>
      </p:sp>
      <p:sp>
        <p:nvSpPr>
          <p:cNvPr id="11" name="Afgeronde rechthoek 10">
            <a:hlinkClick r:id="rId7" action="ppaction://hlinksldjump"/>
          </p:cNvPr>
          <p:cNvSpPr/>
          <p:nvPr/>
        </p:nvSpPr>
        <p:spPr>
          <a:xfrm>
            <a:off x="395536" y="422108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6</a:t>
            </a:r>
          </a:p>
        </p:txBody>
      </p:sp>
      <p:sp>
        <p:nvSpPr>
          <p:cNvPr id="12" name="Afgeronde rechthoek 11">
            <a:hlinkClick r:id="rId8" action="ppaction://hlinksldjump"/>
          </p:cNvPr>
          <p:cNvSpPr/>
          <p:nvPr/>
        </p:nvSpPr>
        <p:spPr>
          <a:xfrm>
            <a:off x="395536" y="508518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8</a:t>
            </a:r>
          </a:p>
        </p:txBody>
      </p:sp>
      <p:sp>
        <p:nvSpPr>
          <p:cNvPr id="13" name="Afgeronde rechthoek 12">
            <a:hlinkClick r:id="rId9" action="ppaction://hlinksldjump"/>
          </p:cNvPr>
          <p:cNvSpPr/>
          <p:nvPr/>
        </p:nvSpPr>
        <p:spPr>
          <a:xfrm>
            <a:off x="395536" y="465313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7</a:t>
            </a:r>
          </a:p>
        </p:txBody>
      </p:sp>
      <p:sp>
        <p:nvSpPr>
          <p:cNvPr id="14" name="Afgeronde rechthoek 13">
            <a:hlinkClick r:id="rId10" action="ppaction://hlinksldjump"/>
          </p:cNvPr>
          <p:cNvSpPr/>
          <p:nvPr/>
        </p:nvSpPr>
        <p:spPr>
          <a:xfrm>
            <a:off x="395536" y="594928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b="1">
                <a:solidFill>
                  <a:schemeClr val="accent6">
                    <a:lumMod val="50000"/>
                  </a:schemeClr>
                </a:solidFill>
              </a:rPr>
              <a:t>10</a:t>
            </a:r>
          </a:p>
        </p:txBody>
      </p:sp>
      <p:sp>
        <p:nvSpPr>
          <p:cNvPr id="15" name="Afgeronde rechthoek 14">
            <a:hlinkClick r:id="rId11" action="ppaction://hlinksldjump"/>
          </p:cNvPr>
          <p:cNvSpPr/>
          <p:nvPr/>
        </p:nvSpPr>
        <p:spPr>
          <a:xfrm>
            <a:off x="395536" y="551723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9</a:t>
            </a:r>
          </a:p>
        </p:txBody>
      </p:sp>
    </p:spTree>
    <p:extLst>
      <p:ext uri="{BB962C8B-B14F-4D97-AF65-F5344CB8AC3E}">
        <p14:creationId xmlns:p14="http://schemas.microsoft.com/office/powerpoint/2010/main" val="2248950158"/>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ggende oorkonde 3"/>
          <p:cNvSpPr/>
          <p:nvPr/>
        </p:nvSpPr>
        <p:spPr>
          <a:xfrm>
            <a:off x="216024" y="44624"/>
            <a:ext cx="8748464" cy="6696744"/>
          </a:xfrm>
          <a:prstGeom prst="horizontalScroll">
            <a:avLst/>
          </a:prstGeom>
          <a:solidFill>
            <a:schemeClr val="bg2">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17" name="Ovale toelichting 16"/>
          <p:cNvSpPr/>
          <p:nvPr/>
        </p:nvSpPr>
        <p:spPr>
          <a:xfrm>
            <a:off x="2411760" y="1736812"/>
            <a:ext cx="6048672" cy="2664296"/>
          </a:xfrm>
          <a:prstGeom prst="wedgeEllipse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3200" dirty="0"/>
              <a:t>¿Se informó adecuadamente a la abogada sobre la acusación contra su cliente?</a:t>
            </a:r>
          </a:p>
        </p:txBody>
      </p:sp>
      <p:sp>
        <p:nvSpPr>
          <p:cNvPr id="5" name="Afgeronde rechthoek 4">
            <a:hlinkClick r:id="rId2" action="ppaction://hlinksldjump"/>
          </p:cNvPr>
          <p:cNvSpPr/>
          <p:nvPr/>
        </p:nvSpPr>
        <p:spPr>
          <a:xfrm>
            <a:off x="395536" y="249289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2</a:t>
            </a:r>
          </a:p>
        </p:txBody>
      </p:sp>
      <p:sp>
        <p:nvSpPr>
          <p:cNvPr id="6" name="Afgeronde rechthoek 5">
            <a:hlinkClick r:id="rId3" action="ppaction://hlinksldjump"/>
          </p:cNvPr>
          <p:cNvSpPr/>
          <p:nvPr/>
        </p:nvSpPr>
        <p:spPr>
          <a:xfrm>
            <a:off x="395536" y="292494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3</a:t>
            </a:r>
          </a:p>
        </p:txBody>
      </p:sp>
      <p:sp>
        <p:nvSpPr>
          <p:cNvPr id="7" name="Afgeronde rechthoek 6">
            <a:hlinkClick r:id="rId4" action="ppaction://hlinksldjump"/>
          </p:cNvPr>
          <p:cNvSpPr/>
          <p:nvPr/>
        </p:nvSpPr>
        <p:spPr>
          <a:xfrm>
            <a:off x="395536" y="335699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4</a:t>
            </a:r>
          </a:p>
        </p:txBody>
      </p:sp>
      <p:sp>
        <p:nvSpPr>
          <p:cNvPr id="8" name="Afgeronde rechthoek 7">
            <a:hlinkClick r:id="rId5" action="ppaction://hlinksldjump"/>
          </p:cNvPr>
          <p:cNvSpPr/>
          <p:nvPr/>
        </p:nvSpPr>
        <p:spPr>
          <a:xfrm>
            <a:off x="395536" y="378904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5</a:t>
            </a:r>
          </a:p>
        </p:txBody>
      </p:sp>
      <p:sp>
        <p:nvSpPr>
          <p:cNvPr id="9" name="Afgeronde rechthoek 8">
            <a:hlinkClick r:id="rId6" action="ppaction://hlinksldjump"/>
          </p:cNvPr>
          <p:cNvSpPr/>
          <p:nvPr/>
        </p:nvSpPr>
        <p:spPr>
          <a:xfrm>
            <a:off x="395536" y="206084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1</a:t>
            </a:r>
          </a:p>
        </p:txBody>
      </p:sp>
      <p:sp>
        <p:nvSpPr>
          <p:cNvPr id="10" name="Afgeronde rechthoek 9">
            <a:hlinkClick r:id="rId7" action="ppaction://hlinksldjump"/>
          </p:cNvPr>
          <p:cNvSpPr/>
          <p:nvPr/>
        </p:nvSpPr>
        <p:spPr>
          <a:xfrm>
            <a:off x="395536" y="422108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6</a:t>
            </a:r>
          </a:p>
        </p:txBody>
      </p:sp>
      <p:sp>
        <p:nvSpPr>
          <p:cNvPr id="11" name="Afgeronde rechthoek 10">
            <a:hlinkClick r:id="rId8" action="ppaction://hlinksldjump"/>
          </p:cNvPr>
          <p:cNvSpPr/>
          <p:nvPr/>
        </p:nvSpPr>
        <p:spPr>
          <a:xfrm>
            <a:off x="395536" y="508518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8</a:t>
            </a:r>
          </a:p>
        </p:txBody>
      </p:sp>
      <p:sp>
        <p:nvSpPr>
          <p:cNvPr id="12" name="Afgeronde rechthoek 11">
            <a:hlinkClick r:id="rId9" action="ppaction://hlinksldjump"/>
          </p:cNvPr>
          <p:cNvSpPr/>
          <p:nvPr/>
        </p:nvSpPr>
        <p:spPr>
          <a:xfrm>
            <a:off x="395536" y="465313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7</a:t>
            </a:r>
          </a:p>
        </p:txBody>
      </p:sp>
      <p:sp>
        <p:nvSpPr>
          <p:cNvPr id="13" name="Afgeronde rechthoek 12">
            <a:hlinkClick r:id="rId10" action="ppaction://hlinksldjump"/>
          </p:cNvPr>
          <p:cNvSpPr/>
          <p:nvPr/>
        </p:nvSpPr>
        <p:spPr>
          <a:xfrm>
            <a:off x="395536" y="594928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b="1">
                <a:solidFill>
                  <a:schemeClr val="accent6">
                    <a:lumMod val="50000"/>
                  </a:schemeClr>
                </a:solidFill>
              </a:rPr>
              <a:t>10</a:t>
            </a:r>
          </a:p>
        </p:txBody>
      </p:sp>
      <p:sp>
        <p:nvSpPr>
          <p:cNvPr id="14" name="Afgeronde rechthoek 13">
            <a:hlinkClick r:id="rId11" action="ppaction://hlinksldjump"/>
          </p:cNvPr>
          <p:cNvSpPr/>
          <p:nvPr/>
        </p:nvSpPr>
        <p:spPr>
          <a:xfrm>
            <a:off x="395536" y="551723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9</a:t>
            </a:r>
          </a:p>
        </p:txBody>
      </p:sp>
    </p:spTree>
    <p:extLst>
      <p:ext uri="{BB962C8B-B14F-4D97-AF65-F5344CB8AC3E}">
        <p14:creationId xmlns:p14="http://schemas.microsoft.com/office/powerpoint/2010/main" val="2314267819"/>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ggende oorkonde 3"/>
          <p:cNvSpPr/>
          <p:nvPr/>
        </p:nvSpPr>
        <p:spPr>
          <a:xfrm>
            <a:off x="216024" y="44624"/>
            <a:ext cx="8748464" cy="6696744"/>
          </a:xfrm>
          <a:prstGeom prst="horizontalScroll">
            <a:avLst/>
          </a:prstGeom>
          <a:solidFill>
            <a:schemeClr val="bg2">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5" name="Tekstvak 4"/>
          <p:cNvSpPr txBox="1"/>
          <p:nvPr/>
        </p:nvSpPr>
        <p:spPr>
          <a:xfrm>
            <a:off x="2339752" y="1844824"/>
            <a:ext cx="5400600" cy="1938992"/>
          </a:xfrm>
          <a:prstGeom prst="rect">
            <a:avLst/>
          </a:prstGeom>
          <a:solidFill>
            <a:schemeClr val="bg1"/>
          </a:solidFill>
        </p:spPr>
        <p:txBody>
          <a:bodyPr wrap="square" rtlCol="0">
            <a:spAutoFit/>
          </a:bodyPr>
          <a:lstStyle/>
          <a:p>
            <a:pPr algn="just"/>
            <a:r>
              <a:rPr lang="es-ES" sz="2400" dirty="0"/>
              <a:t>A la abogada </a:t>
            </a:r>
            <a:r>
              <a:rPr lang="es-ES" sz="2400" b="1" dirty="0"/>
              <a:t>no se le proporcionó </a:t>
            </a:r>
            <a:r>
              <a:rPr lang="es-ES" sz="2400" dirty="0"/>
              <a:t>la información adecuada sobre la acusación. No se le informó sobre la naturaleza ni la tipificación jurídica de los cargos, ni sobre los detalles de las presuntos delitos.</a:t>
            </a:r>
          </a:p>
        </p:txBody>
      </p:sp>
      <p:sp>
        <p:nvSpPr>
          <p:cNvPr id="6" name="Afgeronde rechthoek 5">
            <a:hlinkClick r:id="rId2" action="ppaction://hlinksldjump"/>
          </p:cNvPr>
          <p:cNvSpPr/>
          <p:nvPr/>
        </p:nvSpPr>
        <p:spPr>
          <a:xfrm>
            <a:off x="395536" y="249289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2</a:t>
            </a:r>
          </a:p>
        </p:txBody>
      </p:sp>
      <p:sp>
        <p:nvSpPr>
          <p:cNvPr id="7" name="Afgeronde rechthoek 6">
            <a:hlinkClick r:id="rId3" action="ppaction://hlinksldjump"/>
          </p:cNvPr>
          <p:cNvSpPr/>
          <p:nvPr/>
        </p:nvSpPr>
        <p:spPr>
          <a:xfrm>
            <a:off x="395536" y="292494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3</a:t>
            </a:r>
          </a:p>
        </p:txBody>
      </p:sp>
      <p:sp>
        <p:nvSpPr>
          <p:cNvPr id="8" name="Afgeronde rechthoek 7">
            <a:hlinkClick r:id="rId4" action="ppaction://hlinksldjump"/>
          </p:cNvPr>
          <p:cNvSpPr/>
          <p:nvPr/>
        </p:nvSpPr>
        <p:spPr>
          <a:xfrm>
            <a:off x="395536" y="335699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4</a:t>
            </a:r>
          </a:p>
        </p:txBody>
      </p:sp>
      <p:sp>
        <p:nvSpPr>
          <p:cNvPr id="9" name="Afgeronde rechthoek 8">
            <a:hlinkClick r:id="rId5" action="ppaction://hlinksldjump"/>
          </p:cNvPr>
          <p:cNvSpPr/>
          <p:nvPr/>
        </p:nvSpPr>
        <p:spPr>
          <a:xfrm>
            <a:off x="395536" y="378904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5</a:t>
            </a:r>
          </a:p>
        </p:txBody>
      </p:sp>
      <p:sp>
        <p:nvSpPr>
          <p:cNvPr id="10" name="Afgeronde rechthoek 9">
            <a:hlinkClick r:id="rId6" action="ppaction://hlinksldjump"/>
          </p:cNvPr>
          <p:cNvSpPr/>
          <p:nvPr/>
        </p:nvSpPr>
        <p:spPr>
          <a:xfrm>
            <a:off x="395536" y="206084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1</a:t>
            </a:r>
          </a:p>
        </p:txBody>
      </p:sp>
      <p:sp>
        <p:nvSpPr>
          <p:cNvPr id="11" name="Afgeronde rechthoek 10">
            <a:hlinkClick r:id="rId7" action="ppaction://hlinksldjump"/>
          </p:cNvPr>
          <p:cNvSpPr/>
          <p:nvPr/>
        </p:nvSpPr>
        <p:spPr>
          <a:xfrm>
            <a:off x="395536" y="422108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6</a:t>
            </a:r>
          </a:p>
        </p:txBody>
      </p:sp>
      <p:sp>
        <p:nvSpPr>
          <p:cNvPr id="12" name="Afgeronde rechthoek 11">
            <a:hlinkClick r:id="rId8" action="ppaction://hlinksldjump"/>
          </p:cNvPr>
          <p:cNvSpPr/>
          <p:nvPr/>
        </p:nvSpPr>
        <p:spPr>
          <a:xfrm>
            <a:off x="395536" y="508518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8</a:t>
            </a:r>
          </a:p>
        </p:txBody>
      </p:sp>
      <p:sp>
        <p:nvSpPr>
          <p:cNvPr id="13" name="Afgeronde rechthoek 12">
            <a:hlinkClick r:id="rId9" action="ppaction://hlinksldjump"/>
          </p:cNvPr>
          <p:cNvSpPr/>
          <p:nvPr/>
        </p:nvSpPr>
        <p:spPr>
          <a:xfrm>
            <a:off x="395536" y="465313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7</a:t>
            </a:r>
          </a:p>
        </p:txBody>
      </p:sp>
      <p:sp>
        <p:nvSpPr>
          <p:cNvPr id="14" name="Afgeronde rechthoek 13">
            <a:hlinkClick r:id="rId10" action="ppaction://hlinksldjump"/>
          </p:cNvPr>
          <p:cNvSpPr/>
          <p:nvPr/>
        </p:nvSpPr>
        <p:spPr>
          <a:xfrm>
            <a:off x="395536" y="594928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b="1">
                <a:solidFill>
                  <a:schemeClr val="accent6">
                    <a:lumMod val="50000"/>
                  </a:schemeClr>
                </a:solidFill>
              </a:rPr>
              <a:t>10</a:t>
            </a:r>
          </a:p>
        </p:txBody>
      </p:sp>
      <p:sp>
        <p:nvSpPr>
          <p:cNvPr id="15" name="Afgeronde rechthoek 14">
            <a:hlinkClick r:id="rId11" action="ppaction://hlinksldjump"/>
          </p:cNvPr>
          <p:cNvSpPr/>
          <p:nvPr/>
        </p:nvSpPr>
        <p:spPr>
          <a:xfrm>
            <a:off x="395536" y="551723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9</a:t>
            </a:r>
          </a:p>
        </p:txBody>
      </p:sp>
    </p:spTree>
    <p:extLst>
      <p:ext uri="{BB962C8B-B14F-4D97-AF65-F5344CB8AC3E}">
        <p14:creationId xmlns:p14="http://schemas.microsoft.com/office/powerpoint/2010/main" val="91201792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ggende oorkonde 3"/>
          <p:cNvSpPr/>
          <p:nvPr/>
        </p:nvSpPr>
        <p:spPr>
          <a:xfrm>
            <a:off x="216024" y="44624"/>
            <a:ext cx="8748464" cy="6696744"/>
          </a:xfrm>
          <a:prstGeom prst="horizontalScroll">
            <a:avLst/>
          </a:prstGeom>
          <a:solidFill>
            <a:schemeClr val="bg2">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5" name="Afgeronde rechthoek 4">
            <a:hlinkClick r:id="rId2" action="ppaction://hlinksldjump"/>
          </p:cNvPr>
          <p:cNvSpPr/>
          <p:nvPr/>
        </p:nvSpPr>
        <p:spPr>
          <a:xfrm>
            <a:off x="395536" y="249289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2</a:t>
            </a:r>
          </a:p>
        </p:txBody>
      </p:sp>
      <p:sp>
        <p:nvSpPr>
          <p:cNvPr id="6" name="Afgeronde rechthoek 5">
            <a:hlinkClick r:id="rId3" action="ppaction://hlinksldjump"/>
          </p:cNvPr>
          <p:cNvSpPr/>
          <p:nvPr/>
        </p:nvSpPr>
        <p:spPr>
          <a:xfrm>
            <a:off x="395536" y="292494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3</a:t>
            </a:r>
          </a:p>
        </p:txBody>
      </p:sp>
      <p:sp>
        <p:nvSpPr>
          <p:cNvPr id="7" name="Afgeronde rechthoek 6">
            <a:hlinkClick r:id="rId4" action="ppaction://hlinksldjump"/>
          </p:cNvPr>
          <p:cNvSpPr/>
          <p:nvPr/>
        </p:nvSpPr>
        <p:spPr>
          <a:xfrm>
            <a:off x="395536" y="335699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4</a:t>
            </a:r>
          </a:p>
        </p:txBody>
      </p:sp>
      <p:sp>
        <p:nvSpPr>
          <p:cNvPr id="8" name="Afgeronde rechthoek 7">
            <a:hlinkClick r:id="rId5" action="ppaction://hlinksldjump"/>
          </p:cNvPr>
          <p:cNvSpPr/>
          <p:nvPr/>
        </p:nvSpPr>
        <p:spPr>
          <a:xfrm>
            <a:off x="395536" y="378904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5</a:t>
            </a:r>
          </a:p>
        </p:txBody>
      </p:sp>
      <p:sp>
        <p:nvSpPr>
          <p:cNvPr id="9" name="Afgeronde rechthoek 8">
            <a:hlinkClick r:id="rId6" action="ppaction://hlinksldjump"/>
          </p:cNvPr>
          <p:cNvSpPr/>
          <p:nvPr/>
        </p:nvSpPr>
        <p:spPr>
          <a:xfrm>
            <a:off x="395536" y="206084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1</a:t>
            </a:r>
          </a:p>
        </p:txBody>
      </p:sp>
      <p:sp>
        <p:nvSpPr>
          <p:cNvPr id="10" name="Afgeronde rechthoek 9">
            <a:hlinkClick r:id="rId7" action="ppaction://hlinksldjump"/>
          </p:cNvPr>
          <p:cNvSpPr/>
          <p:nvPr/>
        </p:nvSpPr>
        <p:spPr>
          <a:xfrm>
            <a:off x="395536" y="422108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6</a:t>
            </a:r>
          </a:p>
        </p:txBody>
      </p:sp>
      <p:sp>
        <p:nvSpPr>
          <p:cNvPr id="11" name="Afgeronde rechthoek 10">
            <a:hlinkClick r:id="rId8" action="ppaction://hlinksldjump"/>
          </p:cNvPr>
          <p:cNvSpPr/>
          <p:nvPr/>
        </p:nvSpPr>
        <p:spPr>
          <a:xfrm>
            <a:off x="395536" y="508518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8</a:t>
            </a:r>
          </a:p>
        </p:txBody>
      </p:sp>
      <p:sp>
        <p:nvSpPr>
          <p:cNvPr id="12" name="Afgeronde rechthoek 11">
            <a:hlinkClick r:id="rId9" action="ppaction://hlinksldjump"/>
          </p:cNvPr>
          <p:cNvSpPr/>
          <p:nvPr/>
        </p:nvSpPr>
        <p:spPr>
          <a:xfrm>
            <a:off x="395536" y="465313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7</a:t>
            </a:r>
          </a:p>
        </p:txBody>
      </p:sp>
      <p:sp>
        <p:nvSpPr>
          <p:cNvPr id="13" name="Afgeronde rechthoek 12">
            <a:hlinkClick r:id="rId10" action="ppaction://hlinksldjump"/>
          </p:cNvPr>
          <p:cNvSpPr/>
          <p:nvPr/>
        </p:nvSpPr>
        <p:spPr>
          <a:xfrm>
            <a:off x="395536" y="594928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b="1">
                <a:solidFill>
                  <a:schemeClr val="accent6">
                    <a:lumMod val="50000"/>
                  </a:schemeClr>
                </a:solidFill>
              </a:rPr>
              <a:t>10</a:t>
            </a:r>
          </a:p>
        </p:txBody>
      </p:sp>
      <p:sp>
        <p:nvSpPr>
          <p:cNvPr id="14" name="Afgeronde rechthoek 13">
            <a:hlinkClick r:id="rId11" action="ppaction://hlinksldjump"/>
          </p:cNvPr>
          <p:cNvSpPr/>
          <p:nvPr/>
        </p:nvSpPr>
        <p:spPr>
          <a:xfrm>
            <a:off x="395536" y="551723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9</a:t>
            </a:r>
          </a:p>
        </p:txBody>
      </p:sp>
      <p:sp>
        <p:nvSpPr>
          <p:cNvPr id="15" name="Ovale toelichting 16"/>
          <p:cNvSpPr/>
          <p:nvPr/>
        </p:nvSpPr>
        <p:spPr>
          <a:xfrm>
            <a:off x="1691680" y="1196752"/>
            <a:ext cx="6912768" cy="3168352"/>
          </a:xfrm>
          <a:prstGeom prst="wedgeEllipseCallout">
            <a:avLst/>
          </a:prstGeom>
        </p:spPr>
        <p:style>
          <a:lnRef idx="2">
            <a:schemeClr val="accent4"/>
          </a:lnRef>
          <a:fillRef idx="1">
            <a:schemeClr val="lt1"/>
          </a:fillRef>
          <a:effectRef idx="0">
            <a:schemeClr val="accent4"/>
          </a:effectRef>
          <a:fontRef idx="minor">
            <a:schemeClr val="dk1"/>
          </a:fontRef>
        </p:style>
        <p:txBody>
          <a:bodyPr rtlCol="0" anchor="ctr"/>
          <a:lstStyle/>
          <a:p>
            <a:endParaRPr lang="nl-NL" sz="2000" dirty="0"/>
          </a:p>
          <a:p>
            <a:pPr algn="just"/>
            <a:r>
              <a:rPr lang="es-ES" sz="1900" dirty="0"/>
              <a:t>Instructor: «¿Podría asistir también a Peter? He llamado al bufete del abogado indicado por él, pero no puede venir hasta las 11:00h. Y nos gustaría interrogarle a primera hora de la mañana».</a:t>
            </a:r>
          </a:p>
          <a:p>
            <a:pPr algn="just"/>
            <a:r>
              <a:rPr lang="es-ES" sz="1900" dirty="0"/>
              <a:t> </a:t>
            </a:r>
          </a:p>
          <a:p>
            <a:pPr algn="just"/>
            <a:r>
              <a:rPr lang="es-ES" sz="1900" dirty="0"/>
              <a:t>¿Qué podría haber respondido la abogada al instructor?</a:t>
            </a:r>
          </a:p>
          <a:p>
            <a:pPr algn="just"/>
            <a:r>
              <a:rPr lang="es-ES" sz="2000" dirty="0"/>
              <a:t> </a:t>
            </a:r>
          </a:p>
        </p:txBody>
      </p:sp>
    </p:spTree>
    <p:extLst>
      <p:ext uri="{BB962C8B-B14F-4D97-AF65-F5344CB8AC3E}">
        <p14:creationId xmlns:p14="http://schemas.microsoft.com/office/powerpoint/2010/main" val="2421311347"/>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ggende oorkonde 3"/>
          <p:cNvSpPr/>
          <p:nvPr/>
        </p:nvSpPr>
        <p:spPr>
          <a:xfrm>
            <a:off x="216024" y="44624"/>
            <a:ext cx="8748464" cy="6696744"/>
          </a:xfrm>
          <a:prstGeom prst="horizontalScroll">
            <a:avLst/>
          </a:prstGeom>
          <a:solidFill>
            <a:schemeClr val="bg2">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5" name="Tekstvak 4"/>
          <p:cNvSpPr txBox="1"/>
          <p:nvPr/>
        </p:nvSpPr>
        <p:spPr>
          <a:xfrm>
            <a:off x="2339752" y="1454294"/>
            <a:ext cx="5400600" cy="3323987"/>
          </a:xfrm>
          <a:prstGeom prst="rect">
            <a:avLst/>
          </a:prstGeom>
          <a:solidFill>
            <a:schemeClr val="bg1"/>
          </a:solidFill>
        </p:spPr>
        <p:txBody>
          <a:bodyPr wrap="square" rtlCol="0">
            <a:spAutoFit/>
          </a:bodyPr>
          <a:lstStyle/>
          <a:p>
            <a:pPr algn="just"/>
            <a:r>
              <a:rPr lang="es-ES" sz="1900" dirty="0"/>
              <a:t>«Prefiero no asistir a Peter, ya que es otro de los sospechosos del mismo caso que mi cliente Jacques. ¿Puede posponerse el interrogatorio hasta que llegue el abogado de Peter?». </a:t>
            </a:r>
          </a:p>
          <a:p>
            <a:pPr algn="just"/>
            <a:r>
              <a:rPr lang="es-ES" sz="1900" dirty="0"/>
              <a:t> </a:t>
            </a:r>
          </a:p>
          <a:p>
            <a:pPr algn="just"/>
            <a:r>
              <a:rPr lang="es-ES" sz="1900" dirty="0"/>
              <a:t>La abogada reconoce el derecho de Peter a la libre elección de abogado. También reconoce el riesgo de un conflicto de intereses entre Jacques y Peter. Si Jacques deseara admitir ante ella que Peter le había vendido droga, la abogada no podría representar a Peter, si este quisiese negar los cargos</a:t>
            </a:r>
            <a:r>
              <a:rPr lang="es-ES" sz="2000" dirty="0"/>
              <a:t>.  </a:t>
            </a:r>
          </a:p>
        </p:txBody>
      </p:sp>
      <p:sp>
        <p:nvSpPr>
          <p:cNvPr id="6" name="Afgeronde rechthoek 5">
            <a:hlinkClick r:id="rId2" action="ppaction://hlinksldjump"/>
          </p:cNvPr>
          <p:cNvSpPr/>
          <p:nvPr/>
        </p:nvSpPr>
        <p:spPr>
          <a:xfrm>
            <a:off x="395536" y="249289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2</a:t>
            </a:r>
          </a:p>
        </p:txBody>
      </p:sp>
      <p:sp>
        <p:nvSpPr>
          <p:cNvPr id="7" name="Afgeronde rechthoek 6">
            <a:hlinkClick r:id="rId3" action="ppaction://hlinksldjump"/>
          </p:cNvPr>
          <p:cNvSpPr/>
          <p:nvPr/>
        </p:nvSpPr>
        <p:spPr>
          <a:xfrm>
            <a:off x="395536" y="292494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3</a:t>
            </a:r>
          </a:p>
        </p:txBody>
      </p:sp>
      <p:sp>
        <p:nvSpPr>
          <p:cNvPr id="8" name="Afgeronde rechthoek 7">
            <a:hlinkClick r:id="rId4" action="ppaction://hlinksldjump"/>
          </p:cNvPr>
          <p:cNvSpPr/>
          <p:nvPr/>
        </p:nvSpPr>
        <p:spPr>
          <a:xfrm>
            <a:off x="395536" y="335699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4</a:t>
            </a:r>
          </a:p>
        </p:txBody>
      </p:sp>
      <p:sp>
        <p:nvSpPr>
          <p:cNvPr id="9" name="Afgeronde rechthoek 8">
            <a:hlinkClick r:id="rId5" action="ppaction://hlinksldjump"/>
          </p:cNvPr>
          <p:cNvSpPr/>
          <p:nvPr/>
        </p:nvSpPr>
        <p:spPr>
          <a:xfrm>
            <a:off x="395536" y="378904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5</a:t>
            </a:r>
          </a:p>
        </p:txBody>
      </p:sp>
      <p:sp>
        <p:nvSpPr>
          <p:cNvPr id="10" name="Afgeronde rechthoek 9">
            <a:hlinkClick r:id="rId6" action="ppaction://hlinksldjump"/>
          </p:cNvPr>
          <p:cNvSpPr/>
          <p:nvPr/>
        </p:nvSpPr>
        <p:spPr>
          <a:xfrm>
            <a:off x="395536" y="206084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1</a:t>
            </a:r>
          </a:p>
        </p:txBody>
      </p:sp>
      <p:sp>
        <p:nvSpPr>
          <p:cNvPr id="11" name="Afgeronde rechthoek 10">
            <a:hlinkClick r:id="rId7" action="ppaction://hlinksldjump"/>
          </p:cNvPr>
          <p:cNvSpPr/>
          <p:nvPr/>
        </p:nvSpPr>
        <p:spPr>
          <a:xfrm>
            <a:off x="395536" y="422108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6</a:t>
            </a:r>
          </a:p>
        </p:txBody>
      </p:sp>
      <p:sp>
        <p:nvSpPr>
          <p:cNvPr id="12" name="Afgeronde rechthoek 11">
            <a:hlinkClick r:id="rId8" action="ppaction://hlinksldjump"/>
          </p:cNvPr>
          <p:cNvSpPr/>
          <p:nvPr/>
        </p:nvSpPr>
        <p:spPr>
          <a:xfrm>
            <a:off x="395536" y="508518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8</a:t>
            </a:r>
          </a:p>
        </p:txBody>
      </p:sp>
      <p:sp>
        <p:nvSpPr>
          <p:cNvPr id="13" name="Afgeronde rechthoek 12">
            <a:hlinkClick r:id="rId9" action="ppaction://hlinksldjump"/>
          </p:cNvPr>
          <p:cNvSpPr/>
          <p:nvPr/>
        </p:nvSpPr>
        <p:spPr>
          <a:xfrm>
            <a:off x="395536" y="465313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7</a:t>
            </a:r>
          </a:p>
        </p:txBody>
      </p:sp>
      <p:sp>
        <p:nvSpPr>
          <p:cNvPr id="14" name="Afgeronde rechthoek 13">
            <a:hlinkClick r:id="rId10" action="ppaction://hlinksldjump"/>
          </p:cNvPr>
          <p:cNvSpPr/>
          <p:nvPr/>
        </p:nvSpPr>
        <p:spPr>
          <a:xfrm>
            <a:off x="395536" y="594928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b="1">
                <a:solidFill>
                  <a:schemeClr val="accent6">
                    <a:lumMod val="50000"/>
                  </a:schemeClr>
                </a:solidFill>
              </a:rPr>
              <a:t>10</a:t>
            </a:r>
          </a:p>
        </p:txBody>
      </p:sp>
      <p:sp>
        <p:nvSpPr>
          <p:cNvPr id="15" name="Afgeronde rechthoek 14">
            <a:hlinkClick r:id="rId11" action="ppaction://hlinksldjump"/>
          </p:cNvPr>
          <p:cNvSpPr/>
          <p:nvPr/>
        </p:nvSpPr>
        <p:spPr>
          <a:xfrm>
            <a:off x="395536" y="551723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9</a:t>
            </a:r>
          </a:p>
        </p:txBody>
      </p:sp>
    </p:spTree>
    <p:extLst>
      <p:ext uri="{BB962C8B-B14F-4D97-AF65-F5344CB8AC3E}">
        <p14:creationId xmlns:p14="http://schemas.microsoft.com/office/powerpoint/2010/main" val="1765160109"/>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ggende oorkonde 3"/>
          <p:cNvSpPr/>
          <p:nvPr/>
        </p:nvSpPr>
        <p:spPr>
          <a:xfrm>
            <a:off x="216024" y="44624"/>
            <a:ext cx="8748464" cy="6696744"/>
          </a:xfrm>
          <a:prstGeom prst="horizontalScroll">
            <a:avLst/>
          </a:prstGeom>
          <a:solidFill>
            <a:schemeClr val="bg2">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17" name="Ovale toelichting 16"/>
          <p:cNvSpPr/>
          <p:nvPr/>
        </p:nvSpPr>
        <p:spPr>
          <a:xfrm>
            <a:off x="1259632" y="1196752"/>
            <a:ext cx="7344816" cy="3168352"/>
          </a:xfrm>
          <a:prstGeom prst="wedgeEllipseCallout">
            <a:avLst/>
          </a:prstGeom>
        </p:spPr>
        <p:style>
          <a:lnRef idx="2">
            <a:schemeClr val="accent4"/>
          </a:lnRef>
          <a:fillRef idx="1">
            <a:schemeClr val="lt1"/>
          </a:fillRef>
          <a:effectRef idx="0">
            <a:schemeClr val="accent4"/>
          </a:effectRef>
          <a:fontRef idx="minor">
            <a:schemeClr val="dk1"/>
          </a:fontRef>
        </p:style>
        <p:txBody>
          <a:bodyPr rtlCol="0" anchor="ctr"/>
          <a:lstStyle/>
          <a:p>
            <a:r>
              <a:rPr lang="es-ES" sz="2000" dirty="0"/>
              <a:t>El funcionario de custodia policial respondió a la pregunta de la abogada sobre la naturaleza de la acusación: «Tenía drogas. No puedo decir nada más. Se puso violento durante el arresto».</a:t>
            </a:r>
          </a:p>
          <a:p>
            <a:r>
              <a:rPr lang="es-ES" sz="2000" dirty="0"/>
              <a:t> </a:t>
            </a:r>
          </a:p>
          <a:p>
            <a:r>
              <a:rPr lang="es-ES" sz="2000" dirty="0"/>
              <a:t>¿Que podría haber respondido la abogada ante esto?</a:t>
            </a:r>
          </a:p>
        </p:txBody>
      </p:sp>
      <p:sp>
        <p:nvSpPr>
          <p:cNvPr id="5" name="Afgeronde rechthoek 4">
            <a:hlinkClick r:id="rId2" action="ppaction://hlinksldjump"/>
          </p:cNvPr>
          <p:cNvSpPr/>
          <p:nvPr/>
        </p:nvSpPr>
        <p:spPr>
          <a:xfrm>
            <a:off x="395536" y="249289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2</a:t>
            </a:r>
          </a:p>
        </p:txBody>
      </p:sp>
      <p:sp>
        <p:nvSpPr>
          <p:cNvPr id="6" name="Afgeronde rechthoek 5">
            <a:hlinkClick r:id="rId3" action="ppaction://hlinksldjump"/>
          </p:cNvPr>
          <p:cNvSpPr/>
          <p:nvPr/>
        </p:nvSpPr>
        <p:spPr>
          <a:xfrm>
            <a:off x="395536" y="292494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3</a:t>
            </a:r>
          </a:p>
        </p:txBody>
      </p:sp>
      <p:sp>
        <p:nvSpPr>
          <p:cNvPr id="7" name="Afgeronde rechthoek 6">
            <a:hlinkClick r:id="rId4" action="ppaction://hlinksldjump"/>
          </p:cNvPr>
          <p:cNvSpPr/>
          <p:nvPr/>
        </p:nvSpPr>
        <p:spPr>
          <a:xfrm>
            <a:off x="395536" y="335699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4</a:t>
            </a:r>
          </a:p>
        </p:txBody>
      </p:sp>
      <p:sp>
        <p:nvSpPr>
          <p:cNvPr id="8" name="Afgeronde rechthoek 7">
            <a:hlinkClick r:id="rId5" action="ppaction://hlinksldjump"/>
          </p:cNvPr>
          <p:cNvSpPr/>
          <p:nvPr/>
        </p:nvSpPr>
        <p:spPr>
          <a:xfrm>
            <a:off x="395536" y="378904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5</a:t>
            </a:r>
          </a:p>
        </p:txBody>
      </p:sp>
      <p:sp>
        <p:nvSpPr>
          <p:cNvPr id="9" name="Afgeronde rechthoek 8">
            <a:hlinkClick r:id="rId6" action="ppaction://hlinksldjump"/>
          </p:cNvPr>
          <p:cNvSpPr/>
          <p:nvPr/>
        </p:nvSpPr>
        <p:spPr>
          <a:xfrm>
            <a:off x="395536" y="206084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1</a:t>
            </a:r>
          </a:p>
        </p:txBody>
      </p:sp>
      <p:sp>
        <p:nvSpPr>
          <p:cNvPr id="10" name="Afgeronde rechthoek 9">
            <a:hlinkClick r:id="rId7" action="ppaction://hlinksldjump"/>
          </p:cNvPr>
          <p:cNvSpPr/>
          <p:nvPr/>
        </p:nvSpPr>
        <p:spPr>
          <a:xfrm>
            <a:off x="395536" y="422108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6</a:t>
            </a:r>
          </a:p>
        </p:txBody>
      </p:sp>
      <p:sp>
        <p:nvSpPr>
          <p:cNvPr id="11" name="Afgeronde rechthoek 10">
            <a:hlinkClick r:id="rId8" action="ppaction://hlinksldjump"/>
          </p:cNvPr>
          <p:cNvSpPr/>
          <p:nvPr/>
        </p:nvSpPr>
        <p:spPr>
          <a:xfrm>
            <a:off x="395536" y="508518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8</a:t>
            </a:r>
          </a:p>
        </p:txBody>
      </p:sp>
      <p:sp>
        <p:nvSpPr>
          <p:cNvPr id="12" name="Afgeronde rechthoek 11">
            <a:hlinkClick r:id="rId9" action="ppaction://hlinksldjump"/>
          </p:cNvPr>
          <p:cNvSpPr/>
          <p:nvPr/>
        </p:nvSpPr>
        <p:spPr>
          <a:xfrm>
            <a:off x="395536" y="465313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7</a:t>
            </a:r>
          </a:p>
        </p:txBody>
      </p:sp>
      <p:sp>
        <p:nvSpPr>
          <p:cNvPr id="13" name="Afgeronde rechthoek 12">
            <a:hlinkClick r:id="rId10" action="ppaction://hlinksldjump"/>
          </p:cNvPr>
          <p:cNvSpPr/>
          <p:nvPr/>
        </p:nvSpPr>
        <p:spPr>
          <a:xfrm>
            <a:off x="395536" y="594928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b="1">
                <a:solidFill>
                  <a:schemeClr val="accent6">
                    <a:lumMod val="50000"/>
                  </a:schemeClr>
                </a:solidFill>
              </a:rPr>
              <a:t>10</a:t>
            </a:r>
          </a:p>
        </p:txBody>
      </p:sp>
      <p:sp>
        <p:nvSpPr>
          <p:cNvPr id="14" name="Afgeronde rechthoek 13">
            <a:hlinkClick r:id="rId11" action="ppaction://hlinksldjump"/>
          </p:cNvPr>
          <p:cNvSpPr/>
          <p:nvPr/>
        </p:nvSpPr>
        <p:spPr>
          <a:xfrm>
            <a:off x="395536" y="551723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9</a:t>
            </a:r>
          </a:p>
        </p:txBody>
      </p:sp>
    </p:spTree>
    <p:extLst>
      <p:ext uri="{BB962C8B-B14F-4D97-AF65-F5344CB8AC3E}">
        <p14:creationId xmlns:p14="http://schemas.microsoft.com/office/powerpoint/2010/main" val="3443481573"/>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ggende oorkonde 3"/>
          <p:cNvSpPr/>
          <p:nvPr/>
        </p:nvSpPr>
        <p:spPr>
          <a:xfrm>
            <a:off x="216024" y="44624"/>
            <a:ext cx="8748464" cy="6696744"/>
          </a:xfrm>
          <a:prstGeom prst="horizontalScroll">
            <a:avLst/>
          </a:prstGeom>
          <a:solidFill>
            <a:schemeClr val="bg2">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5" name="Tekstvak 4"/>
          <p:cNvSpPr txBox="1"/>
          <p:nvPr/>
        </p:nvSpPr>
        <p:spPr>
          <a:xfrm>
            <a:off x="2195736" y="1419741"/>
            <a:ext cx="5400600" cy="3477875"/>
          </a:xfrm>
          <a:prstGeom prst="rect">
            <a:avLst/>
          </a:prstGeom>
          <a:solidFill>
            <a:schemeClr val="bg1"/>
          </a:solidFill>
        </p:spPr>
        <p:txBody>
          <a:bodyPr wrap="square" rtlCol="0">
            <a:spAutoFit/>
          </a:bodyPr>
          <a:lstStyle/>
          <a:p>
            <a:pPr algn="just"/>
            <a:r>
              <a:rPr lang="es-ES" sz="2000" dirty="0"/>
              <a:t>«Muchas gracias, pero necesito más información para poder asistir de manera efectiva a mi cliente. ¿Cómo puedo hablar con el instructor encargado del caso?»</a:t>
            </a:r>
          </a:p>
          <a:p>
            <a:pPr algn="just"/>
            <a:r>
              <a:rPr lang="es-ES" sz="2000" dirty="0"/>
              <a:t> </a:t>
            </a:r>
          </a:p>
          <a:p>
            <a:pPr algn="just"/>
            <a:r>
              <a:rPr lang="es-ES" sz="2000" dirty="0"/>
              <a:t>La abogada intenta obtener más información relacionada con el caso, haciendo referencia a su papel profesional. El instructor del caso posiblemente tenga la mejor información de las pruebas y otra información sobre el caso y el cliente</a:t>
            </a:r>
            <a:r>
              <a:rPr lang="es-ES" sz="1900" dirty="0"/>
              <a:t>. </a:t>
            </a:r>
          </a:p>
        </p:txBody>
      </p:sp>
      <p:sp>
        <p:nvSpPr>
          <p:cNvPr id="6" name="Afgeronde rechthoek 5">
            <a:hlinkClick r:id="rId2" action="ppaction://hlinksldjump"/>
          </p:cNvPr>
          <p:cNvSpPr/>
          <p:nvPr/>
        </p:nvSpPr>
        <p:spPr>
          <a:xfrm>
            <a:off x="395536" y="249289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2</a:t>
            </a:r>
          </a:p>
        </p:txBody>
      </p:sp>
      <p:sp>
        <p:nvSpPr>
          <p:cNvPr id="7" name="Afgeronde rechthoek 6">
            <a:hlinkClick r:id="rId3" action="ppaction://hlinksldjump"/>
          </p:cNvPr>
          <p:cNvSpPr/>
          <p:nvPr/>
        </p:nvSpPr>
        <p:spPr>
          <a:xfrm>
            <a:off x="395536" y="292494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3</a:t>
            </a:r>
          </a:p>
        </p:txBody>
      </p:sp>
      <p:sp>
        <p:nvSpPr>
          <p:cNvPr id="8" name="Afgeronde rechthoek 7">
            <a:hlinkClick r:id="rId4" action="ppaction://hlinksldjump"/>
          </p:cNvPr>
          <p:cNvSpPr/>
          <p:nvPr/>
        </p:nvSpPr>
        <p:spPr>
          <a:xfrm>
            <a:off x="395536" y="335699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4</a:t>
            </a:r>
          </a:p>
        </p:txBody>
      </p:sp>
      <p:sp>
        <p:nvSpPr>
          <p:cNvPr id="9" name="Afgeronde rechthoek 8">
            <a:hlinkClick r:id="rId5" action="ppaction://hlinksldjump"/>
          </p:cNvPr>
          <p:cNvSpPr/>
          <p:nvPr/>
        </p:nvSpPr>
        <p:spPr>
          <a:xfrm>
            <a:off x="395536" y="378904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5</a:t>
            </a:r>
          </a:p>
        </p:txBody>
      </p:sp>
      <p:sp>
        <p:nvSpPr>
          <p:cNvPr id="10" name="Afgeronde rechthoek 9">
            <a:hlinkClick r:id="rId6" action="ppaction://hlinksldjump"/>
          </p:cNvPr>
          <p:cNvSpPr/>
          <p:nvPr/>
        </p:nvSpPr>
        <p:spPr>
          <a:xfrm>
            <a:off x="395536" y="206084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1</a:t>
            </a:r>
          </a:p>
        </p:txBody>
      </p:sp>
      <p:sp>
        <p:nvSpPr>
          <p:cNvPr id="11" name="Afgeronde rechthoek 10">
            <a:hlinkClick r:id="rId7" action="ppaction://hlinksldjump"/>
          </p:cNvPr>
          <p:cNvSpPr/>
          <p:nvPr/>
        </p:nvSpPr>
        <p:spPr>
          <a:xfrm>
            <a:off x="395536" y="422108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6</a:t>
            </a:r>
          </a:p>
        </p:txBody>
      </p:sp>
      <p:sp>
        <p:nvSpPr>
          <p:cNvPr id="12" name="Afgeronde rechthoek 11">
            <a:hlinkClick r:id="rId8" action="ppaction://hlinksldjump"/>
          </p:cNvPr>
          <p:cNvSpPr/>
          <p:nvPr/>
        </p:nvSpPr>
        <p:spPr>
          <a:xfrm>
            <a:off x="395536" y="508518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8</a:t>
            </a:r>
          </a:p>
        </p:txBody>
      </p:sp>
      <p:sp>
        <p:nvSpPr>
          <p:cNvPr id="13" name="Afgeronde rechthoek 12">
            <a:hlinkClick r:id="rId9" action="ppaction://hlinksldjump"/>
          </p:cNvPr>
          <p:cNvSpPr/>
          <p:nvPr/>
        </p:nvSpPr>
        <p:spPr>
          <a:xfrm>
            <a:off x="395536" y="465313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7</a:t>
            </a:r>
          </a:p>
        </p:txBody>
      </p:sp>
      <p:sp>
        <p:nvSpPr>
          <p:cNvPr id="14" name="Afgeronde rechthoek 13">
            <a:hlinkClick r:id="rId10" action="ppaction://hlinksldjump"/>
          </p:cNvPr>
          <p:cNvSpPr/>
          <p:nvPr/>
        </p:nvSpPr>
        <p:spPr>
          <a:xfrm>
            <a:off x="395536" y="594928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b="1">
                <a:solidFill>
                  <a:schemeClr val="accent6">
                    <a:lumMod val="50000"/>
                  </a:schemeClr>
                </a:solidFill>
              </a:rPr>
              <a:t>10</a:t>
            </a:r>
          </a:p>
        </p:txBody>
      </p:sp>
      <p:sp>
        <p:nvSpPr>
          <p:cNvPr id="15" name="Afgeronde rechthoek 14">
            <a:hlinkClick r:id="rId11" action="ppaction://hlinksldjump"/>
          </p:cNvPr>
          <p:cNvSpPr/>
          <p:nvPr/>
        </p:nvSpPr>
        <p:spPr>
          <a:xfrm>
            <a:off x="395536" y="551723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9</a:t>
            </a:r>
          </a:p>
        </p:txBody>
      </p:sp>
    </p:spTree>
    <p:extLst>
      <p:ext uri="{BB962C8B-B14F-4D97-AF65-F5344CB8AC3E}">
        <p14:creationId xmlns:p14="http://schemas.microsoft.com/office/powerpoint/2010/main" val="101513472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Taru-Algemeen\SUPRALAT\W4.A1.Website\Pictures\UM LAW Politie en Recht (J.Vos) juni 2013\UM LAW Politie en Recht (J.Vos)\Politie en Recht 1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303" t="2368" r="7859" b="-17"/>
          <a:stretch/>
        </p:blipFill>
        <p:spPr bwMode="auto">
          <a:xfrm>
            <a:off x="5121932" y="5358"/>
            <a:ext cx="4067944"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Vijfhoek 6"/>
          <p:cNvSpPr/>
          <p:nvPr/>
        </p:nvSpPr>
        <p:spPr>
          <a:xfrm>
            <a:off x="0" y="332656"/>
            <a:ext cx="5148064" cy="5760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Parte 3: Entrevista-Interrogatorio</a:t>
            </a:r>
          </a:p>
        </p:txBody>
      </p:sp>
      <p:sp>
        <p:nvSpPr>
          <p:cNvPr id="10" name="Tijdelijke aanduiding voor inhoud 2"/>
          <p:cNvSpPr txBox="1">
            <a:spLocks/>
          </p:cNvSpPr>
          <p:nvPr/>
        </p:nvSpPr>
        <p:spPr>
          <a:xfrm>
            <a:off x="179512" y="1052736"/>
            <a:ext cx="4680520" cy="1440160"/>
          </a:xfrm>
          <a:prstGeom prst="rect">
            <a:avLst/>
          </a:prstGeom>
        </p:spPr>
        <p:txBody>
          <a:bodyPr vert="horz" lIns="91440" tIns="45720" rIns="91440" bIns="45720" rtlCol="0">
            <a:noAutofit/>
          </a:bodyPr>
          <a:lstStyle/>
          <a:p>
            <a:pPr algn="just"/>
            <a:r>
              <a:rPr lang="es-ES" sz="2000" dirty="0"/>
              <a:t>En la parte 3 del módulo trataremos las siguientes garantías procesales:</a:t>
            </a:r>
          </a:p>
          <a:p>
            <a:pPr algn="just"/>
            <a:endParaRPr lang="en-US" sz="2000" dirty="0"/>
          </a:p>
          <a:p>
            <a:pPr algn="just"/>
            <a:endParaRPr lang="nl-NL" sz="2000" dirty="0"/>
          </a:p>
        </p:txBody>
      </p:sp>
      <p:sp>
        <p:nvSpPr>
          <p:cNvPr id="14" name="Tekstvak 13">
            <a:hlinkClick r:id="rId4" action="ppaction://hlinksldjump"/>
          </p:cNvPr>
          <p:cNvSpPr txBox="1"/>
          <p:nvPr/>
        </p:nvSpPr>
        <p:spPr>
          <a:xfrm>
            <a:off x="647564" y="2413083"/>
            <a:ext cx="3744416" cy="646331"/>
          </a:xfrm>
          <a:prstGeom prst="rect">
            <a:avLst/>
          </a:prstGeom>
          <a:solidFill>
            <a:srgbClr val="00A2DB">
              <a:alpha val="84000"/>
            </a:srgbClr>
          </a:solidFill>
        </p:spPr>
        <p:txBody>
          <a:bodyPr wrap="square" rtlCol="0">
            <a:spAutoFit/>
          </a:bodyPr>
          <a:lstStyle/>
          <a:p>
            <a:r>
              <a:rPr lang="es-ES" dirty="0">
                <a:solidFill>
                  <a:srgbClr val="FFFFFF"/>
                </a:solidFill>
                <a:latin typeface="Articulate Light"/>
              </a:rPr>
              <a:t>Confidencialidad de la comunicación entre abogado/a y cliente</a:t>
            </a:r>
          </a:p>
        </p:txBody>
      </p:sp>
      <p:sp>
        <p:nvSpPr>
          <p:cNvPr id="13" name="Rechthoek 12"/>
          <p:cNvSpPr/>
          <p:nvPr/>
        </p:nvSpPr>
        <p:spPr>
          <a:xfrm>
            <a:off x="5130316" y="-27384"/>
            <a:ext cx="4067944" cy="6918126"/>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7" name="Tekstvak 16">
            <a:hlinkClick r:id="" action="ppaction://noaction"/>
          </p:cNvPr>
          <p:cNvSpPr txBox="1"/>
          <p:nvPr/>
        </p:nvSpPr>
        <p:spPr>
          <a:xfrm>
            <a:off x="647564" y="3782088"/>
            <a:ext cx="3744416" cy="646331"/>
          </a:xfrm>
          <a:prstGeom prst="rect">
            <a:avLst/>
          </a:prstGeom>
          <a:solidFill>
            <a:schemeClr val="tx2">
              <a:alpha val="84000"/>
            </a:schemeClr>
          </a:solidFill>
        </p:spPr>
        <p:txBody>
          <a:bodyPr wrap="square" rtlCol="0">
            <a:spAutoFit/>
          </a:bodyPr>
          <a:lstStyle/>
          <a:p>
            <a:pPr algn="ctr"/>
            <a:r>
              <a:rPr lang="es-ES" dirty="0">
                <a:solidFill>
                  <a:srgbClr val="FFFFFF"/>
                </a:solidFill>
                <a:latin typeface="Articulate Light"/>
              </a:rPr>
              <a:t>El derecho a que el abogado/a esté presente durante el interrogatorio</a:t>
            </a:r>
          </a:p>
        </p:txBody>
      </p:sp>
      <p:sp>
        <p:nvSpPr>
          <p:cNvPr id="2" name="Rectangle 1"/>
          <p:cNvSpPr/>
          <p:nvPr/>
        </p:nvSpPr>
        <p:spPr>
          <a:xfrm>
            <a:off x="333356" y="4874094"/>
            <a:ext cx="4572000" cy="923330"/>
          </a:xfrm>
          <a:prstGeom prst="rect">
            <a:avLst/>
          </a:prstGeom>
        </p:spPr>
        <p:txBody>
          <a:bodyPr>
            <a:spAutoFit/>
          </a:bodyPr>
          <a:lstStyle/>
          <a:p>
            <a:pPr algn="just"/>
            <a:r>
              <a:rPr lang="es-ES" b="1" i="1" dirty="0"/>
              <a:t>También trataremos el derecho a interpretación, sobre el que ya se habló en la Parte 1.</a:t>
            </a:r>
          </a:p>
        </p:txBody>
      </p:sp>
    </p:spTree>
    <p:extLst>
      <p:ext uri="{BB962C8B-B14F-4D97-AF65-F5344CB8AC3E}">
        <p14:creationId xmlns:p14="http://schemas.microsoft.com/office/powerpoint/2010/main" val="37003034"/>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Taru-Algemeen\SUPRALAT\W4.A1.Website\Pictures\UM LAW Politie en Recht (J.Vos) juni 2013\UM LAW Politie en Recht (J.Vos)\Politie en Recht 1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303" t="2368" r="7859" b="-17"/>
          <a:stretch/>
        </p:blipFill>
        <p:spPr bwMode="auto">
          <a:xfrm>
            <a:off x="5121932" y="5358"/>
            <a:ext cx="4067944"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Vijfhoek 6"/>
          <p:cNvSpPr/>
          <p:nvPr/>
        </p:nvSpPr>
        <p:spPr>
          <a:xfrm>
            <a:off x="0" y="332656"/>
            <a:ext cx="5148064" cy="5760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Parte 3: Entrevista-Interrogatorio</a:t>
            </a:r>
          </a:p>
        </p:txBody>
      </p:sp>
      <p:sp>
        <p:nvSpPr>
          <p:cNvPr id="14" name="Tekstvak 13">
            <a:hlinkClick r:id="rId4" action="ppaction://hlinksldjump"/>
          </p:cNvPr>
          <p:cNvSpPr txBox="1"/>
          <p:nvPr/>
        </p:nvSpPr>
        <p:spPr>
          <a:xfrm>
            <a:off x="34330" y="974452"/>
            <a:ext cx="4871026" cy="646331"/>
          </a:xfrm>
          <a:prstGeom prst="rect">
            <a:avLst/>
          </a:prstGeom>
          <a:solidFill>
            <a:srgbClr val="00A2DB">
              <a:alpha val="84000"/>
            </a:srgbClr>
          </a:solidFill>
        </p:spPr>
        <p:txBody>
          <a:bodyPr wrap="square" rtlCol="0">
            <a:spAutoFit/>
          </a:bodyPr>
          <a:lstStyle/>
          <a:p>
            <a:r>
              <a:rPr lang="es-ES" dirty="0">
                <a:solidFill>
                  <a:srgbClr val="FFFFFF"/>
                </a:solidFill>
                <a:latin typeface="Articulate Light"/>
              </a:rPr>
              <a:t>Confidencialidad de la comunicación entre abogado/a y cliente</a:t>
            </a:r>
          </a:p>
        </p:txBody>
      </p:sp>
      <p:sp>
        <p:nvSpPr>
          <p:cNvPr id="13" name="Rechthoek 12"/>
          <p:cNvSpPr/>
          <p:nvPr/>
        </p:nvSpPr>
        <p:spPr>
          <a:xfrm>
            <a:off x="5130316" y="-27384"/>
            <a:ext cx="4067944" cy="6918126"/>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 name="2 CuadroTexto"/>
          <p:cNvSpPr txBox="1"/>
          <p:nvPr/>
        </p:nvSpPr>
        <p:spPr>
          <a:xfrm>
            <a:off x="142925" y="1772816"/>
            <a:ext cx="4653836" cy="4093428"/>
          </a:xfrm>
          <a:prstGeom prst="rect">
            <a:avLst/>
          </a:prstGeom>
          <a:noFill/>
        </p:spPr>
        <p:txBody>
          <a:bodyPr wrap="square" rtlCol="0">
            <a:spAutoFit/>
          </a:bodyPr>
          <a:lstStyle/>
          <a:p>
            <a:pPr marL="144000" indent="-144000">
              <a:buFont typeface="Arial" panose="020B0604020202020204" pitchFamily="34" charset="0"/>
              <a:buChar char="•"/>
            </a:pPr>
            <a:r>
              <a:rPr lang="ca-ES" sz="2000" dirty="0"/>
              <a:t>La entrevista entre </a:t>
            </a:r>
            <a:r>
              <a:rPr lang="ca-ES" sz="2000" dirty="0" err="1"/>
              <a:t>abogado</a:t>
            </a:r>
            <a:r>
              <a:rPr lang="ca-ES" sz="2000" dirty="0"/>
              <a:t>/a y </a:t>
            </a:r>
            <a:r>
              <a:rPr lang="ca-ES" sz="2000" dirty="0" err="1"/>
              <a:t>cliente</a:t>
            </a:r>
            <a:r>
              <a:rPr lang="ca-ES" sz="2000" dirty="0"/>
              <a:t> es confidencial.</a:t>
            </a:r>
          </a:p>
          <a:p>
            <a:pPr marL="285750" indent="-285750">
              <a:buFont typeface="Arial" panose="020B0604020202020204" pitchFamily="34" charset="0"/>
              <a:buChar char="•"/>
            </a:pPr>
            <a:endParaRPr lang="ca-ES" sz="2000" dirty="0"/>
          </a:p>
          <a:p>
            <a:pPr marL="285750" indent="-285750">
              <a:buFont typeface="Arial" panose="020B0604020202020204" pitchFamily="34" charset="0"/>
              <a:buChar char="•"/>
            </a:pPr>
            <a:r>
              <a:rPr lang="ca-ES" sz="2000" dirty="0" err="1"/>
              <a:t>Su</a:t>
            </a:r>
            <a:r>
              <a:rPr lang="ca-ES" sz="2000" dirty="0"/>
              <a:t> </a:t>
            </a:r>
            <a:r>
              <a:rPr lang="ca-ES" sz="2000" dirty="0" err="1"/>
              <a:t>interceptación</a:t>
            </a:r>
            <a:r>
              <a:rPr lang="ca-ES" sz="2000" dirty="0"/>
              <a:t> por </a:t>
            </a:r>
            <a:r>
              <a:rPr lang="ca-ES" sz="2000" dirty="0" err="1"/>
              <a:t>parte</a:t>
            </a:r>
            <a:r>
              <a:rPr lang="ca-ES" sz="2000" dirty="0"/>
              <a:t> de la </a:t>
            </a:r>
            <a:r>
              <a:rPr lang="ca-ES" sz="2000" dirty="0" err="1"/>
              <a:t>policía</a:t>
            </a:r>
            <a:r>
              <a:rPr lang="ca-ES" sz="2000" dirty="0"/>
              <a:t> </a:t>
            </a:r>
            <a:r>
              <a:rPr lang="ca-ES" sz="2000" dirty="0" err="1"/>
              <a:t>conduce</a:t>
            </a:r>
            <a:r>
              <a:rPr lang="ca-ES" sz="2000" dirty="0"/>
              <a:t> a la </a:t>
            </a:r>
            <a:r>
              <a:rPr lang="ca-ES" sz="2000" dirty="0" err="1"/>
              <a:t>nulidad</a:t>
            </a:r>
            <a:r>
              <a:rPr lang="ca-ES" sz="2000" dirty="0"/>
              <a:t> del material </a:t>
            </a:r>
            <a:r>
              <a:rPr lang="ca-ES" sz="2000" dirty="0" err="1"/>
              <a:t>interceptado</a:t>
            </a:r>
            <a:r>
              <a:rPr lang="ca-ES" sz="2000" dirty="0"/>
              <a:t>.</a:t>
            </a:r>
          </a:p>
          <a:p>
            <a:pPr marL="285750" indent="-285750">
              <a:buFont typeface="Arial" panose="020B0604020202020204" pitchFamily="34" charset="0"/>
              <a:buChar char="•"/>
            </a:pPr>
            <a:endParaRPr lang="ca-ES" sz="2000" dirty="0"/>
          </a:p>
          <a:p>
            <a:pPr marL="285750" indent="-285750">
              <a:buFont typeface="Arial" panose="020B0604020202020204" pitchFamily="34" charset="0"/>
              <a:buChar char="•"/>
            </a:pPr>
            <a:r>
              <a:rPr lang="ca-ES" sz="2000" dirty="0"/>
              <a:t>ATS </a:t>
            </a:r>
            <a:r>
              <a:rPr lang="es-ES" sz="2000" dirty="0"/>
              <a:t>6 febrero 2019: analiza un supuesto en que el Juez de Instrucción consiente que la policía judicial interceptara y grabara las conversaciones de algunos investigados y sus abogado/as, sin mandar a destruir su contenido.</a:t>
            </a:r>
            <a:endParaRPr lang="ca-ES" sz="2000" dirty="0"/>
          </a:p>
        </p:txBody>
      </p:sp>
    </p:spTree>
    <p:extLst>
      <p:ext uri="{BB962C8B-B14F-4D97-AF65-F5344CB8AC3E}">
        <p14:creationId xmlns:p14="http://schemas.microsoft.com/office/powerpoint/2010/main" val="100148871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L:\Taru-Algemeen\SUPRALAT\W4.A1.Website\Pictures\UM LAW Politie en Recht (J.Vos) juni 2013\UM LAW Politie en Recht (J.Vos)\Politie en Recht 2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430" t="26920" b="18702"/>
          <a:stretch/>
        </p:blipFill>
        <p:spPr bwMode="auto">
          <a:xfrm>
            <a:off x="0" y="-29394"/>
            <a:ext cx="9177586" cy="3108708"/>
          </a:xfrm>
          <a:prstGeom prst="rect">
            <a:avLst/>
          </a:prstGeom>
          <a:noFill/>
          <a:extLst>
            <a:ext uri="{909E8E84-426E-40DD-AFC4-6F175D3DCCD1}">
              <a14:hiddenFill xmlns:a14="http://schemas.microsoft.com/office/drawing/2010/main">
                <a:solidFill>
                  <a:srgbClr val="FFFFFF"/>
                </a:solidFill>
              </a14:hiddenFill>
            </a:ext>
          </a:extLst>
        </p:spPr>
      </p:pic>
      <p:sp>
        <p:nvSpPr>
          <p:cNvPr id="16" name="Rechthoek 15"/>
          <p:cNvSpPr/>
          <p:nvPr/>
        </p:nvSpPr>
        <p:spPr>
          <a:xfrm>
            <a:off x="0" y="-29394"/>
            <a:ext cx="9180512" cy="309634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ijfhoek 6"/>
          <p:cNvSpPr/>
          <p:nvPr/>
        </p:nvSpPr>
        <p:spPr>
          <a:xfrm>
            <a:off x="0" y="332656"/>
            <a:ext cx="6336704" cy="5760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a:t>Derecho a la asistencia de letrado</a:t>
            </a:r>
          </a:p>
        </p:txBody>
      </p:sp>
      <p:sp>
        <p:nvSpPr>
          <p:cNvPr id="10" name="Tijdelijke aanduiding voor inhoud 2"/>
          <p:cNvSpPr txBox="1">
            <a:spLocks/>
          </p:cNvSpPr>
          <p:nvPr/>
        </p:nvSpPr>
        <p:spPr>
          <a:xfrm>
            <a:off x="323528" y="3284984"/>
            <a:ext cx="8496944" cy="2520280"/>
          </a:xfrm>
          <a:prstGeom prst="rect">
            <a:avLst/>
          </a:prstGeom>
          <a:solidFill>
            <a:schemeClr val="bg2">
              <a:lumMod val="95000"/>
            </a:schemeClr>
          </a:solidFill>
        </p:spPr>
        <p:txBody>
          <a:bodyPr vert="horz" lIns="91440" tIns="45720" rIns="91440" bIns="45720" rtlCol="0">
            <a:noAutofit/>
          </a:bodyPr>
          <a:lstStyle/>
          <a:p>
            <a:pPr algn="just"/>
            <a:r>
              <a:rPr lang="es-ES" sz="2000" dirty="0"/>
              <a:t>Las autoridades tienen la </a:t>
            </a:r>
            <a:r>
              <a:rPr lang="es-ES" sz="2000" b="1" dirty="0"/>
              <a:t>obligación positiva </a:t>
            </a:r>
            <a:r>
              <a:rPr lang="es-ES" sz="2000" dirty="0"/>
              <a:t>de garantizar que el derecho a la asistencia de letrado durante el interrogatorio se puede ejercer de manera efectiva, especialmente cuando el sospechoso está detenido. Esto podría implicar, por ejemplo, el deber de la policía de informar al abogado sobre el interrogatorio de su cliente, y de facilitar la presencia del abogado en el interrogatorio por cualquier medio posible.</a:t>
            </a:r>
          </a:p>
          <a:p>
            <a:pPr algn="just"/>
            <a:endParaRPr lang="nl-NL" dirty="0"/>
          </a:p>
        </p:txBody>
      </p:sp>
    </p:spTree>
    <p:extLst>
      <p:ext uri="{BB962C8B-B14F-4D97-AF65-F5344CB8AC3E}">
        <p14:creationId xmlns:p14="http://schemas.microsoft.com/office/powerpoint/2010/main" val="200872046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Users\Dunya\Documents\SUPRALAT\Politie en Recht 8.jpg"/>
          <p:cNvPicPr>
            <a:picLocks noChangeAspect="1" noChangeArrowheads="1"/>
          </p:cNvPicPr>
          <p:nvPr/>
        </p:nvPicPr>
        <p:blipFill>
          <a:blip r:embed="rId3" cstate="print"/>
          <a:srcRect l="24433" r="35078"/>
          <a:stretch>
            <a:fillRect/>
          </a:stretch>
        </p:blipFill>
        <p:spPr bwMode="auto">
          <a:xfrm>
            <a:off x="5076056" y="0"/>
            <a:ext cx="4067944" cy="6858000"/>
          </a:xfrm>
          <a:prstGeom prst="rect">
            <a:avLst/>
          </a:prstGeom>
          <a:noFill/>
        </p:spPr>
      </p:pic>
      <p:sp>
        <p:nvSpPr>
          <p:cNvPr id="13" name="Rechthoek 12"/>
          <p:cNvSpPr/>
          <p:nvPr/>
        </p:nvSpPr>
        <p:spPr>
          <a:xfrm>
            <a:off x="5076056" y="-27384"/>
            <a:ext cx="4067944" cy="688538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ijfhoek 6"/>
          <p:cNvSpPr/>
          <p:nvPr/>
        </p:nvSpPr>
        <p:spPr>
          <a:xfrm>
            <a:off x="0" y="116632"/>
            <a:ext cx="5148064" cy="5760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Parte 1 (continuación)</a:t>
            </a:r>
          </a:p>
        </p:txBody>
      </p:sp>
      <p:sp>
        <p:nvSpPr>
          <p:cNvPr id="10" name="Tijdelijke aanduiding voor inhoud 2"/>
          <p:cNvSpPr txBox="1">
            <a:spLocks/>
          </p:cNvSpPr>
          <p:nvPr/>
        </p:nvSpPr>
        <p:spPr>
          <a:xfrm>
            <a:off x="22555" y="726752"/>
            <a:ext cx="4680520" cy="590872"/>
          </a:xfrm>
          <a:prstGeom prst="rect">
            <a:avLst/>
          </a:prstGeom>
        </p:spPr>
        <p:txBody>
          <a:bodyPr vert="horz" lIns="91440" tIns="45720" rIns="91440" bIns="45720" rtlCol="0">
            <a:noAutofit/>
          </a:bodyPr>
          <a:lstStyle/>
          <a:p>
            <a:pPr algn="just"/>
            <a:r>
              <a:rPr lang="en-US" sz="2000" b="1" dirty="0" err="1"/>
              <a:t>Enumeración</a:t>
            </a:r>
            <a:r>
              <a:rPr lang="en-US" sz="2000" b="1" dirty="0"/>
              <a:t> de </a:t>
            </a:r>
            <a:r>
              <a:rPr lang="en-US" sz="2000" b="1" dirty="0" err="1"/>
              <a:t>los</a:t>
            </a:r>
            <a:r>
              <a:rPr lang="en-US" sz="2000" b="1" dirty="0"/>
              <a:t> derechos (Art. 118. LECrim.)</a:t>
            </a:r>
          </a:p>
          <a:p>
            <a:pPr algn="just"/>
            <a:r>
              <a:rPr lang="es-ES" sz="2000" dirty="0"/>
              <a:t> </a:t>
            </a:r>
            <a:endParaRPr lang="nl-NL" sz="2400" dirty="0"/>
          </a:p>
          <a:p>
            <a:pPr algn="just"/>
            <a:endParaRPr lang="es-ES" sz="2000" i="1" dirty="0"/>
          </a:p>
          <a:p>
            <a:pPr algn="just"/>
            <a:endParaRPr lang="nl-NL" sz="800" dirty="0"/>
          </a:p>
        </p:txBody>
      </p:sp>
      <p:sp>
        <p:nvSpPr>
          <p:cNvPr id="14" name="Tekstvak 13">
            <a:hlinkClick r:id="rId4" action="ppaction://hlinksldjump"/>
          </p:cNvPr>
          <p:cNvSpPr txBox="1"/>
          <p:nvPr/>
        </p:nvSpPr>
        <p:spPr>
          <a:xfrm>
            <a:off x="323528" y="1558100"/>
            <a:ext cx="4392491" cy="519116"/>
          </a:xfrm>
          <a:prstGeom prst="rect">
            <a:avLst/>
          </a:prstGeom>
          <a:solidFill>
            <a:srgbClr val="00A2DB">
              <a:alpha val="84000"/>
            </a:srgbClr>
          </a:solidFill>
        </p:spPr>
        <p:txBody>
          <a:bodyPr wrap="square" rtlCol="0">
            <a:spAutoFit/>
          </a:bodyPr>
          <a:lstStyle/>
          <a:p>
            <a:pPr algn="ctr">
              <a:lnSpc>
                <a:spcPts val="1600"/>
              </a:lnSpc>
            </a:pPr>
            <a:r>
              <a:rPr lang="es-ES" sz="2000" dirty="0">
                <a:solidFill>
                  <a:schemeClr val="bg1"/>
                </a:solidFill>
              </a:rPr>
              <a:t>Derecho a ser informado sobre sus derechos de forma comprensible</a:t>
            </a:r>
          </a:p>
        </p:txBody>
      </p:sp>
      <p:sp>
        <p:nvSpPr>
          <p:cNvPr id="16" name="Tekstvak 15">
            <a:hlinkClick r:id="rId5" action="ppaction://hlinksldjump"/>
          </p:cNvPr>
          <p:cNvSpPr txBox="1"/>
          <p:nvPr/>
        </p:nvSpPr>
        <p:spPr>
          <a:xfrm>
            <a:off x="310588" y="4365104"/>
            <a:ext cx="4392484" cy="400110"/>
          </a:xfrm>
          <a:prstGeom prst="rect">
            <a:avLst/>
          </a:prstGeom>
          <a:solidFill>
            <a:schemeClr val="tx2">
              <a:alpha val="84000"/>
            </a:schemeClr>
          </a:solidFill>
        </p:spPr>
        <p:txBody>
          <a:bodyPr wrap="square" rtlCol="0">
            <a:spAutoFit/>
          </a:bodyPr>
          <a:lstStyle/>
          <a:p>
            <a:pPr algn="ctr"/>
            <a:r>
              <a:rPr lang="es-ES" sz="2000" dirty="0">
                <a:solidFill>
                  <a:schemeClr val="bg1"/>
                </a:solidFill>
              </a:rPr>
              <a:t>Asistencia jurídica gratuita</a:t>
            </a:r>
          </a:p>
        </p:txBody>
      </p:sp>
      <p:sp>
        <p:nvSpPr>
          <p:cNvPr id="17" name="Tekstvak 16">
            <a:hlinkClick r:id="rId6" action="ppaction://hlinksldjump"/>
          </p:cNvPr>
          <p:cNvSpPr txBox="1"/>
          <p:nvPr/>
        </p:nvSpPr>
        <p:spPr>
          <a:xfrm>
            <a:off x="310587" y="2276872"/>
            <a:ext cx="4392487" cy="519116"/>
          </a:xfrm>
          <a:prstGeom prst="rect">
            <a:avLst/>
          </a:prstGeom>
          <a:solidFill>
            <a:schemeClr val="tx2">
              <a:alpha val="84000"/>
            </a:schemeClr>
          </a:solidFill>
        </p:spPr>
        <p:txBody>
          <a:bodyPr wrap="square" rtlCol="0">
            <a:spAutoFit/>
          </a:bodyPr>
          <a:lstStyle/>
          <a:p>
            <a:pPr algn="ctr">
              <a:lnSpc>
                <a:spcPts val="1600"/>
              </a:lnSpc>
            </a:pPr>
            <a:r>
              <a:rPr lang="es-ES" sz="2000" dirty="0">
                <a:solidFill>
                  <a:schemeClr val="bg1"/>
                </a:solidFill>
              </a:rPr>
              <a:t>Derecho a ser informado sobre la naturaleza de la acusación</a:t>
            </a:r>
          </a:p>
        </p:txBody>
      </p:sp>
      <p:sp>
        <p:nvSpPr>
          <p:cNvPr id="12" name="Tekstvak 11">
            <a:hlinkClick r:id="rId7" action="ppaction://hlinksldjump"/>
          </p:cNvPr>
          <p:cNvSpPr txBox="1"/>
          <p:nvPr/>
        </p:nvSpPr>
        <p:spPr>
          <a:xfrm>
            <a:off x="310588" y="5020558"/>
            <a:ext cx="4392484" cy="496674"/>
          </a:xfrm>
          <a:prstGeom prst="rect">
            <a:avLst/>
          </a:prstGeom>
          <a:solidFill>
            <a:schemeClr val="tx2">
              <a:alpha val="84000"/>
            </a:schemeClr>
          </a:solidFill>
        </p:spPr>
        <p:txBody>
          <a:bodyPr wrap="square" rtlCol="0">
            <a:spAutoFit/>
          </a:bodyPr>
          <a:lstStyle/>
          <a:p>
            <a:pPr algn="ctr">
              <a:lnSpc>
                <a:spcPts val="1500"/>
              </a:lnSpc>
            </a:pPr>
            <a:r>
              <a:rPr lang="es-ES" sz="2000" dirty="0">
                <a:solidFill>
                  <a:schemeClr val="bg1"/>
                </a:solidFill>
              </a:rPr>
              <a:t>Derecho  a la traducción y a ser asistido por un intérprete</a:t>
            </a:r>
          </a:p>
        </p:txBody>
      </p:sp>
      <p:sp>
        <p:nvSpPr>
          <p:cNvPr id="20" name="Tekstvak 19">
            <a:hlinkClick r:id="rId8" action="ppaction://hlinksldjump"/>
          </p:cNvPr>
          <p:cNvSpPr txBox="1"/>
          <p:nvPr/>
        </p:nvSpPr>
        <p:spPr>
          <a:xfrm>
            <a:off x="323528" y="3717032"/>
            <a:ext cx="4379544" cy="400110"/>
          </a:xfrm>
          <a:prstGeom prst="rect">
            <a:avLst/>
          </a:prstGeom>
          <a:solidFill>
            <a:schemeClr val="tx2">
              <a:alpha val="84000"/>
            </a:schemeClr>
          </a:solidFill>
        </p:spPr>
        <p:txBody>
          <a:bodyPr wrap="square" rtlCol="0">
            <a:spAutoFit/>
          </a:bodyPr>
          <a:lstStyle/>
          <a:p>
            <a:pPr algn="ctr"/>
            <a:r>
              <a:rPr lang="es-ES" sz="2000" dirty="0">
                <a:solidFill>
                  <a:schemeClr val="bg1"/>
                </a:solidFill>
              </a:rPr>
              <a:t>Libre elección de abogado/</a:t>
            </a:r>
            <a:r>
              <a:rPr lang="es-ES" sz="2000" dirty="0" err="1">
                <a:solidFill>
                  <a:schemeClr val="bg1"/>
                </a:solidFill>
              </a:rPr>
              <a:t>a/a</a:t>
            </a:r>
            <a:endParaRPr lang="es-ES" sz="2000" dirty="0">
              <a:solidFill>
                <a:schemeClr val="bg1"/>
              </a:solidFill>
            </a:endParaRPr>
          </a:p>
        </p:txBody>
      </p:sp>
      <p:sp>
        <p:nvSpPr>
          <p:cNvPr id="18" name="Tekstvak 16">
            <a:hlinkClick r:id="rId6" action="ppaction://hlinksldjump"/>
          </p:cNvPr>
          <p:cNvSpPr txBox="1"/>
          <p:nvPr/>
        </p:nvSpPr>
        <p:spPr>
          <a:xfrm>
            <a:off x="323528" y="2996952"/>
            <a:ext cx="4379545" cy="519116"/>
          </a:xfrm>
          <a:prstGeom prst="rect">
            <a:avLst/>
          </a:prstGeom>
          <a:solidFill>
            <a:schemeClr val="tx2">
              <a:alpha val="84000"/>
            </a:schemeClr>
          </a:solidFill>
        </p:spPr>
        <p:txBody>
          <a:bodyPr wrap="square" rtlCol="0">
            <a:spAutoFit/>
          </a:bodyPr>
          <a:lstStyle/>
          <a:p>
            <a:pPr algn="ctr">
              <a:lnSpc>
                <a:spcPts val="1600"/>
              </a:lnSpc>
            </a:pPr>
            <a:r>
              <a:rPr lang="es-ES" sz="2000" dirty="0">
                <a:solidFill>
                  <a:schemeClr val="bg1"/>
                </a:solidFill>
              </a:rPr>
              <a:t>Derecho a examinar las actuaciones con antelación</a:t>
            </a:r>
          </a:p>
        </p:txBody>
      </p:sp>
      <p:sp>
        <p:nvSpPr>
          <p:cNvPr id="23" name="Tekstvak 16">
            <a:hlinkClick r:id="rId6" action="ppaction://hlinksldjump"/>
          </p:cNvPr>
          <p:cNvSpPr txBox="1"/>
          <p:nvPr/>
        </p:nvSpPr>
        <p:spPr>
          <a:xfrm>
            <a:off x="323528" y="5691072"/>
            <a:ext cx="4379543" cy="474232"/>
          </a:xfrm>
          <a:prstGeom prst="rect">
            <a:avLst/>
          </a:prstGeom>
          <a:solidFill>
            <a:schemeClr val="tx2">
              <a:alpha val="84000"/>
            </a:schemeClr>
          </a:solidFill>
        </p:spPr>
        <p:txBody>
          <a:bodyPr wrap="square" rtlCol="0">
            <a:spAutoFit/>
          </a:bodyPr>
          <a:lstStyle/>
          <a:p>
            <a:pPr algn="ctr">
              <a:lnSpc>
                <a:spcPts val="1400"/>
              </a:lnSpc>
            </a:pPr>
            <a:r>
              <a:rPr lang="es-ES" sz="2000" dirty="0">
                <a:solidFill>
                  <a:schemeClr val="bg1"/>
                </a:solidFill>
              </a:rPr>
              <a:t>Derecho a guardar silencio y a no prestar declaración</a:t>
            </a:r>
          </a:p>
        </p:txBody>
      </p:sp>
      <p:sp>
        <p:nvSpPr>
          <p:cNvPr id="25" name="Tekstvak 16">
            <a:hlinkClick r:id="rId6" action="ppaction://hlinksldjump"/>
          </p:cNvPr>
          <p:cNvSpPr txBox="1"/>
          <p:nvPr/>
        </p:nvSpPr>
        <p:spPr>
          <a:xfrm>
            <a:off x="323527" y="6330806"/>
            <a:ext cx="4379543" cy="400110"/>
          </a:xfrm>
          <a:prstGeom prst="rect">
            <a:avLst/>
          </a:prstGeom>
          <a:solidFill>
            <a:schemeClr val="tx2">
              <a:alpha val="84000"/>
            </a:schemeClr>
          </a:solidFill>
        </p:spPr>
        <p:txBody>
          <a:bodyPr wrap="square" rtlCol="0">
            <a:spAutoFit/>
          </a:bodyPr>
          <a:lstStyle/>
          <a:p>
            <a:pPr algn="ctr"/>
            <a:r>
              <a:rPr lang="es-ES" sz="2000" dirty="0">
                <a:solidFill>
                  <a:schemeClr val="bg1"/>
                </a:solidFill>
              </a:rPr>
              <a:t>Derecho a la no autoincriminación</a:t>
            </a:r>
          </a:p>
        </p:txBody>
      </p:sp>
    </p:spTree>
    <p:extLst>
      <p:ext uri="{BB962C8B-B14F-4D97-AF65-F5344CB8AC3E}">
        <p14:creationId xmlns:p14="http://schemas.microsoft.com/office/powerpoint/2010/main" val="627129368"/>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Taru-Algemeen\SUPRALAT\W4.A1.Website\Pictures\UM LAW Politie en Recht (J.Vos) juni 2013\UM LAW Politie en Recht (J.Vos)\Politie en Recht 1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303" t="2368" r="7859" b="-17"/>
          <a:stretch/>
        </p:blipFill>
        <p:spPr bwMode="auto">
          <a:xfrm>
            <a:off x="5121932" y="5358"/>
            <a:ext cx="4067944"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Vijfhoek 6"/>
          <p:cNvSpPr/>
          <p:nvPr/>
        </p:nvSpPr>
        <p:spPr>
          <a:xfrm>
            <a:off x="0" y="332656"/>
            <a:ext cx="5148064" cy="5760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Parte 3: Entrevista-Interrogatorio</a:t>
            </a:r>
          </a:p>
        </p:txBody>
      </p:sp>
      <p:sp>
        <p:nvSpPr>
          <p:cNvPr id="14" name="Tekstvak 13">
            <a:hlinkClick r:id="rId4" action="ppaction://hlinksldjump"/>
          </p:cNvPr>
          <p:cNvSpPr txBox="1"/>
          <p:nvPr/>
        </p:nvSpPr>
        <p:spPr>
          <a:xfrm>
            <a:off x="34330" y="974452"/>
            <a:ext cx="4871026" cy="646331"/>
          </a:xfrm>
          <a:prstGeom prst="rect">
            <a:avLst/>
          </a:prstGeom>
          <a:solidFill>
            <a:srgbClr val="00A2DB">
              <a:alpha val="84000"/>
            </a:srgbClr>
          </a:solidFill>
        </p:spPr>
        <p:txBody>
          <a:bodyPr wrap="square" rtlCol="0">
            <a:spAutoFit/>
          </a:bodyPr>
          <a:lstStyle/>
          <a:p>
            <a:r>
              <a:rPr lang="es-ES" dirty="0">
                <a:solidFill>
                  <a:srgbClr val="FFFFFF"/>
                </a:solidFill>
                <a:latin typeface="Articulate Light"/>
              </a:rPr>
              <a:t>Confidencialidad de la comunicación entre abogado/a y cliente</a:t>
            </a:r>
          </a:p>
        </p:txBody>
      </p:sp>
      <p:sp>
        <p:nvSpPr>
          <p:cNvPr id="13" name="Rechthoek 12"/>
          <p:cNvSpPr/>
          <p:nvPr/>
        </p:nvSpPr>
        <p:spPr>
          <a:xfrm>
            <a:off x="5148961" y="-70208"/>
            <a:ext cx="4067944" cy="6918126"/>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 name="2 CuadroTexto"/>
          <p:cNvSpPr txBox="1"/>
          <p:nvPr/>
        </p:nvSpPr>
        <p:spPr>
          <a:xfrm>
            <a:off x="142925" y="1772816"/>
            <a:ext cx="4653836" cy="5016758"/>
          </a:xfrm>
          <a:prstGeom prst="rect">
            <a:avLst/>
          </a:prstGeom>
          <a:noFill/>
        </p:spPr>
        <p:txBody>
          <a:bodyPr wrap="square" rtlCol="0">
            <a:spAutoFit/>
          </a:bodyPr>
          <a:lstStyle/>
          <a:p>
            <a:r>
              <a:rPr lang="ca-ES" sz="2000" dirty="0"/>
              <a:t>En este </a:t>
            </a:r>
            <a:r>
              <a:rPr lang="ca-ES" sz="2000" dirty="0" err="1"/>
              <a:t>sentido</a:t>
            </a:r>
            <a:r>
              <a:rPr lang="ca-ES" sz="2000" dirty="0"/>
              <a:t>, el art. 118.4 </a:t>
            </a:r>
            <a:r>
              <a:rPr lang="ca-ES" sz="2000" dirty="0" err="1"/>
              <a:t>dispone</a:t>
            </a:r>
            <a:r>
              <a:rPr lang="ca-ES" sz="2000" dirty="0"/>
              <a:t> que:</a:t>
            </a:r>
          </a:p>
          <a:p>
            <a:pPr marL="144000" indent="-144000">
              <a:buFont typeface="Arial" panose="020B0604020202020204" pitchFamily="34" charset="0"/>
              <a:buChar char="•"/>
            </a:pPr>
            <a:r>
              <a:rPr lang="es-ES" sz="2000" dirty="0"/>
              <a:t>Si estas conversaciones o comunicaciones hubieran sido captadas o intervenidas durante la ejecución de alguna de las diligencias reguladas en esta ley, el juez ordenará la eliminación de la grabación o la entrega al destinatario de la correspondencia detenida, dejando constancia de estas circunstancias en las actuaciones. </a:t>
            </a:r>
          </a:p>
          <a:p>
            <a:pPr marL="144000" indent="-144000">
              <a:buFont typeface="Arial" panose="020B0604020202020204" pitchFamily="34" charset="0"/>
              <a:buChar char="•"/>
            </a:pPr>
            <a:endParaRPr lang="es-ES" sz="2000" dirty="0"/>
          </a:p>
          <a:p>
            <a:pPr marL="144000" indent="-144000">
              <a:buFont typeface="Arial" panose="020B0604020202020204" pitchFamily="34" charset="0"/>
              <a:buChar char="•"/>
            </a:pPr>
            <a:r>
              <a:rPr lang="es-ES" sz="2000" dirty="0"/>
              <a:t>No será de aplicación si se constata la participación del abogado/a en el hecho delictivo investigado o de su implicación junto con el investigado o encausado en la comisión de otra infracción penal.</a:t>
            </a:r>
            <a:endParaRPr lang="ca-ES" sz="2000" dirty="0"/>
          </a:p>
        </p:txBody>
      </p:sp>
    </p:spTree>
    <p:extLst>
      <p:ext uri="{BB962C8B-B14F-4D97-AF65-F5344CB8AC3E}">
        <p14:creationId xmlns:p14="http://schemas.microsoft.com/office/powerpoint/2010/main" val="381938941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L:\Taru-Algemeen\SUPRALAT\W4.A1.Website\Pictures\UM LAW Politie en Recht (J.Vos) juni 2013\UM LAW Politie en Recht (J.Vos)\Politie en Recht 3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1058" r="10584" b="25176"/>
          <a:stretch/>
        </p:blipFill>
        <p:spPr bwMode="auto">
          <a:xfrm>
            <a:off x="-15924" y="-10774"/>
            <a:ext cx="9197788" cy="2967076"/>
          </a:xfrm>
          <a:prstGeom prst="rect">
            <a:avLst/>
          </a:prstGeom>
          <a:noFill/>
          <a:extLst>
            <a:ext uri="{909E8E84-426E-40DD-AFC4-6F175D3DCCD1}">
              <a14:hiddenFill xmlns:a14="http://schemas.microsoft.com/office/drawing/2010/main">
                <a:solidFill>
                  <a:srgbClr val="FFFFFF"/>
                </a:solidFill>
              </a14:hiddenFill>
            </a:ext>
          </a:extLst>
        </p:spPr>
      </p:pic>
      <p:sp>
        <p:nvSpPr>
          <p:cNvPr id="18" name="Tijdelijke aanduiding voor inhoud 2"/>
          <p:cNvSpPr txBox="1">
            <a:spLocks/>
          </p:cNvSpPr>
          <p:nvPr/>
        </p:nvSpPr>
        <p:spPr>
          <a:xfrm>
            <a:off x="0" y="3140968"/>
            <a:ext cx="9144000" cy="3717032"/>
          </a:xfrm>
          <a:prstGeom prst="rect">
            <a:avLst/>
          </a:prstGeom>
          <a:solidFill>
            <a:schemeClr val="bg2">
              <a:lumMod val="95000"/>
            </a:schemeClr>
          </a:solidFill>
        </p:spPr>
        <p:txBody>
          <a:bodyPr vert="horz" lIns="91440" tIns="45720" rIns="91440" bIns="45720" rtlCol="0">
            <a:noAutofit/>
          </a:bodyPr>
          <a:lstStyle/>
          <a:p>
            <a:r>
              <a:rPr lang="es-ES" dirty="0"/>
              <a:t>La letrada M. habla con Jacques en inglés. La comunicación se realiza con dificultad. Jacques no entiende que también se le ha arrestado por resistencia a la autoridad. </a:t>
            </a:r>
          </a:p>
          <a:p>
            <a:r>
              <a:rPr lang="es-ES" dirty="0"/>
              <a:t> </a:t>
            </a:r>
          </a:p>
          <a:p>
            <a:r>
              <a:rPr lang="es-ES" dirty="0"/>
              <a:t>La letrada M. le indica que debería solicitar un intérprete para el interrogatorio y que debería responder a las preguntas de la policía, porque los cargos son por delito menor y le enviarán a casa. Al final de la entrevista, el funcionario de custodia le dice a la letrada M. que Jacques será interrogado por la mañana. Pregunta si la letrada M. estará presente.    </a:t>
            </a:r>
          </a:p>
          <a:p>
            <a:r>
              <a:rPr lang="es-ES" dirty="0"/>
              <a:t> </a:t>
            </a:r>
          </a:p>
          <a:p>
            <a:r>
              <a:rPr lang="es-ES" dirty="0"/>
              <a:t>La abogada M. responde que estará fuera tomando declaración a un testigo. ¿Se puede posponer hasta la tarde? El funcionario responde que no habrá salas de interrogatorio disponibles por la tarde. </a:t>
            </a:r>
          </a:p>
          <a:p>
            <a:pPr algn="just"/>
            <a:r>
              <a:rPr lang="es-ES" dirty="0"/>
              <a:t> </a:t>
            </a:r>
          </a:p>
        </p:txBody>
      </p:sp>
      <p:sp>
        <p:nvSpPr>
          <p:cNvPr id="16" name="Rechthoek 15"/>
          <p:cNvSpPr/>
          <p:nvPr/>
        </p:nvSpPr>
        <p:spPr>
          <a:xfrm>
            <a:off x="-15924" y="-10774"/>
            <a:ext cx="9197788" cy="3151742"/>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Tekstvak 7"/>
          <p:cNvSpPr txBox="1"/>
          <p:nvPr/>
        </p:nvSpPr>
        <p:spPr>
          <a:xfrm>
            <a:off x="301030" y="2800072"/>
            <a:ext cx="8496944" cy="369332"/>
          </a:xfrm>
          <a:prstGeom prst="rect">
            <a:avLst/>
          </a:prstGeom>
          <a:solidFill>
            <a:schemeClr val="tx1"/>
          </a:solidFill>
        </p:spPr>
        <p:txBody>
          <a:bodyPr wrap="square" rtlCol="0">
            <a:spAutoFit/>
          </a:bodyPr>
          <a:lstStyle/>
          <a:p>
            <a:pPr algn="ctr"/>
            <a:r>
              <a:rPr lang="es-ES" i="1" dirty="0">
                <a:solidFill>
                  <a:schemeClr val="bg1"/>
                </a:solidFill>
              </a:rPr>
              <a:t>Lea el caso y a continuación responda a las PREGUNTAS</a:t>
            </a:r>
          </a:p>
        </p:txBody>
      </p:sp>
      <p:sp>
        <p:nvSpPr>
          <p:cNvPr id="7" name="Vijfhoek 6"/>
          <p:cNvSpPr/>
          <p:nvPr/>
        </p:nvSpPr>
        <p:spPr>
          <a:xfrm>
            <a:off x="0" y="332656"/>
            <a:ext cx="6336704" cy="5760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a:t>Entrevista</a:t>
            </a:r>
          </a:p>
        </p:txBody>
      </p:sp>
    </p:spTree>
    <p:extLst>
      <p:ext uri="{BB962C8B-B14F-4D97-AF65-F5344CB8AC3E}">
        <p14:creationId xmlns:p14="http://schemas.microsoft.com/office/powerpoint/2010/main" val="295678322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ggende oorkonde 3"/>
          <p:cNvSpPr/>
          <p:nvPr/>
        </p:nvSpPr>
        <p:spPr>
          <a:xfrm>
            <a:off x="216024" y="44624"/>
            <a:ext cx="8748464" cy="6696744"/>
          </a:xfrm>
          <a:prstGeom prst="horizontalScroll">
            <a:avLst/>
          </a:prstGeom>
          <a:solidFill>
            <a:schemeClr val="bg2">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3" name="Tijdelijke aanduiding voor inhoud 2"/>
          <p:cNvSpPr>
            <a:spLocks noGrp="1"/>
          </p:cNvSpPr>
          <p:nvPr>
            <p:ph idx="1"/>
          </p:nvPr>
        </p:nvSpPr>
        <p:spPr>
          <a:xfrm>
            <a:off x="1979712" y="2780928"/>
            <a:ext cx="6192688" cy="1224136"/>
          </a:xfrm>
        </p:spPr>
        <p:style>
          <a:lnRef idx="2">
            <a:schemeClr val="accent6"/>
          </a:lnRef>
          <a:fillRef idx="1">
            <a:schemeClr val="lt1"/>
          </a:fillRef>
          <a:effectRef idx="0">
            <a:schemeClr val="accent6"/>
          </a:effectRef>
          <a:fontRef idx="minor">
            <a:schemeClr val="dk1"/>
          </a:fontRef>
        </p:style>
        <p:txBody>
          <a:bodyPr>
            <a:normAutofit/>
          </a:bodyPr>
          <a:lstStyle/>
          <a:p>
            <a:pPr algn="ctr">
              <a:buNone/>
            </a:pPr>
            <a:r>
              <a:rPr lang="es-ES" b="1" dirty="0">
                <a:latin typeface="Comic Sans MS" pitchFamily="66" charset="0"/>
              </a:rPr>
              <a:t>Preguntas sobre el caso práctico: Entrevista</a:t>
            </a:r>
          </a:p>
        </p:txBody>
      </p:sp>
      <p:sp>
        <p:nvSpPr>
          <p:cNvPr id="6" name="Afgeronde rechthoek 5">
            <a:hlinkClick r:id="rId2" action="ppaction://hlinksldjump"/>
          </p:cNvPr>
          <p:cNvSpPr/>
          <p:nvPr/>
        </p:nvSpPr>
        <p:spPr>
          <a:xfrm>
            <a:off x="395536" y="249289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2</a:t>
            </a:r>
          </a:p>
        </p:txBody>
      </p:sp>
      <p:sp>
        <p:nvSpPr>
          <p:cNvPr id="7" name="Afgeronde rechthoek 6">
            <a:hlinkClick r:id="rId3" action="ppaction://hlinksldjump"/>
          </p:cNvPr>
          <p:cNvSpPr/>
          <p:nvPr/>
        </p:nvSpPr>
        <p:spPr>
          <a:xfrm>
            <a:off x="395536" y="292494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3</a:t>
            </a:r>
          </a:p>
        </p:txBody>
      </p:sp>
      <p:sp>
        <p:nvSpPr>
          <p:cNvPr id="8" name="Afgeronde rechthoek 7">
            <a:hlinkClick r:id="rId4" action="ppaction://hlinksldjump"/>
          </p:cNvPr>
          <p:cNvSpPr/>
          <p:nvPr/>
        </p:nvSpPr>
        <p:spPr>
          <a:xfrm>
            <a:off x="395536" y="335699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4</a:t>
            </a:r>
          </a:p>
        </p:txBody>
      </p:sp>
      <p:sp>
        <p:nvSpPr>
          <p:cNvPr id="9" name="Afgeronde rechthoek 8">
            <a:hlinkClick r:id="rId5" action="ppaction://hlinksldjump"/>
          </p:cNvPr>
          <p:cNvSpPr/>
          <p:nvPr/>
        </p:nvSpPr>
        <p:spPr>
          <a:xfrm>
            <a:off x="395536" y="378904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5</a:t>
            </a:r>
          </a:p>
        </p:txBody>
      </p:sp>
      <p:sp>
        <p:nvSpPr>
          <p:cNvPr id="10" name="Afgeronde rechthoek 9">
            <a:hlinkClick r:id="rId6" action="ppaction://hlinksldjump"/>
          </p:cNvPr>
          <p:cNvSpPr/>
          <p:nvPr/>
        </p:nvSpPr>
        <p:spPr>
          <a:xfrm>
            <a:off x="395536" y="206084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1</a:t>
            </a:r>
          </a:p>
        </p:txBody>
      </p:sp>
      <p:sp>
        <p:nvSpPr>
          <p:cNvPr id="11" name="Afgeronde rechthoek 10">
            <a:hlinkClick r:id="rId7" action="ppaction://hlinksldjump"/>
          </p:cNvPr>
          <p:cNvSpPr/>
          <p:nvPr/>
        </p:nvSpPr>
        <p:spPr>
          <a:xfrm>
            <a:off x="395536" y="422108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6</a:t>
            </a:r>
          </a:p>
        </p:txBody>
      </p:sp>
      <p:sp>
        <p:nvSpPr>
          <p:cNvPr id="12" name="Afgeronde rechthoek 11">
            <a:hlinkClick r:id="rId8" action="ppaction://hlinksldjump"/>
          </p:cNvPr>
          <p:cNvSpPr/>
          <p:nvPr/>
        </p:nvSpPr>
        <p:spPr>
          <a:xfrm>
            <a:off x="395536" y="508518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8</a:t>
            </a:r>
          </a:p>
        </p:txBody>
      </p:sp>
      <p:sp>
        <p:nvSpPr>
          <p:cNvPr id="13" name="Afgeronde rechthoek 12">
            <a:hlinkClick r:id="rId9" action="ppaction://hlinksldjump"/>
          </p:cNvPr>
          <p:cNvSpPr/>
          <p:nvPr/>
        </p:nvSpPr>
        <p:spPr>
          <a:xfrm>
            <a:off x="395536" y="465313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7</a:t>
            </a:r>
          </a:p>
        </p:txBody>
      </p:sp>
      <p:sp>
        <p:nvSpPr>
          <p:cNvPr id="15" name="Afgeronde rechthoek 14">
            <a:hlinkClick r:id="rId10" action="ppaction://hlinksldjump"/>
          </p:cNvPr>
          <p:cNvSpPr/>
          <p:nvPr/>
        </p:nvSpPr>
        <p:spPr>
          <a:xfrm>
            <a:off x="395536" y="594928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b="1">
                <a:solidFill>
                  <a:schemeClr val="accent6">
                    <a:lumMod val="50000"/>
                  </a:schemeClr>
                </a:solidFill>
              </a:rPr>
              <a:t>10</a:t>
            </a:r>
          </a:p>
        </p:txBody>
      </p:sp>
      <p:sp>
        <p:nvSpPr>
          <p:cNvPr id="16" name="Afgeronde rechthoek 15">
            <a:hlinkClick r:id="rId11" action="ppaction://hlinksldjump"/>
          </p:cNvPr>
          <p:cNvSpPr/>
          <p:nvPr/>
        </p:nvSpPr>
        <p:spPr>
          <a:xfrm>
            <a:off x="395536" y="551723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9</a:t>
            </a:r>
          </a:p>
        </p:txBody>
      </p:sp>
    </p:spTree>
    <p:extLst>
      <p:ext uri="{BB962C8B-B14F-4D97-AF65-F5344CB8AC3E}">
        <p14:creationId xmlns:p14="http://schemas.microsoft.com/office/powerpoint/2010/main" val="1955782431"/>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ggende oorkonde 3"/>
          <p:cNvSpPr/>
          <p:nvPr/>
        </p:nvSpPr>
        <p:spPr>
          <a:xfrm>
            <a:off x="216024" y="44624"/>
            <a:ext cx="8748464" cy="6696744"/>
          </a:xfrm>
          <a:prstGeom prst="horizontalScroll">
            <a:avLst/>
          </a:prstGeom>
          <a:solidFill>
            <a:schemeClr val="bg2">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17" name="Ovale toelichting 16"/>
          <p:cNvSpPr/>
          <p:nvPr/>
        </p:nvSpPr>
        <p:spPr>
          <a:xfrm>
            <a:off x="1691680" y="1412776"/>
            <a:ext cx="6336704" cy="2952328"/>
          </a:xfrm>
          <a:prstGeom prst="wedgeEllipse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3200" dirty="0"/>
              <a:t>¿Se vulneró el derecho a las facilidades necesarias para la preparación de la defensa?</a:t>
            </a:r>
          </a:p>
        </p:txBody>
      </p:sp>
      <p:sp>
        <p:nvSpPr>
          <p:cNvPr id="19" name="Afgeronde rechthoek 18">
            <a:hlinkClick r:id="rId2" action="ppaction://hlinksldjump"/>
          </p:cNvPr>
          <p:cNvSpPr/>
          <p:nvPr/>
        </p:nvSpPr>
        <p:spPr>
          <a:xfrm>
            <a:off x="395536" y="249289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2</a:t>
            </a:r>
          </a:p>
        </p:txBody>
      </p:sp>
      <p:sp>
        <p:nvSpPr>
          <p:cNvPr id="20" name="Afgeronde rechthoek 19">
            <a:hlinkClick r:id="rId3" action="ppaction://hlinksldjump"/>
          </p:cNvPr>
          <p:cNvSpPr/>
          <p:nvPr/>
        </p:nvSpPr>
        <p:spPr>
          <a:xfrm>
            <a:off x="395536" y="292494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3</a:t>
            </a:r>
          </a:p>
        </p:txBody>
      </p:sp>
      <p:sp>
        <p:nvSpPr>
          <p:cNvPr id="21" name="Afgeronde rechthoek 20">
            <a:hlinkClick r:id="rId4" action="ppaction://hlinksldjump"/>
          </p:cNvPr>
          <p:cNvSpPr/>
          <p:nvPr/>
        </p:nvSpPr>
        <p:spPr>
          <a:xfrm>
            <a:off x="395536" y="335699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4</a:t>
            </a:r>
          </a:p>
        </p:txBody>
      </p:sp>
      <p:sp>
        <p:nvSpPr>
          <p:cNvPr id="22" name="Afgeronde rechthoek 21">
            <a:hlinkClick r:id="rId5" action="ppaction://hlinksldjump"/>
          </p:cNvPr>
          <p:cNvSpPr/>
          <p:nvPr/>
        </p:nvSpPr>
        <p:spPr>
          <a:xfrm>
            <a:off x="395536" y="378904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5</a:t>
            </a:r>
          </a:p>
        </p:txBody>
      </p:sp>
      <p:sp>
        <p:nvSpPr>
          <p:cNvPr id="23" name="Afgeronde rechthoek 22">
            <a:hlinkClick r:id="rId6" action="ppaction://hlinksldjump"/>
          </p:cNvPr>
          <p:cNvSpPr/>
          <p:nvPr/>
        </p:nvSpPr>
        <p:spPr>
          <a:xfrm>
            <a:off x="395536" y="206084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1</a:t>
            </a:r>
          </a:p>
        </p:txBody>
      </p:sp>
      <p:sp>
        <p:nvSpPr>
          <p:cNvPr id="24" name="Afgeronde rechthoek 23">
            <a:hlinkClick r:id="rId7" action="ppaction://hlinksldjump"/>
          </p:cNvPr>
          <p:cNvSpPr/>
          <p:nvPr/>
        </p:nvSpPr>
        <p:spPr>
          <a:xfrm>
            <a:off x="395536" y="422108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6</a:t>
            </a:r>
          </a:p>
        </p:txBody>
      </p:sp>
      <p:sp>
        <p:nvSpPr>
          <p:cNvPr id="25" name="Afgeronde rechthoek 24">
            <a:hlinkClick r:id="rId8" action="ppaction://hlinksldjump"/>
          </p:cNvPr>
          <p:cNvSpPr/>
          <p:nvPr/>
        </p:nvSpPr>
        <p:spPr>
          <a:xfrm>
            <a:off x="395536" y="508518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8</a:t>
            </a:r>
          </a:p>
        </p:txBody>
      </p:sp>
      <p:sp>
        <p:nvSpPr>
          <p:cNvPr id="26" name="Afgeronde rechthoek 25">
            <a:hlinkClick r:id="rId9" action="ppaction://hlinksldjump"/>
          </p:cNvPr>
          <p:cNvSpPr/>
          <p:nvPr/>
        </p:nvSpPr>
        <p:spPr>
          <a:xfrm>
            <a:off x="395536" y="465313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7</a:t>
            </a:r>
          </a:p>
        </p:txBody>
      </p:sp>
      <p:sp>
        <p:nvSpPr>
          <p:cNvPr id="27" name="Afgeronde rechthoek 26">
            <a:hlinkClick r:id="rId10" action="ppaction://hlinksldjump"/>
          </p:cNvPr>
          <p:cNvSpPr/>
          <p:nvPr/>
        </p:nvSpPr>
        <p:spPr>
          <a:xfrm>
            <a:off x="395536" y="594928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b="1">
                <a:solidFill>
                  <a:schemeClr val="accent6">
                    <a:lumMod val="50000"/>
                  </a:schemeClr>
                </a:solidFill>
              </a:rPr>
              <a:t>10</a:t>
            </a:r>
          </a:p>
        </p:txBody>
      </p:sp>
      <p:sp>
        <p:nvSpPr>
          <p:cNvPr id="28" name="Afgeronde rechthoek 27">
            <a:hlinkClick r:id="rId11" action="ppaction://hlinksldjump"/>
          </p:cNvPr>
          <p:cNvSpPr/>
          <p:nvPr/>
        </p:nvSpPr>
        <p:spPr>
          <a:xfrm>
            <a:off x="395536" y="551723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9</a:t>
            </a:r>
          </a:p>
        </p:txBody>
      </p:sp>
    </p:spTree>
    <p:extLst>
      <p:ext uri="{BB962C8B-B14F-4D97-AF65-F5344CB8AC3E}">
        <p14:creationId xmlns:p14="http://schemas.microsoft.com/office/powerpoint/2010/main" val="47904990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ggende oorkonde 3"/>
          <p:cNvSpPr/>
          <p:nvPr/>
        </p:nvSpPr>
        <p:spPr>
          <a:xfrm>
            <a:off x="216024" y="44624"/>
            <a:ext cx="8748464" cy="6696744"/>
          </a:xfrm>
          <a:prstGeom prst="horizontalScroll">
            <a:avLst/>
          </a:prstGeom>
          <a:solidFill>
            <a:schemeClr val="bg2">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5" name="Tekstvak 4"/>
          <p:cNvSpPr txBox="1"/>
          <p:nvPr/>
        </p:nvSpPr>
        <p:spPr>
          <a:xfrm>
            <a:off x="2317676" y="1915085"/>
            <a:ext cx="5400600" cy="1938992"/>
          </a:xfrm>
          <a:prstGeom prst="rect">
            <a:avLst/>
          </a:prstGeom>
          <a:solidFill>
            <a:schemeClr val="bg1"/>
          </a:solidFill>
        </p:spPr>
        <p:txBody>
          <a:bodyPr wrap="square" rtlCol="0">
            <a:spAutoFit/>
          </a:bodyPr>
          <a:lstStyle/>
          <a:p>
            <a:pPr algn="just"/>
            <a:r>
              <a:rPr lang="es-ES" sz="2000" dirty="0"/>
              <a:t>El derecho a las facilidades necesarias para la preparación de la defensa </a:t>
            </a:r>
            <a:r>
              <a:rPr lang="es-ES" sz="2000" b="1" dirty="0"/>
              <a:t>no se vulneró </a:t>
            </a:r>
            <a:r>
              <a:rPr lang="es-ES" sz="2000" dirty="0"/>
              <a:t>porque no hay nada que indique que las autoridades denegaran al sospechoso o a su abogada las facilidades o el tiempo suficiente para preparar la defensa. </a:t>
            </a:r>
          </a:p>
        </p:txBody>
      </p:sp>
      <p:sp>
        <p:nvSpPr>
          <p:cNvPr id="6" name="Afgeronde rechthoek 5">
            <a:hlinkClick r:id="rId2" action="ppaction://hlinksldjump"/>
          </p:cNvPr>
          <p:cNvSpPr/>
          <p:nvPr/>
        </p:nvSpPr>
        <p:spPr>
          <a:xfrm>
            <a:off x="395536" y="249289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2</a:t>
            </a:r>
          </a:p>
        </p:txBody>
      </p:sp>
      <p:sp>
        <p:nvSpPr>
          <p:cNvPr id="7" name="Afgeronde rechthoek 6">
            <a:hlinkClick r:id="rId3" action="ppaction://hlinksldjump"/>
          </p:cNvPr>
          <p:cNvSpPr/>
          <p:nvPr/>
        </p:nvSpPr>
        <p:spPr>
          <a:xfrm>
            <a:off x="395536" y="292494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3</a:t>
            </a:r>
          </a:p>
        </p:txBody>
      </p:sp>
      <p:sp>
        <p:nvSpPr>
          <p:cNvPr id="8" name="Afgeronde rechthoek 7">
            <a:hlinkClick r:id="rId4" action="ppaction://hlinksldjump"/>
          </p:cNvPr>
          <p:cNvSpPr/>
          <p:nvPr/>
        </p:nvSpPr>
        <p:spPr>
          <a:xfrm>
            <a:off x="395536" y="335699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4</a:t>
            </a:r>
          </a:p>
        </p:txBody>
      </p:sp>
      <p:sp>
        <p:nvSpPr>
          <p:cNvPr id="9" name="Afgeronde rechthoek 8">
            <a:hlinkClick r:id="rId5" action="ppaction://hlinksldjump"/>
          </p:cNvPr>
          <p:cNvSpPr/>
          <p:nvPr/>
        </p:nvSpPr>
        <p:spPr>
          <a:xfrm>
            <a:off x="395536" y="378904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5</a:t>
            </a:r>
          </a:p>
        </p:txBody>
      </p:sp>
      <p:sp>
        <p:nvSpPr>
          <p:cNvPr id="10" name="Afgeronde rechthoek 9">
            <a:hlinkClick r:id="rId6" action="ppaction://hlinksldjump"/>
          </p:cNvPr>
          <p:cNvSpPr/>
          <p:nvPr/>
        </p:nvSpPr>
        <p:spPr>
          <a:xfrm>
            <a:off x="395536" y="206084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1</a:t>
            </a:r>
          </a:p>
        </p:txBody>
      </p:sp>
      <p:sp>
        <p:nvSpPr>
          <p:cNvPr id="11" name="Afgeronde rechthoek 10">
            <a:hlinkClick r:id="rId7" action="ppaction://hlinksldjump"/>
          </p:cNvPr>
          <p:cNvSpPr/>
          <p:nvPr/>
        </p:nvSpPr>
        <p:spPr>
          <a:xfrm>
            <a:off x="395536" y="422108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6</a:t>
            </a:r>
          </a:p>
        </p:txBody>
      </p:sp>
      <p:sp>
        <p:nvSpPr>
          <p:cNvPr id="12" name="Afgeronde rechthoek 11">
            <a:hlinkClick r:id="rId8" action="ppaction://hlinksldjump"/>
          </p:cNvPr>
          <p:cNvSpPr/>
          <p:nvPr/>
        </p:nvSpPr>
        <p:spPr>
          <a:xfrm>
            <a:off x="395536" y="508518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8</a:t>
            </a:r>
          </a:p>
        </p:txBody>
      </p:sp>
      <p:sp>
        <p:nvSpPr>
          <p:cNvPr id="13" name="Afgeronde rechthoek 12">
            <a:hlinkClick r:id="rId9" action="ppaction://hlinksldjump"/>
          </p:cNvPr>
          <p:cNvSpPr/>
          <p:nvPr/>
        </p:nvSpPr>
        <p:spPr>
          <a:xfrm>
            <a:off x="395536" y="465313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7</a:t>
            </a:r>
          </a:p>
        </p:txBody>
      </p:sp>
      <p:sp>
        <p:nvSpPr>
          <p:cNvPr id="14" name="Afgeronde rechthoek 13">
            <a:hlinkClick r:id="rId10" action="ppaction://hlinksldjump"/>
          </p:cNvPr>
          <p:cNvSpPr/>
          <p:nvPr/>
        </p:nvSpPr>
        <p:spPr>
          <a:xfrm>
            <a:off x="395536" y="594928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b="1">
                <a:solidFill>
                  <a:schemeClr val="accent6">
                    <a:lumMod val="50000"/>
                  </a:schemeClr>
                </a:solidFill>
              </a:rPr>
              <a:t>10</a:t>
            </a:r>
          </a:p>
        </p:txBody>
      </p:sp>
      <p:sp>
        <p:nvSpPr>
          <p:cNvPr id="15" name="Afgeronde rechthoek 14">
            <a:hlinkClick r:id="rId11" action="ppaction://hlinksldjump"/>
          </p:cNvPr>
          <p:cNvSpPr/>
          <p:nvPr/>
        </p:nvSpPr>
        <p:spPr>
          <a:xfrm>
            <a:off x="395536" y="551723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9</a:t>
            </a:r>
          </a:p>
        </p:txBody>
      </p:sp>
    </p:spTree>
    <p:extLst>
      <p:ext uri="{BB962C8B-B14F-4D97-AF65-F5344CB8AC3E}">
        <p14:creationId xmlns:p14="http://schemas.microsoft.com/office/powerpoint/2010/main" val="426608889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ggende oorkonde 3"/>
          <p:cNvSpPr/>
          <p:nvPr/>
        </p:nvSpPr>
        <p:spPr>
          <a:xfrm>
            <a:off x="216024" y="44624"/>
            <a:ext cx="8748464" cy="6696744"/>
          </a:xfrm>
          <a:prstGeom prst="horizontalScroll">
            <a:avLst/>
          </a:prstGeom>
          <a:solidFill>
            <a:schemeClr val="bg2">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17" name="Ovale toelichting 16"/>
          <p:cNvSpPr/>
          <p:nvPr/>
        </p:nvSpPr>
        <p:spPr>
          <a:xfrm>
            <a:off x="2267744" y="1700808"/>
            <a:ext cx="5760640" cy="2664296"/>
          </a:xfrm>
          <a:prstGeom prst="wedgeEllipse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3200" dirty="0"/>
              <a:t>¿Se vulneró el derecho a interpretación?</a:t>
            </a:r>
          </a:p>
        </p:txBody>
      </p:sp>
      <p:sp>
        <p:nvSpPr>
          <p:cNvPr id="5" name="Afgeronde rechthoek 4">
            <a:hlinkClick r:id="rId2" action="ppaction://hlinksldjump"/>
          </p:cNvPr>
          <p:cNvSpPr/>
          <p:nvPr/>
        </p:nvSpPr>
        <p:spPr>
          <a:xfrm>
            <a:off x="395536" y="249289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2</a:t>
            </a:r>
          </a:p>
        </p:txBody>
      </p:sp>
      <p:sp>
        <p:nvSpPr>
          <p:cNvPr id="6" name="Afgeronde rechthoek 5">
            <a:hlinkClick r:id="rId3" action="ppaction://hlinksldjump"/>
          </p:cNvPr>
          <p:cNvSpPr/>
          <p:nvPr/>
        </p:nvSpPr>
        <p:spPr>
          <a:xfrm>
            <a:off x="395536" y="292494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3</a:t>
            </a:r>
          </a:p>
        </p:txBody>
      </p:sp>
      <p:sp>
        <p:nvSpPr>
          <p:cNvPr id="7" name="Afgeronde rechthoek 6">
            <a:hlinkClick r:id="rId4" action="ppaction://hlinksldjump"/>
          </p:cNvPr>
          <p:cNvSpPr/>
          <p:nvPr/>
        </p:nvSpPr>
        <p:spPr>
          <a:xfrm>
            <a:off x="395536" y="335699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4</a:t>
            </a:r>
          </a:p>
        </p:txBody>
      </p:sp>
      <p:sp>
        <p:nvSpPr>
          <p:cNvPr id="8" name="Afgeronde rechthoek 7">
            <a:hlinkClick r:id="rId5" action="ppaction://hlinksldjump"/>
          </p:cNvPr>
          <p:cNvSpPr/>
          <p:nvPr/>
        </p:nvSpPr>
        <p:spPr>
          <a:xfrm>
            <a:off x="395536" y="378904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5</a:t>
            </a:r>
          </a:p>
        </p:txBody>
      </p:sp>
      <p:sp>
        <p:nvSpPr>
          <p:cNvPr id="9" name="Afgeronde rechthoek 8">
            <a:hlinkClick r:id="rId6" action="ppaction://hlinksldjump"/>
          </p:cNvPr>
          <p:cNvSpPr/>
          <p:nvPr/>
        </p:nvSpPr>
        <p:spPr>
          <a:xfrm>
            <a:off x="395536" y="206084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1</a:t>
            </a:r>
          </a:p>
        </p:txBody>
      </p:sp>
      <p:sp>
        <p:nvSpPr>
          <p:cNvPr id="10" name="Afgeronde rechthoek 9">
            <a:hlinkClick r:id="rId7" action="ppaction://hlinksldjump"/>
          </p:cNvPr>
          <p:cNvSpPr/>
          <p:nvPr/>
        </p:nvSpPr>
        <p:spPr>
          <a:xfrm>
            <a:off x="395536" y="422108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6</a:t>
            </a:r>
          </a:p>
        </p:txBody>
      </p:sp>
      <p:sp>
        <p:nvSpPr>
          <p:cNvPr id="11" name="Afgeronde rechthoek 10">
            <a:hlinkClick r:id="rId8" action="ppaction://hlinksldjump"/>
          </p:cNvPr>
          <p:cNvSpPr/>
          <p:nvPr/>
        </p:nvSpPr>
        <p:spPr>
          <a:xfrm>
            <a:off x="395536" y="508518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8</a:t>
            </a:r>
          </a:p>
        </p:txBody>
      </p:sp>
      <p:sp>
        <p:nvSpPr>
          <p:cNvPr id="12" name="Afgeronde rechthoek 11">
            <a:hlinkClick r:id="rId9" action="ppaction://hlinksldjump"/>
          </p:cNvPr>
          <p:cNvSpPr/>
          <p:nvPr/>
        </p:nvSpPr>
        <p:spPr>
          <a:xfrm>
            <a:off x="395536" y="465313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7</a:t>
            </a:r>
          </a:p>
        </p:txBody>
      </p:sp>
      <p:sp>
        <p:nvSpPr>
          <p:cNvPr id="13" name="Afgeronde rechthoek 12">
            <a:hlinkClick r:id="rId10" action="ppaction://hlinksldjump"/>
          </p:cNvPr>
          <p:cNvSpPr/>
          <p:nvPr/>
        </p:nvSpPr>
        <p:spPr>
          <a:xfrm>
            <a:off x="395536" y="594928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b="1">
                <a:solidFill>
                  <a:schemeClr val="accent6">
                    <a:lumMod val="50000"/>
                  </a:schemeClr>
                </a:solidFill>
              </a:rPr>
              <a:t>10</a:t>
            </a:r>
          </a:p>
        </p:txBody>
      </p:sp>
      <p:sp>
        <p:nvSpPr>
          <p:cNvPr id="14" name="Afgeronde rechthoek 13">
            <a:hlinkClick r:id="rId11" action="ppaction://hlinksldjump"/>
          </p:cNvPr>
          <p:cNvSpPr/>
          <p:nvPr/>
        </p:nvSpPr>
        <p:spPr>
          <a:xfrm>
            <a:off x="395536" y="551723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9</a:t>
            </a:r>
          </a:p>
        </p:txBody>
      </p:sp>
    </p:spTree>
    <p:extLst>
      <p:ext uri="{BB962C8B-B14F-4D97-AF65-F5344CB8AC3E}">
        <p14:creationId xmlns:p14="http://schemas.microsoft.com/office/powerpoint/2010/main" val="1876613066"/>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ggende oorkonde 3"/>
          <p:cNvSpPr/>
          <p:nvPr/>
        </p:nvSpPr>
        <p:spPr>
          <a:xfrm>
            <a:off x="216024" y="44624"/>
            <a:ext cx="8748464" cy="6696744"/>
          </a:xfrm>
          <a:prstGeom prst="horizontalScroll">
            <a:avLst/>
          </a:prstGeom>
          <a:solidFill>
            <a:schemeClr val="bg2">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5" name="Tekstvak 4"/>
          <p:cNvSpPr txBox="1"/>
          <p:nvPr/>
        </p:nvSpPr>
        <p:spPr>
          <a:xfrm>
            <a:off x="2339752" y="1916832"/>
            <a:ext cx="5400600" cy="2862322"/>
          </a:xfrm>
          <a:prstGeom prst="rect">
            <a:avLst/>
          </a:prstGeom>
          <a:solidFill>
            <a:schemeClr val="bg1"/>
          </a:solidFill>
        </p:spPr>
        <p:txBody>
          <a:bodyPr wrap="square" rtlCol="0">
            <a:spAutoFit/>
          </a:bodyPr>
          <a:lstStyle/>
          <a:p>
            <a:pPr algn="just"/>
            <a:r>
              <a:rPr lang="es-ES" dirty="0"/>
              <a:t>Se </a:t>
            </a:r>
            <a:r>
              <a:rPr lang="es-ES" b="1" dirty="0"/>
              <a:t>vulneró</a:t>
            </a:r>
            <a:r>
              <a:rPr lang="es-ES" dirty="0"/>
              <a:t> el derecho a interpretación porque no hay nada que indique que las autoridades evaluaran si Jacques necesitaba la asistencia de intérprete.</a:t>
            </a:r>
            <a:r>
              <a:rPr lang="es-ES" b="1" dirty="0"/>
              <a:t> </a:t>
            </a:r>
            <a:r>
              <a:rPr lang="es-ES" dirty="0"/>
              <a:t>Si se hubiera realizado dicha evaluación, se hubieran detectado antes las dificultades de Jacques para comunicarse en inglés y para comunicarse con la abogada. Además, la abogada no debería haber dejado en manos de Jacques la decisión de si necesitaba interpretación durante el interrogatorio con las autoridades.</a:t>
            </a:r>
          </a:p>
        </p:txBody>
      </p:sp>
      <p:sp>
        <p:nvSpPr>
          <p:cNvPr id="6" name="Afgeronde rechthoek 5">
            <a:hlinkClick r:id="rId2" action="ppaction://hlinksldjump"/>
          </p:cNvPr>
          <p:cNvSpPr/>
          <p:nvPr/>
        </p:nvSpPr>
        <p:spPr>
          <a:xfrm>
            <a:off x="395536" y="249289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2</a:t>
            </a:r>
          </a:p>
        </p:txBody>
      </p:sp>
      <p:sp>
        <p:nvSpPr>
          <p:cNvPr id="7" name="Afgeronde rechthoek 6">
            <a:hlinkClick r:id="rId3" action="ppaction://hlinksldjump"/>
          </p:cNvPr>
          <p:cNvSpPr/>
          <p:nvPr/>
        </p:nvSpPr>
        <p:spPr>
          <a:xfrm>
            <a:off x="395536" y="292494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3</a:t>
            </a:r>
          </a:p>
        </p:txBody>
      </p:sp>
      <p:sp>
        <p:nvSpPr>
          <p:cNvPr id="8" name="Afgeronde rechthoek 7">
            <a:hlinkClick r:id="rId4" action="ppaction://hlinksldjump"/>
          </p:cNvPr>
          <p:cNvSpPr/>
          <p:nvPr/>
        </p:nvSpPr>
        <p:spPr>
          <a:xfrm>
            <a:off x="395536" y="335699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4</a:t>
            </a:r>
          </a:p>
        </p:txBody>
      </p:sp>
      <p:sp>
        <p:nvSpPr>
          <p:cNvPr id="9" name="Afgeronde rechthoek 8">
            <a:hlinkClick r:id="rId5" action="ppaction://hlinksldjump"/>
          </p:cNvPr>
          <p:cNvSpPr/>
          <p:nvPr/>
        </p:nvSpPr>
        <p:spPr>
          <a:xfrm>
            <a:off x="395536" y="378904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5</a:t>
            </a:r>
          </a:p>
        </p:txBody>
      </p:sp>
      <p:sp>
        <p:nvSpPr>
          <p:cNvPr id="10" name="Afgeronde rechthoek 9">
            <a:hlinkClick r:id="rId6" action="ppaction://hlinksldjump"/>
          </p:cNvPr>
          <p:cNvSpPr/>
          <p:nvPr/>
        </p:nvSpPr>
        <p:spPr>
          <a:xfrm>
            <a:off x="395536" y="206084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1</a:t>
            </a:r>
          </a:p>
        </p:txBody>
      </p:sp>
      <p:sp>
        <p:nvSpPr>
          <p:cNvPr id="11" name="Afgeronde rechthoek 10">
            <a:hlinkClick r:id="rId7" action="ppaction://hlinksldjump"/>
          </p:cNvPr>
          <p:cNvSpPr/>
          <p:nvPr/>
        </p:nvSpPr>
        <p:spPr>
          <a:xfrm>
            <a:off x="395536" y="422108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6</a:t>
            </a:r>
          </a:p>
        </p:txBody>
      </p:sp>
      <p:sp>
        <p:nvSpPr>
          <p:cNvPr id="12" name="Afgeronde rechthoek 11">
            <a:hlinkClick r:id="rId8" action="ppaction://hlinksldjump"/>
          </p:cNvPr>
          <p:cNvSpPr/>
          <p:nvPr/>
        </p:nvSpPr>
        <p:spPr>
          <a:xfrm>
            <a:off x="395536" y="508518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8</a:t>
            </a:r>
          </a:p>
        </p:txBody>
      </p:sp>
      <p:sp>
        <p:nvSpPr>
          <p:cNvPr id="13" name="Afgeronde rechthoek 12">
            <a:hlinkClick r:id="rId9" action="ppaction://hlinksldjump"/>
          </p:cNvPr>
          <p:cNvSpPr/>
          <p:nvPr/>
        </p:nvSpPr>
        <p:spPr>
          <a:xfrm>
            <a:off x="395536" y="465313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7</a:t>
            </a:r>
          </a:p>
        </p:txBody>
      </p:sp>
      <p:sp>
        <p:nvSpPr>
          <p:cNvPr id="14" name="Afgeronde rechthoek 13">
            <a:hlinkClick r:id="rId10" action="ppaction://hlinksldjump"/>
          </p:cNvPr>
          <p:cNvSpPr/>
          <p:nvPr/>
        </p:nvSpPr>
        <p:spPr>
          <a:xfrm>
            <a:off x="395536" y="594928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b="1">
                <a:solidFill>
                  <a:schemeClr val="accent6">
                    <a:lumMod val="50000"/>
                  </a:schemeClr>
                </a:solidFill>
              </a:rPr>
              <a:t>10</a:t>
            </a:r>
          </a:p>
        </p:txBody>
      </p:sp>
      <p:sp>
        <p:nvSpPr>
          <p:cNvPr id="15" name="Afgeronde rechthoek 14">
            <a:hlinkClick r:id="rId11" action="ppaction://hlinksldjump"/>
          </p:cNvPr>
          <p:cNvSpPr/>
          <p:nvPr/>
        </p:nvSpPr>
        <p:spPr>
          <a:xfrm>
            <a:off x="395536" y="551723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9</a:t>
            </a:r>
          </a:p>
        </p:txBody>
      </p:sp>
    </p:spTree>
    <p:extLst>
      <p:ext uri="{BB962C8B-B14F-4D97-AF65-F5344CB8AC3E}">
        <p14:creationId xmlns:p14="http://schemas.microsoft.com/office/powerpoint/2010/main" val="626865941"/>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ggende oorkonde 3"/>
          <p:cNvSpPr/>
          <p:nvPr/>
        </p:nvSpPr>
        <p:spPr>
          <a:xfrm>
            <a:off x="216024" y="44624"/>
            <a:ext cx="8748464" cy="6696744"/>
          </a:xfrm>
          <a:prstGeom prst="horizontalScroll">
            <a:avLst/>
          </a:prstGeom>
          <a:solidFill>
            <a:schemeClr val="bg2">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17" name="Ovale toelichting 16"/>
          <p:cNvSpPr/>
          <p:nvPr/>
        </p:nvSpPr>
        <p:spPr>
          <a:xfrm>
            <a:off x="2411760" y="1736812"/>
            <a:ext cx="6048672" cy="2664296"/>
          </a:xfrm>
          <a:prstGeom prst="wedgeEllipse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3200" dirty="0"/>
              <a:t>¿Se vulneró el derecho a la presencia del abogado/a durante el interrogatorio? </a:t>
            </a:r>
          </a:p>
        </p:txBody>
      </p:sp>
      <p:sp>
        <p:nvSpPr>
          <p:cNvPr id="5" name="Afgeronde rechthoek 4">
            <a:hlinkClick r:id="rId2" action="ppaction://hlinksldjump"/>
          </p:cNvPr>
          <p:cNvSpPr/>
          <p:nvPr/>
        </p:nvSpPr>
        <p:spPr>
          <a:xfrm>
            <a:off x="395536" y="249289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2</a:t>
            </a:r>
          </a:p>
        </p:txBody>
      </p:sp>
      <p:sp>
        <p:nvSpPr>
          <p:cNvPr id="6" name="Afgeronde rechthoek 5">
            <a:hlinkClick r:id="rId3" action="ppaction://hlinksldjump"/>
          </p:cNvPr>
          <p:cNvSpPr/>
          <p:nvPr/>
        </p:nvSpPr>
        <p:spPr>
          <a:xfrm>
            <a:off x="395536" y="292494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3</a:t>
            </a:r>
          </a:p>
        </p:txBody>
      </p:sp>
      <p:sp>
        <p:nvSpPr>
          <p:cNvPr id="7" name="Afgeronde rechthoek 6">
            <a:hlinkClick r:id="rId4" action="ppaction://hlinksldjump"/>
          </p:cNvPr>
          <p:cNvSpPr/>
          <p:nvPr/>
        </p:nvSpPr>
        <p:spPr>
          <a:xfrm>
            <a:off x="395536" y="335699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4</a:t>
            </a:r>
          </a:p>
        </p:txBody>
      </p:sp>
      <p:sp>
        <p:nvSpPr>
          <p:cNvPr id="8" name="Afgeronde rechthoek 7">
            <a:hlinkClick r:id="rId5" action="ppaction://hlinksldjump"/>
          </p:cNvPr>
          <p:cNvSpPr/>
          <p:nvPr/>
        </p:nvSpPr>
        <p:spPr>
          <a:xfrm>
            <a:off x="395536" y="378904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5</a:t>
            </a:r>
          </a:p>
        </p:txBody>
      </p:sp>
      <p:sp>
        <p:nvSpPr>
          <p:cNvPr id="9" name="Afgeronde rechthoek 8">
            <a:hlinkClick r:id="rId6" action="ppaction://hlinksldjump"/>
          </p:cNvPr>
          <p:cNvSpPr/>
          <p:nvPr/>
        </p:nvSpPr>
        <p:spPr>
          <a:xfrm>
            <a:off x="395536" y="206084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1</a:t>
            </a:r>
          </a:p>
        </p:txBody>
      </p:sp>
      <p:sp>
        <p:nvSpPr>
          <p:cNvPr id="10" name="Afgeronde rechthoek 9">
            <a:hlinkClick r:id="rId7" action="ppaction://hlinksldjump"/>
          </p:cNvPr>
          <p:cNvSpPr/>
          <p:nvPr/>
        </p:nvSpPr>
        <p:spPr>
          <a:xfrm>
            <a:off x="395536" y="422108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6</a:t>
            </a:r>
          </a:p>
        </p:txBody>
      </p:sp>
      <p:sp>
        <p:nvSpPr>
          <p:cNvPr id="11" name="Afgeronde rechthoek 10">
            <a:hlinkClick r:id="rId8" action="ppaction://hlinksldjump"/>
          </p:cNvPr>
          <p:cNvSpPr/>
          <p:nvPr/>
        </p:nvSpPr>
        <p:spPr>
          <a:xfrm>
            <a:off x="395536" y="508518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8</a:t>
            </a:r>
          </a:p>
        </p:txBody>
      </p:sp>
      <p:sp>
        <p:nvSpPr>
          <p:cNvPr id="12" name="Afgeronde rechthoek 11">
            <a:hlinkClick r:id="rId9" action="ppaction://hlinksldjump"/>
          </p:cNvPr>
          <p:cNvSpPr/>
          <p:nvPr/>
        </p:nvSpPr>
        <p:spPr>
          <a:xfrm>
            <a:off x="395536" y="465313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7</a:t>
            </a:r>
          </a:p>
        </p:txBody>
      </p:sp>
      <p:sp>
        <p:nvSpPr>
          <p:cNvPr id="13" name="Afgeronde rechthoek 12">
            <a:hlinkClick r:id="rId10" action="ppaction://hlinksldjump"/>
          </p:cNvPr>
          <p:cNvSpPr/>
          <p:nvPr/>
        </p:nvSpPr>
        <p:spPr>
          <a:xfrm>
            <a:off x="395536" y="594928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b="1">
                <a:solidFill>
                  <a:schemeClr val="accent6">
                    <a:lumMod val="50000"/>
                  </a:schemeClr>
                </a:solidFill>
              </a:rPr>
              <a:t>10</a:t>
            </a:r>
          </a:p>
        </p:txBody>
      </p:sp>
      <p:sp>
        <p:nvSpPr>
          <p:cNvPr id="14" name="Afgeronde rechthoek 13">
            <a:hlinkClick r:id="rId11" action="ppaction://hlinksldjump"/>
          </p:cNvPr>
          <p:cNvSpPr/>
          <p:nvPr/>
        </p:nvSpPr>
        <p:spPr>
          <a:xfrm>
            <a:off x="395536" y="551723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9</a:t>
            </a:r>
          </a:p>
        </p:txBody>
      </p:sp>
    </p:spTree>
    <p:extLst>
      <p:ext uri="{BB962C8B-B14F-4D97-AF65-F5344CB8AC3E}">
        <p14:creationId xmlns:p14="http://schemas.microsoft.com/office/powerpoint/2010/main" val="3170715817"/>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ggende oorkonde 3"/>
          <p:cNvSpPr/>
          <p:nvPr/>
        </p:nvSpPr>
        <p:spPr>
          <a:xfrm>
            <a:off x="216024" y="44624"/>
            <a:ext cx="8748464" cy="6696744"/>
          </a:xfrm>
          <a:prstGeom prst="horizontalScroll">
            <a:avLst/>
          </a:prstGeom>
          <a:solidFill>
            <a:schemeClr val="bg2">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5" name="Tekstvak 4"/>
          <p:cNvSpPr txBox="1"/>
          <p:nvPr/>
        </p:nvSpPr>
        <p:spPr>
          <a:xfrm>
            <a:off x="2339752" y="1844824"/>
            <a:ext cx="5400600" cy="2031325"/>
          </a:xfrm>
          <a:prstGeom prst="rect">
            <a:avLst/>
          </a:prstGeom>
          <a:solidFill>
            <a:schemeClr val="bg1"/>
          </a:solidFill>
        </p:spPr>
        <p:txBody>
          <a:bodyPr wrap="square" rtlCol="0">
            <a:spAutoFit/>
          </a:bodyPr>
          <a:lstStyle/>
          <a:p>
            <a:pPr algn="just"/>
            <a:r>
              <a:rPr lang="es-ES" b="1" dirty="0"/>
              <a:t>No se</a:t>
            </a:r>
            <a:r>
              <a:rPr lang="es-ES" dirty="0"/>
              <a:t> </a:t>
            </a:r>
            <a:r>
              <a:rPr lang="es-ES" b="1" dirty="0"/>
              <a:t>vulneró</a:t>
            </a:r>
            <a:r>
              <a:rPr lang="es-ES" dirty="0"/>
              <a:t> el derecho a la presencia del abogado/a porque el instructor todavía no ha denegado a la abogada la oportunidad de estar presente. Habría sido diferente si las autoridades hubieran informado a la letrada con poca antelación sobre el interrogatorio y rechazaran la idea de posponerlo si la abogada hubiera dicho que no podía asistir.</a:t>
            </a:r>
          </a:p>
        </p:txBody>
      </p:sp>
      <p:sp>
        <p:nvSpPr>
          <p:cNvPr id="6" name="Afgeronde rechthoek 5">
            <a:hlinkClick r:id="rId2" action="ppaction://hlinksldjump"/>
          </p:cNvPr>
          <p:cNvSpPr/>
          <p:nvPr/>
        </p:nvSpPr>
        <p:spPr>
          <a:xfrm>
            <a:off x="395536" y="249289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2</a:t>
            </a:r>
          </a:p>
        </p:txBody>
      </p:sp>
      <p:sp>
        <p:nvSpPr>
          <p:cNvPr id="7" name="Afgeronde rechthoek 6">
            <a:hlinkClick r:id="rId3" action="ppaction://hlinksldjump"/>
          </p:cNvPr>
          <p:cNvSpPr/>
          <p:nvPr/>
        </p:nvSpPr>
        <p:spPr>
          <a:xfrm>
            <a:off x="395536" y="292494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3</a:t>
            </a:r>
          </a:p>
        </p:txBody>
      </p:sp>
      <p:sp>
        <p:nvSpPr>
          <p:cNvPr id="8" name="Afgeronde rechthoek 7">
            <a:hlinkClick r:id="rId4" action="ppaction://hlinksldjump"/>
          </p:cNvPr>
          <p:cNvSpPr/>
          <p:nvPr/>
        </p:nvSpPr>
        <p:spPr>
          <a:xfrm>
            <a:off x="395536" y="335699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4</a:t>
            </a:r>
          </a:p>
        </p:txBody>
      </p:sp>
      <p:sp>
        <p:nvSpPr>
          <p:cNvPr id="9" name="Afgeronde rechthoek 8">
            <a:hlinkClick r:id="rId5" action="ppaction://hlinksldjump"/>
          </p:cNvPr>
          <p:cNvSpPr/>
          <p:nvPr/>
        </p:nvSpPr>
        <p:spPr>
          <a:xfrm>
            <a:off x="395536" y="378904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5</a:t>
            </a:r>
          </a:p>
        </p:txBody>
      </p:sp>
      <p:sp>
        <p:nvSpPr>
          <p:cNvPr id="10" name="Afgeronde rechthoek 9">
            <a:hlinkClick r:id="rId6" action="ppaction://hlinksldjump"/>
          </p:cNvPr>
          <p:cNvSpPr/>
          <p:nvPr/>
        </p:nvSpPr>
        <p:spPr>
          <a:xfrm>
            <a:off x="395536" y="206084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1</a:t>
            </a:r>
          </a:p>
        </p:txBody>
      </p:sp>
      <p:sp>
        <p:nvSpPr>
          <p:cNvPr id="11" name="Afgeronde rechthoek 10">
            <a:hlinkClick r:id="rId7" action="ppaction://hlinksldjump"/>
          </p:cNvPr>
          <p:cNvSpPr/>
          <p:nvPr/>
        </p:nvSpPr>
        <p:spPr>
          <a:xfrm>
            <a:off x="395536" y="422108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6</a:t>
            </a:r>
          </a:p>
        </p:txBody>
      </p:sp>
      <p:sp>
        <p:nvSpPr>
          <p:cNvPr id="12" name="Afgeronde rechthoek 11">
            <a:hlinkClick r:id="rId8" action="ppaction://hlinksldjump"/>
          </p:cNvPr>
          <p:cNvSpPr/>
          <p:nvPr/>
        </p:nvSpPr>
        <p:spPr>
          <a:xfrm>
            <a:off x="395536" y="508518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8</a:t>
            </a:r>
          </a:p>
        </p:txBody>
      </p:sp>
      <p:sp>
        <p:nvSpPr>
          <p:cNvPr id="13" name="Afgeronde rechthoek 12">
            <a:hlinkClick r:id="rId9" action="ppaction://hlinksldjump"/>
          </p:cNvPr>
          <p:cNvSpPr/>
          <p:nvPr/>
        </p:nvSpPr>
        <p:spPr>
          <a:xfrm>
            <a:off x="395536" y="465313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7</a:t>
            </a:r>
          </a:p>
        </p:txBody>
      </p:sp>
      <p:sp>
        <p:nvSpPr>
          <p:cNvPr id="14" name="Afgeronde rechthoek 13">
            <a:hlinkClick r:id="rId10" action="ppaction://hlinksldjump"/>
          </p:cNvPr>
          <p:cNvSpPr/>
          <p:nvPr/>
        </p:nvSpPr>
        <p:spPr>
          <a:xfrm>
            <a:off x="395536" y="594928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b="1">
                <a:solidFill>
                  <a:schemeClr val="accent6">
                    <a:lumMod val="50000"/>
                  </a:schemeClr>
                </a:solidFill>
              </a:rPr>
              <a:t>10</a:t>
            </a:r>
          </a:p>
        </p:txBody>
      </p:sp>
      <p:sp>
        <p:nvSpPr>
          <p:cNvPr id="15" name="Afgeronde rechthoek 14">
            <a:hlinkClick r:id="rId11" action="ppaction://hlinksldjump"/>
          </p:cNvPr>
          <p:cNvSpPr/>
          <p:nvPr/>
        </p:nvSpPr>
        <p:spPr>
          <a:xfrm>
            <a:off x="395536" y="551723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9</a:t>
            </a:r>
          </a:p>
        </p:txBody>
      </p:sp>
    </p:spTree>
    <p:extLst>
      <p:ext uri="{BB962C8B-B14F-4D97-AF65-F5344CB8AC3E}">
        <p14:creationId xmlns:p14="http://schemas.microsoft.com/office/powerpoint/2010/main" val="979702540"/>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ggende oorkonde 3"/>
          <p:cNvSpPr/>
          <p:nvPr/>
        </p:nvSpPr>
        <p:spPr>
          <a:xfrm>
            <a:off x="216024" y="44624"/>
            <a:ext cx="8748464" cy="6696744"/>
          </a:xfrm>
          <a:prstGeom prst="horizontalScroll">
            <a:avLst/>
          </a:prstGeom>
          <a:solidFill>
            <a:schemeClr val="bg2">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5" name="Afgeronde rechthoek 4">
            <a:hlinkClick r:id="rId2" action="ppaction://hlinksldjump"/>
          </p:cNvPr>
          <p:cNvSpPr/>
          <p:nvPr/>
        </p:nvSpPr>
        <p:spPr>
          <a:xfrm>
            <a:off x="395536" y="249289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2</a:t>
            </a:r>
          </a:p>
        </p:txBody>
      </p:sp>
      <p:sp>
        <p:nvSpPr>
          <p:cNvPr id="6" name="Afgeronde rechthoek 5">
            <a:hlinkClick r:id="rId3" action="ppaction://hlinksldjump"/>
          </p:cNvPr>
          <p:cNvSpPr/>
          <p:nvPr/>
        </p:nvSpPr>
        <p:spPr>
          <a:xfrm>
            <a:off x="395536" y="292494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3</a:t>
            </a:r>
          </a:p>
        </p:txBody>
      </p:sp>
      <p:sp>
        <p:nvSpPr>
          <p:cNvPr id="7" name="Afgeronde rechthoek 6">
            <a:hlinkClick r:id="rId4" action="ppaction://hlinksldjump"/>
          </p:cNvPr>
          <p:cNvSpPr/>
          <p:nvPr/>
        </p:nvSpPr>
        <p:spPr>
          <a:xfrm>
            <a:off x="395536" y="335699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4</a:t>
            </a:r>
          </a:p>
        </p:txBody>
      </p:sp>
      <p:sp>
        <p:nvSpPr>
          <p:cNvPr id="8" name="Afgeronde rechthoek 7">
            <a:hlinkClick r:id="rId5" action="ppaction://hlinksldjump"/>
          </p:cNvPr>
          <p:cNvSpPr/>
          <p:nvPr/>
        </p:nvSpPr>
        <p:spPr>
          <a:xfrm>
            <a:off x="395536" y="378904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5</a:t>
            </a:r>
          </a:p>
        </p:txBody>
      </p:sp>
      <p:sp>
        <p:nvSpPr>
          <p:cNvPr id="9" name="Afgeronde rechthoek 8">
            <a:hlinkClick r:id="rId6" action="ppaction://hlinksldjump"/>
          </p:cNvPr>
          <p:cNvSpPr/>
          <p:nvPr/>
        </p:nvSpPr>
        <p:spPr>
          <a:xfrm>
            <a:off x="395536" y="206084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1</a:t>
            </a:r>
          </a:p>
        </p:txBody>
      </p:sp>
      <p:sp>
        <p:nvSpPr>
          <p:cNvPr id="10" name="Afgeronde rechthoek 9">
            <a:hlinkClick r:id="rId7" action="ppaction://hlinksldjump"/>
          </p:cNvPr>
          <p:cNvSpPr/>
          <p:nvPr/>
        </p:nvSpPr>
        <p:spPr>
          <a:xfrm>
            <a:off x="395536" y="422108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6</a:t>
            </a:r>
          </a:p>
        </p:txBody>
      </p:sp>
      <p:sp>
        <p:nvSpPr>
          <p:cNvPr id="11" name="Afgeronde rechthoek 10">
            <a:hlinkClick r:id="rId8" action="ppaction://hlinksldjump"/>
          </p:cNvPr>
          <p:cNvSpPr/>
          <p:nvPr/>
        </p:nvSpPr>
        <p:spPr>
          <a:xfrm>
            <a:off x="395536" y="508518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8</a:t>
            </a:r>
          </a:p>
        </p:txBody>
      </p:sp>
      <p:sp>
        <p:nvSpPr>
          <p:cNvPr id="12" name="Afgeronde rechthoek 11">
            <a:hlinkClick r:id="rId9" action="ppaction://hlinksldjump"/>
          </p:cNvPr>
          <p:cNvSpPr/>
          <p:nvPr/>
        </p:nvSpPr>
        <p:spPr>
          <a:xfrm>
            <a:off x="395536" y="465313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7</a:t>
            </a:r>
          </a:p>
        </p:txBody>
      </p:sp>
      <p:sp>
        <p:nvSpPr>
          <p:cNvPr id="13" name="Afgeronde rechthoek 12">
            <a:hlinkClick r:id="rId10" action="ppaction://hlinksldjump"/>
          </p:cNvPr>
          <p:cNvSpPr/>
          <p:nvPr/>
        </p:nvSpPr>
        <p:spPr>
          <a:xfrm>
            <a:off x="395536" y="594928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b="1">
                <a:solidFill>
                  <a:schemeClr val="accent6">
                    <a:lumMod val="50000"/>
                  </a:schemeClr>
                </a:solidFill>
              </a:rPr>
              <a:t>10</a:t>
            </a:r>
          </a:p>
        </p:txBody>
      </p:sp>
      <p:sp>
        <p:nvSpPr>
          <p:cNvPr id="14" name="Afgeronde rechthoek 13">
            <a:hlinkClick r:id="rId11" action="ppaction://hlinksldjump"/>
          </p:cNvPr>
          <p:cNvSpPr/>
          <p:nvPr/>
        </p:nvSpPr>
        <p:spPr>
          <a:xfrm>
            <a:off x="395536" y="551723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9</a:t>
            </a:r>
          </a:p>
        </p:txBody>
      </p:sp>
      <p:sp>
        <p:nvSpPr>
          <p:cNvPr id="15" name="Ovale toelichting 16"/>
          <p:cNvSpPr/>
          <p:nvPr/>
        </p:nvSpPr>
        <p:spPr>
          <a:xfrm>
            <a:off x="1259632" y="980728"/>
            <a:ext cx="7344816" cy="3672408"/>
          </a:xfrm>
          <a:prstGeom prst="wedgeEllipseCallout">
            <a:avLst/>
          </a:prstGeom>
        </p:spPr>
        <p:style>
          <a:lnRef idx="2">
            <a:schemeClr val="accent4"/>
          </a:lnRef>
          <a:fillRef idx="1">
            <a:schemeClr val="lt1"/>
          </a:fillRef>
          <a:effectRef idx="0">
            <a:schemeClr val="accent4"/>
          </a:effectRef>
          <a:fontRef idx="minor">
            <a:schemeClr val="dk1"/>
          </a:fontRef>
        </p:style>
        <p:txBody>
          <a:bodyPr rtlCol="0" anchor="ctr"/>
          <a:lstStyle/>
          <a:p>
            <a:r>
              <a:rPr lang="es-ES" sz="2000" dirty="0"/>
              <a:t>¿Qué debería haber hecho la letrada M. cuando se dio cuenta de las primeras dificultades a la hora de comunicarse con Jacques?</a:t>
            </a:r>
          </a:p>
          <a:p>
            <a:r>
              <a:rPr lang="es-ES" sz="2000" dirty="0"/>
              <a:t> </a:t>
            </a:r>
          </a:p>
          <a:p>
            <a:r>
              <a:rPr lang="es-ES" sz="2000" dirty="0"/>
              <a:t>¿Aconsejarle permanecer callado? ¿Detener la entrevista para buscar un intérprete? ¿Insistir en que Jacques debería contar con intérprete durante el interrogatorio?</a:t>
            </a:r>
          </a:p>
        </p:txBody>
      </p:sp>
    </p:spTree>
    <p:extLst>
      <p:ext uri="{BB962C8B-B14F-4D97-AF65-F5344CB8AC3E}">
        <p14:creationId xmlns:p14="http://schemas.microsoft.com/office/powerpoint/2010/main" val="298180911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Users\Dunya\Documents\SUPRALAT\Politie en Recht 8.jpg"/>
          <p:cNvPicPr>
            <a:picLocks noChangeAspect="1" noChangeArrowheads="1"/>
          </p:cNvPicPr>
          <p:nvPr/>
        </p:nvPicPr>
        <p:blipFill>
          <a:blip r:embed="rId3" cstate="print"/>
          <a:srcRect l="24433" r="35078"/>
          <a:stretch>
            <a:fillRect/>
          </a:stretch>
        </p:blipFill>
        <p:spPr bwMode="auto">
          <a:xfrm>
            <a:off x="5076056" y="0"/>
            <a:ext cx="4067944" cy="6858000"/>
          </a:xfrm>
          <a:prstGeom prst="rect">
            <a:avLst/>
          </a:prstGeom>
          <a:noFill/>
        </p:spPr>
      </p:pic>
      <p:sp>
        <p:nvSpPr>
          <p:cNvPr id="13" name="Rechthoek 12"/>
          <p:cNvSpPr/>
          <p:nvPr/>
        </p:nvSpPr>
        <p:spPr>
          <a:xfrm>
            <a:off x="5076056" y="-27384"/>
            <a:ext cx="4067944" cy="688538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ijfhoek 6"/>
          <p:cNvSpPr/>
          <p:nvPr/>
        </p:nvSpPr>
        <p:spPr>
          <a:xfrm>
            <a:off x="0" y="260648"/>
            <a:ext cx="5364088" cy="324036"/>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t>Parte 1 (continuación)</a:t>
            </a:r>
          </a:p>
        </p:txBody>
      </p:sp>
      <p:sp>
        <p:nvSpPr>
          <p:cNvPr id="14" name="Tekstvak 13">
            <a:hlinkClick r:id="rId4" action="ppaction://hlinksldjump"/>
          </p:cNvPr>
          <p:cNvSpPr txBox="1"/>
          <p:nvPr/>
        </p:nvSpPr>
        <p:spPr>
          <a:xfrm>
            <a:off x="70975" y="1484784"/>
            <a:ext cx="4719790" cy="4339650"/>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algn="just">
              <a:lnSpc>
                <a:spcPct val="115000"/>
              </a:lnSpc>
              <a:spcBef>
                <a:spcPts val="25"/>
              </a:spcBef>
              <a:spcAft>
                <a:spcPts val="0"/>
              </a:spcAft>
            </a:pPr>
            <a:r>
              <a:rPr lang="es-ES" sz="2000" dirty="0"/>
              <a:t>La información de los derechos :</a:t>
            </a:r>
          </a:p>
          <a:p>
            <a:pPr marL="285750" indent="-285750" algn="just">
              <a:lnSpc>
                <a:spcPct val="115000"/>
              </a:lnSpc>
              <a:spcBef>
                <a:spcPts val="25"/>
              </a:spcBef>
              <a:spcAft>
                <a:spcPts val="0"/>
              </a:spcAft>
              <a:buFont typeface="Arial" panose="020B0604020202020204" pitchFamily="34" charset="0"/>
              <a:buChar char="•"/>
            </a:pPr>
            <a:r>
              <a:rPr lang="es-ES" sz="2000" dirty="0"/>
              <a:t>Se facilitará en un lenguaje comprensible y que resulte accesible al imputado. </a:t>
            </a:r>
          </a:p>
          <a:p>
            <a:pPr marL="285750" indent="-285750" algn="just">
              <a:lnSpc>
                <a:spcPct val="115000"/>
              </a:lnSpc>
              <a:spcBef>
                <a:spcPts val="25"/>
              </a:spcBef>
              <a:spcAft>
                <a:spcPts val="0"/>
              </a:spcAft>
              <a:buFont typeface="Arial" panose="020B0604020202020204" pitchFamily="34" charset="0"/>
              <a:buChar char="•"/>
            </a:pPr>
            <a:r>
              <a:rPr lang="es-ES" sz="2000" dirty="0"/>
              <a:t>Se adaptará la información a su edad, grado de madurez, discapacidad y cualquier otra circunstancia personal de la que pueda derivar una modificación de la capacidad para entender el alcance de la información que se le facilita.</a:t>
            </a:r>
          </a:p>
          <a:p>
            <a:pPr marL="285750" indent="-285750" algn="just">
              <a:lnSpc>
                <a:spcPct val="115000"/>
              </a:lnSpc>
              <a:spcBef>
                <a:spcPts val="25"/>
              </a:spcBef>
              <a:spcAft>
                <a:spcPts val="0"/>
              </a:spcAft>
              <a:buFont typeface="Arial" panose="020B0604020202020204" pitchFamily="34" charset="0"/>
              <a:buChar char="•"/>
            </a:pPr>
            <a:r>
              <a:rPr lang="es-ES" sz="2000" dirty="0">
                <a:solidFill>
                  <a:srgbClr val="000000"/>
                </a:solidFill>
                <a:ea typeface="Calibri"/>
                <a:cs typeface="Open Sans"/>
              </a:rPr>
              <a:t>En nuestro sistema legal dicha información se da por escrito y también de formal oral.</a:t>
            </a:r>
          </a:p>
        </p:txBody>
      </p:sp>
      <p:sp>
        <p:nvSpPr>
          <p:cNvPr id="17" name="Tekstvak 16">
            <a:hlinkClick r:id="rId5" action="ppaction://hlinksldjump"/>
          </p:cNvPr>
          <p:cNvSpPr txBox="1"/>
          <p:nvPr/>
        </p:nvSpPr>
        <p:spPr>
          <a:xfrm>
            <a:off x="76134" y="626291"/>
            <a:ext cx="4980520" cy="646331"/>
          </a:xfrm>
          <a:prstGeom prst="rect">
            <a:avLst/>
          </a:prstGeom>
          <a:solidFill>
            <a:schemeClr val="tx2">
              <a:alpha val="84000"/>
            </a:schemeClr>
          </a:solidFill>
        </p:spPr>
        <p:txBody>
          <a:bodyPr wrap="square" rtlCol="0">
            <a:spAutoFit/>
          </a:bodyPr>
          <a:lstStyle/>
          <a:p>
            <a:r>
              <a:rPr lang="es-ES" b="1" dirty="0">
                <a:solidFill>
                  <a:schemeClr val="bg1"/>
                </a:solidFill>
              </a:rPr>
              <a:t>Derecho a ser informado sobre sus derechos de forma comprensible(Art. 118 LECrim.)</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ggende oorkonde 3"/>
          <p:cNvSpPr/>
          <p:nvPr/>
        </p:nvSpPr>
        <p:spPr>
          <a:xfrm>
            <a:off x="216024" y="44624"/>
            <a:ext cx="8748464" cy="6696744"/>
          </a:xfrm>
          <a:prstGeom prst="horizontalScroll">
            <a:avLst/>
          </a:prstGeom>
          <a:solidFill>
            <a:schemeClr val="bg2">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5" name="Tekstvak 4"/>
          <p:cNvSpPr txBox="1"/>
          <p:nvPr/>
        </p:nvSpPr>
        <p:spPr>
          <a:xfrm>
            <a:off x="2123728" y="1454294"/>
            <a:ext cx="5904656" cy="3477875"/>
          </a:xfrm>
          <a:prstGeom prst="rect">
            <a:avLst/>
          </a:prstGeom>
          <a:solidFill>
            <a:schemeClr val="bg1"/>
          </a:solidFill>
        </p:spPr>
        <p:txBody>
          <a:bodyPr wrap="square" rtlCol="0">
            <a:spAutoFit/>
          </a:bodyPr>
          <a:lstStyle/>
          <a:p>
            <a:pPr algn="just"/>
            <a:r>
              <a:rPr lang="es-ES" sz="2000" dirty="0"/>
              <a:t>El abogado/a debería haber detenido la entrevista, haber solicitado un intérprete y haber insistido en que Jacques fuera interrogado en presencia de (otro) intérprete. </a:t>
            </a:r>
          </a:p>
          <a:p>
            <a:pPr algn="just"/>
            <a:r>
              <a:rPr lang="es-ES" sz="2000" dirty="0"/>
              <a:t> </a:t>
            </a:r>
          </a:p>
          <a:p>
            <a:pPr algn="just"/>
            <a:r>
              <a:rPr lang="es-ES" sz="2000" dirty="0"/>
              <a:t>Aconsejar que permaneciera en silencio no es una elección óptima porque no estaba segura de que Jacques hubiera entendido el consejo. La abogada también podría haber valorado si era mejor permanecer en silencio, porque no podía confirmar la visión del cliente sobre el caso.</a:t>
            </a:r>
          </a:p>
        </p:txBody>
      </p:sp>
      <p:sp>
        <p:nvSpPr>
          <p:cNvPr id="6" name="Afgeronde rechthoek 5">
            <a:hlinkClick r:id="rId2" action="ppaction://hlinksldjump"/>
          </p:cNvPr>
          <p:cNvSpPr/>
          <p:nvPr/>
        </p:nvSpPr>
        <p:spPr>
          <a:xfrm>
            <a:off x="395536" y="249289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2</a:t>
            </a:r>
          </a:p>
        </p:txBody>
      </p:sp>
      <p:sp>
        <p:nvSpPr>
          <p:cNvPr id="7" name="Afgeronde rechthoek 6">
            <a:hlinkClick r:id="rId3" action="ppaction://hlinksldjump"/>
          </p:cNvPr>
          <p:cNvSpPr/>
          <p:nvPr/>
        </p:nvSpPr>
        <p:spPr>
          <a:xfrm>
            <a:off x="395536" y="292494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3</a:t>
            </a:r>
          </a:p>
        </p:txBody>
      </p:sp>
      <p:sp>
        <p:nvSpPr>
          <p:cNvPr id="8" name="Afgeronde rechthoek 7">
            <a:hlinkClick r:id="rId4" action="ppaction://hlinksldjump"/>
          </p:cNvPr>
          <p:cNvSpPr/>
          <p:nvPr/>
        </p:nvSpPr>
        <p:spPr>
          <a:xfrm>
            <a:off x="395536" y="335699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4</a:t>
            </a:r>
          </a:p>
        </p:txBody>
      </p:sp>
      <p:sp>
        <p:nvSpPr>
          <p:cNvPr id="9" name="Afgeronde rechthoek 8">
            <a:hlinkClick r:id="rId5" action="ppaction://hlinksldjump"/>
          </p:cNvPr>
          <p:cNvSpPr/>
          <p:nvPr/>
        </p:nvSpPr>
        <p:spPr>
          <a:xfrm>
            <a:off x="395536" y="378904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5</a:t>
            </a:r>
          </a:p>
        </p:txBody>
      </p:sp>
      <p:sp>
        <p:nvSpPr>
          <p:cNvPr id="10" name="Afgeronde rechthoek 9">
            <a:hlinkClick r:id="rId6" action="ppaction://hlinksldjump"/>
          </p:cNvPr>
          <p:cNvSpPr/>
          <p:nvPr/>
        </p:nvSpPr>
        <p:spPr>
          <a:xfrm>
            <a:off x="395536" y="206084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1</a:t>
            </a:r>
          </a:p>
        </p:txBody>
      </p:sp>
      <p:sp>
        <p:nvSpPr>
          <p:cNvPr id="11" name="Afgeronde rechthoek 10">
            <a:hlinkClick r:id="rId7" action="ppaction://hlinksldjump"/>
          </p:cNvPr>
          <p:cNvSpPr/>
          <p:nvPr/>
        </p:nvSpPr>
        <p:spPr>
          <a:xfrm>
            <a:off x="395536" y="4221088"/>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6</a:t>
            </a:r>
          </a:p>
        </p:txBody>
      </p:sp>
      <p:sp>
        <p:nvSpPr>
          <p:cNvPr id="12" name="Afgeronde rechthoek 11">
            <a:hlinkClick r:id="rId8" action="ppaction://hlinksldjump"/>
          </p:cNvPr>
          <p:cNvSpPr/>
          <p:nvPr/>
        </p:nvSpPr>
        <p:spPr>
          <a:xfrm>
            <a:off x="395536" y="5085184"/>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8</a:t>
            </a:r>
          </a:p>
        </p:txBody>
      </p:sp>
      <p:sp>
        <p:nvSpPr>
          <p:cNvPr id="13" name="Afgeronde rechthoek 12">
            <a:hlinkClick r:id="rId9" action="ppaction://hlinksldjump"/>
          </p:cNvPr>
          <p:cNvSpPr/>
          <p:nvPr/>
        </p:nvSpPr>
        <p:spPr>
          <a:xfrm>
            <a:off x="395536" y="4653136"/>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7</a:t>
            </a:r>
          </a:p>
        </p:txBody>
      </p:sp>
      <p:sp>
        <p:nvSpPr>
          <p:cNvPr id="14" name="Afgeronde rechthoek 13">
            <a:hlinkClick r:id="rId10" action="ppaction://hlinksldjump"/>
          </p:cNvPr>
          <p:cNvSpPr/>
          <p:nvPr/>
        </p:nvSpPr>
        <p:spPr>
          <a:xfrm>
            <a:off x="395536" y="5949280"/>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b="1">
                <a:solidFill>
                  <a:schemeClr val="accent6">
                    <a:lumMod val="50000"/>
                  </a:schemeClr>
                </a:solidFill>
              </a:rPr>
              <a:t>10</a:t>
            </a:r>
          </a:p>
        </p:txBody>
      </p:sp>
      <p:sp>
        <p:nvSpPr>
          <p:cNvPr id="15" name="Afgeronde rechthoek 14">
            <a:hlinkClick r:id="rId11" action="ppaction://hlinksldjump"/>
          </p:cNvPr>
          <p:cNvSpPr/>
          <p:nvPr/>
        </p:nvSpPr>
        <p:spPr>
          <a:xfrm>
            <a:off x="395536" y="5517232"/>
            <a:ext cx="432048" cy="2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a:solidFill>
                  <a:schemeClr val="accent6">
                    <a:lumMod val="50000"/>
                  </a:schemeClr>
                </a:solidFill>
              </a:rPr>
              <a:t>9</a:t>
            </a:r>
          </a:p>
        </p:txBody>
      </p:sp>
    </p:spTree>
    <p:extLst>
      <p:ext uri="{BB962C8B-B14F-4D97-AF65-F5344CB8AC3E}">
        <p14:creationId xmlns:p14="http://schemas.microsoft.com/office/powerpoint/2010/main" val="3960818461"/>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Taru-Algemeen\SUPRALAT\W4.A1.Website\Pictures\UM LAW Politie en Recht (J.Vos) juni 2013\UM LAW Politie en Recht (J.Vos)\Politie en Recht 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0156"/>
          <a:stretch/>
        </p:blipFill>
        <p:spPr bwMode="auto">
          <a:xfrm>
            <a:off x="5075635" y="0"/>
            <a:ext cx="4067943"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hthoek 12"/>
          <p:cNvSpPr/>
          <p:nvPr/>
        </p:nvSpPr>
        <p:spPr>
          <a:xfrm>
            <a:off x="5101852" y="-27384"/>
            <a:ext cx="4067944" cy="688538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Tijdelijke aanduiding voor inhoud 2"/>
          <p:cNvSpPr txBox="1">
            <a:spLocks/>
          </p:cNvSpPr>
          <p:nvPr/>
        </p:nvSpPr>
        <p:spPr>
          <a:xfrm>
            <a:off x="179512" y="1052736"/>
            <a:ext cx="4680520" cy="1440160"/>
          </a:xfrm>
          <a:prstGeom prst="rect">
            <a:avLst/>
          </a:prstGeom>
        </p:spPr>
        <p:txBody>
          <a:bodyPr vert="horz" lIns="91440" tIns="45720" rIns="91440" bIns="45720" rtlCol="0">
            <a:noAutofit/>
          </a:bodyPr>
          <a:lstStyle/>
          <a:p>
            <a:pPr algn="just"/>
            <a:r>
              <a:rPr lang="es-ES" dirty="0"/>
              <a:t>En la última parte del módulo, trataremos el derecho a una participación efectiva del abogado durante el interrogatorio.</a:t>
            </a:r>
          </a:p>
          <a:p>
            <a:pPr algn="just"/>
            <a:r>
              <a:rPr lang="es-ES" dirty="0"/>
              <a:t> </a:t>
            </a:r>
          </a:p>
          <a:p>
            <a:r>
              <a:rPr lang="es-ES" dirty="0"/>
              <a:t> </a:t>
            </a:r>
          </a:p>
          <a:p>
            <a:pPr algn="just"/>
            <a:r>
              <a:rPr lang="es-ES" dirty="0"/>
              <a:t>Este derecho se incluye en la Directiva sobre el derecho a la asistencia de letrado, Artículo 3.3.b): derecho la asistencia efectiva del abogado durante el interrogatorio. </a:t>
            </a:r>
          </a:p>
          <a:p>
            <a:pPr algn="just"/>
            <a:endParaRPr lang="en-US" dirty="0"/>
          </a:p>
          <a:p>
            <a:pPr algn="just"/>
            <a:endParaRPr lang="en-US" i="1" dirty="0"/>
          </a:p>
        </p:txBody>
      </p:sp>
      <p:sp>
        <p:nvSpPr>
          <p:cNvPr id="7" name="Vijfhoek 6"/>
          <p:cNvSpPr/>
          <p:nvPr/>
        </p:nvSpPr>
        <p:spPr>
          <a:xfrm>
            <a:off x="0" y="332656"/>
            <a:ext cx="5148064" cy="5760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a:t>Parte 4: Interrogatorio</a:t>
            </a:r>
          </a:p>
        </p:txBody>
      </p:sp>
    </p:spTree>
    <p:extLst>
      <p:ext uri="{BB962C8B-B14F-4D97-AF65-F5344CB8AC3E}">
        <p14:creationId xmlns:p14="http://schemas.microsoft.com/office/powerpoint/2010/main" val="584423357"/>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Taru-Algemeen\SUPRALAT\W4.A1.Website\Pictures\UM LAW Politie en Recht (J.Vos) juni 2013\UM LAW Politie en Recht (J.Vos)\Politie en Recht 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0156"/>
          <a:stretch/>
        </p:blipFill>
        <p:spPr bwMode="auto">
          <a:xfrm>
            <a:off x="5075635" y="0"/>
            <a:ext cx="4067943"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hthoek 12"/>
          <p:cNvSpPr/>
          <p:nvPr/>
        </p:nvSpPr>
        <p:spPr>
          <a:xfrm>
            <a:off x="5101852" y="-27384"/>
            <a:ext cx="4067944" cy="688538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Tijdelijke aanduiding voor inhoud 2"/>
          <p:cNvSpPr txBox="1">
            <a:spLocks/>
          </p:cNvSpPr>
          <p:nvPr/>
        </p:nvSpPr>
        <p:spPr>
          <a:xfrm>
            <a:off x="179512" y="1794882"/>
            <a:ext cx="4680520" cy="1440160"/>
          </a:xfrm>
          <a:prstGeom prst="rect">
            <a:avLst/>
          </a:prstGeom>
        </p:spPr>
        <p:txBody>
          <a:bodyPr vert="horz" lIns="91440" tIns="45720" rIns="91440" bIns="45720" rtlCol="0">
            <a:noAutofit/>
          </a:bodyPr>
          <a:lstStyle/>
          <a:p>
            <a:pPr algn="just"/>
            <a:r>
              <a:rPr lang="es-ES" dirty="0"/>
              <a:t>El abogado/a tiene un papel activo desde que el sospechoso es interrogado en las dependencias judiciales hasta el final del procedimiento.</a:t>
            </a:r>
          </a:p>
          <a:p>
            <a:pPr algn="just"/>
            <a:r>
              <a:rPr lang="es-ES" dirty="0"/>
              <a:t> </a:t>
            </a:r>
          </a:p>
          <a:p>
            <a:r>
              <a:rPr lang="es-ES" dirty="0"/>
              <a:t> </a:t>
            </a:r>
          </a:p>
          <a:p>
            <a:pPr algn="just"/>
            <a:endParaRPr lang="en-US" dirty="0"/>
          </a:p>
          <a:p>
            <a:pPr algn="just"/>
            <a:endParaRPr lang="en-US" i="1" dirty="0"/>
          </a:p>
          <a:p>
            <a:pPr algn="just"/>
            <a:endParaRPr lang="es-ES" i="1" dirty="0"/>
          </a:p>
        </p:txBody>
      </p:sp>
      <p:sp>
        <p:nvSpPr>
          <p:cNvPr id="20" name="Tekstvak 19">
            <a:hlinkClick r:id="" action="ppaction://noaction"/>
          </p:cNvPr>
          <p:cNvSpPr txBox="1"/>
          <p:nvPr/>
        </p:nvSpPr>
        <p:spPr>
          <a:xfrm>
            <a:off x="827584" y="3936538"/>
            <a:ext cx="3096344" cy="369332"/>
          </a:xfrm>
          <a:prstGeom prst="rect">
            <a:avLst/>
          </a:prstGeom>
          <a:solidFill>
            <a:schemeClr val="tx2">
              <a:alpha val="84000"/>
            </a:schemeClr>
          </a:solidFill>
        </p:spPr>
        <p:txBody>
          <a:bodyPr wrap="square" rtlCol="0">
            <a:spAutoFit/>
          </a:bodyPr>
          <a:lstStyle/>
          <a:p>
            <a:pPr algn="ctr"/>
            <a:r>
              <a:rPr lang="es-ES" dirty="0">
                <a:solidFill>
                  <a:schemeClr val="bg1"/>
                </a:solidFill>
              </a:rPr>
              <a:t>Participación efectiva</a:t>
            </a:r>
          </a:p>
        </p:txBody>
      </p:sp>
      <p:sp>
        <p:nvSpPr>
          <p:cNvPr id="7" name="Vijfhoek 6"/>
          <p:cNvSpPr/>
          <p:nvPr/>
        </p:nvSpPr>
        <p:spPr>
          <a:xfrm>
            <a:off x="0" y="332656"/>
            <a:ext cx="5148064" cy="5760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a:t>Parte 4: Interrogatorio</a:t>
            </a:r>
          </a:p>
        </p:txBody>
      </p:sp>
    </p:spTree>
    <p:extLst>
      <p:ext uri="{BB962C8B-B14F-4D97-AF65-F5344CB8AC3E}">
        <p14:creationId xmlns:p14="http://schemas.microsoft.com/office/powerpoint/2010/main" val="1779902028"/>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L:\Taru-Algemeen\SUPRALAT\W4.A1.Website\Pictures\UM LAW Politie en Recht (J.Vos) juni 2013\UM LAW Politie en Recht (J.Vos)\Politie en Recht 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4" y="7370"/>
            <a:ext cx="9144000" cy="3501008"/>
          </a:xfrm>
          <a:prstGeom prst="rect">
            <a:avLst/>
          </a:prstGeom>
          <a:noFill/>
          <a:extLst>
            <a:ext uri="{909E8E84-426E-40DD-AFC4-6F175D3DCCD1}">
              <a14:hiddenFill xmlns:a14="http://schemas.microsoft.com/office/drawing/2010/main">
                <a:solidFill>
                  <a:srgbClr val="FFFFFF"/>
                </a:solidFill>
              </a14:hiddenFill>
            </a:ext>
          </a:extLst>
        </p:spPr>
      </p:pic>
      <p:sp>
        <p:nvSpPr>
          <p:cNvPr id="13" name="Rechthoek 12"/>
          <p:cNvSpPr/>
          <p:nvPr/>
        </p:nvSpPr>
        <p:spPr>
          <a:xfrm>
            <a:off x="0" y="-4583"/>
            <a:ext cx="9144000" cy="3512046"/>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Tijdelijke aanduiding voor inhoud 2"/>
          <p:cNvSpPr txBox="1">
            <a:spLocks/>
          </p:cNvSpPr>
          <p:nvPr/>
        </p:nvSpPr>
        <p:spPr>
          <a:xfrm>
            <a:off x="179512" y="3658630"/>
            <a:ext cx="8352928" cy="2002618"/>
          </a:xfrm>
          <a:prstGeom prst="rect">
            <a:avLst/>
          </a:prstGeom>
        </p:spPr>
        <p:txBody>
          <a:bodyPr vert="horz" lIns="91440" tIns="45720" rIns="91440" bIns="45720" rtlCol="0">
            <a:noAutofit/>
          </a:bodyPr>
          <a:lstStyle/>
          <a:p>
            <a:pPr algn="just"/>
            <a:r>
              <a:rPr lang="es-ES" dirty="0"/>
              <a:t>El papel del abogado durante el interrogatorio no se limita a su presencia pasiva. Según la Directiva, los abogados deberían</a:t>
            </a:r>
            <a:r>
              <a:rPr lang="es-ES" b="1" i="1" dirty="0"/>
              <a:t> poder  plantear preguntas, </a:t>
            </a:r>
            <a:r>
              <a:rPr lang="es-ES" dirty="0"/>
              <a:t>solicitar aclaraciones y </a:t>
            </a:r>
            <a:r>
              <a:rPr lang="es-ES" b="1" i="1" dirty="0"/>
              <a:t>hacer declaraciones</a:t>
            </a:r>
            <a:r>
              <a:rPr lang="es-ES" dirty="0"/>
              <a:t>, de acuerdo con los </a:t>
            </a:r>
            <a:r>
              <a:rPr lang="es-ES" b="1" i="1" dirty="0"/>
              <a:t>procedimientos del derecho nacional que regula la participación del abogado/a </a:t>
            </a:r>
            <a:r>
              <a:rPr lang="es-ES" dirty="0"/>
              <a:t>durante la toma de declaración de un sospechoso. Estos procedimientos no deberían perjudicar el ejercicio efectivo y la esencia de los derechos de defensa. </a:t>
            </a:r>
          </a:p>
          <a:p>
            <a:pPr algn="just"/>
            <a:endParaRPr lang="en-US" dirty="0"/>
          </a:p>
          <a:p>
            <a:pPr algn="just"/>
            <a:r>
              <a:rPr lang="es-ES" dirty="0"/>
              <a:t>¿Cómo se debería interpretar esta disposición? </a:t>
            </a:r>
          </a:p>
          <a:p>
            <a:pPr algn="just"/>
            <a:endParaRPr lang="nl-NL" i="1" dirty="0"/>
          </a:p>
          <a:p>
            <a:pPr algn="just"/>
            <a:endParaRPr lang="es-ES" i="1" dirty="0"/>
          </a:p>
        </p:txBody>
      </p:sp>
      <p:sp>
        <p:nvSpPr>
          <p:cNvPr id="7" name="Vijfhoek 6"/>
          <p:cNvSpPr/>
          <p:nvPr/>
        </p:nvSpPr>
        <p:spPr>
          <a:xfrm>
            <a:off x="2704" y="146584"/>
            <a:ext cx="5433392" cy="5760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a:t>Parte 4: Interrogatorio</a:t>
            </a:r>
          </a:p>
        </p:txBody>
      </p:sp>
    </p:spTree>
    <p:extLst>
      <p:ext uri="{BB962C8B-B14F-4D97-AF65-F5344CB8AC3E}">
        <p14:creationId xmlns:p14="http://schemas.microsoft.com/office/powerpoint/2010/main" val="2139704748"/>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L:\Taru-Algemeen\SUPRALAT\W4.A1.Website\Pictures\UM LAW Politie en Recht (J.Vos) juni 2013\UM LAW Politie en Recht (J.Vos)\Politie en Recht 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48"/>
            <a:ext cx="9144000" cy="3501008"/>
          </a:xfrm>
          <a:prstGeom prst="rect">
            <a:avLst/>
          </a:prstGeom>
          <a:noFill/>
          <a:extLst>
            <a:ext uri="{909E8E84-426E-40DD-AFC4-6F175D3DCCD1}">
              <a14:hiddenFill xmlns:a14="http://schemas.microsoft.com/office/drawing/2010/main">
                <a:solidFill>
                  <a:srgbClr val="FFFFFF"/>
                </a:solidFill>
              </a14:hiddenFill>
            </a:ext>
          </a:extLst>
        </p:spPr>
      </p:pic>
      <p:sp>
        <p:nvSpPr>
          <p:cNvPr id="13" name="Rechthoek 12"/>
          <p:cNvSpPr/>
          <p:nvPr/>
        </p:nvSpPr>
        <p:spPr>
          <a:xfrm>
            <a:off x="0" y="-83046"/>
            <a:ext cx="9144000" cy="3512046"/>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Tijdelijke aanduiding voor inhoud 2"/>
          <p:cNvSpPr txBox="1">
            <a:spLocks/>
          </p:cNvSpPr>
          <p:nvPr/>
        </p:nvSpPr>
        <p:spPr>
          <a:xfrm>
            <a:off x="323528" y="3539158"/>
            <a:ext cx="8352928" cy="2002618"/>
          </a:xfrm>
          <a:prstGeom prst="rect">
            <a:avLst/>
          </a:prstGeom>
        </p:spPr>
        <p:txBody>
          <a:bodyPr vert="horz" lIns="91440" tIns="45720" rIns="91440" bIns="45720" rtlCol="0">
            <a:noAutofit/>
          </a:bodyPr>
          <a:lstStyle/>
          <a:p>
            <a:pPr algn="just"/>
            <a:endParaRPr lang="en-US" sz="2000" dirty="0"/>
          </a:p>
          <a:p>
            <a:pPr algn="just"/>
            <a:r>
              <a:rPr lang="es-ES" dirty="0"/>
              <a:t>La respuesta sigue la jurisprudencia del TEDH y la normativa internacional sobre el papel del abogado en los procedimientos penales.</a:t>
            </a:r>
          </a:p>
          <a:p>
            <a:pPr algn="just"/>
            <a:endParaRPr lang="en-US" dirty="0"/>
          </a:p>
          <a:p>
            <a:pPr algn="just"/>
            <a:r>
              <a:rPr lang="es-ES" dirty="0"/>
              <a:t>La </a:t>
            </a:r>
            <a:r>
              <a:rPr lang="es-ES" b="1" i="1" dirty="0"/>
              <a:t>Declaración de La Habana relativa a los Principios básicos sobre la función de los abogados </a:t>
            </a:r>
            <a:r>
              <a:rPr lang="es-ES" dirty="0"/>
              <a:t>define el papel del abogado a la hora de «asesorar a los clientes sobre sus derechos y obligaciones y sobre el funcionamiento del sistema judicial» y «asistir a los clientes del modo adecuado». </a:t>
            </a:r>
          </a:p>
          <a:p>
            <a:pPr algn="just"/>
            <a:r>
              <a:rPr lang="es-ES" dirty="0"/>
              <a:t>También indica que los abogados/as deben «proteger y establecer los derechos de sus clientes» y «defenderlos en todas las fases del proceso penal».</a:t>
            </a:r>
          </a:p>
          <a:p>
            <a:pPr algn="just"/>
            <a:r>
              <a:rPr lang="es-ES" dirty="0"/>
              <a:t> </a:t>
            </a:r>
          </a:p>
        </p:txBody>
      </p:sp>
      <p:sp>
        <p:nvSpPr>
          <p:cNvPr id="7" name="Vijfhoek 6"/>
          <p:cNvSpPr/>
          <p:nvPr/>
        </p:nvSpPr>
        <p:spPr>
          <a:xfrm>
            <a:off x="2704" y="146584"/>
            <a:ext cx="5433392" cy="5760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a:t>Parte 4: Interrogatorio</a:t>
            </a:r>
          </a:p>
        </p:txBody>
      </p:sp>
    </p:spTree>
    <p:extLst>
      <p:ext uri="{BB962C8B-B14F-4D97-AF65-F5344CB8AC3E}">
        <p14:creationId xmlns:p14="http://schemas.microsoft.com/office/powerpoint/2010/main" val="2097281473"/>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L:\Taru-Algemeen\SUPRALAT\W4.A1.Website\Pictures\UM LAW Politie en Recht (J.Vos) juni 2013\UM LAW Politie en Recht (J.Vos)\Politie en Recht 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448"/>
            <a:ext cx="9144000" cy="3501008"/>
          </a:xfrm>
          <a:prstGeom prst="rect">
            <a:avLst/>
          </a:prstGeom>
          <a:noFill/>
          <a:extLst>
            <a:ext uri="{909E8E84-426E-40DD-AFC4-6F175D3DCCD1}">
              <a14:hiddenFill xmlns:a14="http://schemas.microsoft.com/office/drawing/2010/main">
                <a:solidFill>
                  <a:srgbClr val="FFFFFF"/>
                </a:solidFill>
              </a14:hiddenFill>
            </a:ext>
          </a:extLst>
        </p:spPr>
      </p:pic>
      <p:sp>
        <p:nvSpPr>
          <p:cNvPr id="13" name="Rechthoek 12"/>
          <p:cNvSpPr/>
          <p:nvPr/>
        </p:nvSpPr>
        <p:spPr>
          <a:xfrm>
            <a:off x="0" y="-33486"/>
            <a:ext cx="9144000" cy="3512046"/>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Tijdelijke aanduiding voor inhoud 2"/>
          <p:cNvSpPr txBox="1">
            <a:spLocks/>
          </p:cNvSpPr>
          <p:nvPr/>
        </p:nvSpPr>
        <p:spPr>
          <a:xfrm>
            <a:off x="-2" y="3212976"/>
            <a:ext cx="8820474" cy="2448272"/>
          </a:xfrm>
          <a:prstGeom prst="rect">
            <a:avLst/>
          </a:prstGeom>
        </p:spPr>
        <p:txBody>
          <a:bodyPr vert="horz" lIns="91440" tIns="45720" rIns="91440" bIns="45720" rtlCol="0">
            <a:noAutofit/>
          </a:bodyPr>
          <a:lstStyle/>
          <a:p>
            <a:pPr algn="just"/>
            <a:endParaRPr lang="en-US" sz="2000" dirty="0"/>
          </a:p>
          <a:p>
            <a:pPr algn="just"/>
            <a:r>
              <a:rPr lang="es-ES" dirty="0"/>
              <a:t>Según la jurisprudencia del TEDH, el papel del abogado/a durante el interrogatorio del sospechoso es:</a:t>
            </a:r>
          </a:p>
          <a:p>
            <a:pPr algn="just"/>
            <a:endParaRPr lang="en-US" dirty="0"/>
          </a:p>
          <a:p>
            <a:pPr marL="342900" lvl="0" indent="-342900" algn="just">
              <a:buFont typeface="Arial"/>
              <a:buChar char="•"/>
            </a:pPr>
            <a:r>
              <a:rPr lang="es-ES" dirty="0"/>
              <a:t>Proteger al sospechoso frente a tortura, maltrato y coacción</a:t>
            </a:r>
          </a:p>
          <a:p>
            <a:pPr marL="342900" lvl="0" indent="-342900" algn="just">
              <a:buFont typeface="Arial"/>
              <a:buChar char="•"/>
            </a:pPr>
            <a:r>
              <a:rPr lang="es-ES" dirty="0"/>
              <a:t>Ayudar al sospechoso a entender sus derechos procesales y asistirle para poder ejercerlos</a:t>
            </a:r>
          </a:p>
          <a:p>
            <a:pPr marL="342900" lvl="0" indent="-342900" algn="just">
              <a:buFont typeface="Arial"/>
              <a:buChar char="•"/>
            </a:pPr>
            <a:r>
              <a:rPr lang="es-ES" dirty="0"/>
              <a:t>Proporcionar apoyo emocional a los sospechosos  (</a:t>
            </a:r>
            <a:r>
              <a:rPr lang="es-ES" b="1" i="1" u="sng" dirty="0" err="1"/>
              <a:t>Dayanan</a:t>
            </a:r>
            <a:r>
              <a:rPr lang="es-ES" b="1" i="1" u="sng" dirty="0"/>
              <a:t> contra Turquía</a:t>
            </a:r>
            <a:r>
              <a:rPr lang="es-ES" dirty="0"/>
              <a:t>) y, también muy importante,</a:t>
            </a:r>
          </a:p>
          <a:p>
            <a:pPr marL="342900" lvl="0" indent="-342900" algn="just">
              <a:buFont typeface="Arial"/>
              <a:buChar char="•"/>
            </a:pPr>
            <a:r>
              <a:rPr lang="es-ES" dirty="0"/>
              <a:t>Ayudar a los sospechosos a preparar una defensa efectiva contra la acusación.</a:t>
            </a:r>
          </a:p>
          <a:p>
            <a:pPr lvl="0" algn="just"/>
            <a:endParaRPr lang="en-US" dirty="0"/>
          </a:p>
          <a:p>
            <a:pPr lvl="0" algn="just"/>
            <a:endParaRPr lang="en-US" dirty="0"/>
          </a:p>
          <a:p>
            <a:pPr algn="just"/>
            <a:endParaRPr lang="nl-NL" sz="2000" i="1" dirty="0"/>
          </a:p>
          <a:p>
            <a:pPr algn="just"/>
            <a:endParaRPr lang="nl-NL" sz="2000" i="1" dirty="0"/>
          </a:p>
          <a:p>
            <a:pPr algn="just"/>
            <a:endParaRPr lang="nl-NL" sz="2000" i="1" dirty="0"/>
          </a:p>
          <a:p>
            <a:pPr algn="just"/>
            <a:endParaRPr lang="nl-NL" sz="2000" i="1" dirty="0"/>
          </a:p>
        </p:txBody>
      </p:sp>
      <p:sp>
        <p:nvSpPr>
          <p:cNvPr id="7" name="Vijfhoek 6"/>
          <p:cNvSpPr/>
          <p:nvPr/>
        </p:nvSpPr>
        <p:spPr>
          <a:xfrm>
            <a:off x="2704" y="146584"/>
            <a:ext cx="5433392" cy="5760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a:t>Parte 4: Interrogatorio</a:t>
            </a:r>
          </a:p>
        </p:txBody>
      </p:sp>
    </p:spTree>
    <p:extLst>
      <p:ext uri="{BB962C8B-B14F-4D97-AF65-F5344CB8AC3E}">
        <p14:creationId xmlns:p14="http://schemas.microsoft.com/office/powerpoint/2010/main" val="2159342830"/>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L:\Taru-Algemeen\SUPRALAT\W4.A1.Website\Pictures\UM LAW Politie en Recht (J.Vos) juni 2013\UM LAW Politie en Recht (J.Vos)\Politie en Recht 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0767" y="-22448"/>
            <a:ext cx="3993233" cy="3501008"/>
          </a:xfrm>
          <a:prstGeom prst="rect">
            <a:avLst/>
          </a:prstGeom>
          <a:noFill/>
          <a:extLst>
            <a:ext uri="{909E8E84-426E-40DD-AFC4-6F175D3DCCD1}">
              <a14:hiddenFill xmlns:a14="http://schemas.microsoft.com/office/drawing/2010/main">
                <a:solidFill>
                  <a:srgbClr val="FFFFFF"/>
                </a:solidFill>
              </a14:hiddenFill>
            </a:ext>
          </a:extLst>
        </p:spPr>
      </p:pic>
      <p:sp>
        <p:nvSpPr>
          <p:cNvPr id="13" name="Rechthoek 12"/>
          <p:cNvSpPr/>
          <p:nvPr/>
        </p:nvSpPr>
        <p:spPr>
          <a:xfrm>
            <a:off x="5150768" y="-33486"/>
            <a:ext cx="3993232" cy="3512046"/>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ijfhoek 6"/>
          <p:cNvSpPr/>
          <p:nvPr/>
        </p:nvSpPr>
        <p:spPr>
          <a:xfrm>
            <a:off x="2704" y="146584"/>
            <a:ext cx="5433392" cy="5760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a:t>Parte 4: Interrogatorio</a:t>
            </a:r>
          </a:p>
        </p:txBody>
      </p:sp>
      <p:sp>
        <p:nvSpPr>
          <p:cNvPr id="8" name="Tekstvak 13">
            <a:hlinkClick r:id="rId4" action="ppaction://hlinksldjump"/>
            <a:extLst>
              <a:ext uri="{FF2B5EF4-FFF2-40B4-BE49-F238E27FC236}">
                <a16:creationId xmlns:a16="http://schemas.microsoft.com/office/drawing/2014/main" id="{1B43BA6C-6140-483F-A2DD-2B4FC169C19D}"/>
              </a:ext>
            </a:extLst>
          </p:cNvPr>
          <p:cNvSpPr txBox="1"/>
          <p:nvPr/>
        </p:nvSpPr>
        <p:spPr>
          <a:xfrm>
            <a:off x="81118" y="722648"/>
            <a:ext cx="5859033" cy="5863144"/>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s-ES" sz="1700" dirty="0"/>
              <a:t>El último aspecto se destacaba en el caso </a:t>
            </a:r>
            <a:r>
              <a:rPr lang="es-ES" sz="1700" b="1" i="1" dirty="0" err="1"/>
              <a:t>Salduz</a:t>
            </a:r>
            <a:r>
              <a:rPr lang="es-ES" sz="1700" b="1" i="1" dirty="0"/>
              <a:t> contra Turquía </a:t>
            </a:r>
            <a:r>
              <a:rPr lang="es-ES" sz="1700" dirty="0"/>
              <a:t>y </a:t>
            </a:r>
            <a:r>
              <a:rPr lang="es-ES" sz="1700" b="1" i="1" dirty="0" err="1"/>
              <a:t>Pishchalnikov</a:t>
            </a:r>
            <a:r>
              <a:rPr lang="es-ES" sz="1700" b="1" i="1" dirty="0"/>
              <a:t> contra Rusia</a:t>
            </a:r>
            <a:r>
              <a:rPr lang="es-ES" sz="1700" dirty="0"/>
              <a:t>. Aquí, el Tribunal indicó que la asistencia de abogado/a ayuda a garantizar la igualdad de armas entre el sospechoso y las autoridades, y ofrece a los sospechosos una oportunidad para defenderse frente a cualquier delito penal. </a:t>
            </a:r>
          </a:p>
          <a:p>
            <a:pPr algn="just"/>
            <a:endParaRPr lang="en-US" sz="1700" dirty="0"/>
          </a:p>
          <a:p>
            <a:pPr algn="just"/>
            <a:r>
              <a:rPr lang="es-ES" sz="1700" dirty="0"/>
              <a:t>En el caso de </a:t>
            </a:r>
            <a:r>
              <a:rPr lang="es-ES" sz="1700" b="1" i="1" dirty="0"/>
              <a:t>Aras contra Turquía (n.º 2)</a:t>
            </a:r>
            <a:r>
              <a:rPr lang="es-ES" sz="1700" dirty="0"/>
              <a:t>, el TEDH  consideró que se había vulnerado el derecho a la asistencia legal, </a:t>
            </a:r>
            <a:r>
              <a:rPr lang="es-ES" sz="1700" i="1" dirty="0"/>
              <a:t>inter </a:t>
            </a:r>
            <a:r>
              <a:rPr lang="es-ES" sz="1700" i="1" dirty="0" err="1"/>
              <a:t>alia</a:t>
            </a:r>
            <a:r>
              <a:rPr lang="es-ES" sz="1700" dirty="0"/>
              <a:t>, porque al abogado del solicitante solo se le permitió entrar en la sala de interrogatorios pero no se le permitió entrevistarse con el solicitante en privado ni tomar la palabra y defenderlo. </a:t>
            </a:r>
          </a:p>
          <a:p>
            <a:pPr algn="just"/>
            <a:endParaRPr lang="en-US" sz="1700" dirty="0"/>
          </a:p>
          <a:p>
            <a:pPr algn="just"/>
            <a:r>
              <a:rPr lang="es-ES" sz="1700" dirty="0"/>
              <a:t>En la práctica, significa que el TEDH prevé un papel activo del abogado durante los interrogatorios al sospechoso, incluida la posibilidad de influir en el resultado real del interrogatorio. Un letrado/a puede hacer esto, por ejemplo, asesorando a los clientes sobre si deben responder o no a determinadas preguntas, ayudándoles a proporcionar su versión de los hechos, sugiriendo nuevas líneas de interpelación y aportando información favorable para sus clientes. </a:t>
            </a:r>
          </a:p>
          <a:p>
            <a:pPr algn="just"/>
            <a:r>
              <a:rPr lang="es-ES" dirty="0"/>
              <a:t> </a:t>
            </a:r>
          </a:p>
        </p:txBody>
      </p:sp>
    </p:spTree>
    <p:extLst>
      <p:ext uri="{BB962C8B-B14F-4D97-AF65-F5344CB8AC3E}">
        <p14:creationId xmlns:p14="http://schemas.microsoft.com/office/powerpoint/2010/main" val="2160280676"/>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jdelijke aanduiding voor inhoud 2"/>
          <p:cNvSpPr txBox="1">
            <a:spLocks/>
          </p:cNvSpPr>
          <p:nvPr/>
        </p:nvSpPr>
        <p:spPr>
          <a:xfrm>
            <a:off x="263347" y="755467"/>
            <a:ext cx="4788026" cy="4256622"/>
          </a:xfrm>
          <a:prstGeom prst="rect">
            <a:avLst/>
          </a:prstGeom>
        </p:spPr>
        <p:txBody>
          <a:bodyPr vert="horz" lIns="91440" tIns="45720" rIns="91440" bIns="45720" rtlCol="0">
            <a:noAutofit/>
          </a:bodyPr>
          <a:lstStyle/>
          <a:p>
            <a:pPr algn="just"/>
            <a:endParaRPr lang="en-US" sz="2000" dirty="0"/>
          </a:p>
          <a:p>
            <a:pPr algn="just"/>
            <a:r>
              <a:rPr lang="es-ES" dirty="0"/>
              <a:t>Según la jurisprudencia del TC, el papel del abogado/a durante el interrogatorio del sospechoso es:</a:t>
            </a:r>
          </a:p>
          <a:p>
            <a:pPr algn="just"/>
            <a:endParaRPr lang="en-US" dirty="0"/>
          </a:p>
          <a:p>
            <a:pPr marL="342900" lvl="0" indent="-342900" algn="just">
              <a:buFont typeface="Arial"/>
              <a:buChar char="•"/>
            </a:pPr>
            <a:r>
              <a:rPr lang="es-ES" dirty="0"/>
              <a:t>Proteger al sospechoso frente a tortura, maltrato y coacción</a:t>
            </a:r>
          </a:p>
          <a:p>
            <a:pPr lvl="0" algn="just"/>
            <a:endParaRPr lang="es-ES" dirty="0"/>
          </a:p>
          <a:p>
            <a:pPr marL="342900" lvl="0" indent="-342900" algn="just">
              <a:buFont typeface="Arial"/>
              <a:buChar char="•"/>
            </a:pPr>
            <a:r>
              <a:rPr lang="es-ES" dirty="0"/>
              <a:t>Ayudar al sospechoso a entender sus derechos procesales y asistirle para poder ejercerlos</a:t>
            </a:r>
          </a:p>
          <a:p>
            <a:pPr lvl="0" algn="just"/>
            <a:endParaRPr lang="es-ES" dirty="0"/>
          </a:p>
          <a:p>
            <a:pPr marL="342900" lvl="0" indent="-342900" algn="just">
              <a:buFont typeface="Arial"/>
              <a:buChar char="•"/>
            </a:pPr>
            <a:r>
              <a:rPr lang="es-ES" dirty="0"/>
              <a:t>Ayudar a los sospechosos a preparar una defensa efectiva contra la acusación.</a:t>
            </a:r>
          </a:p>
          <a:p>
            <a:pPr lvl="0" algn="just"/>
            <a:endParaRPr lang="en-US" dirty="0"/>
          </a:p>
          <a:p>
            <a:pPr lvl="0" algn="just"/>
            <a:endParaRPr lang="en-US" dirty="0"/>
          </a:p>
          <a:p>
            <a:pPr algn="just"/>
            <a:endParaRPr lang="nl-NL" sz="2000" i="1" dirty="0"/>
          </a:p>
          <a:p>
            <a:pPr algn="just"/>
            <a:endParaRPr lang="nl-NL" sz="2000" i="1" dirty="0"/>
          </a:p>
          <a:p>
            <a:pPr algn="just"/>
            <a:endParaRPr lang="nl-NL" sz="2000" i="1" dirty="0"/>
          </a:p>
          <a:p>
            <a:pPr algn="just"/>
            <a:endParaRPr lang="nl-NL" sz="2000" i="1" dirty="0"/>
          </a:p>
        </p:txBody>
      </p:sp>
      <p:sp>
        <p:nvSpPr>
          <p:cNvPr id="7" name="Vijfhoek 6"/>
          <p:cNvSpPr/>
          <p:nvPr/>
        </p:nvSpPr>
        <p:spPr>
          <a:xfrm>
            <a:off x="2704" y="146584"/>
            <a:ext cx="5433392" cy="5760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a:t>Parte 4: Interrogatorio</a:t>
            </a:r>
          </a:p>
        </p:txBody>
      </p:sp>
      <p:pic>
        <p:nvPicPr>
          <p:cNvPr id="14" name="Picture 2" descr="C:\Users\Dunya\Documents\SUPRALAT\Politie en Recht 30.jpg">
            <a:extLst>
              <a:ext uri="{FF2B5EF4-FFF2-40B4-BE49-F238E27FC236}">
                <a16:creationId xmlns:a16="http://schemas.microsoft.com/office/drawing/2014/main" id="{292A6E25-2D88-4C1D-9F09-72D925B678E6}"/>
              </a:ext>
            </a:extLst>
          </p:cNvPr>
          <p:cNvPicPr>
            <a:picLocks noChangeAspect="1" noChangeArrowheads="1"/>
          </p:cNvPicPr>
          <p:nvPr/>
        </p:nvPicPr>
        <p:blipFill>
          <a:blip r:embed="rId3" cstate="print"/>
          <a:srcRect l="8507" t="20867" r="30068"/>
          <a:stretch>
            <a:fillRect/>
          </a:stretch>
        </p:blipFill>
        <p:spPr bwMode="auto">
          <a:xfrm>
            <a:off x="5760640" y="-27384"/>
            <a:ext cx="3383360" cy="6885384"/>
          </a:xfrm>
          <a:prstGeom prst="rect">
            <a:avLst/>
          </a:prstGeom>
          <a:noFill/>
        </p:spPr>
      </p:pic>
      <p:sp>
        <p:nvSpPr>
          <p:cNvPr id="13" name="Rechthoek 12"/>
          <p:cNvSpPr/>
          <p:nvPr/>
        </p:nvSpPr>
        <p:spPr>
          <a:xfrm>
            <a:off x="5724128" y="-27384"/>
            <a:ext cx="3383361" cy="686539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42263603"/>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Users\Dunya\Documents\SUPRALAT\Politie en Recht 8.jpg"/>
          <p:cNvPicPr>
            <a:picLocks noChangeAspect="1" noChangeArrowheads="1"/>
          </p:cNvPicPr>
          <p:nvPr/>
        </p:nvPicPr>
        <p:blipFill>
          <a:blip r:embed="rId3" cstate="print"/>
          <a:srcRect l="24433" r="35078"/>
          <a:stretch>
            <a:fillRect/>
          </a:stretch>
        </p:blipFill>
        <p:spPr bwMode="auto">
          <a:xfrm>
            <a:off x="5076056" y="0"/>
            <a:ext cx="4067944" cy="6858000"/>
          </a:xfrm>
          <a:prstGeom prst="rect">
            <a:avLst/>
          </a:prstGeom>
          <a:noFill/>
        </p:spPr>
      </p:pic>
      <p:sp>
        <p:nvSpPr>
          <p:cNvPr id="13" name="Rechthoek 12"/>
          <p:cNvSpPr/>
          <p:nvPr/>
        </p:nvSpPr>
        <p:spPr>
          <a:xfrm>
            <a:off x="5076056" y="-27384"/>
            <a:ext cx="4067944" cy="6885384"/>
          </a:xfrm>
          <a:prstGeom prst="rect">
            <a:avLst/>
          </a:prstGeom>
          <a:solidFill>
            <a:srgbClr val="001C3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Vijfhoek 6"/>
          <p:cNvSpPr/>
          <p:nvPr/>
        </p:nvSpPr>
        <p:spPr>
          <a:xfrm>
            <a:off x="0" y="116632"/>
            <a:ext cx="5580112" cy="576064"/>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a:t>Resumen del módulo</a:t>
            </a:r>
          </a:p>
        </p:txBody>
      </p:sp>
      <p:sp>
        <p:nvSpPr>
          <p:cNvPr id="10" name="Tijdelijke aanduiding voor inhoud 2"/>
          <p:cNvSpPr txBox="1">
            <a:spLocks/>
          </p:cNvSpPr>
          <p:nvPr/>
        </p:nvSpPr>
        <p:spPr>
          <a:xfrm>
            <a:off x="179512" y="1052736"/>
            <a:ext cx="4680520" cy="1440160"/>
          </a:xfrm>
          <a:prstGeom prst="rect">
            <a:avLst/>
          </a:prstGeom>
        </p:spPr>
        <p:txBody>
          <a:bodyPr vert="horz" lIns="91440" tIns="45720" rIns="91440" bIns="45720" rtlCol="0">
            <a:noAutofit/>
          </a:bodyPr>
          <a:lstStyle/>
          <a:p>
            <a:pPr algn="just"/>
            <a:endParaRPr lang="en-US" sz="2000" dirty="0"/>
          </a:p>
          <a:p>
            <a:pPr algn="just"/>
            <a:endParaRPr lang="nl-NL" sz="2000" dirty="0"/>
          </a:p>
        </p:txBody>
      </p:sp>
      <p:sp>
        <p:nvSpPr>
          <p:cNvPr id="2" name="Rectangle 1"/>
          <p:cNvSpPr/>
          <p:nvPr/>
        </p:nvSpPr>
        <p:spPr>
          <a:xfrm>
            <a:off x="-18256" y="716732"/>
            <a:ext cx="5076056" cy="5693866"/>
          </a:xfrm>
          <a:prstGeom prst="rect">
            <a:avLst/>
          </a:prstGeom>
        </p:spPr>
        <p:txBody>
          <a:bodyPr wrap="square">
            <a:spAutoFit/>
          </a:bodyPr>
          <a:lstStyle/>
          <a:p>
            <a:pPr algn="just"/>
            <a:r>
              <a:rPr lang="es-ES" b="1" dirty="0"/>
              <a:t>En este módulo hemos: </a:t>
            </a:r>
          </a:p>
          <a:p>
            <a:pPr algn="just"/>
            <a:r>
              <a:rPr lang="es-ES" dirty="0"/>
              <a:t> </a:t>
            </a:r>
          </a:p>
          <a:p>
            <a:pPr marL="342900" lvl="0" indent="-342900" algn="just">
              <a:buFont typeface="Arial"/>
              <a:buChar char="•"/>
            </a:pPr>
            <a:r>
              <a:rPr lang="es-ES" dirty="0"/>
              <a:t>aprendido sobre diferentes garantías procesales derivadas de la trasposición de las directivas de garantías procesales de la UE, a la normativa española que se aplican a la fase de detención policial;  </a:t>
            </a:r>
          </a:p>
          <a:p>
            <a:pPr lvl="0" algn="just"/>
            <a:r>
              <a:rPr lang="es-ES" dirty="0"/>
              <a:t> </a:t>
            </a:r>
          </a:p>
          <a:p>
            <a:pPr marL="342900" lvl="0" indent="-342900" algn="just">
              <a:buFont typeface="Arial"/>
              <a:buChar char="•"/>
            </a:pPr>
            <a:r>
              <a:rPr lang="es-ES" dirty="0"/>
              <a:t>reflexionado sobre cómo los abogado/as podrían utilizar estos conocimientos para guiar sus acciones durante las situaciones problemáticas encontradas cuando asisten a sospechosos bajo custodia policial. </a:t>
            </a:r>
          </a:p>
          <a:p>
            <a:pPr lvl="0" algn="just"/>
            <a:r>
              <a:rPr lang="es-ES" dirty="0"/>
              <a:t> </a:t>
            </a:r>
          </a:p>
          <a:p>
            <a:pPr algn="just"/>
            <a:r>
              <a:rPr lang="es-ES" dirty="0"/>
              <a:t>También hemos aprendido que normalmente es responsabilidad del abogado/a hacer cumplir de manera activa y proteger las garantías procesales de sus clientes.</a:t>
            </a:r>
          </a:p>
          <a:p>
            <a:r>
              <a:rPr lang="es-ES" sz="2000" dirty="0"/>
              <a:t> </a:t>
            </a:r>
          </a:p>
          <a:p>
            <a:endParaRPr lang="nl-NL" sz="2000" dirty="0"/>
          </a:p>
        </p:txBody>
      </p:sp>
    </p:spTree>
    <p:extLst>
      <p:ext uri="{BB962C8B-B14F-4D97-AF65-F5344CB8AC3E}">
        <p14:creationId xmlns:p14="http://schemas.microsoft.com/office/powerpoint/2010/main" val="3763005298"/>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763" y="260648"/>
            <a:ext cx="9143999" cy="5109091"/>
          </a:xfrm>
          <a:prstGeom prst="rect">
            <a:avLst/>
          </a:prstGeom>
        </p:spPr>
        <p:txBody>
          <a:bodyPr wrap="square">
            <a:spAutoFit/>
          </a:bodyPr>
          <a:lstStyle/>
          <a:p>
            <a:r>
              <a:rPr lang="es-ES" sz="1400" b="1" dirty="0">
                <a:cs typeface="Times New Roman" panose="02020603050405020304" pitchFamily="18" charset="0"/>
              </a:rPr>
              <a:t>NORMATIVA ESPAÑOLA</a:t>
            </a:r>
          </a:p>
          <a:p>
            <a:endParaRPr lang="nl-NL" sz="1400" dirty="0">
              <a:cs typeface="Times New Roman" panose="02020603050405020304" pitchFamily="18" charset="0"/>
            </a:endParaRPr>
          </a:p>
          <a:p>
            <a:r>
              <a:rPr lang="es-ES" sz="1400" dirty="0">
                <a:cs typeface="Times New Roman" panose="02020603050405020304" pitchFamily="18" charset="0"/>
              </a:rPr>
              <a:t>Ley de enjuiciamiento criminal</a:t>
            </a:r>
          </a:p>
          <a:p>
            <a:endParaRPr lang="nl-NL" sz="1400" dirty="0">
              <a:cs typeface="Times New Roman" panose="02020603050405020304" pitchFamily="18" charset="0"/>
            </a:endParaRPr>
          </a:p>
          <a:p>
            <a:r>
              <a:rPr lang="es-ES" sz="1400" b="1" dirty="0">
                <a:cs typeface="Times New Roman" panose="02020603050405020304" pitchFamily="18" charset="0"/>
              </a:rPr>
              <a:t>JURISPRUDENCIA DEL TRIBUNAL CONSTITUCIONAL</a:t>
            </a:r>
          </a:p>
          <a:p>
            <a:endParaRPr lang="es-ES" sz="1400" b="1" dirty="0">
              <a:cs typeface="Times New Roman" panose="02020603050405020304" pitchFamily="18" charset="0"/>
            </a:endParaRPr>
          </a:p>
          <a:p>
            <a:r>
              <a:rPr lang="en-US" sz="1400" dirty="0">
                <a:cs typeface="Times New Roman" panose="02020603050405020304" pitchFamily="18" charset="0"/>
              </a:rPr>
              <a:t>STC </a:t>
            </a:r>
            <a:r>
              <a:rPr lang="es-ES" sz="1400" dirty="0"/>
              <a:t>núm. 94/2019 de 15 julio</a:t>
            </a:r>
          </a:p>
          <a:p>
            <a:r>
              <a:rPr lang="en-US" sz="1400" dirty="0">
                <a:cs typeface="Times New Roman" panose="02020603050405020304" pitchFamily="18" charset="0"/>
              </a:rPr>
              <a:t>STC nº 21/2018, de 5 de </a:t>
            </a:r>
            <a:r>
              <a:rPr lang="en-US" sz="1400" dirty="0" err="1">
                <a:cs typeface="Times New Roman" panose="02020603050405020304" pitchFamily="18" charset="0"/>
              </a:rPr>
              <a:t>marzo</a:t>
            </a:r>
            <a:endParaRPr lang="en-US" sz="1400" dirty="0">
              <a:cs typeface="Times New Roman" panose="02020603050405020304" pitchFamily="18" charset="0"/>
            </a:endParaRPr>
          </a:p>
          <a:p>
            <a:endParaRPr lang="nl-NL" sz="1600" dirty="0">
              <a:cs typeface="Times New Roman" panose="02020603050405020304" pitchFamily="18" charset="0"/>
            </a:endParaRPr>
          </a:p>
          <a:p>
            <a:r>
              <a:rPr lang="es-ES" sz="1400" b="1" dirty="0">
                <a:cs typeface="Times New Roman" panose="02020603050405020304" pitchFamily="18" charset="0"/>
              </a:rPr>
              <a:t>JURISPRUDENCIA DEL TRIBUNAL SUPREMO</a:t>
            </a:r>
          </a:p>
          <a:p>
            <a:endParaRPr lang="es-ES" sz="1400" b="1" dirty="0">
              <a:cs typeface="Times New Roman" panose="02020603050405020304" pitchFamily="18" charset="0"/>
            </a:endParaRPr>
          </a:p>
          <a:p>
            <a:r>
              <a:rPr lang="es-ES" sz="1400" dirty="0">
                <a:cs typeface="Times New Roman" panose="02020603050405020304" pitchFamily="18" charset="0"/>
              </a:rPr>
              <a:t>STS</a:t>
            </a:r>
            <a:r>
              <a:rPr lang="es-ES" sz="1400" b="1" dirty="0">
                <a:cs typeface="Times New Roman" panose="02020603050405020304" pitchFamily="18" charset="0"/>
              </a:rPr>
              <a:t> </a:t>
            </a:r>
            <a:r>
              <a:rPr lang="es-ES" sz="1400" dirty="0"/>
              <a:t>núm. 513/2019 de 28 octubre.</a:t>
            </a:r>
          </a:p>
          <a:p>
            <a:r>
              <a:rPr lang="es-ES" sz="1400" dirty="0"/>
              <a:t>ATS 6 febrero 2019.</a:t>
            </a:r>
          </a:p>
          <a:p>
            <a:r>
              <a:rPr lang="es-ES" sz="1400" dirty="0"/>
              <a:t>STS núm. 469/2019 de 14 octubre.</a:t>
            </a:r>
          </a:p>
          <a:p>
            <a:endParaRPr lang="es-ES" sz="1400" b="1" dirty="0">
              <a:cs typeface="Times New Roman" panose="02020603050405020304" pitchFamily="18" charset="0"/>
            </a:endParaRPr>
          </a:p>
          <a:p>
            <a:endParaRPr lang="es-ES" sz="1400" b="1" dirty="0">
              <a:cs typeface="Times New Roman" panose="02020603050405020304" pitchFamily="18" charset="0"/>
            </a:endParaRPr>
          </a:p>
          <a:p>
            <a:r>
              <a:rPr lang="es-ES" sz="1400" b="1" dirty="0">
                <a:cs typeface="Times New Roman" panose="02020603050405020304" pitchFamily="18" charset="0"/>
              </a:rPr>
              <a:t>OTROS INSTRUMENTOS</a:t>
            </a:r>
          </a:p>
          <a:p>
            <a:endParaRPr lang="nl-NL" sz="1400" dirty="0">
              <a:cs typeface="Times New Roman" panose="02020603050405020304" pitchFamily="18" charset="0"/>
            </a:endParaRPr>
          </a:p>
          <a:p>
            <a:r>
              <a:rPr lang="en-US" sz="1400" dirty="0" err="1">
                <a:cs typeface="Times New Roman" panose="02020603050405020304" pitchFamily="18" charset="0"/>
              </a:rPr>
              <a:t>Fiscalía</a:t>
            </a:r>
            <a:r>
              <a:rPr lang="en-US" sz="1400" dirty="0">
                <a:cs typeface="Times New Roman" panose="02020603050405020304" pitchFamily="18" charset="0"/>
              </a:rPr>
              <a:t> General del Estado, </a:t>
            </a:r>
            <a:r>
              <a:rPr lang="es-ES" sz="1400" dirty="0"/>
              <a:t>Circular 3/2018, sobre el derecho de información de los investigados en los procesos penales .</a:t>
            </a:r>
          </a:p>
          <a:p>
            <a:endParaRPr lang="es-ES" sz="1400" dirty="0"/>
          </a:p>
          <a:p>
            <a:r>
              <a:rPr lang="es-ES" sz="1400" dirty="0"/>
              <a:t>Declaración de La Habana relativa a los Principios básicos sobre la función de los abogado</a:t>
            </a:r>
            <a:r>
              <a:rPr lang="es-ES" sz="1400" b="1" i="1" dirty="0"/>
              <a:t>s</a:t>
            </a:r>
            <a:endParaRPr lang="es-ES" sz="1400" dirty="0"/>
          </a:p>
          <a:p>
            <a:endParaRPr lang="en-US" sz="1500" dirty="0">
              <a:cs typeface="Times New Roman" panose="02020603050405020304" pitchFamily="18" charset="0"/>
            </a:endParaRPr>
          </a:p>
          <a:p>
            <a:endParaRPr lang="nl-NL"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0920760"/>
      </p:ext>
    </p:extLst>
  </p:cSld>
  <p:clrMapOvr>
    <a:masterClrMapping/>
  </p:clrMapOvr>
  <p:transition/>
</p:sld>
</file>

<file path=ppt/theme/theme1.xml><?xml version="1.0" encoding="utf-8"?>
<a:theme xmlns:a="http://schemas.openxmlformats.org/drawingml/2006/main" name="Office-thema">
  <a:themeElements>
    <a:clrScheme name="Aangepast 1">
      <a:dk1>
        <a:srgbClr val="001C3D"/>
      </a:dk1>
      <a:lt1>
        <a:srgbClr val="FFFFFF"/>
      </a:lt1>
      <a:dk2>
        <a:srgbClr val="00A2DB"/>
      </a:dk2>
      <a:lt2>
        <a:srgbClr val="FFFFFF"/>
      </a:lt2>
      <a:accent1>
        <a:srgbClr val="E84E10"/>
      </a:accent1>
      <a:accent2>
        <a:srgbClr val="00A2DB"/>
      </a:accent2>
      <a:accent3>
        <a:srgbClr val="001C3D"/>
      </a:accent3>
      <a:accent4>
        <a:srgbClr val="F3A687"/>
      </a:accent4>
      <a:accent5>
        <a:srgbClr val="7FD0ED"/>
      </a:accent5>
      <a:accent6>
        <a:srgbClr val="7F8D9E"/>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28825</TotalTime>
  <Words>8271</Words>
  <Application>Microsoft Office PowerPoint</Application>
  <PresentationFormat>Presentación en pantalla (4:3)</PresentationFormat>
  <Paragraphs>872</Paragraphs>
  <Slides>100</Slides>
  <Notes>44</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100</vt:i4>
      </vt:variant>
    </vt:vector>
  </HeadingPairs>
  <TitlesOfParts>
    <vt:vector size="107" baseType="lpstr">
      <vt:lpstr>Arial</vt:lpstr>
      <vt:lpstr>Articulate Light</vt:lpstr>
      <vt:lpstr>Calibri</vt:lpstr>
      <vt:lpstr>Comic Sans MS</vt:lpstr>
      <vt:lpstr>Times New Roman</vt:lpstr>
      <vt:lpstr>Wingdings</vt:lpstr>
      <vt:lpstr>Office-thema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Directiva relativa al derecho de acceso a la información, artículo 7: las autoridades deben proporcionar al sospechoso y a su abogado acceso a todas las pruebas materiales del expediente con la antelación suficiente para permitir un ejercicio efectivo de los derechos de defensa y salvaguardar la equidad del proceso.    </vt:lpstr>
      <vt:lpstr>      La Ley de Enjuiciamiento Criminal española dispone que las autoridades deben proporcionar al sospechoso y a su abogado/a acceso a todas las pruebas materiales del expediente con la antelación suficiente para permitir un ejercicio efectivo de los derechos de defensa y salvaguardar la equidad del proceso.    ¿Desde qué momento se empieza a aplicar este derecho?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Dunya Gezgin</dc:creator>
  <cp:lastModifiedBy>Calendari</cp:lastModifiedBy>
  <cp:revision>593</cp:revision>
  <dcterms:created xsi:type="dcterms:W3CDTF">2017-07-17T13:14:00Z</dcterms:created>
  <dcterms:modified xsi:type="dcterms:W3CDTF">2021-10-19T10:29:28Z</dcterms:modified>
</cp:coreProperties>
</file>