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0" r:id="rId2"/>
    <p:sldId id="381" r:id="rId3"/>
    <p:sldId id="384" r:id="rId4"/>
    <p:sldId id="444" r:id="rId5"/>
    <p:sldId id="445" r:id="rId6"/>
    <p:sldId id="446" r:id="rId7"/>
    <p:sldId id="447" r:id="rId8"/>
    <p:sldId id="552" r:id="rId9"/>
    <p:sldId id="551" r:id="rId10"/>
    <p:sldId id="451" r:id="rId11"/>
    <p:sldId id="452" r:id="rId12"/>
    <p:sldId id="571" r:id="rId13"/>
    <p:sldId id="572" r:id="rId14"/>
    <p:sldId id="573" r:id="rId15"/>
    <p:sldId id="574" r:id="rId16"/>
    <p:sldId id="585" r:id="rId17"/>
    <p:sldId id="577" r:id="rId18"/>
    <p:sldId id="578" r:id="rId19"/>
    <p:sldId id="579" r:id="rId20"/>
    <p:sldId id="580" r:id="rId21"/>
    <p:sldId id="581" r:id="rId22"/>
    <p:sldId id="582" r:id="rId23"/>
    <p:sldId id="455" r:id="rId24"/>
    <p:sldId id="575" r:id="rId25"/>
    <p:sldId id="576" r:id="rId26"/>
    <p:sldId id="587" r:id="rId27"/>
    <p:sldId id="460" r:id="rId28"/>
    <p:sldId id="586" r:id="rId29"/>
    <p:sldId id="461" r:id="rId30"/>
    <p:sldId id="583" r:id="rId31"/>
    <p:sldId id="584" r:id="rId32"/>
    <p:sldId id="459" r:id="rId33"/>
    <p:sldId id="588" r:id="rId34"/>
    <p:sldId id="589" r:id="rId35"/>
    <p:sldId id="591" r:id="rId36"/>
    <p:sldId id="592" r:id="rId37"/>
    <p:sldId id="593" r:id="rId38"/>
    <p:sldId id="594" r:id="rId39"/>
    <p:sldId id="595" r:id="rId40"/>
    <p:sldId id="596" r:id="rId41"/>
    <p:sldId id="597" r:id="rId42"/>
    <p:sldId id="598" r:id="rId43"/>
    <p:sldId id="599" r:id="rId44"/>
    <p:sldId id="569" r:id="rId45"/>
    <p:sldId id="550" r:id="rId46"/>
    <p:sldId id="549" r:id="rId47"/>
    <p:sldId id="600" r:id="rId4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F" initials="A" lastIdx="29" clrIdx="0">
    <p:extLst>
      <p:ext uri="{19B8F6BF-5375-455C-9EA6-DF929625EA0E}">
        <p15:presenceInfo xmlns:p15="http://schemas.microsoft.com/office/powerpoint/2012/main" userId="AnaF" providerId="None"/>
      </p:ext>
    </p:extLst>
  </p:cmAuthor>
  <p:cmAuthor id="2" name="Laura" initials="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07" autoAdjust="0"/>
    <p:restoredTop sz="94136" autoAdjust="0"/>
  </p:normalViewPr>
  <p:slideViewPr>
    <p:cSldViewPr>
      <p:cViewPr varScale="1">
        <p:scale>
          <a:sx n="85" d="100"/>
          <a:sy n="85" d="100"/>
        </p:scale>
        <p:origin x="6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59" d="100"/>
          <a:sy n="59" d="100"/>
        </p:scale>
        <p:origin x="416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3359-A665-4AE7-98BE-8479FFEA6D91}" type="datetimeFigureOut">
              <a:rPr lang="nl-NL" smtClean="0"/>
              <a:pPr/>
              <a:t>19-10-2021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64B8-7AC7-425A-99F5-AA9141982D0B}" type="slidenum">
              <a:rPr lang="nl-NL" smtClean="0"/>
              <a:pPr/>
              <a:t>‹Nº›</a:t>
            </a:fld>
            <a:endParaRPr lang="nl-NL"/>
          </a:p>
        </p:txBody>
      </p:sp>
    </p:spTree>
    <p:extLst>
      <p:ext uri="{BB962C8B-B14F-4D97-AF65-F5344CB8AC3E}">
        <p14:creationId xmlns:p14="http://schemas.microsoft.com/office/powerpoint/2010/main" val="47830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a:t>
            </a:fld>
            <a:endParaRPr lang="nl-NL"/>
          </a:p>
        </p:txBody>
      </p:sp>
    </p:spTree>
    <p:extLst>
      <p:ext uri="{BB962C8B-B14F-4D97-AF65-F5344CB8AC3E}">
        <p14:creationId xmlns:p14="http://schemas.microsoft.com/office/powerpoint/2010/main" val="107034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12</a:t>
            </a:fld>
            <a:endParaRPr lang="nl-NL"/>
          </a:p>
        </p:txBody>
      </p:sp>
    </p:spTree>
    <p:extLst>
      <p:ext uri="{BB962C8B-B14F-4D97-AF65-F5344CB8AC3E}">
        <p14:creationId xmlns:p14="http://schemas.microsoft.com/office/powerpoint/2010/main" val="128008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13</a:t>
            </a:fld>
            <a:endParaRPr lang="nl-NL"/>
          </a:p>
        </p:txBody>
      </p:sp>
    </p:spTree>
    <p:extLst>
      <p:ext uri="{BB962C8B-B14F-4D97-AF65-F5344CB8AC3E}">
        <p14:creationId xmlns:p14="http://schemas.microsoft.com/office/powerpoint/2010/main" val="187396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14</a:t>
            </a:fld>
            <a:endParaRPr lang="nl-NL"/>
          </a:p>
        </p:txBody>
      </p:sp>
    </p:spTree>
    <p:extLst>
      <p:ext uri="{BB962C8B-B14F-4D97-AF65-F5344CB8AC3E}">
        <p14:creationId xmlns:p14="http://schemas.microsoft.com/office/powerpoint/2010/main" val="231227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15</a:t>
            </a:fld>
            <a:endParaRPr lang="nl-NL"/>
          </a:p>
        </p:txBody>
      </p:sp>
    </p:spTree>
    <p:extLst>
      <p:ext uri="{BB962C8B-B14F-4D97-AF65-F5344CB8AC3E}">
        <p14:creationId xmlns:p14="http://schemas.microsoft.com/office/powerpoint/2010/main" val="262554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16</a:t>
            </a:fld>
            <a:endParaRPr lang="nl-NL"/>
          </a:p>
        </p:txBody>
      </p:sp>
    </p:spTree>
    <p:extLst>
      <p:ext uri="{BB962C8B-B14F-4D97-AF65-F5344CB8AC3E}">
        <p14:creationId xmlns:p14="http://schemas.microsoft.com/office/powerpoint/2010/main" val="59831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17</a:t>
            </a:fld>
            <a:endParaRPr lang="nl-NL"/>
          </a:p>
        </p:txBody>
      </p:sp>
    </p:spTree>
    <p:extLst>
      <p:ext uri="{BB962C8B-B14F-4D97-AF65-F5344CB8AC3E}">
        <p14:creationId xmlns:p14="http://schemas.microsoft.com/office/powerpoint/2010/main" val="259482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18</a:t>
            </a:fld>
            <a:endParaRPr lang="nl-NL"/>
          </a:p>
        </p:txBody>
      </p:sp>
    </p:spTree>
    <p:extLst>
      <p:ext uri="{BB962C8B-B14F-4D97-AF65-F5344CB8AC3E}">
        <p14:creationId xmlns:p14="http://schemas.microsoft.com/office/powerpoint/2010/main" val="13624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19</a:t>
            </a:fld>
            <a:endParaRPr lang="nl-NL"/>
          </a:p>
        </p:txBody>
      </p:sp>
    </p:spTree>
    <p:extLst>
      <p:ext uri="{BB962C8B-B14F-4D97-AF65-F5344CB8AC3E}">
        <p14:creationId xmlns:p14="http://schemas.microsoft.com/office/powerpoint/2010/main" val="40198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20</a:t>
            </a:fld>
            <a:endParaRPr lang="nl-NL"/>
          </a:p>
        </p:txBody>
      </p:sp>
    </p:spTree>
    <p:extLst>
      <p:ext uri="{BB962C8B-B14F-4D97-AF65-F5344CB8AC3E}">
        <p14:creationId xmlns:p14="http://schemas.microsoft.com/office/powerpoint/2010/main" val="170715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21</a:t>
            </a:fld>
            <a:endParaRPr lang="nl-NL"/>
          </a:p>
        </p:txBody>
      </p:sp>
    </p:spTree>
    <p:extLst>
      <p:ext uri="{BB962C8B-B14F-4D97-AF65-F5344CB8AC3E}">
        <p14:creationId xmlns:p14="http://schemas.microsoft.com/office/powerpoint/2010/main" val="123883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a:t>
            </a:fld>
            <a:endParaRPr lang="nl-NL"/>
          </a:p>
        </p:txBody>
      </p:sp>
    </p:spTree>
    <p:extLst>
      <p:ext uri="{BB962C8B-B14F-4D97-AF65-F5344CB8AC3E}">
        <p14:creationId xmlns:p14="http://schemas.microsoft.com/office/powerpoint/2010/main" val="66891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22</a:t>
            </a:fld>
            <a:endParaRPr lang="nl-NL"/>
          </a:p>
        </p:txBody>
      </p:sp>
    </p:spTree>
    <p:extLst>
      <p:ext uri="{BB962C8B-B14F-4D97-AF65-F5344CB8AC3E}">
        <p14:creationId xmlns:p14="http://schemas.microsoft.com/office/powerpoint/2010/main" val="331941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23</a:t>
            </a:fld>
            <a:endParaRPr lang="nl-NL"/>
          </a:p>
        </p:txBody>
      </p:sp>
    </p:spTree>
    <p:extLst>
      <p:ext uri="{BB962C8B-B14F-4D97-AF65-F5344CB8AC3E}">
        <p14:creationId xmlns:p14="http://schemas.microsoft.com/office/powerpoint/2010/main" val="93583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24</a:t>
            </a:fld>
            <a:endParaRPr lang="nl-NL"/>
          </a:p>
        </p:txBody>
      </p:sp>
    </p:spTree>
    <p:extLst>
      <p:ext uri="{BB962C8B-B14F-4D97-AF65-F5344CB8AC3E}">
        <p14:creationId xmlns:p14="http://schemas.microsoft.com/office/powerpoint/2010/main" val="73642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25</a:t>
            </a:fld>
            <a:endParaRPr lang="nl-NL"/>
          </a:p>
        </p:txBody>
      </p:sp>
    </p:spTree>
    <p:extLst>
      <p:ext uri="{BB962C8B-B14F-4D97-AF65-F5344CB8AC3E}">
        <p14:creationId xmlns:p14="http://schemas.microsoft.com/office/powerpoint/2010/main" val="726073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26</a:t>
            </a:fld>
            <a:endParaRPr lang="nl-NL"/>
          </a:p>
        </p:txBody>
      </p:sp>
    </p:spTree>
    <p:extLst>
      <p:ext uri="{BB962C8B-B14F-4D97-AF65-F5344CB8AC3E}">
        <p14:creationId xmlns:p14="http://schemas.microsoft.com/office/powerpoint/2010/main" val="3955588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27</a:t>
            </a:fld>
            <a:endParaRPr lang="nl-NL"/>
          </a:p>
        </p:txBody>
      </p:sp>
    </p:spTree>
    <p:extLst>
      <p:ext uri="{BB962C8B-B14F-4D97-AF65-F5344CB8AC3E}">
        <p14:creationId xmlns:p14="http://schemas.microsoft.com/office/powerpoint/2010/main" val="3527190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28</a:t>
            </a:fld>
            <a:endParaRPr lang="nl-NL"/>
          </a:p>
        </p:txBody>
      </p:sp>
    </p:spTree>
    <p:extLst>
      <p:ext uri="{BB962C8B-B14F-4D97-AF65-F5344CB8AC3E}">
        <p14:creationId xmlns:p14="http://schemas.microsoft.com/office/powerpoint/2010/main" val="3597298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29</a:t>
            </a:fld>
            <a:endParaRPr lang="nl-NL"/>
          </a:p>
        </p:txBody>
      </p:sp>
    </p:spTree>
    <p:extLst>
      <p:ext uri="{BB962C8B-B14F-4D97-AF65-F5344CB8AC3E}">
        <p14:creationId xmlns:p14="http://schemas.microsoft.com/office/powerpoint/2010/main" val="710235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30</a:t>
            </a:fld>
            <a:endParaRPr lang="nl-NL"/>
          </a:p>
        </p:txBody>
      </p:sp>
    </p:spTree>
    <p:extLst>
      <p:ext uri="{BB962C8B-B14F-4D97-AF65-F5344CB8AC3E}">
        <p14:creationId xmlns:p14="http://schemas.microsoft.com/office/powerpoint/2010/main" val="325381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31</a:t>
            </a:fld>
            <a:endParaRPr lang="nl-NL"/>
          </a:p>
        </p:txBody>
      </p:sp>
    </p:spTree>
    <p:extLst>
      <p:ext uri="{BB962C8B-B14F-4D97-AF65-F5344CB8AC3E}">
        <p14:creationId xmlns:p14="http://schemas.microsoft.com/office/powerpoint/2010/main" val="386229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a:t>
            </a:fld>
            <a:endParaRPr lang="nl-NL"/>
          </a:p>
        </p:txBody>
      </p:sp>
    </p:spTree>
    <p:extLst>
      <p:ext uri="{BB962C8B-B14F-4D97-AF65-F5344CB8AC3E}">
        <p14:creationId xmlns:p14="http://schemas.microsoft.com/office/powerpoint/2010/main" val="591412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32</a:t>
            </a:fld>
            <a:endParaRPr lang="nl-NL"/>
          </a:p>
        </p:txBody>
      </p:sp>
    </p:spTree>
    <p:extLst>
      <p:ext uri="{BB962C8B-B14F-4D97-AF65-F5344CB8AC3E}">
        <p14:creationId xmlns:p14="http://schemas.microsoft.com/office/powerpoint/2010/main" val="2900517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33</a:t>
            </a:fld>
            <a:endParaRPr lang="nl-NL"/>
          </a:p>
        </p:txBody>
      </p:sp>
    </p:spTree>
    <p:extLst>
      <p:ext uri="{BB962C8B-B14F-4D97-AF65-F5344CB8AC3E}">
        <p14:creationId xmlns:p14="http://schemas.microsoft.com/office/powerpoint/2010/main" val="1765061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34</a:t>
            </a:fld>
            <a:endParaRPr lang="nl-NL"/>
          </a:p>
        </p:txBody>
      </p:sp>
    </p:spTree>
    <p:extLst>
      <p:ext uri="{BB962C8B-B14F-4D97-AF65-F5344CB8AC3E}">
        <p14:creationId xmlns:p14="http://schemas.microsoft.com/office/powerpoint/2010/main" val="4172689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35</a:t>
            </a:fld>
            <a:endParaRPr lang="nl-NL"/>
          </a:p>
        </p:txBody>
      </p:sp>
    </p:spTree>
    <p:extLst>
      <p:ext uri="{BB962C8B-B14F-4D97-AF65-F5344CB8AC3E}">
        <p14:creationId xmlns:p14="http://schemas.microsoft.com/office/powerpoint/2010/main" val="4199394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36</a:t>
            </a:fld>
            <a:endParaRPr lang="nl-NL"/>
          </a:p>
        </p:txBody>
      </p:sp>
    </p:spTree>
    <p:extLst>
      <p:ext uri="{BB962C8B-B14F-4D97-AF65-F5344CB8AC3E}">
        <p14:creationId xmlns:p14="http://schemas.microsoft.com/office/powerpoint/2010/main" val="3432054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37</a:t>
            </a:fld>
            <a:endParaRPr lang="nl-NL"/>
          </a:p>
        </p:txBody>
      </p:sp>
    </p:spTree>
    <p:extLst>
      <p:ext uri="{BB962C8B-B14F-4D97-AF65-F5344CB8AC3E}">
        <p14:creationId xmlns:p14="http://schemas.microsoft.com/office/powerpoint/2010/main" val="73777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38</a:t>
            </a:fld>
            <a:endParaRPr lang="nl-NL"/>
          </a:p>
        </p:txBody>
      </p:sp>
    </p:spTree>
    <p:extLst>
      <p:ext uri="{BB962C8B-B14F-4D97-AF65-F5344CB8AC3E}">
        <p14:creationId xmlns:p14="http://schemas.microsoft.com/office/powerpoint/2010/main" val="1688553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39</a:t>
            </a:fld>
            <a:endParaRPr lang="nl-NL"/>
          </a:p>
        </p:txBody>
      </p:sp>
    </p:spTree>
    <p:extLst>
      <p:ext uri="{BB962C8B-B14F-4D97-AF65-F5344CB8AC3E}">
        <p14:creationId xmlns:p14="http://schemas.microsoft.com/office/powerpoint/2010/main" val="3575070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40</a:t>
            </a:fld>
            <a:endParaRPr lang="nl-NL"/>
          </a:p>
        </p:txBody>
      </p:sp>
    </p:spTree>
    <p:extLst>
      <p:ext uri="{BB962C8B-B14F-4D97-AF65-F5344CB8AC3E}">
        <p14:creationId xmlns:p14="http://schemas.microsoft.com/office/powerpoint/2010/main" val="4075446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41</a:t>
            </a:fld>
            <a:endParaRPr lang="nl-NL"/>
          </a:p>
        </p:txBody>
      </p:sp>
    </p:spTree>
    <p:extLst>
      <p:ext uri="{BB962C8B-B14F-4D97-AF65-F5344CB8AC3E}">
        <p14:creationId xmlns:p14="http://schemas.microsoft.com/office/powerpoint/2010/main" val="205854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a:t>
            </a:fld>
            <a:endParaRPr lang="nl-NL"/>
          </a:p>
        </p:txBody>
      </p:sp>
    </p:spTree>
    <p:extLst>
      <p:ext uri="{BB962C8B-B14F-4D97-AF65-F5344CB8AC3E}">
        <p14:creationId xmlns:p14="http://schemas.microsoft.com/office/powerpoint/2010/main" val="1559552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42</a:t>
            </a:fld>
            <a:endParaRPr lang="nl-NL"/>
          </a:p>
        </p:txBody>
      </p:sp>
    </p:spTree>
    <p:extLst>
      <p:ext uri="{BB962C8B-B14F-4D97-AF65-F5344CB8AC3E}">
        <p14:creationId xmlns:p14="http://schemas.microsoft.com/office/powerpoint/2010/main" val="1381543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43</a:t>
            </a:fld>
            <a:endParaRPr lang="nl-NL"/>
          </a:p>
        </p:txBody>
      </p:sp>
    </p:spTree>
    <p:extLst>
      <p:ext uri="{BB962C8B-B14F-4D97-AF65-F5344CB8AC3E}">
        <p14:creationId xmlns:p14="http://schemas.microsoft.com/office/powerpoint/2010/main" val="1853100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44</a:t>
            </a:fld>
            <a:endParaRPr lang="nl-NL"/>
          </a:p>
        </p:txBody>
      </p:sp>
    </p:spTree>
    <p:extLst>
      <p:ext uri="{BB962C8B-B14F-4D97-AF65-F5344CB8AC3E}">
        <p14:creationId xmlns:p14="http://schemas.microsoft.com/office/powerpoint/2010/main" val="175474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7</a:t>
            </a:fld>
            <a:endParaRPr lang="nl-NL"/>
          </a:p>
        </p:txBody>
      </p:sp>
    </p:spTree>
    <p:extLst>
      <p:ext uri="{BB962C8B-B14F-4D97-AF65-F5344CB8AC3E}">
        <p14:creationId xmlns:p14="http://schemas.microsoft.com/office/powerpoint/2010/main" val="239707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8</a:t>
            </a:fld>
            <a:endParaRPr lang="nl-NL"/>
          </a:p>
        </p:txBody>
      </p:sp>
    </p:spTree>
    <p:extLst>
      <p:ext uri="{BB962C8B-B14F-4D97-AF65-F5344CB8AC3E}">
        <p14:creationId xmlns:p14="http://schemas.microsoft.com/office/powerpoint/2010/main" val="169181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9</a:t>
            </a:fld>
            <a:endParaRPr lang="nl-NL"/>
          </a:p>
        </p:txBody>
      </p:sp>
    </p:spTree>
    <p:extLst>
      <p:ext uri="{BB962C8B-B14F-4D97-AF65-F5344CB8AC3E}">
        <p14:creationId xmlns:p14="http://schemas.microsoft.com/office/powerpoint/2010/main" val="210469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10</a:t>
            </a:fld>
            <a:endParaRPr lang="nl-NL"/>
          </a:p>
        </p:txBody>
      </p:sp>
    </p:spTree>
    <p:extLst>
      <p:ext uri="{BB962C8B-B14F-4D97-AF65-F5344CB8AC3E}">
        <p14:creationId xmlns:p14="http://schemas.microsoft.com/office/powerpoint/2010/main" val="173503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11</a:t>
            </a:fld>
            <a:endParaRPr lang="nl-NL"/>
          </a:p>
        </p:txBody>
      </p:sp>
    </p:spTree>
    <p:extLst>
      <p:ext uri="{BB962C8B-B14F-4D97-AF65-F5344CB8AC3E}">
        <p14:creationId xmlns:p14="http://schemas.microsoft.com/office/powerpoint/2010/main" val="427482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het opmaakprofiel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verticale tekst 2"/>
          <p:cNvSpPr>
            <a:spLocks noGrp="1"/>
          </p:cNvSpPr>
          <p:nvPr>
            <p:ph type="body" orient="vert" idx="1"/>
          </p:nvPr>
        </p:nvSpPr>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het opmaakprofiel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idx="1"/>
          </p:nvPr>
        </p:nvSpPr>
        <p:spPr/>
        <p:txBody>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het opmaakprofiel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het opmaakprofiel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het opmaakprofiel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het opmaakprofiel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het opmaakprofiel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5.xml.rels><?xml version="1.0" encoding="UTF-8" standalone="yes"?>
<Relationships xmlns="http://schemas.openxmlformats.org/package/2006/relationships"><Relationship Id="rId3" Type="http://schemas.openxmlformats.org/officeDocument/2006/relationships/hyperlink" Target="http://eur-lex.europa.eu/legal-content/NL/TXT/HTML/?uri=CELEX:32012L0013&amp;from=EN" TargetMode="External"/><Relationship Id="rId2" Type="http://schemas.openxmlformats.org/officeDocument/2006/relationships/hyperlink" Target="http://eur-lex.europa.eu/legal-content/NL/TXT/HTML/?uri=CELEX:32010L0064&amp;from=EN"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3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e.int/en/web/common-european-framework-reference-langua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
        <p:nvSpPr>
          <p:cNvPr id="4" name="Rechthoek 3"/>
          <p:cNvSpPr/>
          <p:nvPr/>
        </p:nvSpPr>
        <p:spPr>
          <a:xfrm>
            <a:off x="-32215" y="0"/>
            <a:ext cx="9144000" cy="6858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txBox="1">
            <a:spLocks/>
          </p:cNvSpPr>
          <p:nvPr/>
        </p:nvSpPr>
        <p:spPr>
          <a:xfrm>
            <a:off x="313718" y="438006"/>
            <a:ext cx="8144482" cy="1562388"/>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4400" dirty="0">
                <a:solidFill>
                  <a:srgbClr val="00142E"/>
                </a:solidFill>
                <a:latin typeface="+mj-lt"/>
                <a:ea typeface="+mj-ea"/>
                <a:cs typeface="+mj-cs"/>
              </a:rPr>
              <a:t>Módulo 7: Toma de declaración con intérprete</a:t>
            </a: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nl-NL" sz="1600" dirty="0">
              <a:solidFill>
                <a:srgbClr val="00142E"/>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nl-NL" sz="2400" dirty="0">
                <a:solidFill>
                  <a:srgbClr val="00142E"/>
                </a:solidFill>
                <a:latin typeface="+mj-lt"/>
                <a:ea typeface="+mj-ea"/>
                <a:cs typeface="+mj-cs"/>
              </a:rPr>
              <a:t> </a:t>
            </a: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p:txBody>
      </p:sp>
      <p:pic>
        <p:nvPicPr>
          <p:cNvPr id="7" name="Afbeelding 6" descr="Future loo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581037"/>
            <a:ext cx="3532883" cy="3261967"/>
          </a:xfrm>
          <a:prstGeom prst="rect">
            <a:avLst/>
          </a:prstGeom>
        </p:spPr>
      </p:pic>
      <p:pic>
        <p:nvPicPr>
          <p:cNvPr id="9" name="Imagen 8">
            <a:extLst>
              <a:ext uri="{FF2B5EF4-FFF2-40B4-BE49-F238E27FC236}">
                <a16:creationId xmlns:a16="http://schemas.microsoft.com/office/drawing/2014/main" id="{90DC3DBE-7072-4DE4-991B-1E8C913E3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188" y="2130425"/>
            <a:ext cx="2737817" cy="2053363"/>
          </a:xfrm>
          <a:prstGeom prst="rect">
            <a:avLst/>
          </a:prstGeom>
        </p:spPr>
      </p:pic>
      <p:sp>
        <p:nvSpPr>
          <p:cNvPr id="10" name="CuadroTexto 9">
            <a:extLst>
              <a:ext uri="{FF2B5EF4-FFF2-40B4-BE49-F238E27FC236}">
                <a16:creationId xmlns:a16="http://schemas.microsoft.com/office/drawing/2014/main" id="{24C9C447-D5F9-44BD-A855-138B47FF929A}"/>
              </a:ext>
            </a:extLst>
          </p:cNvPr>
          <p:cNvSpPr txBox="1"/>
          <p:nvPr/>
        </p:nvSpPr>
        <p:spPr>
          <a:xfrm>
            <a:off x="177881" y="4485594"/>
            <a:ext cx="6190456" cy="1446550"/>
          </a:xfrm>
          <a:prstGeom prst="rect">
            <a:avLst/>
          </a:prstGeom>
          <a:noFill/>
        </p:spPr>
        <p:txBody>
          <a:bodyPr wrap="square" rtlCol="0">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“Esta publicación está financiada por el Programa de Justicia de la UE (2014-2020). El contenido del material formativo representa solamente el punto de vista de las </a:t>
            </a:r>
            <a:r>
              <a:rPr lang="es-ES" sz="1400" dirty="0" err="1">
                <a:effectLst/>
                <a:latin typeface="Calibri" panose="020F0502020204030204" pitchFamily="34" charset="0"/>
                <a:ea typeface="Calibri" panose="020F0502020204030204" pitchFamily="34" charset="0"/>
                <a:cs typeface="Times New Roman" panose="02020603050405020304" pitchFamily="18" charset="0"/>
              </a:rPr>
              <a:t>copartes</a:t>
            </a:r>
            <a:r>
              <a:rPr lang="es-ES" sz="1400" dirty="0">
                <a:effectLst/>
                <a:latin typeface="Calibri" panose="020F0502020204030204" pitchFamily="34" charset="0"/>
                <a:ea typeface="Calibri" panose="020F0502020204030204" pitchFamily="34" charset="0"/>
                <a:cs typeface="Times New Roman" panose="02020603050405020304" pitchFamily="18" charset="0"/>
              </a:rPr>
              <a:t> del proyecto y es su sola responsabilidad. La Comisión Europea no acepta ninguna responsabilidad por el uso que se pueda hacer de la información que la guía contiene.”</a:t>
            </a:r>
          </a:p>
          <a:p>
            <a:endParaRPr lang="es-ES" dirty="0"/>
          </a:p>
        </p:txBody>
      </p:sp>
      <p:pic>
        <p:nvPicPr>
          <p:cNvPr id="11" name="Imagen 10">
            <a:extLst>
              <a:ext uri="{FF2B5EF4-FFF2-40B4-BE49-F238E27FC236}">
                <a16:creationId xmlns:a16="http://schemas.microsoft.com/office/drawing/2014/main" id="{C438DE3C-110C-4F6B-9CB6-506FDC68E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905" y="5806867"/>
            <a:ext cx="2994100" cy="843621"/>
          </a:xfrm>
          <a:prstGeom prst="rect">
            <a:avLst/>
          </a:prstGeom>
        </p:spPr>
      </p:pic>
    </p:spTree>
    <p:extLst>
      <p:ext uri="{BB962C8B-B14F-4D97-AF65-F5344CB8AC3E}">
        <p14:creationId xmlns:p14="http://schemas.microsoft.com/office/powerpoint/2010/main" val="8256976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37308" y="908720"/>
            <a:ext cx="4572000" cy="4585871"/>
          </a:xfrm>
          <a:prstGeom prst="rect">
            <a:avLst/>
          </a:prstGeom>
        </p:spPr>
        <p:txBody>
          <a:bodyPr>
            <a:spAutoFit/>
          </a:bodyPr>
          <a:lstStyle/>
          <a:p>
            <a:endParaRPr lang="en" dirty="0"/>
          </a:p>
          <a:p>
            <a:endParaRPr lang="en" dirty="0"/>
          </a:p>
          <a:p>
            <a:r>
              <a:rPr lang="en" dirty="0"/>
              <a:t>L</a:t>
            </a:r>
            <a:r>
              <a:rPr lang="es-ES" dirty="0"/>
              <a:t>as personas </a:t>
            </a:r>
            <a:r>
              <a:rPr lang="en" dirty="0"/>
              <a:t>intérpretes y traductor</a:t>
            </a:r>
            <a:r>
              <a:rPr lang="es-ES" dirty="0"/>
              <a:t>a</a:t>
            </a:r>
            <a:r>
              <a:rPr lang="en" dirty="0"/>
              <a:t>s judiciales no deben aceptar encargos para los que no tienen competencia o no tienen la capacidad suficiente (en lo que respecta al idioma o al asunto en cuestión). Tampoco deben aceptarlos si no los pueden asumir de forma adecuada (por falta de tiempo para preparar el caso, por ejemplo).  </a:t>
            </a:r>
          </a:p>
          <a:p>
            <a:endParaRPr lang="en" sz="2000" dirty="0"/>
          </a:p>
          <a:p>
            <a:r>
              <a:rPr lang="en" dirty="0"/>
              <a:t>L</a:t>
            </a:r>
            <a:r>
              <a:rPr lang="es-ES" dirty="0"/>
              <a:t>as personas </a:t>
            </a:r>
            <a:r>
              <a:rPr lang="en" dirty="0"/>
              <a:t>intérpretes y traductor</a:t>
            </a:r>
            <a:r>
              <a:rPr lang="es-ES" dirty="0"/>
              <a:t>a</a:t>
            </a:r>
            <a:r>
              <a:rPr lang="en" dirty="0"/>
              <a:t>s judiciales se esforzarán por mantener y mejorar sus habilidades y conocimientos de traducción e interpretación. </a:t>
            </a:r>
            <a:endParaRPr lang="en" sz="2000" dirty="0"/>
          </a:p>
          <a:p>
            <a:pPr lvl="0" algn="just"/>
            <a:endParaRPr lang="nl-NL" sz="2000" i="1" dirty="0">
              <a:solidFill>
                <a:srgbClr val="001C3D"/>
              </a:solidFill>
            </a:endParaRPr>
          </a:p>
        </p:txBody>
      </p:sp>
      <p:pic>
        <p:nvPicPr>
          <p:cNvPr id="9" name="Picture 8">
            <a:extLst>
              <a:ext uri="{FF2B5EF4-FFF2-40B4-BE49-F238E27FC236}">
                <a16:creationId xmlns:a16="http://schemas.microsoft.com/office/drawing/2014/main" id="{4B4998B0-955E-3F4A-ACED-064DC0981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260648"/>
            <a:ext cx="3938786" cy="6807200"/>
          </a:xfrm>
          <a:prstGeom prst="rect">
            <a:avLst/>
          </a:prstGeom>
        </p:spPr>
      </p:pic>
      <p:sp>
        <p:nvSpPr>
          <p:cNvPr id="14" name="Tekstvak 13">
            <a:hlinkClick r:id="rId4" action="ppaction://hlinksldjump"/>
          </p:cNvPr>
          <p:cNvSpPr txBox="1"/>
          <p:nvPr/>
        </p:nvSpPr>
        <p:spPr>
          <a:xfrm>
            <a:off x="5292080" y="5641075"/>
            <a:ext cx="3640182" cy="707886"/>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000" dirty="0">
                <a:solidFill>
                  <a:schemeClr val="bg2"/>
                </a:solidFill>
              </a:rPr>
              <a:t>No acepte un encargo para el que no esté cualificado</a:t>
            </a:r>
            <a:endParaRPr lang="nl-NL" sz="2000" dirty="0">
              <a:solidFill>
                <a:schemeClr val="bg2"/>
              </a:solidFill>
            </a:endParaRP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A37283-EAB5-524E-A695-385E13C75627}"/>
              </a:ext>
            </a:extLst>
          </p:cNvPr>
          <p:cNvSpPr txBox="1"/>
          <p:nvPr/>
        </p:nvSpPr>
        <p:spPr>
          <a:xfrm>
            <a:off x="394855" y="1026016"/>
            <a:ext cx="4465177" cy="5355312"/>
          </a:xfrm>
          <a:prstGeom prst="rect">
            <a:avLst/>
          </a:prstGeom>
          <a:noFill/>
        </p:spPr>
        <p:txBody>
          <a:bodyPr wrap="square" rtlCol="0">
            <a:spAutoFit/>
          </a:bodyPr>
          <a:lstStyle/>
          <a:p>
            <a:r>
              <a:rPr lang="en" b="1" dirty="0"/>
              <a:t>Precisión </a:t>
            </a:r>
          </a:p>
          <a:p>
            <a:r>
              <a:rPr lang="en" dirty="0"/>
              <a:t>El mensaje en la lengua origen debe transmitirse en la lengua meta conservando todos los elementos del mensaje original y, a la vez, adoptando el modelo sintáctico y semántico de la lengua meta.</a:t>
            </a:r>
          </a:p>
          <a:p>
            <a:r>
              <a:rPr lang="en" dirty="0"/>
              <a:t>Deben conservarse el registro, el estilo y el tono de la lengua origen. </a:t>
            </a:r>
          </a:p>
          <a:p>
            <a:endParaRPr lang="en" dirty="0"/>
          </a:p>
          <a:p>
            <a:r>
              <a:rPr lang="en" dirty="0"/>
              <a:t>Deben trasmitirse los errores, las vacilaciones y las repeticiones. </a:t>
            </a:r>
          </a:p>
          <a:p>
            <a:endParaRPr lang="en" dirty="0"/>
          </a:p>
          <a:p>
            <a:r>
              <a:rPr lang="en" dirty="0"/>
              <a:t>El </a:t>
            </a:r>
            <a:r>
              <a:rPr lang="es-ES" dirty="0"/>
              <a:t>o la </a:t>
            </a:r>
            <a:r>
              <a:rPr lang="en" dirty="0"/>
              <a:t>intérprete podrá solicitar aclaraciones cuando no entienda al usuario de lengua de signos o al hablante, por ejemplo, debido a la acústica o a la ambigüedad de una frase. El </a:t>
            </a:r>
            <a:r>
              <a:rPr lang="es-ES" dirty="0"/>
              <a:t>o la</a:t>
            </a:r>
            <a:r>
              <a:rPr lang="en" dirty="0"/>
              <a:t> intérprete deberá indicar y corregir cualquier error de interpretación lo antes posible. </a:t>
            </a:r>
          </a:p>
        </p:txBody>
      </p:sp>
      <p:pic>
        <p:nvPicPr>
          <p:cNvPr id="9" name="Picture 8">
            <a:extLst>
              <a:ext uri="{FF2B5EF4-FFF2-40B4-BE49-F238E27FC236}">
                <a16:creationId xmlns:a16="http://schemas.microsoft.com/office/drawing/2014/main" id="{54A7CBD3-2E1B-C341-A42E-78966180E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260648"/>
            <a:ext cx="3938786" cy="6807200"/>
          </a:xfrm>
          <a:prstGeom prst="rect">
            <a:avLst/>
          </a:prstGeom>
        </p:spPr>
      </p:pic>
      <p:sp>
        <p:nvSpPr>
          <p:cNvPr id="14" name="Tekstvak 13">
            <a:hlinkClick r:id="rId4" action="ppaction://hlinksldjump"/>
          </p:cNvPr>
          <p:cNvSpPr txBox="1"/>
          <p:nvPr/>
        </p:nvSpPr>
        <p:spPr>
          <a:xfrm>
            <a:off x="5205214" y="5589240"/>
            <a:ext cx="3111202"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000" dirty="0">
                <a:solidFill>
                  <a:schemeClr val="bg2"/>
                </a:solidFill>
              </a:rPr>
              <a:t>Precisión</a:t>
            </a:r>
            <a:endParaRPr lang="nl-NL" sz="2000" dirty="0">
              <a:solidFill>
                <a:schemeClr val="bg2"/>
              </a:solidFill>
            </a:endParaRP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A37283-EAB5-524E-A695-385E13C75627}"/>
              </a:ext>
            </a:extLst>
          </p:cNvPr>
          <p:cNvSpPr txBox="1"/>
          <p:nvPr/>
        </p:nvSpPr>
        <p:spPr>
          <a:xfrm>
            <a:off x="394855" y="1278082"/>
            <a:ext cx="4465177" cy="4862870"/>
          </a:xfrm>
          <a:prstGeom prst="rect">
            <a:avLst/>
          </a:prstGeom>
          <a:noFill/>
        </p:spPr>
        <p:txBody>
          <a:bodyPr wrap="square" rtlCol="0">
            <a:spAutoFit/>
          </a:bodyPr>
          <a:lstStyle/>
          <a:p>
            <a:r>
              <a:rPr lang="en" b="1" dirty="0"/>
              <a:t>Obstáculos en la calidad de la traducción  e interpretación</a:t>
            </a:r>
          </a:p>
          <a:p>
            <a:endParaRPr lang="en" b="1" dirty="0"/>
          </a:p>
          <a:p>
            <a:r>
              <a:rPr lang="en" dirty="0"/>
              <a:t>L</a:t>
            </a:r>
            <a:r>
              <a:rPr lang="es-ES" dirty="0"/>
              <a:t>as personas </a:t>
            </a:r>
            <a:r>
              <a:rPr lang="en" dirty="0"/>
              <a:t>intérpretes y traductor</a:t>
            </a:r>
            <a:r>
              <a:rPr lang="es-ES" dirty="0"/>
              <a:t>a</a:t>
            </a:r>
            <a:r>
              <a:rPr lang="en" dirty="0"/>
              <a:t>s judiciales deberán llamar la atención del tribunal ante cualquier circunstancia o situación que afecte a la calidad de su trabajo, como la fatiga del intérprete, la imposibilidad de oír o ver, conocimientos inadecuados de terminología especializada o comprensión insuficiente de un dialecto. </a:t>
            </a:r>
          </a:p>
          <a:p>
            <a:endParaRPr lang="en" dirty="0"/>
          </a:p>
          <a:p>
            <a:r>
              <a:rPr lang="en" dirty="0"/>
              <a:t>Deben rechazar encargos cuyas condiciones de ejecución no permitan realizar un trabajo profesional de calidad. </a:t>
            </a:r>
          </a:p>
          <a:p>
            <a:endParaRPr lang="en" dirty="0"/>
          </a:p>
          <a:p>
            <a:endParaRPr lang="en" dirty="0"/>
          </a:p>
        </p:txBody>
      </p:sp>
      <p:pic>
        <p:nvPicPr>
          <p:cNvPr id="8" name="Picture 7">
            <a:extLst>
              <a:ext uri="{FF2B5EF4-FFF2-40B4-BE49-F238E27FC236}">
                <a16:creationId xmlns:a16="http://schemas.microsoft.com/office/drawing/2014/main" id="{CD541E9D-CFCE-1E43-9E19-BFA9FA5A8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260648"/>
            <a:ext cx="3938786" cy="6807200"/>
          </a:xfrm>
          <a:prstGeom prst="rect">
            <a:avLst/>
          </a:prstGeom>
        </p:spPr>
      </p:pic>
      <p:sp>
        <p:nvSpPr>
          <p:cNvPr id="14" name="Tekstvak 13">
            <a:hlinkClick r:id="rId4" action="ppaction://hlinksldjump"/>
          </p:cNvPr>
          <p:cNvSpPr txBox="1"/>
          <p:nvPr/>
        </p:nvSpPr>
        <p:spPr>
          <a:xfrm>
            <a:off x="5266395" y="5325344"/>
            <a:ext cx="2833997" cy="369332"/>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dirty="0">
                <a:solidFill>
                  <a:schemeClr val="bg2"/>
                </a:solidFill>
              </a:rPr>
              <a:t>Obstáculos en la calidad</a:t>
            </a:r>
            <a:endParaRPr lang="nl-NL" dirty="0">
              <a:solidFill>
                <a:schemeClr val="bg2"/>
              </a:solidFill>
            </a:endParaRP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extLst>
      <p:ext uri="{BB962C8B-B14F-4D97-AF65-F5344CB8AC3E}">
        <p14:creationId xmlns:p14="http://schemas.microsoft.com/office/powerpoint/2010/main" val="37642879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A37283-EAB5-524E-A695-385E13C75627}"/>
              </a:ext>
            </a:extLst>
          </p:cNvPr>
          <p:cNvSpPr txBox="1"/>
          <p:nvPr/>
        </p:nvSpPr>
        <p:spPr>
          <a:xfrm>
            <a:off x="394855" y="1278082"/>
            <a:ext cx="4465177" cy="4031873"/>
          </a:xfrm>
          <a:prstGeom prst="rect">
            <a:avLst/>
          </a:prstGeom>
          <a:noFill/>
        </p:spPr>
        <p:txBody>
          <a:bodyPr wrap="square" rtlCol="0">
            <a:spAutoFit/>
          </a:bodyPr>
          <a:lstStyle/>
          <a:p>
            <a:r>
              <a:rPr lang="en" b="1" dirty="0"/>
              <a:t>Imparcialidad </a:t>
            </a:r>
          </a:p>
          <a:p>
            <a:endParaRPr lang="en" dirty="0"/>
          </a:p>
          <a:p>
            <a:r>
              <a:rPr lang="en" dirty="0"/>
              <a:t>L</a:t>
            </a:r>
            <a:r>
              <a:rPr lang="es-ES" dirty="0"/>
              <a:t>as personas </a:t>
            </a:r>
            <a:r>
              <a:rPr lang="en" dirty="0"/>
              <a:t>intérpretes y traductor</a:t>
            </a:r>
            <a:r>
              <a:rPr lang="es-ES" dirty="0"/>
              <a:t>a</a:t>
            </a:r>
            <a:r>
              <a:rPr lang="en" dirty="0"/>
              <a:t>s judiciales deben ser neutrales y dar imagen de imparcialidad, evitando contactos indebidos tanto con los testigos como con las personas acusad</a:t>
            </a:r>
            <a:r>
              <a:rPr lang="es-ES" dirty="0"/>
              <a:t>a</a:t>
            </a:r>
            <a:r>
              <a:rPr lang="en" dirty="0"/>
              <a:t>s, sus familias o los operadores jurídicos. </a:t>
            </a:r>
          </a:p>
          <a:p>
            <a:r>
              <a:rPr lang="en" dirty="0"/>
              <a:t>Todo posible conflicto de intereses debe comunicarse inmediatamente al tribunal*. </a:t>
            </a:r>
          </a:p>
          <a:p>
            <a:endParaRPr lang="en" dirty="0"/>
          </a:p>
          <a:p>
            <a:endParaRPr lang="en" dirty="0"/>
          </a:p>
          <a:p>
            <a:r>
              <a:rPr lang="en" dirty="0"/>
              <a:t>*</a:t>
            </a:r>
            <a:r>
              <a:rPr lang="en-IN" dirty="0"/>
              <a:t>S</a:t>
            </a:r>
            <a:r>
              <a:rPr lang="en" dirty="0"/>
              <a:t>e aplica a todos los entornos jurídicos</a:t>
            </a:r>
          </a:p>
          <a:p>
            <a:endParaRPr lang="en" dirty="0"/>
          </a:p>
        </p:txBody>
      </p:sp>
      <p:pic>
        <p:nvPicPr>
          <p:cNvPr id="8" name="Picture 7">
            <a:extLst>
              <a:ext uri="{FF2B5EF4-FFF2-40B4-BE49-F238E27FC236}">
                <a16:creationId xmlns:a16="http://schemas.microsoft.com/office/drawing/2014/main" id="{B0D06B6B-FEDE-E346-91F8-B67849A5A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642" y="-107443"/>
            <a:ext cx="3938786" cy="6741368"/>
          </a:xfrm>
          <a:prstGeom prst="rect">
            <a:avLst/>
          </a:prstGeom>
        </p:spPr>
      </p:pic>
      <p:sp>
        <p:nvSpPr>
          <p:cNvPr id="14" name="Tekstvak 13">
            <a:hlinkClick r:id="rId4" action="ppaction://hlinksldjump"/>
          </p:cNvPr>
          <p:cNvSpPr txBox="1"/>
          <p:nvPr/>
        </p:nvSpPr>
        <p:spPr>
          <a:xfrm>
            <a:off x="5184642" y="5517232"/>
            <a:ext cx="2261383"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 sz="2000" b="1" dirty="0">
                <a:solidFill>
                  <a:schemeClr val="bg2"/>
                </a:solidFill>
              </a:rPr>
              <a:t>Imparcialidad</a:t>
            </a:r>
            <a:endParaRPr lang="nl-NL" sz="2000" dirty="0">
              <a:solidFill>
                <a:schemeClr val="bg2"/>
              </a:solidFill>
            </a:endParaRPr>
          </a:p>
        </p:txBody>
      </p:sp>
      <p:sp>
        <p:nvSpPr>
          <p:cNvPr id="7" name="Vijfhoek 6"/>
          <p:cNvSpPr/>
          <p:nvPr/>
        </p:nvSpPr>
        <p:spPr>
          <a:xfrm>
            <a:off x="55224" y="116632"/>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extLst>
      <p:ext uri="{BB962C8B-B14F-4D97-AF65-F5344CB8AC3E}">
        <p14:creationId xmlns:p14="http://schemas.microsoft.com/office/powerpoint/2010/main" val="28384201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A37283-EAB5-524E-A695-385E13C75627}"/>
              </a:ext>
            </a:extLst>
          </p:cNvPr>
          <p:cNvSpPr txBox="1"/>
          <p:nvPr/>
        </p:nvSpPr>
        <p:spPr>
          <a:xfrm>
            <a:off x="394855" y="1278082"/>
            <a:ext cx="4465177" cy="5139869"/>
          </a:xfrm>
          <a:prstGeom prst="rect">
            <a:avLst/>
          </a:prstGeom>
          <a:noFill/>
        </p:spPr>
        <p:txBody>
          <a:bodyPr wrap="square" rtlCol="0">
            <a:spAutoFit/>
          </a:bodyPr>
          <a:lstStyle/>
          <a:p>
            <a:r>
              <a:rPr lang="en" b="1" dirty="0"/>
              <a:t>Confidencialidad </a:t>
            </a:r>
          </a:p>
          <a:p>
            <a:endParaRPr lang="en" b="1" dirty="0"/>
          </a:p>
          <a:p>
            <a:r>
              <a:rPr lang="en" dirty="0"/>
              <a:t>L</a:t>
            </a:r>
            <a:r>
              <a:rPr lang="es-ES" dirty="0"/>
              <a:t>as personas </a:t>
            </a:r>
            <a:r>
              <a:rPr lang="en" dirty="0"/>
              <a:t>intérpretes y traductor</a:t>
            </a:r>
            <a:r>
              <a:rPr lang="es-ES" dirty="0"/>
              <a:t>a</a:t>
            </a:r>
            <a:r>
              <a:rPr lang="en" dirty="0"/>
              <a:t>s judiciales estarán sujet</a:t>
            </a:r>
            <a:r>
              <a:rPr lang="es-ES" dirty="0"/>
              <a:t>a</a:t>
            </a:r>
            <a:r>
              <a:rPr lang="en" dirty="0"/>
              <a:t>s a la más estricta confidencialidad. No deben revelar ninguna información a la que hayan tenido acceso en el transcurso de un servicio de traducción o interpretación en el ámbito judicial o durante la preparación del mismo. </a:t>
            </a:r>
          </a:p>
          <a:p>
            <a:endParaRPr lang="en" dirty="0"/>
          </a:p>
          <a:p>
            <a:r>
              <a:rPr lang="en" dirty="0"/>
              <a:t>L</a:t>
            </a:r>
            <a:r>
              <a:rPr lang="es-ES" dirty="0"/>
              <a:t>as personas </a:t>
            </a:r>
            <a:r>
              <a:rPr lang="en" dirty="0"/>
              <a:t>intérpretes y traductor</a:t>
            </a:r>
            <a:r>
              <a:rPr lang="es-ES" dirty="0"/>
              <a:t>a</a:t>
            </a:r>
            <a:r>
              <a:rPr lang="en" dirty="0"/>
              <a:t>s judiciales se abstendrán de obtener cualquier beneficio personal o económico derivado de la información a la que hayan tenido acceso en el transcurso de un servicio de traducción o interpretación en el ámbito judicial o durante la preparación del mismo. </a:t>
            </a:r>
          </a:p>
          <a:p>
            <a:endParaRPr lang="en" dirty="0"/>
          </a:p>
        </p:txBody>
      </p:sp>
      <p:pic>
        <p:nvPicPr>
          <p:cNvPr id="8" name="Picture 7">
            <a:extLst>
              <a:ext uri="{FF2B5EF4-FFF2-40B4-BE49-F238E27FC236}">
                <a16:creationId xmlns:a16="http://schemas.microsoft.com/office/drawing/2014/main" id="{37B6C3AB-8BDD-6E4B-81F2-57CF9C273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404664"/>
            <a:ext cx="3938786" cy="6336704"/>
          </a:xfrm>
          <a:prstGeom prst="rect">
            <a:avLst/>
          </a:prstGeom>
        </p:spPr>
      </p:pic>
      <p:sp>
        <p:nvSpPr>
          <p:cNvPr id="14" name="Tekstvak 13">
            <a:hlinkClick r:id="rId4" action="ppaction://hlinksldjump"/>
          </p:cNvPr>
          <p:cNvSpPr txBox="1"/>
          <p:nvPr/>
        </p:nvSpPr>
        <p:spPr>
          <a:xfrm>
            <a:off x="5190937" y="5944606"/>
            <a:ext cx="3816424"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 sz="2000" b="1" dirty="0">
                <a:solidFill>
                  <a:schemeClr val="bg2"/>
                </a:solidFill>
              </a:rPr>
              <a:t>Confidencialidad </a:t>
            </a: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extLst>
      <p:ext uri="{BB962C8B-B14F-4D97-AF65-F5344CB8AC3E}">
        <p14:creationId xmlns:p14="http://schemas.microsoft.com/office/powerpoint/2010/main" val="17083020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A37283-EAB5-524E-A695-385E13C75627}"/>
              </a:ext>
            </a:extLst>
          </p:cNvPr>
          <p:cNvSpPr txBox="1"/>
          <p:nvPr/>
        </p:nvSpPr>
        <p:spPr>
          <a:xfrm>
            <a:off x="358169" y="980728"/>
            <a:ext cx="4465177" cy="5909310"/>
          </a:xfrm>
          <a:prstGeom prst="rect">
            <a:avLst/>
          </a:prstGeom>
          <a:noFill/>
        </p:spPr>
        <p:txBody>
          <a:bodyPr wrap="square" rtlCol="0">
            <a:spAutoFit/>
          </a:bodyPr>
          <a:lstStyle/>
          <a:p>
            <a:r>
              <a:rPr lang="en" b="1" dirty="0"/>
              <a:t>Protocolo y comportamiento </a:t>
            </a:r>
          </a:p>
          <a:p>
            <a:endParaRPr lang="en" b="1" dirty="0"/>
          </a:p>
          <a:p>
            <a:r>
              <a:rPr lang="en" dirty="0"/>
              <a:t>L</a:t>
            </a:r>
            <a:r>
              <a:rPr lang="es-ES" dirty="0"/>
              <a:t>as personas </a:t>
            </a:r>
            <a:r>
              <a:rPr lang="en" dirty="0"/>
              <a:t>intérpretes y traductor</a:t>
            </a:r>
            <a:r>
              <a:rPr lang="es-ES" dirty="0"/>
              <a:t>a</a:t>
            </a:r>
            <a:r>
              <a:rPr lang="en" dirty="0"/>
              <a:t>s judiciales se comportarán con dignidad y respeto hacia el tribunal* y realizarán sus funciones lo más discretamente posible. </a:t>
            </a:r>
          </a:p>
          <a:p>
            <a:r>
              <a:rPr lang="en" dirty="0"/>
              <a:t>L</a:t>
            </a:r>
            <a:r>
              <a:rPr lang="es-ES" dirty="0"/>
              <a:t>as personas </a:t>
            </a:r>
            <a:r>
              <a:rPr lang="en" dirty="0"/>
              <a:t>intérpretes judiciales deberán utilizar la misma persona gramatical que el hablante o el usuario de lengua de signos. Si es necesario asumir un papel principal en la comunicación, deberán dejar claro que están hablando en su propio nombre utilizando, por ejemplo, la tercera persona (esto es: «El intérprete necesita aclaración...»). </a:t>
            </a:r>
          </a:p>
          <a:p>
            <a:r>
              <a:rPr lang="en" dirty="0"/>
              <a:t>L</a:t>
            </a:r>
            <a:r>
              <a:rPr lang="es-ES" dirty="0"/>
              <a:t>as personas </a:t>
            </a:r>
            <a:r>
              <a:rPr lang="en" dirty="0"/>
              <a:t>intérpretes y traductor</a:t>
            </a:r>
            <a:r>
              <a:rPr lang="es-ES" dirty="0"/>
              <a:t>a</a:t>
            </a:r>
            <a:r>
              <a:rPr lang="en" dirty="0"/>
              <a:t>s judiciales se abstendrán de asesorar a las partes o de implicarse de algún modo en actividades distintas de aquellas que forman parte del servicio en sí. </a:t>
            </a:r>
          </a:p>
          <a:p>
            <a:r>
              <a:rPr lang="en" dirty="0"/>
              <a:t>*</a:t>
            </a:r>
            <a:r>
              <a:rPr lang="en-IN" dirty="0"/>
              <a:t>S</a:t>
            </a:r>
            <a:r>
              <a:rPr lang="en" dirty="0"/>
              <a:t>e aplica a todos los entornos jurídicos. </a:t>
            </a:r>
          </a:p>
          <a:p>
            <a:endParaRPr lang="en" dirty="0"/>
          </a:p>
        </p:txBody>
      </p:sp>
      <p:pic>
        <p:nvPicPr>
          <p:cNvPr id="8" name="Picture 7">
            <a:extLst>
              <a:ext uri="{FF2B5EF4-FFF2-40B4-BE49-F238E27FC236}">
                <a16:creationId xmlns:a16="http://schemas.microsoft.com/office/drawing/2014/main" id="{C3EC660E-8472-444B-9929-E69C7B39F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260648"/>
            <a:ext cx="3938786" cy="6807200"/>
          </a:xfrm>
          <a:prstGeom prst="rect">
            <a:avLst/>
          </a:prstGeom>
        </p:spPr>
      </p:pic>
      <p:sp>
        <p:nvSpPr>
          <p:cNvPr id="14" name="Tekstvak 13">
            <a:hlinkClick r:id="rId4" action="ppaction://hlinksldjump"/>
          </p:cNvPr>
          <p:cNvSpPr txBox="1"/>
          <p:nvPr/>
        </p:nvSpPr>
        <p:spPr>
          <a:xfrm>
            <a:off x="5205214" y="5301208"/>
            <a:ext cx="3816424"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 sz="2000" b="1" dirty="0">
                <a:solidFill>
                  <a:schemeClr val="bg2"/>
                </a:solidFill>
              </a:rPr>
              <a:t>Protocolo y comportamiento  </a:t>
            </a: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extLst>
      <p:ext uri="{BB962C8B-B14F-4D97-AF65-F5344CB8AC3E}">
        <p14:creationId xmlns:p14="http://schemas.microsoft.com/office/powerpoint/2010/main" val="3396930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ijfhoek 10"/>
          <p:cNvSpPr/>
          <p:nvPr/>
        </p:nvSpPr>
        <p:spPr>
          <a:xfrm>
            <a:off x="-24281" y="404664"/>
            <a:ext cx="6444208"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Dominio de todas las técnicas y competencias de interpretación</a:t>
            </a:r>
            <a:endParaRPr lang="nl-NL" sz="2400" b="1" dirty="0">
              <a:solidFill>
                <a:schemeClr val="bg2"/>
              </a:solidFill>
            </a:endParaRPr>
          </a:p>
        </p:txBody>
      </p:sp>
      <p:grpSp>
        <p:nvGrpSpPr>
          <p:cNvPr id="26" name="Grupo 25">
            <a:extLst>
              <a:ext uri="{FF2B5EF4-FFF2-40B4-BE49-F238E27FC236}">
                <a16:creationId xmlns:a16="http://schemas.microsoft.com/office/drawing/2014/main" id="{86F6CAD1-90C6-4497-BAE4-D56005E76513}"/>
              </a:ext>
            </a:extLst>
          </p:cNvPr>
          <p:cNvGrpSpPr/>
          <p:nvPr/>
        </p:nvGrpSpPr>
        <p:grpSpPr>
          <a:xfrm>
            <a:off x="566105" y="1388744"/>
            <a:ext cx="7920880" cy="5112568"/>
            <a:chOff x="566105" y="1388744"/>
            <a:chExt cx="7920880" cy="5112568"/>
          </a:xfrm>
        </p:grpSpPr>
        <p:grpSp>
          <p:nvGrpSpPr>
            <p:cNvPr id="23" name="Grupo 22">
              <a:extLst>
                <a:ext uri="{FF2B5EF4-FFF2-40B4-BE49-F238E27FC236}">
                  <a16:creationId xmlns:a16="http://schemas.microsoft.com/office/drawing/2014/main" id="{055BD8A5-3B7A-4CB0-BA34-5920A63F6718}"/>
                </a:ext>
              </a:extLst>
            </p:cNvPr>
            <p:cNvGrpSpPr/>
            <p:nvPr/>
          </p:nvGrpSpPr>
          <p:grpSpPr>
            <a:xfrm>
              <a:off x="566105" y="1388744"/>
              <a:ext cx="7920880" cy="5112568"/>
              <a:chOff x="566105" y="1388744"/>
              <a:chExt cx="7920880" cy="5112568"/>
            </a:xfrm>
          </p:grpSpPr>
          <p:pic>
            <p:nvPicPr>
              <p:cNvPr id="8" name="Screenshot 2018-11-18 18.23.34.png" descr="Screenshot 2018-11-18 18.23.34.png">
                <a:extLst>
                  <a:ext uri="{FF2B5EF4-FFF2-40B4-BE49-F238E27FC236}">
                    <a16:creationId xmlns:a16="http://schemas.microsoft.com/office/drawing/2014/main" id="{10C0FD57-D77F-EE46-AE93-3CD3CC13DB87}"/>
                  </a:ext>
                </a:extLst>
              </p:cNvPr>
              <p:cNvPicPr>
                <a:picLocks noChangeAspect="1"/>
              </p:cNvPicPr>
              <p:nvPr/>
            </p:nvPicPr>
            <p:blipFill>
              <a:blip r:embed="rId3" cstate="print"/>
              <a:stretch>
                <a:fillRect/>
              </a:stretch>
            </p:blipFill>
            <p:spPr>
              <a:xfrm>
                <a:off x="566105" y="1388744"/>
                <a:ext cx="7920880" cy="5112568"/>
              </a:xfrm>
              <a:prstGeom prst="rect">
                <a:avLst/>
              </a:prstGeom>
              <a:ln w="12700">
                <a:miter lim="400000"/>
              </a:ln>
            </p:spPr>
          </p:pic>
          <p:grpSp>
            <p:nvGrpSpPr>
              <p:cNvPr id="4" name="Grupo 3">
                <a:extLst>
                  <a:ext uri="{FF2B5EF4-FFF2-40B4-BE49-F238E27FC236}">
                    <a16:creationId xmlns:a16="http://schemas.microsoft.com/office/drawing/2014/main" id="{2C55AAB4-C86E-44E5-B438-5A07B2D46137}"/>
                  </a:ext>
                </a:extLst>
              </p:cNvPr>
              <p:cNvGrpSpPr/>
              <p:nvPr/>
            </p:nvGrpSpPr>
            <p:grpSpPr>
              <a:xfrm>
                <a:off x="3286810" y="1916832"/>
                <a:ext cx="2448272" cy="1080120"/>
                <a:chOff x="4777160" y="1052736"/>
                <a:chExt cx="2448272" cy="1080120"/>
              </a:xfrm>
            </p:grpSpPr>
            <p:sp>
              <p:nvSpPr>
                <p:cNvPr id="2" name="Elipse 1">
                  <a:extLst>
                    <a:ext uri="{FF2B5EF4-FFF2-40B4-BE49-F238E27FC236}">
                      <a16:creationId xmlns:a16="http://schemas.microsoft.com/office/drawing/2014/main" id="{F72CE6A9-F9AB-476A-9663-40E3086729ED}"/>
                    </a:ext>
                  </a:extLst>
                </p:cNvPr>
                <p:cNvSpPr/>
                <p:nvPr/>
              </p:nvSpPr>
              <p:spPr>
                <a:xfrm>
                  <a:off x="4777160" y="1052736"/>
                  <a:ext cx="2448272" cy="108012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uadroTexto 2">
                  <a:extLst>
                    <a:ext uri="{FF2B5EF4-FFF2-40B4-BE49-F238E27FC236}">
                      <a16:creationId xmlns:a16="http://schemas.microsoft.com/office/drawing/2014/main" id="{CC575985-8212-4AAF-BC28-CA91D159A24B}"/>
                    </a:ext>
                  </a:extLst>
                </p:cNvPr>
                <p:cNvSpPr txBox="1"/>
                <p:nvPr/>
              </p:nvSpPr>
              <p:spPr>
                <a:xfrm>
                  <a:off x="5106348" y="1182777"/>
                  <a:ext cx="1944216" cy="830997"/>
                </a:xfrm>
                <a:prstGeom prst="rect">
                  <a:avLst/>
                </a:prstGeom>
                <a:noFill/>
              </p:spPr>
              <p:txBody>
                <a:bodyPr wrap="square" rtlCol="0">
                  <a:spAutoFit/>
                </a:bodyPr>
                <a:lstStyle/>
                <a:p>
                  <a:pPr algn="ctr"/>
                  <a:r>
                    <a:rPr lang="en-GB" sz="2400" dirty="0" err="1">
                      <a:solidFill>
                        <a:schemeClr val="bg1"/>
                      </a:solidFill>
                    </a:rPr>
                    <a:t>Competencias</a:t>
                  </a:r>
                  <a:r>
                    <a:rPr lang="en-GB" sz="2400" dirty="0">
                      <a:solidFill>
                        <a:schemeClr val="bg1"/>
                      </a:solidFill>
                    </a:rPr>
                    <a:t> </a:t>
                  </a:r>
                  <a:r>
                    <a:rPr lang="en-GB" sz="2400" dirty="0" err="1">
                      <a:solidFill>
                        <a:schemeClr val="bg1"/>
                      </a:solidFill>
                    </a:rPr>
                    <a:t>Linguísticas</a:t>
                  </a:r>
                  <a:endParaRPr lang="en-GB" sz="2400" dirty="0">
                    <a:solidFill>
                      <a:schemeClr val="bg1"/>
                    </a:solidFill>
                  </a:endParaRPr>
                </a:p>
              </p:txBody>
            </p:sp>
          </p:grpSp>
          <p:grpSp>
            <p:nvGrpSpPr>
              <p:cNvPr id="14" name="Grupo 13">
                <a:extLst>
                  <a:ext uri="{FF2B5EF4-FFF2-40B4-BE49-F238E27FC236}">
                    <a16:creationId xmlns:a16="http://schemas.microsoft.com/office/drawing/2014/main" id="{9E1471EB-C371-486C-9987-3315207AFCE8}"/>
                  </a:ext>
                </a:extLst>
              </p:cNvPr>
              <p:cNvGrpSpPr/>
              <p:nvPr/>
            </p:nvGrpSpPr>
            <p:grpSpPr>
              <a:xfrm>
                <a:off x="5995650" y="2564904"/>
                <a:ext cx="2448272" cy="1080120"/>
                <a:chOff x="6078456" y="3373760"/>
                <a:chExt cx="2448272" cy="1080120"/>
              </a:xfrm>
            </p:grpSpPr>
            <p:sp>
              <p:nvSpPr>
                <p:cNvPr id="7" name="Elipse 6">
                  <a:extLst>
                    <a:ext uri="{FF2B5EF4-FFF2-40B4-BE49-F238E27FC236}">
                      <a16:creationId xmlns:a16="http://schemas.microsoft.com/office/drawing/2014/main" id="{B41677D0-593B-4CEB-890B-4A6134023D8C}"/>
                    </a:ext>
                  </a:extLst>
                </p:cNvPr>
                <p:cNvSpPr/>
                <p:nvPr/>
              </p:nvSpPr>
              <p:spPr>
                <a:xfrm>
                  <a:off x="6078456" y="3373760"/>
                  <a:ext cx="2448272" cy="108012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uadroTexto 11">
                  <a:extLst>
                    <a:ext uri="{FF2B5EF4-FFF2-40B4-BE49-F238E27FC236}">
                      <a16:creationId xmlns:a16="http://schemas.microsoft.com/office/drawing/2014/main" id="{A869C1BC-BA05-4AF5-BB2E-CC3F991CE3D1}"/>
                    </a:ext>
                  </a:extLst>
                </p:cNvPr>
                <p:cNvSpPr txBox="1"/>
                <p:nvPr/>
              </p:nvSpPr>
              <p:spPr>
                <a:xfrm>
                  <a:off x="6231427" y="3429000"/>
                  <a:ext cx="2142330" cy="830997"/>
                </a:xfrm>
                <a:prstGeom prst="rect">
                  <a:avLst/>
                </a:prstGeom>
                <a:noFill/>
              </p:spPr>
              <p:txBody>
                <a:bodyPr wrap="square" rtlCol="0">
                  <a:spAutoFit/>
                </a:bodyPr>
                <a:lstStyle/>
                <a:p>
                  <a:pPr algn="ctr"/>
                  <a:r>
                    <a:rPr lang="en-GB" sz="2400" dirty="0" err="1">
                      <a:solidFill>
                        <a:schemeClr val="bg1"/>
                      </a:solidFill>
                    </a:rPr>
                    <a:t>Técnicas</a:t>
                  </a:r>
                  <a:r>
                    <a:rPr lang="en-GB" sz="2400" dirty="0">
                      <a:solidFill>
                        <a:schemeClr val="bg1"/>
                      </a:solidFill>
                    </a:rPr>
                    <a:t> </a:t>
                  </a:r>
                  <a:r>
                    <a:rPr lang="en-GB" sz="2400" dirty="0" err="1">
                      <a:solidFill>
                        <a:schemeClr val="bg1"/>
                      </a:solidFill>
                    </a:rPr>
                    <a:t>interpretativas</a:t>
                  </a:r>
                  <a:endParaRPr lang="en-GB" sz="2400" dirty="0">
                    <a:solidFill>
                      <a:schemeClr val="bg1"/>
                    </a:solidFill>
                  </a:endParaRPr>
                </a:p>
              </p:txBody>
            </p:sp>
          </p:grpSp>
          <p:grpSp>
            <p:nvGrpSpPr>
              <p:cNvPr id="16" name="Grupo 15">
                <a:extLst>
                  <a:ext uri="{FF2B5EF4-FFF2-40B4-BE49-F238E27FC236}">
                    <a16:creationId xmlns:a16="http://schemas.microsoft.com/office/drawing/2014/main" id="{D1FE69D8-A8DC-4A94-95FE-C660D124F836}"/>
                  </a:ext>
                </a:extLst>
              </p:cNvPr>
              <p:cNvGrpSpPr/>
              <p:nvPr/>
            </p:nvGrpSpPr>
            <p:grpSpPr>
              <a:xfrm>
                <a:off x="5977338" y="4412397"/>
                <a:ext cx="2448272" cy="1080120"/>
                <a:chOff x="6369059" y="5589240"/>
                <a:chExt cx="2448272" cy="1080120"/>
              </a:xfrm>
            </p:grpSpPr>
            <p:sp>
              <p:nvSpPr>
                <p:cNvPr id="6" name="Elipse 5">
                  <a:extLst>
                    <a:ext uri="{FF2B5EF4-FFF2-40B4-BE49-F238E27FC236}">
                      <a16:creationId xmlns:a16="http://schemas.microsoft.com/office/drawing/2014/main" id="{9C381113-44D5-41F4-9B5A-367E9C32783D}"/>
                    </a:ext>
                  </a:extLst>
                </p:cNvPr>
                <p:cNvSpPr/>
                <p:nvPr/>
              </p:nvSpPr>
              <p:spPr>
                <a:xfrm>
                  <a:off x="6369059" y="5589240"/>
                  <a:ext cx="2448272" cy="108012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uadroTexto 12">
                  <a:extLst>
                    <a:ext uri="{FF2B5EF4-FFF2-40B4-BE49-F238E27FC236}">
                      <a16:creationId xmlns:a16="http://schemas.microsoft.com/office/drawing/2014/main" id="{7E206122-836A-4660-B4E3-DD02ED051129}"/>
                    </a:ext>
                  </a:extLst>
                </p:cNvPr>
                <p:cNvSpPr txBox="1"/>
                <p:nvPr/>
              </p:nvSpPr>
              <p:spPr>
                <a:xfrm>
                  <a:off x="6503740" y="5650915"/>
                  <a:ext cx="2142330" cy="830997"/>
                </a:xfrm>
                <a:prstGeom prst="rect">
                  <a:avLst/>
                </a:prstGeom>
                <a:noFill/>
              </p:spPr>
              <p:txBody>
                <a:bodyPr wrap="square" rtlCol="0">
                  <a:spAutoFit/>
                </a:bodyPr>
                <a:lstStyle/>
                <a:p>
                  <a:pPr algn="ctr"/>
                  <a:r>
                    <a:rPr lang="en-GB" sz="2400" dirty="0" err="1">
                      <a:solidFill>
                        <a:schemeClr val="bg1"/>
                      </a:solidFill>
                    </a:rPr>
                    <a:t>Competencias</a:t>
                  </a:r>
                  <a:r>
                    <a:rPr lang="en-GB" sz="2400" dirty="0">
                      <a:solidFill>
                        <a:schemeClr val="bg1"/>
                      </a:solidFill>
                    </a:rPr>
                    <a:t> </a:t>
                  </a:r>
                  <a:r>
                    <a:rPr lang="en-GB" sz="2400" dirty="0" err="1">
                      <a:solidFill>
                        <a:schemeClr val="bg1"/>
                      </a:solidFill>
                    </a:rPr>
                    <a:t>interpersonales</a:t>
                  </a:r>
                  <a:endParaRPr lang="en-GB" sz="2400" dirty="0">
                    <a:solidFill>
                      <a:schemeClr val="bg1"/>
                    </a:solidFill>
                  </a:endParaRPr>
                </a:p>
              </p:txBody>
            </p:sp>
          </p:grpSp>
          <p:grpSp>
            <p:nvGrpSpPr>
              <p:cNvPr id="17" name="Grupo 16">
                <a:extLst>
                  <a:ext uri="{FF2B5EF4-FFF2-40B4-BE49-F238E27FC236}">
                    <a16:creationId xmlns:a16="http://schemas.microsoft.com/office/drawing/2014/main" id="{65A99FB7-50CA-4C34-B619-CA758E85D524}"/>
                  </a:ext>
                </a:extLst>
              </p:cNvPr>
              <p:cNvGrpSpPr/>
              <p:nvPr/>
            </p:nvGrpSpPr>
            <p:grpSpPr>
              <a:xfrm>
                <a:off x="3302409" y="5277148"/>
                <a:ext cx="2448272" cy="1080120"/>
                <a:chOff x="3302409" y="5277148"/>
                <a:chExt cx="2448272" cy="1080120"/>
              </a:xfrm>
            </p:grpSpPr>
            <p:sp>
              <p:nvSpPr>
                <p:cNvPr id="9" name="Elipse 8">
                  <a:extLst>
                    <a:ext uri="{FF2B5EF4-FFF2-40B4-BE49-F238E27FC236}">
                      <a16:creationId xmlns:a16="http://schemas.microsoft.com/office/drawing/2014/main" id="{A717B92D-5EE5-4DFE-BFE2-7EC006D06536}"/>
                    </a:ext>
                  </a:extLst>
                </p:cNvPr>
                <p:cNvSpPr/>
                <p:nvPr/>
              </p:nvSpPr>
              <p:spPr>
                <a:xfrm>
                  <a:off x="3302409" y="5277148"/>
                  <a:ext cx="2448272" cy="108012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uadroTexto 14">
                  <a:extLst>
                    <a:ext uri="{FF2B5EF4-FFF2-40B4-BE49-F238E27FC236}">
                      <a16:creationId xmlns:a16="http://schemas.microsoft.com/office/drawing/2014/main" id="{71DE75AF-1327-4100-A625-2529867B623E}"/>
                    </a:ext>
                  </a:extLst>
                </p:cNvPr>
                <p:cNvSpPr txBox="1"/>
                <p:nvPr/>
              </p:nvSpPr>
              <p:spPr>
                <a:xfrm>
                  <a:off x="3516941" y="5401709"/>
                  <a:ext cx="2142330" cy="830997"/>
                </a:xfrm>
                <a:prstGeom prst="rect">
                  <a:avLst/>
                </a:prstGeom>
                <a:noFill/>
              </p:spPr>
              <p:txBody>
                <a:bodyPr wrap="square" rtlCol="0">
                  <a:spAutoFit/>
                </a:bodyPr>
                <a:lstStyle/>
                <a:p>
                  <a:pPr algn="ctr"/>
                  <a:r>
                    <a:rPr lang="en-GB" sz="2400" dirty="0" err="1">
                      <a:solidFill>
                        <a:schemeClr val="bg1"/>
                      </a:solidFill>
                    </a:rPr>
                    <a:t>Competencias</a:t>
                  </a:r>
                  <a:r>
                    <a:rPr lang="en-GB" sz="2400" dirty="0">
                      <a:solidFill>
                        <a:schemeClr val="bg1"/>
                      </a:solidFill>
                    </a:rPr>
                    <a:t> </a:t>
                  </a:r>
                  <a:r>
                    <a:rPr lang="en-GB" sz="2400" dirty="0" err="1">
                      <a:solidFill>
                        <a:schemeClr val="bg1"/>
                      </a:solidFill>
                    </a:rPr>
                    <a:t>interculturales</a:t>
                  </a:r>
                  <a:endParaRPr lang="en-GB" sz="2400" dirty="0">
                    <a:solidFill>
                      <a:schemeClr val="bg1"/>
                    </a:solidFill>
                  </a:endParaRPr>
                </a:p>
              </p:txBody>
            </p:sp>
          </p:grpSp>
          <p:grpSp>
            <p:nvGrpSpPr>
              <p:cNvPr id="21" name="Grupo 20">
                <a:extLst>
                  <a:ext uri="{FF2B5EF4-FFF2-40B4-BE49-F238E27FC236}">
                    <a16:creationId xmlns:a16="http://schemas.microsoft.com/office/drawing/2014/main" id="{C1AD0C02-8CC7-4777-83AA-F2D5F0F1D4D2}"/>
                  </a:ext>
                </a:extLst>
              </p:cNvPr>
              <p:cNvGrpSpPr/>
              <p:nvPr/>
            </p:nvGrpSpPr>
            <p:grpSpPr>
              <a:xfrm>
                <a:off x="625535" y="4458040"/>
                <a:ext cx="2505613" cy="1080120"/>
                <a:chOff x="625535" y="4458040"/>
                <a:chExt cx="2505613" cy="1080120"/>
              </a:xfrm>
            </p:grpSpPr>
            <p:sp>
              <p:nvSpPr>
                <p:cNvPr id="10" name="Elipse 9">
                  <a:extLst>
                    <a:ext uri="{FF2B5EF4-FFF2-40B4-BE49-F238E27FC236}">
                      <a16:creationId xmlns:a16="http://schemas.microsoft.com/office/drawing/2014/main" id="{F2422F22-DEA7-44AC-BF43-579C27381631}"/>
                    </a:ext>
                  </a:extLst>
                </p:cNvPr>
                <p:cNvSpPr/>
                <p:nvPr/>
              </p:nvSpPr>
              <p:spPr>
                <a:xfrm>
                  <a:off x="625535" y="4458040"/>
                  <a:ext cx="2448272" cy="108012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uadroTexto 17">
                  <a:extLst>
                    <a:ext uri="{FF2B5EF4-FFF2-40B4-BE49-F238E27FC236}">
                      <a16:creationId xmlns:a16="http://schemas.microsoft.com/office/drawing/2014/main" id="{FF85E169-00F8-4A23-A905-0F295A25D0AD}"/>
                    </a:ext>
                  </a:extLst>
                </p:cNvPr>
                <p:cNvSpPr txBox="1"/>
                <p:nvPr/>
              </p:nvSpPr>
              <p:spPr>
                <a:xfrm>
                  <a:off x="625535" y="4536958"/>
                  <a:ext cx="2505613" cy="830997"/>
                </a:xfrm>
                <a:prstGeom prst="rect">
                  <a:avLst/>
                </a:prstGeom>
                <a:noFill/>
              </p:spPr>
              <p:txBody>
                <a:bodyPr wrap="square" rtlCol="0">
                  <a:spAutoFit/>
                </a:bodyPr>
                <a:lstStyle/>
                <a:p>
                  <a:pPr algn="ctr"/>
                  <a:r>
                    <a:rPr lang="en-GB" sz="2400" dirty="0" err="1">
                      <a:solidFill>
                        <a:schemeClr val="bg1"/>
                      </a:solidFill>
                    </a:rPr>
                    <a:t>Competencias</a:t>
                  </a:r>
                  <a:r>
                    <a:rPr lang="en-GB" sz="2400" dirty="0">
                      <a:solidFill>
                        <a:schemeClr val="bg1"/>
                      </a:solidFill>
                    </a:rPr>
                    <a:t> de </a:t>
                  </a:r>
                  <a:r>
                    <a:rPr lang="en-GB" sz="2400" dirty="0" err="1">
                      <a:solidFill>
                        <a:schemeClr val="bg1"/>
                      </a:solidFill>
                    </a:rPr>
                    <a:t>investigación</a:t>
                  </a:r>
                  <a:endParaRPr lang="en-GB" sz="2400" dirty="0">
                    <a:solidFill>
                      <a:schemeClr val="bg1"/>
                    </a:solidFill>
                  </a:endParaRPr>
                </a:p>
              </p:txBody>
            </p:sp>
          </p:grpSp>
          <p:grpSp>
            <p:nvGrpSpPr>
              <p:cNvPr id="22" name="Grupo 21">
                <a:extLst>
                  <a:ext uri="{FF2B5EF4-FFF2-40B4-BE49-F238E27FC236}">
                    <a16:creationId xmlns:a16="http://schemas.microsoft.com/office/drawing/2014/main" id="{A5ACAB12-3655-45E8-BA00-B4192DAA86E5}"/>
                  </a:ext>
                </a:extLst>
              </p:cNvPr>
              <p:cNvGrpSpPr/>
              <p:nvPr/>
            </p:nvGrpSpPr>
            <p:grpSpPr>
              <a:xfrm>
                <a:off x="587865" y="2559613"/>
                <a:ext cx="2534351" cy="1080120"/>
                <a:chOff x="587865" y="2559613"/>
                <a:chExt cx="2534351" cy="1080120"/>
              </a:xfrm>
            </p:grpSpPr>
            <p:sp>
              <p:nvSpPr>
                <p:cNvPr id="19" name="Elipse 18">
                  <a:extLst>
                    <a:ext uri="{FF2B5EF4-FFF2-40B4-BE49-F238E27FC236}">
                      <a16:creationId xmlns:a16="http://schemas.microsoft.com/office/drawing/2014/main" id="{576552DA-2391-45FE-90A2-9B6E4BEB7D1A}"/>
                    </a:ext>
                  </a:extLst>
                </p:cNvPr>
                <p:cNvSpPr/>
                <p:nvPr/>
              </p:nvSpPr>
              <p:spPr>
                <a:xfrm>
                  <a:off x="587865" y="2559613"/>
                  <a:ext cx="2448272" cy="1080120"/>
                </a:xfrm>
                <a:prstGeom prst="ellipse">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uadroTexto 19">
                  <a:extLst>
                    <a:ext uri="{FF2B5EF4-FFF2-40B4-BE49-F238E27FC236}">
                      <a16:creationId xmlns:a16="http://schemas.microsoft.com/office/drawing/2014/main" id="{E5E54688-5647-4A40-96C5-7C5DC49EE972}"/>
                    </a:ext>
                  </a:extLst>
                </p:cNvPr>
                <p:cNvSpPr txBox="1"/>
                <p:nvPr/>
              </p:nvSpPr>
              <p:spPr>
                <a:xfrm>
                  <a:off x="616603" y="2598003"/>
                  <a:ext cx="2505613" cy="830997"/>
                </a:xfrm>
                <a:prstGeom prst="rect">
                  <a:avLst/>
                </a:prstGeom>
                <a:noFill/>
              </p:spPr>
              <p:txBody>
                <a:bodyPr wrap="square" rtlCol="0">
                  <a:spAutoFit/>
                </a:bodyPr>
                <a:lstStyle/>
                <a:p>
                  <a:pPr algn="ctr"/>
                  <a:r>
                    <a:rPr lang="en-GB" sz="2400" dirty="0" err="1">
                      <a:solidFill>
                        <a:schemeClr val="bg1"/>
                      </a:solidFill>
                    </a:rPr>
                    <a:t>Área</a:t>
                  </a:r>
                  <a:r>
                    <a:rPr lang="en-GB" sz="2400" dirty="0">
                      <a:solidFill>
                        <a:schemeClr val="bg1"/>
                      </a:solidFill>
                    </a:rPr>
                    <a:t> de </a:t>
                  </a:r>
                  <a:r>
                    <a:rPr lang="en-GB" sz="2400" dirty="0" err="1">
                      <a:solidFill>
                        <a:schemeClr val="bg1"/>
                      </a:solidFill>
                    </a:rPr>
                    <a:t>competencias</a:t>
                  </a:r>
                  <a:endParaRPr lang="en-GB" sz="2400" dirty="0">
                    <a:solidFill>
                      <a:schemeClr val="bg1"/>
                    </a:solidFill>
                  </a:endParaRPr>
                </a:p>
              </p:txBody>
            </p:sp>
          </p:grpSp>
        </p:grpSp>
        <p:sp>
          <p:nvSpPr>
            <p:cNvPr id="24" name="Elipse 23">
              <a:extLst>
                <a:ext uri="{FF2B5EF4-FFF2-40B4-BE49-F238E27FC236}">
                  <a16:creationId xmlns:a16="http://schemas.microsoft.com/office/drawing/2014/main" id="{0E50D140-E37A-410D-9D30-F346FC07DBE3}"/>
                </a:ext>
              </a:extLst>
            </p:cNvPr>
            <p:cNvSpPr/>
            <p:nvPr/>
          </p:nvSpPr>
          <p:spPr>
            <a:xfrm>
              <a:off x="3215988" y="3333420"/>
              <a:ext cx="2712023"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uadroTexto 24">
              <a:extLst>
                <a:ext uri="{FF2B5EF4-FFF2-40B4-BE49-F238E27FC236}">
                  <a16:creationId xmlns:a16="http://schemas.microsoft.com/office/drawing/2014/main" id="{7F38C58D-7231-4991-834F-F87C7A6BB1A1}"/>
                </a:ext>
              </a:extLst>
            </p:cNvPr>
            <p:cNvSpPr txBox="1"/>
            <p:nvPr/>
          </p:nvSpPr>
          <p:spPr>
            <a:xfrm>
              <a:off x="3716202" y="3599107"/>
              <a:ext cx="1676082" cy="830997"/>
            </a:xfrm>
            <a:prstGeom prst="rect">
              <a:avLst/>
            </a:prstGeom>
            <a:noFill/>
          </p:spPr>
          <p:txBody>
            <a:bodyPr wrap="square" rtlCol="0">
              <a:spAutoFit/>
            </a:bodyPr>
            <a:lstStyle/>
            <a:p>
              <a:pPr algn="ctr"/>
              <a:r>
                <a:rPr lang="en-GB" sz="2400" dirty="0" err="1"/>
                <a:t>Ética</a:t>
              </a:r>
              <a:r>
                <a:rPr lang="en-GB" sz="2400" dirty="0"/>
                <a:t> </a:t>
              </a:r>
              <a:r>
                <a:rPr lang="en-GB" sz="2400" dirty="0" err="1"/>
                <a:t>Profesional</a:t>
              </a:r>
              <a:endParaRPr lang="en-GB" sz="2400" dirty="0"/>
            </a:p>
          </p:txBody>
        </p:sp>
      </p:grpSp>
    </p:spTree>
    <p:extLst>
      <p:ext uri="{BB962C8B-B14F-4D97-AF65-F5344CB8AC3E}">
        <p14:creationId xmlns:p14="http://schemas.microsoft.com/office/powerpoint/2010/main" val="38979625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16342-794C-2945-9BF6-00575E10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3" y="0"/>
            <a:ext cx="3738153" cy="6858000"/>
          </a:xfrm>
          <a:prstGeom prst="rect">
            <a:avLst/>
          </a:prstGeom>
        </p:spPr>
      </p:pic>
      <p:sp>
        <p:nvSpPr>
          <p:cNvPr id="14" name="Tekstvak 13">
            <a:hlinkClick r:id="rId4" action="ppaction://hlinksldjump"/>
          </p:cNvPr>
          <p:cNvSpPr txBox="1"/>
          <p:nvPr/>
        </p:nvSpPr>
        <p:spPr>
          <a:xfrm>
            <a:off x="5205214" y="5301208"/>
            <a:ext cx="3816424"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 sz="2000" b="1" dirty="0">
                <a:solidFill>
                  <a:schemeClr val="bg2"/>
                </a:solidFill>
              </a:rPr>
              <a:t>Interpretación consecutiva</a:t>
            </a: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1.3 Dominio de todas las técnicas de interpretación</a:t>
            </a:r>
            <a:endParaRPr lang="nl-NL" sz="2400" dirty="0">
              <a:solidFill>
                <a:schemeClr val="bg1"/>
              </a:solidFill>
            </a:endParaRPr>
          </a:p>
        </p:txBody>
      </p:sp>
      <p:sp>
        <p:nvSpPr>
          <p:cNvPr id="4" name="TextBox 3">
            <a:extLst>
              <a:ext uri="{FF2B5EF4-FFF2-40B4-BE49-F238E27FC236}">
                <a16:creationId xmlns:a16="http://schemas.microsoft.com/office/drawing/2014/main" id="{61E5928A-3562-A24A-9A92-F7FA97035547}"/>
              </a:ext>
            </a:extLst>
          </p:cNvPr>
          <p:cNvSpPr txBox="1"/>
          <p:nvPr/>
        </p:nvSpPr>
        <p:spPr>
          <a:xfrm>
            <a:off x="824753" y="1169368"/>
            <a:ext cx="3891263" cy="2862322"/>
          </a:xfrm>
          <a:prstGeom prst="rect">
            <a:avLst/>
          </a:prstGeom>
          <a:noFill/>
        </p:spPr>
        <p:txBody>
          <a:bodyPr wrap="square" rtlCol="0">
            <a:spAutoFit/>
          </a:bodyPr>
          <a:lstStyle/>
          <a:p>
            <a:r>
              <a:rPr lang="en" b="1" dirty="0"/>
              <a:t>Interpretación consecutiva: </a:t>
            </a:r>
          </a:p>
          <a:p>
            <a:r>
              <a:rPr lang="en" dirty="0"/>
              <a:t>El o la intérprete realiza la interpretación después de que el hablante de la lengua origen haya terminado de hablar o de signar. Los </a:t>
            </a:r>
            <a:r>
              <a:rPr lang="es-ES" dirty="0"/>
              <a:t>y las</a:t>
            </a:r>
            <a:r>
              <a:rPr lang="en" dirty="0"/>
              <a:t> intérpretes de lenguas habladas pueden utilizar una técnica especial de toma de notas para ayudarles en la interpretación de pasajes largos. </a:t>
            </a:r>
          </a:p>
          <a:p>
            <a:endParaRPr lang="en-GB" dirty="0"/>
          </a:p>
        </p:txBody>
      </p:sp>
      <p:pic>
        <p:nvPicPr>
          <p:cNvPr id="9" name="Picture 8">
            <a:extLst>
              <a:ext uri="{FF2B5EF4-FFF2-40B4-BE49-F238E27FC236}">
                <a16:creationId xmlns:a16="http://schemas.microsoft.com/office/drawing/2014/main" id="{605D7498-C041-984B-B02C-2081519C8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2" y="3754690"/>
            <a:ext cx="5004578" cy="2842662"/>
          </a:xfrm>
          <a:prstGeom prst="rect">
            <a:avLst/>
          </a:prstGeom>
        </p:spPr>
      </p:pic>
    </p:spTree>
    <p:extLst>
      <p:ext uri="{BB962C8B-B14F-4D97-AF65-F5344CB8AC3E}">
        <p14:creationId xmlns:p14="http://schemas.microsoft.com/office/powerpoint/2010/main" val="22777855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16342-794C-2945-9BF6-00575E10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400110"/>
            <a:ext cx="3738153" cy="5981218"/>
          </a:xfrm>
          <a:prstGeom prst="rect">
            <a:avLst/>
          </a:prstGeom>
        </p:spPr>
      </p:pic>
      <p:sp>
        <p:nvSpPr>
          <p:cNvPr id="4" name="TextBox 3">
            <a:extLst>
              <a:ext uri="{FF2B5EF4-FFF2-40B4-BE49-F238E27FC236}">
                <a16:creationId xmlns:a16="http://schemas.microsoft.com/office/drawing/2014/main" id="{963688AB-EE33-2E44-8E40-C84FC112EA51}"/>
              </a:ext>
            </a:extLst>
          </p:cNvPr>
          <p:cNvSpPr txBox="1"/>
          <p:nvPr/>
        </p:nvSpPr>
        <p:spPr>
          <a:xfrm>
            <a:off x="282137" y="1376715"/>
            <a:ext cx="4609020" cy="4247317"/>
          </a:xfrm>
          <a:prstGeom prst="rect">
            <a:avLst/>
          </a:prstGeom>
          <a:noFill/>
        </p:spPr>
        <p:txBody>
          <a:bodyPr wrap="square" rtlCol="0" anchor="b">
            <a:spAutoFit/>
          </a:bodyPr>
          <a:lstStyle/>
          <a:p>
            <a:r>
              <a:rPr lang="en" b="1" dirty="0"/>
              <a:t>Interpretación simultánea:</a:t>
            </a:r>
          </a:p>
          <a:p>
            <a:br>
              <a:rPr lang="en" dirty="0"/>
            </a:br>
            <a:r>
              <a:rPr lang="en" dirty="0"/>
              <a:t>La persona intérprete transfiere el mensaje de la lengua origen a la lengua meta al mismo tiempo que el hablante de la lengua origen habla o signa sin interrupción. Este es el modo más usado en la interpretación de lengua de signos y también en los congresos. </a:t>
            </a:r>
          </a:p>
          <a:p>
            <a:endParaRPr lang="en" dirty="0"/>
          </a:p>
          <a:p>
            <a:r>
              <a:rPr lang="en" b="1" dirty="0"/>
              <a:t>Susurrado (</a:t>
            </a:r>
            <a:r>
              <a:rPr lang="en" b="1" i="1" dirty="0"/>
              <a:t>chuchotage</a:t>
            </a:r>
            <a:r>
              <a:rPr lang="en" b="1" dirty="0"/>
              <a:t>):</a:t>
            </a:r>
          </a:p>
          <a:p>
            <a:br>
              <a:rPr lang="en" b="1" dirty="0"/>
            </a:br>
            <a:r>
              <a:rPr lang="en" dirty="0"/>
              <a:t>Interpretación simultánea sin el uso de cabinas de interpretación que normalmente se lleva a cabo para un máximo de tres personas. </a:t>
            </a:r>
          </a:p>
          <a:p>
            <a:endParaRPr lang="en-GB" dirty="0"/>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Dominio de todas las técnicas de interpretación</a:t>
            </a:r>
            <a:endParaRPr lang="nl-NL" sz="2400" dirty="0">
              <a:solidFill>
                <a:schemeClr val="bg1"/>
              </a:solidFill>
            </a:endParaRPr>
          </a:p>
        </p:txBody>
      </p:sp>
      <p:sp>
        <p:nvSpPr>
          <p:cNvPr id="5" name="TextBox 4">
            <a:extLst>
              <a:ext uri="{FF2B5EF4-FFF2-40B4-BE49-F238E27FC236}">
                <a16:creationId xmlns:a16="http://schemas.microsoft.com/office/drawing/2014/main" id="{50FA1FC0-021B-8E4B-AC26-7773070E900E}"/>
              </a:ext>
            </a:extLst>
          </p:cNvPr>
          <p:cNvSpPr txBox="1"/>
          <p:nvPr/>
        </p:nvSpPr>
        <p:spPr>
          <a:xfrm>
            <a:off x="5216720" y="5625152"/>
            <a:ext cx="2811663" cy="707886"/>
          </a:xfrm>
          <a:prstGeom prst="rect">
            <a:avLst/>
          </a:prstGeom>
          <a:solidFill>
            <a:schemeClr val="tx2"/>
          </a:solidFill>
        </p:spPr>
        <p:txBody>
          <a:bodyPr wrap="square" rtlCol="0">
            <a:spAutoFit/>
          </a:bodyPr>
          <a:lstStyle/>
          <a:p>
            <a:r>
              <a:rPr lang="en-GB" sz="2000" dirty="0">
                <a:solidFill>
                  <a:schemeClr val="bg2"/>
                </a:solidFill>
              </a:rPr>
              <a:t>Interpretación simultánea</a:t>
            </a:r>
          </a:p>
        </p:txBody>
      </p:sp>
    </p:spTree>
    <p:extLst>
      <p:ext uri="{BB962C8B-B14F-4D97-AF65-F5344CB8AC3E}">
        <p14:creationId xmlns:p14="http://schemas.microsoft.com/office/powerpoint/2010/main" val="36802844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hlinkClick r:id="rId3" action="ppaction://hlinksldjump"/>
          </p:cNvPr>
          <p:cNvSpPr txBox="1"/>
          <p:nvPr/>
        </p:nvSpPr>
        <p:spPr>
          <a:xfrm>
            <a:off x="5205214" y="5301208"/>
            <a:ext cx="3816424"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 sz="2000" b="1" dirty="0">
                <a:solidFill>
                  <a:schemeClr val="bg2"/>
                </a:solidFill>
              </a:rPr>
              <a:t>Protocolo y comportamiento  </a:t>
            </a:r>
          </a:p>
        </p:txBody>
      </p:sp>
      <p:pic>
        <p:nvPicPr>
          <p:cNvPr id="3" name="Picture 2">
            <a:extLst>
              <a:ext uri="{FF2B5EF4-FFF2-40B4-BE49-F238E27FC236}">
                <a16:creationId xmlns:a16="http://schemas.microsoft.com/office/drawing/2014/main" id="{F2516342-794C-2945-9BF6-00575E106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5213" y="260648"/>
            <a:ext cx="3738153" cy="6597352"/>
          </a:xfrm>
          <a:prstGeom prst="rect">
            <a:avLst/>
          </a:prstGeom>
        </p:spPr>
      </p:pic>
      <p:sp>
        <p:nvSpPr>
          <p:cNvPr id="2" name="TextBox 1">
            <a:extLst>
              <a:ext uri="{FF2B5EF4-FFF2-40B4-BE49-F238E27FC236}">
                <a16:creationId xmlns:a16="http://schemas.microsoft.com/office/drawing/2014/main" id="{873BDC94-4C7C-1C48-805E-396A42AE2324}"/>
              </a:ext>
            </a:extLst>
          </p:cNvPr>
          <p:cNvSpPr txBox="1"/>
          <p:nvPr/>
        </p:nvSpPr>
        <p:spPr>
          <a:xfrm>
            <a:off x="468706" y="1163471"/>
            <a:ext cx="4464496" cy="2031325"/>
          </a:xfrm>
          <a:prstGeom prst="rect">
            <a:avLst/>
          </a:prstGeom>
          <a:noFill/>
        </p:spPr>
        <p:txBody>
          <a:bodyPr wrap="square" rtlCol="0">
            <a:spAutoFit/>
          </a:bodyPr>
          <a:lstStyle/>
          <a:p>
            <a:r>
              <a:rPr lang="en" b="1" dirty="0"/>
              <a:t>Traducción a vista: </a:t>
            </a:r>
            <a:endParaRPr lang="en" dirty="0"/>
          </a:p>
          <a:p>
            <a:r>
              <a:rPr lang="en" dirty="0"/>
              <a:t>Se utiliza en la traducción oral </a:t>
            </a:r>
            <a:r>
              <a:rPr lang="en" i="1" dirty="0"/>
              <a:t>ad hoc</a:t>
            </a:r>
            <a:r>
              <a:rPr lang="en" dirty="0"/>
              <a:t> de documentos. El documento en la lengua origen debe transmitirse de forma oral o signada en la lengua meta como si estuviese escrito en dicha lengua. </a:t>
            </a:r>
          </a:p>
          <a:p>
            <a:endParaRPr lang="en-GB" dirty="0"/>
          </a:p>
        </p:txBody>
      </p:sp>
      <p:pic>
        <p:nvPicPr>
          <p:cNvPr id="5" name="Picture 4">
            <a:extLst>
              <a:ext uri="{FF2B5EF4-FFF2-40B4-BE49-F238E27FC236}">
                <a16:creationId xmlns:a16="http://schemas.microsoft.com/office/drawing/2014/main" id="{71729C5F-3DB1-DD4D-9D98-F1B9D30D6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582" y="3181052"/>
            <a:ext cx="3460378" cy="3193282"/>
          </a:xfrm>
          <a:prstGeom prst="rect">
            <a:avLst/>
          </a:prstGeom>
        </p:spPr>
      </p:pic>
      <p:sp>
        <p:nvSpPr>
          <p:cNvPr id="6" name="TextBox 5">
            <a:extLst>
              <a:ext uri="{FF2B5EF4-FFF2-40B4-BE49-F238E27FC236}">
                <a16:creationId xmlns:a16="http://schemas.microsoft.com/office/drawing/2014/main" id="{1B9BAC5D-C19E-9046-996A-0C8BCDB0FCF6}"/>
              </a:ext>
            </a:extLst>
          </p:cNvPr>
          <p:cNvSpPr txBox="1"/>
          <p:nvPr/>
        </p:nvSpPr>
        <p:spPr>
          <a:xfrm>
            <a:off x="3347864" y="6094993"/>
            <a:ext cx="1944216" cy="369332"/>
          </a:xfrm>
          <a:prstGeom prst="rect">
            <a:avLst/>
          </a:prstGeom>
          <a:solidFill>
            <a:schemeClr val="tx2"/>
          </a:solidFill>
        </p:spPr>
        <p:txBody>
          <a:bodyPr wrap="square" rtlCol="0">
            <a:spAutoFit/>
          </a:bodyPr>
          <a:lstStyle/>
          <a:p>
            <a:r>
              <a:rPr lang="en" b="1" dirty="0">
                <a:solidFill>
                  <a:schemeClr val="bg2"/>
                </a:solidFill>
              </a:rPr>
              <a:t>Traducción a vista</a:t>
            </a:r>
            <a:endParaRPr lang="en-GB" dirty="0">
              <a:solidFill>
                <a:schemeClr val="bg2"/>
              </a:solidFill>
            </a:endParaRP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Dominio de todas las técnicas de interpretación</a:t>
            </a:r>
            <a:endParaRPr lang="nl-NL" sz="2400" dirty="0">
              <a:solidFill>
                <a:schemeClr val="bg1"/>
              </a:solidFill>
            </a:endParaRPr>
          </a:p>
        </p:txBody>
      </p:sp>
    </p:spTree>
    <p:extLst>
      <p:ext uri="{BB962C8B-B14F-4D97-AF65-F5344CB8AC3E}">
        <p14:creationId xmlns:p14="http://schemas.microsoft.com/office/powerpoint/2010/main" val="39619624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unya Gezgin\Documents\SUPRALAT\Politie en Recht 55.jpg"/>
          <p:cNvPicPr>
            <a:picLocks noChangeAspect="1" noChangeArrowheads="1"/>
          </p:cNvPicPr>
          <p:nvPr/>
        </p:nvPicPr>
        <p:blipFill>
          <a:blip r:embed="rId3" cstate="print"/>
          <a:srcRect t="50878" b="-593"/>
          <a:stretch>
            <a:fillRect/>
          </a:stretch>
        </p:blipFill>
        <p:spPr bwMode="auto">
          <a:xfrm>
            <a:off x="0" y="0"/>
            <a:ext cx="9180512" cy="3068960"/>
          </a:xfrm>
          <a:prstGeom prst="rect">
            <a:avLst/>
          </a:prstGeom>
          <a:noFill/>
        </p:spPr>
      </p:pic>
      <p:sp>
        <p:nvSpPr>
          <p:cNvPr id="6" name="Rechthoek 5"/>
          <p:cNvSpPr/>
          <p:nvPr/>
        </p:nvSpPr>
        <p:spPr>
          <a:xfrm>
            <a:off x="0"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inhoud 2"/>
          <p:cNvSpPr txBox="1">
            <a:spLocks/>
          </p:cNvSpPr>
          <p:nvPr/>
        </p:nvSpPr>
        <p:spPr>
          <a:xfrm>
            <a:off x="467544" y="3284984"/>
            <a:ext cx="8208912" cy="3456384"/>
          </a:xfrm>
          <a:prstGeom prst="rect">
            <a:avLst/>
          </a:prstGeom>
        </p:spPr>
        <p:txBody>
          <a:bodyPr vert="horz" lIns="91440" tIns="45720" rIns="91440" bIns="45720" rtlCol="0">
            <a:noAutofit/>
          </a:bodyPr>
          <a:lstStyle/>
          <a:p>
            <a:pPr algn="just"/>
            <a:r>
              <a:rPr lang="en-GB" sz="2000" dirty="0" err="1"/>
              <a:t>Bienvenido</a:t>
            </a:r>
            <a:r>
              <a:rPr lang="en-GB" sz="2000" dirty="0"/>
              <a:t>/a al módulo en el que nos centraremos en la comunicación a través de la persona </a:t>
            </a:r>
            <a:r>
              <a:rPr lang="en-GB" sz="2000" dirty="0" err="1"/>
              <a:t>intérprete</a:t>
            </a:r>
            <a:r>
              <a:rPr lang="en-GB" sz="2000" dirty="0"/>
              <a:t> y en las </a:t>
            </a:r>
            <a:r>
              <a:rPr lang="en-GB" sz="2000" dirty="0" err="1"/>
              <a:t>garantías</a:t>
            </a:r>
            <a:r>
              <a:rPr lang="en-GB" sz="2000" dirty="0"/>
              <a:t> </a:t>
            </a:r>
            <a:r>
              <a:rPr lang="en-GB" sz="2000" dirty="0" err="1"/>
              <a:t>procesales</a:t>
            </a:r>
            <a:r>
              <a:rPr lang="en-GB" sz="2000" dirty="0"/>
              <a:t> de las personas  </a:t>
            </a:r>
            <a:r>
              <a:rPr lang="en-GB" sz="2000" dirty="0" err="1"/>
              <a:t>detendia</a:t>
            </a:r>
            <a:r>
              <a:rPr lang="en-GB" sz="2000" dirty="0"/>
              <a:t>. Este módulo le ofrecerá la oportunidad de </a:t>
            </a:r>
            <a:r>
              <a:rPr lang="en-GB" sz="2000" dirty="0" err="1"/>
              <a:t>entender</a:t>
            </a:r>
            <a:r>
              <a:rPr lang="en-GB" sz="2000" dirty="0"/>
              <a:t> mejor el </a:t>
            </a:r>
            <a:r>
              <a:rPr lang="en-GB" sz="2000" dirty="0" err="1"/>
              <a:t>papel</a:t>
            </a:r>
            <a:r>
              <a:rPr lang="en-GB" sz="2000" dirty="0"/>
              <a:t> del o la intérprete conforme a las directivas de la Unión Europea </a:t>
            </a:r>
            <a:r>
              <a:rPr lang="en-GB" sz="2000" dirty="0" err="1"/>
              <a:t>sobre</a:t>
            </a:r>
            <a:r>
              <a:rPr lang="en-GB" sz="2000" dirty="0"/>
              <a:t> </a:t>
            </a:r>
            <a:r>
              <a:rPr lang="en-GB" sz="2000" dirty="0" err="1"/>
              <a:t>garantías</a:t>
            </a:r>
            <a:r>
              <a:rPr lang="en-GB" sz="2000" dirty="0"/>
              <a:t> </a:t>
            </a:r>
            <a:r>
              <a:rPr lang="en-GB" sz="2000" dirty="0" err="1"/>
              <a:t>procesales</a:t>
            </a:r>
            <a:r>
              <a:rPr lang="en-GB" sz="2000" dirty="0"/>
              <a:t> de personas  </a:t>
            </a:r>
            <a:r>
              <a:rPr lang="en-GB" sz="2000" dirty="0" err="1"/>
              <a:t>detenidas</a:t>
            </a:r>
            <a:r>
              <a:rPr lang="en-GB" sz="2000" dirty="0"/>
              <a:t> y la </a:t>
            </a:r>
            <a:r>
              <a:rPr lang="en-GB" sz="2000" dirty="0" err="1"/>
              <a:t>jurisprudencia</a:t>
            </a:r>
            <a:r>
              <a:rPr lang="en-GB" sz="2000" dirty="0"/>
              <a:t> del Tribunal Europeo de Derechos Humanos </a:t>
            </a:r>
            <a:r>
              <a:rPr lang="en-GB" sz="2000" dirty="0" err="1"/>
              <a:t>relativa</a:t>
            </a:r>
            <a:r>
              <a:rPr lang="en-GB" sz="2000" dirty="0"/>
              <a:t> a </a:t>
            </a:r>
            <a:r>
              <a:rPr lang="en-GB" sz="2000" dirty="0" err="1"/>
              <a:t>esta</a:t>
            </a:r>
            <a:r>
              <a:rPr lang="en-GB" sz="2000" dirty="0"/>
              <a:t> </a:t>
            </a:r>
            <a:r>
              <a:rPr lang="en-GB" sz="2000" dirty="0" err="1"/>
              <a:t>materia</a:t>
            </a:r>
            <a:r>
              <a:rPr lang="en-GB" sz="2000" dirty="0"/>
              <a:t>. </a:t>
            </a:r>
            <a:r>
              <a:rPr lang="en-GB" sz="2000" dirty="0" err="1"/>
              <a:t>Cuando</a:t>
            </a:r>
            <a:r>
              <a:rPr lang="en-GB" sz="2000" dirty="0"/>
              <a:t> sea </a:t>
            </a:r>
            <a:r>
              <a:rPr lang="en-GB" sz="2000" dirty="0" err="1"/>
              <a:t>necesario</a:t>
            </a:r>
            <a:r>
              <a:rPr lang="en-GB" sz="2000" dirty="0"/>
              <a:t> </a:t>
            </a:r>
            <a:r>
              <a:rPr lang="en-GB" sz="2000" dirty="0" err="1"/>
              <a:t>también</a:t>
            </a:r>
            <a:r>
              <a:rPr lang="en-GB" sz="2000" dirty="0"/>
              <a:t> </a:t>
            </a:r>
            <a:r>
              <a:rPr lang="en-GB" sz="2000" dirty="0" err="1"/>
              <a:t>haremos</a:t>
            </a:r>
            <a:r>
              <a:rPr lang="en-GB" sz="2000" dirty="0"/>
              <a:t> </a:t>
            </a:r>
            <a:r>
              <a:rPr lang="en-GB" sz="2000" dirty="0" err="1"/>
              <a:t>referencia</a:t>
            </a:r>
            <a:r>
              <a:rPr lang="en-GB" sz="2000" dirty="0"/>
              <a:t> a la </a:t>
            </a:r>
            <a:r>
              <a:rPr lang="en-GB" sz="2000" dirty="0" err="1"/>
              <a:t>normativa</a:t>
            </a:r>
            <a:r>
              <a:rPr lang="en-GB" sz="2000" dirty="0"/>
              <a:t> y </a:t>
            </a:r>
            <a:r>
              <a:rPr lang="en-GB" sz="2000" dirty="0" err="1"/>
              <a:t>jurisprudencia</a:t>
            </a:r>
            <a:r>
              <a:rPr lang="en-GB" sz="2000" dirty="0"/>
              <a:t> de </a:t>
            </a:r>
            <a:r>
              <a:rPr lang="en-GB" sz="2000" dirty="0" err="1"/>
              <a:t>nuestro</a:t>
            </a:r>
            <a:r>
              <a:rPr lang="en-GB" sz="2000" dirty="0"/>
              <a:t> </a:t>
            </a:r>
            <a:r>
              <a:rPr lang="en-GB" sz="2000" dirty="0" err="1"/>
              <a:t>país</a:t>
            </a:r>
            <a:r>
              <a:rPr lang="en-GB" sz="2000" dirty="0"/>
              <a:t>. De esta forma, los abogados y las </a:t>
            </a:r>
            <a:r>
              <a:rPr lang="en-GB" sz="2000" dirty="0" err="1"/>
              <a:t>abogadas</a:t>
            </a:r>
            <a:r>
              <a:rPr lang="en-GB" sz="2000" dirty="0"/>
              <a:t> en ejercicio podrán valorar mejor si hay irregularidades en los </a:t>
            </a:r>
            <a:r>
              <a:rPr lang="en-GB" sz="2000" dirty="0" err="1"/>
              <a:t>casos</a:t>
            </a:r>
            <a:r>
              <a:rPr lang="en-GB" sz="2000" dirty="0"/>
              <a:t> en los que la </a:t>
            </a:r>
            <a:r>
              <a:rPr lang="en-GB" sz="2000" dirty="0" err="1"/>
              <a:t>toma</a:t>
            </a:r>
            <a:r>
              <a:rPr lang="en-GB" sz="2000" dirty="0"/>
              <a:t> de </a:t>
            </a:r>
            <a:r>
              <a:rPr lang="en-GB" sz="2000" dirty="0" err="1"/>
              <a:t>declaración</a:t>
            </a:r>
            <a:r>
              <a:rPr lang="en-GB" sz="2000" dirty="0"/>
              <a:t> se </a:t>
            </a:r>
            <a:r>
              <a:rPr lang="en-GB" sz="2000" dirty="0" err="1"/>
              <a:t>realiza</a:t>
            </a:r>
            <a:r>
              <a:rPr lang="en-GB" sz="2000" dirty="0"/>
              <a:t> con </a:t>
            </a:r>
            <a:r>
              <a:rPr lang="en-GB" sz="2000" dirty="0" err="1"/>
              <a:t>intérprete</a:t>
            </a:r>
            <a:r>
              <a:rPr lang="en-GB" sz="2000" dirty="0"/>
              <a:t> y contribuir así a una comunicación justa.</a:t>
            </a:r>
          </a:p>
        </p:txBody>
      </p:sp>
      <p:sp>
        <p:nvSpPr>
          <p:cNvPr id="12" name="Vijfhoek 11"/>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Bienvenido/da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16342-794C-2945-9BF6-00575E10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3" y="260648"/>
            <a:ext cx="3738153" cy="6597352"/>
          </a:xfrm>
          <a:prstGeom prst="rect">
            <a:avLst/>
          </a:prstGeom>
        </p:spPr>
      </p:pic>
      <p:sp>
        <p:nvSpPr>
          <p:cNvPr id="4" name="TextBox 3">
            <a:extLst>
              <a:ext uri="{FF2B5EF4-FFF2-40B4-BE49-F238E27FC236}">
                <a16:creationId xmlns:a16="http://schemas.microsoft.com/office/drawing/2014/main" id="{35B4FA40-11BE-9346-AC3B-E779ABF71BDD}"/>
              </a:ext>
            </a:extLst>
          </p:cNvPr>
          <p:cNvSpPr txBox="1"/>
          <p:nvPr/>
        </p:nvSpPr>
        <p:spPr>
          <a:xfrm>
            <a:off x="467544" y="1268760"/>
            <a:ext cx="4248472" cy="2308324"/>
          </a:xfrm>
          <a:prstGeom prst="rect">
            <a:avLst/>
          </a:prstGeom>
          <a:noFill/>
        </p:spPr>
        <p:txBody>
          <a:bodyPr wrap="square" rtlCol="0">
            <a:spAutoFit/>
          </a:bodyPr>
          <a:lstStyle/>
          <a:p>
            <a:r>
              <a:rPr lang="en" b="1" dirty="0"/>
              <a:t>Competencia intercultural </a:t>
            </a:r>
          </a:p>
          <a:p>
            <a:endParaRPr lang="en" dirty="0"/>
          </a:p>
          <a:p>
            <a:r>
              <a:rPr lang="en" dirty="0"/>
              <a:t>Conocimiento profesional y comprensión de los factores culturales como, por ejemplo, el comportamiento y los gestos, el tono, los valores, las funciones, las instituciones, así como las diferencias y similitudes lingüísticas, entre otros. </a:t>
            </a:r>
          </a:p>
          <a:p>
            <a:endParaRPr lang="en" dirty="0"/>
          </a:p>
        </p:txBody>
      </p:sp>
      <p:sp>
        <p:nvSpPr>
          <p:cNvPr id="8" name="TextBox 7">
            <a:extLst>
              <a:ext uri="{FF2B5EF4-FFF2-40B4-BE49-F238E27FC236}">
                <a16:creationId xmlns:a16="http://schemas.microsoft.com/office/drawing/2014/main" id="{DBB8DB16-9BEC-EF47-82A8-44E1DE9FB47E}"/>
              </a:ext>
            </a:extLst>
          </p:cNvPr>
          <p:cNvSpPr txBox="1"/>
          <p:nvPr/>
        </p:nvSpPr>
        <p:spPr>
          <a:xfrm>
            <a:off x="4984218" y="6412686"/>
            <a:ext cx="2704971" cy="369332"/>
          </a:xfrm>
          <a:prstGeom prst="rect">
            <a:avLst/>
          </a:prstGeom>
          <a:solidFill>
            <a:schemeClr val="tx2"/>
          </a:solidFill>
        </p:spPr>
        <p:txBody>
          <a:bodyPr wrap="none" rtlCol="0">
            <a:spAutoFit/>
          </a:bodyPr>
          <a:lstStyle/>
          <a:p>
            <a:r>
              <a:rPr lang="en" b="1" dirty="0">
                <a:solidFill>
                  <a:schemeClr val="bg2"/>
                </a:solidFill>
              </a:rPr>
              <a:t>Competencia intercultural </a:t>
            </a:r>
          </a:p>
        </p:txBody>
      </p:sp>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Dominio de todas las técnicas de interpretación</a:t>
            </a:r>
            <a:endParaRPr lang="nl-NL" sz="2400" dirty="0">
              <a:solidFill>
                <a:schemeClr val="bg1"/>
              </a:solidFill>
            </a:endParaRPr>
          </a:p>
        </p:txBody>
      </p:sp>
    </p:spTree>
    <p:extLst>
      <p:ext uri="{BB962C8B-B14F-4D97-AF65-F5344CB8AC3E}">
        <p14:creationId xmlns:p14="http://schemas.microsoft.com/office/powerpoint/2010/main" val="14569914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16342-794C-2945-9BF6-00575E10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203" y="223984"/>
            <a:ext cx="3738153" cy="6597352"/>
          </a:xfrm>
          <a:prstGeom prst="rect">
            <a:avLst/>
          </a:prstGeom>
        </p:spPr>
      </p:pic>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Dominio de todas las técnicas de interpretación</a:t>
            </a:r>
            <a:endParaRPr lang="nl-NL" sz="2400" dirty="0">
              <a:solidFill>
                <a:schemeClr val="bg1"/>
              </a:solidFill>
            </a:endParaRPr>
          </a:p>
        </p:txBody>
      </p:sp>
      <p:sp>
        <p:nvSpPr>
          <p:cNvPr id="8" name="TextBox 7">
            <a:extLst>
              <a:ext uri="{FF2B5EF4-FFF2-40B4-BE49-F238E27FC236}">
                <a16:creationId xmlns:a16="http://schemas.microsoft.com/office/drawing/2014/main" id="{DBB8DB16-9BEC-EF47-82A8-44E1DE9FB47E}"/>
              </a:ext>
            </a:extLst>
          </p:cNvPr>
          <p:cNvSpPr txBox="1"/>
          <p:nvPr/>
        </p:nvSpPr>
        <p:spPr>
          <a:xfrm>
            <a:off x="4270304" y="6245212"/>
            <a:ext cx="4896544" cy="369332"/>
          </a:xfrm>
          <a:prstGeom prst="rect">
            <a:avLst/>
          </a:prstGeom>
          <a:solidFill>
            <a:schemeClr val="tx2"/>
          </a:solidFill>
        </p:spPr>
        <p:txBody>
          <a:bodyPr wrap="square" rtlCol="0">
            <a:spAutoFit/>
          </a:bodyPr>
          <a:lstStyle/>
          <a:p>
            <a:r>
              <a:rPr lang="en" b="1" dirty="0">
                <a:solidFill>
                  <a:schemeClr val="bg2"/>
                </a:solidFill>
              </a:rPr>
              <a:t>Terminología jurídica y procedimientos judiciales</a:t>
            </a:r>
          </a:p>
        </p:txBody>
      </p:sp>
      <p:sp>
        <p:nvSpPr>
          <p:cNvPr id="2" name="TextBox 1">
            <a:extLst>
              <a:ext uri="{FF2B5EF4-FFF2-40B4-BE49-F238E27FC236}">
                <a16:creationId xmlns:a16="http://schemas.microsoft.com/office/drawing/2014/main" id="{A3584F24-57B2-B24E-A36E-9EECE232BC5C}"/>
              </a:ext>
            </a:extLst>
          </p:cNvPr>
          <p:cNvSpPr txBox="1"/>
          <p:nvPr/>
        </p:nvSpPr>
        <p:spPr>
          <a:xfrm>
            <a:off x="324488" y="1196752"/>
            <a:ext cx="4551363" cy="5078313"/>
          </a:xfrm>
          <a:prstGeom prst="rect">
            <a:avLst/>
          </a:prstGeom>
          <a:noFill/>
        </p:spPr>
        <p:txBody>
          <a:bodyPr wrap="square" rtlCol="0">
            <a:spAutoFit/>
          </a:bodyPr>
          <a:lstStyle/>
          <a:p>
            <a:r>
              <a:rPr lang="en" dirty="0"/>
              <a:t>L</a:t>
            </a:r>
            <a:r>
              <a:rPr lang="es-ES" dirty="0"/>
              <a:t>as personas intérpretes</a:t>
            </a:r>
            <a:r>
              <a:rPr lang="en" dirty="0"/>
              <a:t> judiciales deberán tener conocimientos exhaustivos de la estructura del sistema jurídico y de la administración de justicia en los países en los que se hablan sus lenguas origen y meta. </a:t>
            </a:r>
          </a:p>
          <a:p>
            <a:r>
              <a:rPr lang="en" dirty="0"/>
              <a:t>Deberán comprender los ámbitos relevantes del Derecho (sustantivo, procesal, penal, civil, administrativo, etc.). </a:t>
            </a:r>
          </a:p>
          <a:p>
            <a:r>
              <a:rPr lang="en" dirty="0"/>
              <a:t>Deberán demostrar un profundo conocimiento de las funciones de abogados, jueces, letrados de la administración de justicia, fiscales e intérpretes. </a:t>
            </a:r>
          </a:p>
          <a:p>
            <a:endParaRPr lang="en" dirty="0"/>
          </a:p>
          <a:p>
            <a:r>
              <a:rPr lang="en" b="1" dirty="0"/>
              <a:t>(ISO 20228:2019</a:t>
            </a:r>
            <a:r>
              <a:rPr lang="en" dirty="0"/>
              <a:t> </a:t>
            </a:r>
          </a:p>
          <a:p>
            <a:r>
              <a:rPr lang="en" dirty="0"/>
              <a:t>Servicios de interpretación -- Interpretación judicial – Requisitos)</a:t>
            </a:r>
          </a:p>
          <a:p>
            <a:endParaRPr lang="en" dirty="0"/>
          </a:p>
          <a:p>
            <a:endParaRPr lang="en-GB" dirty="0"/>
          </a:p>
        </p:txBody>
      </p:sp>
    </p:spTree>
    <p:extLst>
      <p:ext uri="{BB962C8B-B14F-4D97-AF65-F5344CB8AC3E}">
        <p14:creationId xmlns:p14="http://schemas.microsoft.com/office/powerpoint/2010/main" val="10991764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16342-794C-2945-9BF6-00575E10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3" y="260648"/>
            <a:ext cx="3738153" cy="6597352"/>
          </a:xfrm>
          <a:prstGeom prst="rect">
            <a:avLst/>
          </a:prstGeom>
        </p:spPr>
      </p:pic>
      <p:sp>
        <p:nvSpPr>
          <p:cNvPr id="7" name="Vijfhoek 6"/>
          <p:cNvSpPr/>
          <p:nvPr/>
        </p:nvSpPr>
        <p:spPr>
          <a:xfrm>
            <a:off x="0" y="260648"/>
            <a:ext cx="6336704" cy="648072"/>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Dominio de todas las técnicas de interpretación</a:t>
            </a:r>
            <a:endParaRPr lang="nl-NL" sz="2400" dirty="0">
              <a:solidFill>
                <a:schemeClr val="bg1"/>
              </a:solidFill>
            </a:endParaRPr>
          </a:p>
        </p:txBody>
      </p:sp>
      <p:sp>
        <p:nvSpPr>
          <p:cNvPr id="8" name="TextBox 7">
            <a:extLst>
              <a:ext uri="{FF2B5EF4-FFF2-40B4-BE49-F238E27FC236}">
                <a16:creationId xmlns:a16="http://schemas.microsoft.com/office/drawing/2014/main" id="{DBB8DB16-9BEC-EF47-82A8-44E1DE9FB47E}"/>
              </a:ext>
            </a:extLst>
          </p:cNvPr>
          <p:cNvSpPr txBox="1"/>
          <p:nvPr/>
        </p:nvSpPr>
        <p:spPr>
          <a:xfrm>
            <a:off x="4984218" y="6412686"/>
            <a:ext cx="2684126" cy="369332"/>
          </a:xfrm>
          <a:prstGeom prst="rect">
            <a:avLst/>
          </a:prstGeom>
          <a:solidFill>
            <a:schemeClr val="tx2"/>
          </a:solidFill>
        </p:spPr>
        <p:txBody>
          <a:bodyPr wrap="square" rtlCol="0">
            <a:spAutoFit/>
          </a:bodyPr>
          <a:lstStyle/>
          <a:p>
            <a:r>
              <a:rPr lang="en" b="1" dirty="0">
                <a:solidFill>
                  <a:schemeClr val="bg2"/>
                </a:solidFill>
              </a:rPr>
              <a:t>Circunstancias especiales</a:t>
            </a:r>
          </a:p>
        </p:txBody>
      </p:sp>
      <p:sp>
        <p:nvSpPr>
          <p:cNvPr id="2" name="TextBox 1">
            <a:extLst>
              <a:ext uri="{FF2B5EF4-FFF2-40B4-BE49-F238E27FC236}">
                <a16:creationId xmlns:a16="http://schemas.microsoft.com/office/drawing/2014/main" id="{C08B7421-CD34-8F43-A0E5-5A7206150608}"/>
              </a:ext>
            </a:extLst>
          </p:cNvPr>
          <p:cNvSpPr txBox="1"/>
          <p:nvPr/>
        </p:nvSpPr>
        <p:spPr>
          <a:xfrm>
            <a:off x="323528" y="1490301"/>
            <a:ext cx="4248472" cy="4801314"/>
          </a:xfrm>
          <a:prstGeom prst="rect">
            <a:avLst/>
          </a:prstGeom>
          <a:noFill/>
        </p:spPr>
        <p:txBody>
          <a:bodyPr wrap="square" rtlCol="0" anchor="ctr">
            <a:spAutoFit/>
          </a:bodyPr>
          <a:lstStyle/>
          <a:p>
            <a:r>
              <a:rPr lang="es-ES_tradnl" b="1" dirty="0"/>
              <a:t>Interpretación a distancia</a:t>
            </a:r>
            <a:br>
              <a:rPr lang="es-ES_tradnl" b="1" dirty="0"/>
            </a:br>
            <a:r>
              <a:rPr lang="es-ES_tradnl" b="1" dirty="0"/>
              <a:t>Interpretación remota</a:t>
            </a:r>
            <a:br>
              <a:rPr lang="es-ES_tradnl" b="1" dirty="0"/>
            </a:br>
            <a:r>
              <a:rPr lang="es-ES_tradnl" dirty="0"/>
              <a:t>Las tecnologías de la información y de las comunicaciones permiten la interpretación de una persona hablante o usuaria de una lengua de signos que se encuentre en un lugar distinto al de la persona intérprete. </a:t>
            </a:r>
          </a:p>
          <a:p>
            <a:r>
              <a:rPr lang="es-ES_tradnl" dirty="0"/>
              <a:t>El o la intérprete puede estar en el mismo sitio que la persona hablante, usuaria final o en un tercer lugar. </a:t>
            </a:r>
          </a:p>
          <a:p>
            <a:endParaRPr lang="es-ES_tradnl" dirty="0"/>
          </a:p>
          <a:p>
            <a:r>
              <a:rPr lang="es-ES_tradnl" b="1" dirty="0"/>
              <a:t>Interpretación con relé</a:t>
            </a:r>
            <a:br>
              <a:rPr lang="es-ES_tradnl" b="1" dirty="0"/>
            </a:br>
            <a:r>
              <a:rPr lang="es-ES_tradnl" dirty="0"/>
              <a:t>Interpretación que tiene lugar cuando el o la intérprete trabaja a partir de la interpretación de otro/a colega en vez de a partir de la persona oradora directamente. </a:t>
            </a:r>
          </a:p>
          <a:p>
            <a:endParaRPr lang="en-GB" dirty="0"/>
          </a:p>
        </p:txBody>
      </p:sp>
    </p:spTree>
    <p:extLst>
      <p:ext uri="{BB962C8B-B14F-4D97-AF65-F5344CB8AC3E}">
        <p14:creationId xmlns:p14="http://schemas.microsoft.com/office/powerpoint/2010/main" val="29134091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ijfhoek 10"/>
          <p:cNvSpPr/>
          <p:nvPr/>
        </p:nvSpPr>
        <p:spPr>
          <a:xfrm>
            <a:off x="0" y="332656"/>
            <a:ext cx="6444208"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bg2"/>
                </a:solidFill>
              </a:rPr>
              <a:t>Parte 2: </a:t>
            </a:r>
          </a:p>
          <a:p>
            <a:pPr algn="ctr"/>
            <a:r>
              <a:rPr lang="nl-NL" sz="2400" b="1" dirty="0" err="1">
                <a:solidFill>
                  <a:schemeClr val="bg2"/>
                </a:solidFill>
              </a:rPr>
              <a:t>Evitar malentendidos</a:t>
            </a:r>
            <a:endParaRPr lang="nl-NL" sz="2400" b="1" dirty="0">
              <a:solidFill>
                <a:schemeClr val="bg2"/>
              </a:solidFill>
            </a:endParaRPr>
          </a:p>
        </p:txBody>
      </p:sp>
      <p:sp>
        <p:nvSpPr>
          <p:cNvPr id="10" name="Tijdelijke aanduiding voor inhoud 2"/>
          <p:cNvSpPr txBox="1">
            <a:spLocks/>
          </p:cNvSpPr>
          <p:nvPr/>
        </p:nvSpPr>
        <p:spPr>
          <a:xfrm>
            <a:off x="539552" y="3789040"/>
            <a:ext cx="8280920" cy="2952328"/>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de-DE" b="1" dirty="0">
                <a:solidFill>
                  <a:schemeClr val="tx1"/>
                </a:solidFill>
              </a:rPr>
              <a:t>Algunos malentendidos:</a:t>
            </a:r>
            <a:endParaRPr lang="de-DE" dirty="0"/>
          </a:p>
          <a:p>
            <a:pPr marL="285750" indent="-285750">
              <a:lnSpc>
                <a:spcPct val="200000"/>
              </a:lnSpc>
              <a:buFont typeface="Arial" panose="020B0604020202020204" pitchFamily="34" charset="0"/>
              <a:buChar char="•"/>
            </a:pPr>
            <a:r>
              <a:rPr lang="en" dirty="0"/>
              <a:t>Intérprete frente a traductor/</a:t>
            </a:r>
            <a:r>
              <a:rPr lang="es-ES" dirty="0"/>
              <a:t>a</a:t>
            </a:r>
            <a:endParaRPr lang="en" dirty="0"/>
          </a:p>
          <a:p>
            <a:pPr marL="285750" indent="-285750">
              <a:lnSpc>
                <a:spcPct val="200000"/>
              </a:lnSpc>
              <a:buFont typeface="Arial" panose="020B0604020202020204" pitchFamily="34" charset="0"/>
              <a:buChar char="•"/>
            </a:pPr>
            <a:r>
              <a:rPr lang="en" dirty="0"/>
              <a:t>Traducción palabra por palabra</a:t>
            </a:r>
          </a:p>
          <a:p>
            <a:pPr marL="285750" indent="-285750">
              <a:lnSpc>
                <a:spcPct val="200000"/>
              </a:lnSpc>
              <a:buFont typeface="Arial" panose="020B0604020202020204" pitchFamily="34" charset="0"/>
              <a:buChar char="•"/>
            </a:pPr>
            <a:r>
              <a:rPr lang="en" dirty="0"/>
              <a:t>Lenguas de menor difusión</a:t>
            </a:r>
          </a:p>
          <a:p>
            <a:pPr marL="285750" indent="-285750">
              <a:lnSpc>
                <a:spcPct val="200000"/>
              </a:lnSpc>
              <a:buFont typeface="Arial" panose="020B0604020202020204" pitchFamily="34" charset="0"/>
              <a:buChar char="•"/>
            </a:pPr>
            <a:r>
              <a:rPr lang="en" dirty="0"/>
              <a:t>Interpretación en tribunales nacionales e internacionales</a:t>
            </a:r>
          </a:p>
          <a:p>
            <a:pPr algn="just"/>
            <a:endParaRPr lang="nl-NL" dirty="0"/>
          </a:p>
        </p:txBody>
      </p:sp>
      <p:pic>
        <p:nvPicPr>
          <p:cNvPr id="4" name="Picture 3">
            <a:extLst>
              <a:ext uri="{FF2B5EF4-FFF2-40B4-BE49-F238E27FC236}">
                <a16:creationId xmlns:a16="http://schemas.microsoft.com/office/drawing/2014/main" id="{A3594E96-F719-ED44-853D-CDE179B80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237626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ijfhoek 10"/>
          <p:cNvSpPr/>
          <p:nvPr/>
        </p:nvSpPr>
        <p:spPr>
          <a:xfrm>
            <a:off x="0" y="332656"/>
            <a:ext cx="6444208"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chemeClr val="bg2"/>
                </a:solidFill>
              </a:rPr>
              <a:t>Evitar malentendidos</a:t>
            </a:r>
            <a:endParaRPr lang="nl-NL" sz="2400" b="1" dirty="0">
              <a:solidFill>
                <a:schemeClr val="bg2"/>
              </a:solidFill>
            </a:endParaRPr>
          </a:p>
        </p:txBody>
      </p:sp>
      <p:grpSp>
        <p:nvGrpSpPr>
          <p:cNvPr id="4" name="Grupo 3">
            <a:extLst>
              <a:ext uri="{FF2B5EF4-FFF2-40B4-BE49-F238E27FC236}">
                <a16:creationId xmlns:a16="http://schemas.microsoft.com/office/drawing/2014/main" id="{567ADA9B-EACC-43CD-96E2-66C9DBFB4412}"/>
              </a:ext>
            </a:extLst>
          </p:cNvPr>
          <p:cNvGrpSpPr/>
          <p:nvPr/>
        </p:nvGrpSpPr>
        <p:grpSpPr>
          <a:xfrm>
            <a:off x="357872" y="1474766"/>
            <a:ext cx="8568952" cy="5256584"/>
            <a:chOff x="357872" y="1474766"/>
            <a:chExt cx="8568952" cy="5256584"/>
          </a:xfrm>
        </p:grpSpPr>
        <p:sp>
          <p:nvSpPr>
            <p:cNvPr id="12" name="Ovaal 11">
              <a:hlinkClick r:id="rId3" action="ppaction://hlinksldjump"/>
            </p:cNvPr>
            <p:cNvSpPr/>
            <p:nvPr/>
          </p:nvSpPr>
          <p:spPr>
            <a:xfrm>
              <a:off x="3671664" y="61653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4" action="ppaction://hlinksldjump"/>
            </p:cNvPr>
            <p:cNvSpPr/>
            <p:nvPr/>
          </p:nvSpPr>
          <p:spPr>
            <a:xfrm>
              <a:off x="4721882" y="61653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pic>
          <p:nvPicPr>
            <p:cNvPr id="7" name="SimilaritiesInterpreterTran.jpg" descr="SimilaritiesInterpreterTran.jpg">
              <a:extLst>
                <a:ext uri="{FF2B5EF4-FFF2-40B4-BE49-F238E27FC236}">
                  <a16:creationId xmlns:a16="http://schemas.microsoft.com/office/drawing/2014/main" id="{18420447-3250-264A-8631-4CE40B148253}"/>
                </a:ext>
              </a:extLst>
            </p:cNvPr>
            <p:cNvPicPr>
              <a:picLocks noChangeAspect="1"/>
            </p:cNvPicPr>
            <p:nvPr/>
          </p:nvPicPr>
          <p:blipFill>
            <a:blip r:embed="rId5" cstate="print"/>
            <a:stretch>
              <a:fillRect/>
            </a:stretch>
          </p:blipFill>
          <p:spPr>
            <a:xfrm>
              <a:off x="357872" y="1474766"/>
              <a:ext cx="8568952" cy="5256584"/>
            </a:xfrm>
            <a:prstGeom prst="rect">
              <a:avLst/>
            </a:prstGeom>
            <a:ln w="12700">
              <a:miter lim="400000"/>
            </a:ln>
          </p:spPr>
        </p:pic>
        <p:sp>
          <p:nvSpPr>
            <p:cNvPr id="2" name="TextBox 1">
              <a:extLst>
                <a:ext uri="{FF2B5EF4-FFF2-40B4-BE49-F238E27FC236}">
                  <a16:creationId xmlns:a16="http://schemas.microsoft.com/office/drawing/2014/main" id="{854DC7B3-B02A-F440-AE33-88BD71F21800}"/>
                </a:ext>
              </a:extLst>
            </p:cNvPr>
            <p:cNvSpPr txBox="1"/>
            <p:nvPr/>
          </p:nvSpPr>
          <p:spPr>
            <a:xfrm>
              <a:off x="4355976" y="1484784"/>
              <a:ext cx="3384376" cy="369332"/>
            </a:xfrm>
            <a:prstGeom prst="rect">
              <a:avLst/>
            </a:prstGeom>
            <a:solidFill>
              <a:schemeClr val="accent2"/>
            </a:solidFill>
          </p:spPr>
          <p:txBody>
            <a:bodyPr wrap="square" rtlCol="0">
              <a:spAutoFit/>
            </a:bodyPr>
            <a:lstStyle/>
            <a:p>
              <a:r>
                <a:rPr lang="en-GB" dirty="0">
                  <a:solidFill>
                    <a:schemeClr val="bg1"/>
                  </a:solidFill>
                </a:rPr>
                <a:t>Interpretación versus traducción</a:t>
              </a:r>
            </a:p>
          </p:txBody>
        </p:sp>
        <p:sp>
          <p:nvSpPr>
            <p:cNvPr id="3" name="CuadroTexto 2">
              <a:extLst>
                <a:ext uri="{FF2B5EF4-FFF2-40B4-BE49-F238E27FC236}">
                  <a16:creationId xmlns:a16="http://schemas.microsoft.com/office/drawing/2014/main" id="{EBC15663-65D1-42DD-A51C-85D60882293C}"/>
                </a:ext>
              </a:extLst>
            </p:cNvPr>
            <p:cNvSpPr txBox="1"/>
            <p:nvPr/>
          </p:nvSpPr>
          <p:spPr>
            <a:xfrm>
              <a:off x="732696" y="2924945"/>
              <a:ext cx="1463040" cy="615553"/>
            </a:xfrm>
            <a:prstGeom prst="rect">
              <a:avLst/>
            </a:prstGeom>
            <a:solidFill>
              <a:srgbClr val="FFFF00"/>
            </a:solidFill>
            <a:ln>
              <a:solidFill>
                <a:schemeClr val="tx2"/>
              </a:solidFill>
            </a:ln>
          </p:spPr>
          <p:txBody>
            <a:bodyPr wrap="square" rtlCol="0">
              <a:spAutoFit/>
            </a:bodyPr>
            <a:lstStyle/>
            <a:p>
              <a:pPr algn="ctr"/>
              <a:r>
                <a:rPr lang="en-GB" sz="1700" dirty="0" err="1"/>
                <a:t>Traducción</a:t>
              </a:r>
              <a:r>
                <a:rPr lang="en-GB" sz="1700" dirty="0"/>
                <a:t> </a:t>
              </a:r>
              <a:r>
                <a:rPr lang="en-GB" sz="1700" dirty="0" err="1"/>
                <a:t>escrita</a:t>
              </a:r>
              <a:endParaRPr lang="en-GB" sz="1700" dirty="0"/>
            </a:p>
          </p:txBody>
        </p:sp>
        <p:sp>
          <p:nvSpPr>
            <p:cNvPr id="8" name="CuadroTexto 7">
              <a:extLst>
                <a:ext uri="{FF2B5EF4-FFF2-40B4-BE49-F238E27FC236}">
                  <a16:creationId xmlns:a16="http://schemas.microsoft.com/office/drawing/2014/main" id="{8B14E6A3-B408-4E98-B2AA-CF7265115A08}"/>
                </a:ext>
              </a:extLst>
            </p:cNvPr>
            <p:cNvSpPr txBox="1"/>
            <p:nvPr/>
          </p:nvSpPr>
          <p:spPr>
            <a:xfrm>
              <a:off x="357872" y="3664477"/>
              <a:ext cx="1733928" cy="877163"/>
            </a:xfrm>
            <a:prstGeom prst="rect">
              <a:avLst/>
            </a:prstGeom>
            <a:solidFill>
              <a:schemeClr val="bg2"/>
            </a:solidFill>
            <a:ln w="28575">
              <a:solidFill>
                <a:schemeClr val="tx2"/>
              </a:solidFill>
            </a:ln>
          </p:spPr>
          <p:txBody>
            <a:bodyPr wrap="square" rtlCol="0">
              <a:spAutoFit/>
            </a:bodyPr>
            <a:lstStyle/>
            <a:p>
              <a:pPr algn="ctr"/>
              <a:r>
                <a:rPr lang="en-GB" sz="1700" dirty="0" err="1"/>
                <a:t>Procesamiento</a:t>
              </a:r>
              <a:r>
                <a:rPr lang="en-GB" sz="1700" dirty="0"/>
                <a:t> de palabras/</a:t>
              </a:r>
            </a:p>
            <a:p>
              <a:pPr algn="ctr"/>
              <a:r>
                <a:rPr lang="en-GB" sz="1700" dirty="0"/>
                <a:t>DPT</a:t>
              </a:r>
            </a:p>
          </p:txBody>
        </p:sp>
        <p:sp>
          <p:nvSpPr>
            <p:cNvPr id="9" name="CuadroTexto 8">
              <a:extLst>
                <a:ext uri="{FF2B5EF4-FFF2-40B4-BE49-F238E27FC236}">
                  <a16:creationId xmlns:a16="http://schemas.microsoft.com/office/drawing/2014/main" id="{CE8DA440-7FD6-44EE-9B67-9D4D4C48150B}"/>
                </a:ext>
              </a:extLst>
            </p:cNvPr>
            <p:cNvSpPr txBox="1"/>
            <p:nvPr/>
          </p:nvSpPr>
          <p:spPr>
            <a:xfrm>
              <a:off x="732696" y="4717433"/>
              <a:ext cx="1463040" cy="584775"/>
            </a:xfrm>
            <a:prstGeom prst="rect">
              <a:avLst/>
            </a:prstGeom>
            <a:solidFill>
              <a:schemeClr val="bg2"/>
            </a:solidFill>
            <a:ln w="28575">
              <a:solidFill>
                <a:schemeClr val="tx2"/>
              </a:solidFill>
            </a:ln>
          </p:spPr>
          <p:txBody>
            <a:bodyPr wrap="square" rtlCol="0">
              <a:spAutoFit/>
            </a:bodyPr>
            <a:lstStyle/>
            <a:p>
              <a:pPr algn="ctr"/>
              <a:r>
                <a:rPr lang="en-GB" sz="1600" dirty="0"/>
                <a:t>Memoria de </a:t>
              </a:r>
              <a:r>
                <a:rPr lang="en-GB" sz="1600" dirty="0" err="1"/>
                <a:t>traducción</a:t>
              </a:r>
              <a:endParaRPr lang="en-GB" sz="1600" dirty="0"/>
            </a:p>
          </p:txBody>
        </p:sp>
        <p:sp>
          <p:nvSpPr>
            <p:cNvPr id="10" name="CuadroTexto 9">
              <a:extLst>
                <a:ext uri="{FF2B5EF4-FFF2-40B4-BE49-F238E27FC236}">
                  <a16:creationId xmlns:a16="http://schemas.microsoft.com/office/drawing/2014/main" id="{5D5B5169-1A4C-422F-B34D-B9DD2532073D}"/>
                </a:ext>
              </a:extLst>
            </p:cNvPr>
            <p:cNvSpPr txBox="1"/>
            <p:nvPr/>
          </p:nvSpPr>
          <p:spPr>
            <a:xfrm>
              <a:off x="3923928" y="2636912"/>
              <a:ext cx="1330006" cy="584775"/>
            </a:xfrm>
            <a:prstGeom prst="rect">
              <a:avLst/>
            </a:prstGeom>
            <a:solidFill>
              <a:schemeClr val="bg2"/>
            </a:solidFill>
            <a:ln w="28575">
              <a:solidFill>
                <a:schemeClr val="accent1"/>
              </a:solidFill>
            </a:ln>
          </p:spPr>
          <p:txBody>
            <a:bodyPr wrap="square" rtlCol="0">
              <a:spAutoFit/>
            </a:bodyPr>
            <a:lstStyle/>
            <a:p>
              <a:pPr algn="ctr"/>
              <a:r>
                <a:rPr lang="en-GB" sz="1600" dirty="0"/>
                <a:t>Al </a:t>
              </a:r>
              <a:r>
                <a:rPr lang="en-GB" sz="1600" dirty="0" err="1"/>
                <a:t>menos</a:t>
              </a:r>
              <a:r>
                <a:rPr lang="en-GB" sz="1600" dirty="0"/>
                <a:t> 2 </a:t>
              </a:r>
              <a:r>
                <a:rPr lang="en-GB" sz="1600" dirty="0" err="1"/>
                <a:t>idiomas</a:t>
              </a:r>
              <a:endParaRPr lang="en-GB" sz="1600" dirty="0"/>
            </a:p>
          </p:txBody>
        </p:sp>
        <p:sp>
          <p:nvSpPr>
            <p:cNvPr id="14" name="CuadroTexto 13">
              <a:extLst>
                <a:ext uri="{FF2B5EF4-FFF2-40B4-BE49-F238E27FC236}">
                  <a16:creationId xmlns:a16="http://schemas.microsoft.com/office/drawing/2014/main" id="{68FE509B-F0BF-406F-9460-81107CF6330E}"/>
                </a:ext>
              </a:extLst>
            </p:cNvPr>
            <p:cNvSpPr txBox="1"/>
            <p:nvPr/>
          </p:nvSpPr>
          <p:spPr>
            <a:xfrm>
              <a:off x="3840480" y="3301824"/>
              <a:ext cx="1463040" cy="584775"/>
            </a:xfrm>
            <a:prstGeom prst="rect">
              <a:avLst/>
            </a:prstGeom>
            <a:solidFill>
              <a:schemeClr val="bg2"/>
            </a:solidFill>
            <a:ln w="28575">
              <a:solidFill>
                <a:schemeClr val="accent1"/>
              </a:solidFill>
            </a:ln>
          </p:spPr>
          <p:txBody>
            <a:bodyPr wrap="square" rtlCol="0">
              <a:spAutoFit/>
            </a:bodyPr>
            <a:lstStyle/>
            <a:p>
              <a:pPr algn="ctr"/>
              <a:r>
                <a:rPr lang="en-GB" sz="1600" dirty="0" err="1"/>
                <a:t>Conocimeinto</a:t>
              </a:r>
              <a:endParaRPr lang="en-GB" sz="1600" dirty="0"/>
            </a:p>
            <a:p>
              <a:pPr algn="ctr"/>
              <a:endParaRPr lang="en-GB" sz="1600" dirty="0"/>
            </a:p>
          </p:txBody>
        </p:sp>
        <p:sp>
          <p:nvSpPr>
            <p:cNvPr id="15" name="CuadroTexto 14">
              <a:extLst>
                <a:ext uri="{FF2B5EF4-FFF2-40B4-BE49-F238E27FC236}">
                  <a16:creationId xmlns:a16="http://schemas.microsoft.com/office/drawing/2014/main" id="{2226D7F1-3FE2-4392-8804-B4CA2AF836C3}"/>
                </a:ext>
              </a:extLst>
            </p:cNvPr>
            <p:cNvSpPr txBox="1"/>
            <p:nvPr/>
          </p:nvSpPr>
          <p:spPr>
            <a:xfrm>
              <a:off x="3840480" y="3933056"/>
              <a:ext cx="1463040" cy="584775"/>
            </a:xfrm>
            <a:prstGeom prst="rect">
              <a:avLst/>
            </a:prstGeom>
            <a:solidFill>
              <a:schemeClr val="bg2"/>
            </a:solidFill>
            <a:ln w="28575">
              <a:solidFill>
                <a:schemeClr val="accent1"/>
              </a:solidFill>
            </a:ln>
          </p:spPr>
          <p:txBody>
            <a:bodyPr wrap="square" rtlCol="0">
              <a:spAutoFit/>
            </a:bodyPr>
            <a:lstStyle/>
            <a:p>
              <a:pPr algn="ctr"/>
              <a:r>
                <a:rPr lang="en-GB" sz="1600" dirty="0" err="1"/>
                <a:t>Nuevas</a:t>
              </a:r>
              <a:r>
                <a:rPr lang="en-GB" sz="1600" dirty="0"/>
                <a:t> </a:t>
              </a:r>
              <a:r>
                <a:rPr lang="en-GB" sz="1600" dirty="0" err="1"/>
                <a:t>tecnologías</a:t>
              </a:r>
              <a:endParaRPr lang="en-GB" sz="1600" dirty="0"/>
            </a:p>
          </p:txBody>
        </p:sp>
        <p:sp>
          <p:nvSpPr>
            <p:cNvPr id="16" name="CuadroTexto 15">
              <a:extLst>
                <a:ext uri="{FF2B5EF4-FFF2-40B4-BE49-F238E27FC236}">
                  <a16:creationId xmlns:a16="http://schemas.microsoft.com/office/drawing/2014/main" id="{1D531EDC-5032-404A-9127-B7624D0A419E}"/>
                </a:ext>
              </a:extLst>
            </p:cNvPr>
            <p:cNvSpPr txBox="1"/>
            <p:nvPr/>
          </p:nvSpPr>
          <p:spPr>
            <a:xfrm>
              <a:off x="3869734" y="4864465"/>
              <a:ext cx="1624216" cy="830997"/>
            </a:xfrm>
            <a:prstGeom prst="rect">
              <a:avLst/>
            </a:prstGeom>
            <a:solidFill>
              <a:schemeClr val="bg2"/>
            </a:solidFill>
            <a:ln w="28575">
              <a:solidFill>
                <a:schemeClr val="accent1"/>
              </a:solidFill>
            </a:ln>
          </p:spPr>
          <p:txBody>
            <a:bodyPr wrap="square" rtlCol="0">
              <a:spAutoFit/>
            </a:bodyPr>
            <a:lstStyle/>
            <a:p>
              <a:pPr algn="ctr"/>
              <a:r>
                <a:rPr lang="en-GB" sz="1600" dirty="0" err="1"/>
                <a:t>Ética</a:t>
              </a:r>
              <a:r>
                <a:rPr lang="en-GB" sz="1600" dirty="0"/>
                <a:t> professional</a:t>
              </a:r>
            </a:p>
            <a:p>
              <a:pPr algn="ctr"/>
              <a:endParaRPr lang="en-GB" sz="1600" dirty="0"/>
            </a:p>
          </p:txBody>
        </p:sp>
        <p:sp>
          <p:nvSpPr>
            <p:cNvPr id="17" name="CuadroTexto 16">
              <a:extLst>
                <a:ext uri="{FF2B5EF4-FFF2-40B4-BE49-F238E27FC236}">
                  <a16:creationId xmlns:a16="http://schemas.microsoft.com/office/drawing/2014/main" id="{0CBC8630-16DC-42D5-A01A-90A02181E2A1}"/>
                </a:ext>
              </a:extLst>
            </p:cNvPr>
            <p:cNvSpPr txBox="1"/>
            <p:nvPr/>
          </p:nvSpPr>
          <p:spPr>
            <a:xfrm>
              <a:off x="7039576" y="3638200"/>
              <a:ext cx="1463040" cy="338554"/>
            </a:xfrm>
            <a:prstGeom prst="rect">
              <a:avLst/>
            </a:prstGeom>
            <a:solidFill>
              <a:schemeClr val="bg2"/>
            </a:solidFill>
            <a:ln w="28575">
              <a:solidFill>
                <a:srgbClr val="7030A0"/>
              </a:solidFill>
            </a:ln>
          </p:spPr>
          <p:txBody>
            <a:bodyPr wrap="square" rtlCol="0">
              <a:spAutoFit/>
            </a:bodyPr>
            <a:lstStyle/>
            <a:p>
              <a:pPr algn="ctr"/>
              <a:r>
                <a:rPr lang="en-GB" sz="1600" dirty="0" err="1"/>
                <a:t>Consecutiva</a:t>
              </a:r>
              <a:endParaRPr lang="en-GB" sz="1600" dirty="0"/>
            </a:p>
          </p:txBody>
        </p:sp>
        <p:sp>
          <p:nvSpPr>
            <p:cNvPr id="18" name="CuadroTexto 17">
              <a:extLst>
                <a:ext uri="{FF2B5EF4-FFF2-40B4-BE49-F238E27FC236}">
                  <a16:creationId xmlns:a16="http://schemas.microsoft.com/office/drawing/2014/main" id="{81AFA3BF-C455-4593-841B-23634E12566D}"/>
                </a:ext>
              </a:extLst>
            </p:cNvPr>
            <p:cNvSpPr txBox="1"/>
            <p:nvPr/>
          </p:nvSpPr>
          <p:spPr>
            <a:xfrm>
              <a:off x="6948264" y="4159315"/>
              <a:ext cx="1523608" cy="338554"/>
            </a:xfrm>
            <a:prstGeom prst="rect">
              <a:avLst/>
            </a:prstGeom>
            <a:solidFill>
              <a:schemeClr val="bg2"/>
            </a:solidFill>
            <a:ln w="28575">
              <a:solidFill>
                <a:srgbClr val="7030A0"/>
              </a:solidFill>
            </a:ln>
          </p:spPr>
          <p:txBody>
            <a:bodyPr wrap="square" rtlCol="0">
              <a:spAutoFit/>
            </a:bodyPr>
            <a:lstStyle/>
            <a:p>
              <a:pPr algn="ctr"/>
              <a:r>
                <a:rPr lang="en-GB" sz="1600" dirty="0" err="1"/>
                <a:t>Simultánea</a:t>
              </a:r>
              <a:endParaRPr lang="en-GB" sz="1600" dirty="0"/>
            </a:p>
          </p:txBody>
        </p:sp>
        <p:sp>
          <p:nvSpPr>
            <p:cNvPr id="19" name="CuadroTexto 18">
              <a:extLst>
                <a:ext uri="{FF2B5EF4-FFF2-40B4-BE49-F238E27FC236}">
                  <a16:creationId xmlns:a16="http://schemas.microsoft.com/office/drawing/2014/main" id="{E03F15BF-E8D8-4FA2-BDE2-6E315848111B}"/>
                </a:ext>
              </a:extLst>
            </p:cNvPr>
            <p:cNvSpPr txBox="1"/>
            <p:nvPr/>
          </p:nvSpPr>
          <p:spPr>
            <a:xfrm>
              <a:off x="6981416" y="4541640"/>
              <a:ext cx="1463040" cy="584775"/>
            </a:xfrm>
            <a:prstGeom prst="rect">
              <a:avLst/>
            </a:prstGeom>
            <a:solidFill>
              <a:schemeClr val="bg2"/>
            </a:solidFill>
            <a:ln w="28575">
              <a:solidFill>
                <a:srgbClr val="7030A0"/>
              </a:solidFill>
            </a:ln>
          </p:spPr>
          <p:txBody>
            <a:bodyPr wrap="square" rtlCol="0">
              <a:spAutoFit/>
            </a:bodyPr>
            <a:lstStyle/>
            <a:p>
              <a:pPr algn="ctr"/>
              <a:r>
                <a:rPr lang="en-GB" sz="1600" dirty="0" err="1"/>
                <a:t>Traducción</a:t>
              </a:r>
              <a:r>
                <a:rPr lang="en-GB" sz="1600" dirty="0"/>
                <a:t> a </a:t>
              </a:r>
              <a:r>
                <a:rPr lang="en-GB" sz="1600" dirty="0" err="1"/>
                <a:t>primera</a:t>
              </a:r>
              <a:r>
                <a:rPr lang="en-GB" sz="1600" dirty="0"/>
                <a:t> vista</a:t>
              </a:r>
            </a:p>
          </p:txBody>
        </p:sp>
        <p:sp>
          <p:nvSpPr>
            <p:cNvPr id="20" name="CuadroTexto 19">
              <a:extLst>
                <a:ext uri="{FF2B5EF4-FFF2-40B4-BE49-F238E27FC236}">
                  <a16:creationId xmlns:a16="http://schemas.microsoft.com/office/drawing/2014/main" id="{68881AB8-35A0-4122-830B-3DB9AF1CF1CA}"/>
                </a:ext>
              </a:extLst>
            </p:cNvPr>
            <p:cNvSpPr txBox="1"/>
            <p:nvPr/>
          </p:nvSpPr>
          <p:spPr>
            <a:xfrm>
              <a:off x="7008832" y="5213957"/>
              <a:ext cx="1463040" cy="584775"/>
            </a:xfrm>
            <a:prstGeom prst="rect">
              <a:avLst/>
            </a:prstGeom>
            <a:solidFill>
              <a:schemeClr val="bg2"/>
            </a:solidFill>
            <a:ln w="28575">
              <a:solidFill>
                <a:srgbClr val="7030A0"/>
              </a:solidFill>
            </a:ln>
          </p:spPr>
          <p:txBody>
            <a:bodyPr wrap="square" rtlCol="0">
              <a:spAutoFit/>
            </a:bodyPr>
            <a:lstStyle/>
            <a:p>
              <a:pPr algn="ctr"/>
              <a:r>
                <a:rPr lang="en-GB" sz="1600" dirty="0" err="1"/>
                <a:t>Tecnología</a:t>
              </a:r>
              <a:r>
                <a:rPr lang="en-GB" sz="1600" dirty="0"/>
                <a:t> AV</a:t>
              </a:r>
            </a:p>
            <a:p>
              <a:pPr algn="ctr"/>
              <a:endParaRPr lang="en-GB" sz="1600" dirty="0"/>
            </a:p>
          </p:txBody>
        </p:sp>
        <p:sp>
          <p:nvSpPr>
            <p:cNvPr id="21" name="CuadroTexto 20">
              <a:extLst>
                <a:ext uri="{FF2B5EF4-FFF2-40B4-BE49-F238E27FC236}">
                  <a16:creationId xmlns:a16="http://schemas.microsoft.com/office/drawing/2014/main" id="{92CFF8C2-14C5-414B-B0F2-8C774C6A2B60}"/>
                </a:ext>
              </a:extLst>
            </p:cNvPr>
            <p:cNvSpPr txBox="1"/>
            <p:nvPr/>
          </p:nvSpPr>
          <p:spPr>
            <a:xfrm>
              <a:off x="6981416" y="2931688"/>
              <a:ext cx="1624256" cy="615553"/>
            </a:xfrm>
            <a:prstGeom prst="rect">
              <a:avLst/>
            </a:prstGeom>
            <a:solidFill>
              <a:srgbClr val="FFFF00"/>
            </a:solidFill>
            <a:ln>
              <a:solidFill>
                <a:schemeClr val="tx2"/>
              </a:solidFill>
            </a:ln>
          </p:spPr>
          <p:txBody>
            <a:bodyPr wrap="square" rtlCol="0">
              <a:spAutoFit/>
            </a:bodyPr>
            <a:lstStyle/>
            <a:p>
              <a:pPr algn="ctr"/>
              <a:r>
                <a:rPr lang="en-GB" sz="1700" dirty="0" err="1"/>
                <a:t>Traducción</a:t>
              </a:r>
              <a:endParaRPr lang="en-GB" sz="1700" dirty="0"/>
            </a:p>
            <a:p>
              <a:pPr algn="ctr"/>
              <a:r>
                <a:rPr lang="en-GB" sz="1700" dirty="0"/>
                <a:t>oral</a:t>
              </a:r>
            </a:p>
          </p:txBody>
        </p:sp>
        <p:sp>
          <p:nvSpPr>
            <p:cNvPr id="23" name="CuadroTexto 22">
              <a:extLst>
                <a:ext uri="{FF2B5EF4-FFF2-40B4-BE49-F238E27FC236}">
                  <a16:creationId xmlns:a16="http://schemas.microsoft.com/office/drawing/2014/main" id="{AD908915-6DFB-42CC-9692-12B9B87AC3D1}"/>
                </a:ext>
              </a:extLst>
            </p:cNvPr>
            <p:cNvSpPr txBox="1"/>
            <p:nvPr/>
          </p:nvSpPr>
          <p:spPr>
            <a:xfrm>
              <a:off x="732696" y="2555612"/>
              <a:ext cx="1463040" cy="369332"/>
            </a:xfrm>
            <a:prstGeom prst="rect">
              <a:avLst/>
            </a:prstGeom>
            <a:solidFill>
              <a:schemeClr val="bg2"/>
            </a:solidFill>
            <a:ln w="28575">
              <a:solidFill>
                <a:schemeClr val="bg1"/>
              </a:solidFill>
            </a:ln>
          </p:spPr>
          <p:txBody>
            <a:bodyPr wrap="square" rtlCol="0">
              <a:spAutoFit/>
            </a:bodyPr>
            <a:lstStyle/>
            <a:p>
              <a:pPr algn="ctr"/>
              <a:r>
                <a:rPr lang="en-GB" b="1" dirty="0" err="1"/>
                <a:t>Diferencias</a:t>
              </a:r>
              <a:endParaRPr lang="en-GB" b="1" dirty="0"/>
            </a:p>
          </p:txBody>
        </p:sp>
        <p:sp>
          <p:nvSpPr>
            <p:cNvPr id="24" name="CuadroTexto 23">
              <a:extLst>
                <a:ext uri="{FF2B5EF4-FFF2-40B4-BE49-F238E27FC236}">
                  <a16:creationId xmlns:a16="http://schemas.microsoft.com/office/drawing/2014/main" id="{EF14B8A9-E914-4271-9DFB-E6B453E63CA5}"/>
                </a:ext>
              </a:extLst>
            </p:cNvPr>
            <p:cNvSpPr txBox="1"/>
            <p:nvPr/>
          </p:nvSpPr>
          <p:spPr>
            <a:xfrm>
              <a:off x="6943728" y="2516877"/>
              <a:ext cx="1463040" cy="369332"/>
            </a:xfrm>
            <a:prstGeom prst="rect">
              <a:avLst/>
            </a:prstGeom>
            <a:solidFill>
              <a:schemeClr val="bg2"/>
            </a:solidFill>
            <a:ln w="28575">
              <a:solidFill>
                <a:schemeClr val="bg1"/>
              </a:solidFill>
            </a:ln>
          </p:spPr>
          <p:txBody>
            <a:bodyPr wrap="square" rtlCol="0">
              <a:spAutoFit/>
            </a:bodyPr>
            <a:lstStyle/>
            <a:p>
              <a:pPr algn="ctr"/>
              <a:r>
                <a:rPr lang="en-GB" b="1" dirty="0" err="1"/>
                <a:t>Diferencias</a:t>
              </a:r>
              <a:endParaRPr lang="en-GB" b="1" dirty="0"/>
            </a:p>
          </p:txBody>
        </p:sp>
        <p:sp>
          <p:nvSpPr>
            <p:cNvPr id="25" name="CuadroTexto 24">
              <a:extLst>
                <a:ext uri="{FF2B5EF4-FFF2-40B4-BE49-F238E27FC236}">
                  <a16:creationId xmlns:a16="http://schemas.microsoft.com/office/drawing/2014/main" id="{E30DCA87-99B7-4E9F-A13E-BEA4D748ECDE}"/>
                </a:ext>
              </a:extLst>
            </p:cNvPr>
            <p:cNvSpPr txBox="1"/>
            <p:nvPr/>
          </p:nvSpPr>
          <p:spPr>
            <a:xfrm>
              <a:off x="3838212" y="2200750"/>
              <a:ext cx="1463040" cy="369332"/>
            </a:xfrm>
            <a:prstGeom prst="rect">
              <a:avLst/>
            </a:prstGeom>
            <a:solidFill>
              <a:schemeClr val="bg2"/>
            </a:solidFill>
            <a:ln w="28575">
              <a:solidFill>
                <a:schemeClr val="bg1"/>
              </a:solidFill>
            </a:ln>
          </p:spPr>
          <p:txBody>
            <a:bodyPr wrap="square" rtlCol="0">
              <a:spAutoFit/>
            </a:bodyPr>
            <a:lstStyle/>
            <a:p>
              <a:pPr algn="ctr"/>
              <a:r>
                <a:rPr lang="en-GB" b="1" dirty="0"/>
                <a:t>Similitudes</a:t>
              </a:r>
            </a:p>
          </p:txBody>
        </p:sp>
        <p:sp>
          <p:nvSpPr>
            <p:cNvPr id="26" name="CuadroTexto 25">
              <a:extLst>
                <a:ext uri="{FF2B5EF4-FFF2-40B4-BE49-F238E27FC236}">
                  <a16:creationId xmlns:a16="http://schemas.microsoft.com/office/drawing/2014/main" id="{01C16BA3-AF5E-4C46-9E8A-5EDD1BE8B4DC}"/>
                </a:ext>
              </a:extLst>
            </p:cNvPr>
            <p:cNvSpPr txBox="1"/>
            <p:nvPr/>
          </p:nvSpPr>
          <p:spPr>
            <a:xfrm>
              <a:off x="2375924" y="3748390"/>
              <a:ext cx="1187964" cy="369332"/>
            </a:xfrm>
            <a:prstGeom prst="rect">
              <a:avLst/>
            </a:prstGeom>
            <a:solidFill>
              <a:schemeClr val="bg2"/>
            </a:solidFill>
            <a:ln w="28575">
              <a:solidFill>
                <a:schemeClr val="bg1"/>
              </a:solidFill>
            </a:ln>
          </p:spPr>
          <p:txBody>
            <a:bodyPr wrap="square" rtlCol="0">
              <a:spAutoFit/>
            </a:bodyPr>
            <a:lstStyle/>
            <a:p>
              <a:pPr algn="ctr"/>
              <a:r>
                <a:rPr lang="en-GB" b="1" dirty="0"/>
                <a:t>Traductor</a:t>
              </a:r>
            </a:p>
          </p:txBody>
        </p:sp>
        <p:sp>
          <p:nvSpPr>
            <p:cNvPr id="27" name="CuadroTexto 26">
              <a:extLst>
                <a:ext uri="{FF2B5EF4-FFF2-40B4-BE49-F238E27FC236}">
                  <a16:creationId xmlns:a16="http://schemas.microsoft.com/office/drawing/2014/main" id="{92909840-83FB-4CF1-8158-A53EF73E0CA2}"/>
                </a:ext>
              </a:extLst>
            </p:cNvPr>
            <p:cNvSpPr txBox="1"/>
            <p:nvPr/>
          </p:nvSpPr>
          <p:spPr>
            <a:xfrm>
              <a:off x="5652120" y="3701933"/>
              <a:ext cx="1187964" cy="369332"/>
            </a:xfrm>
            <a:prstGeom prst="rect">
              <a:avLst/>
            </a:prstGeom>
            <a:solidFill>
              <a:schemeClr val="bg2"/>
            </a:solidFill>
            <a:ln w="28575">
              <a:solidFill>
                <a:schemeClr val="bg1"/>
              </a:solidFill>
            </a:ln>
          </p:spPr>
          <p:txBody>
            <a:bodyPr wrap="square" rtlCol="0">
              <a:spAutoFit/>
            </a:bodyPr>
            <a:lstStyle/>
            <a:p>
              <a:pPr algn="ctr"/>
              <a:r>
                <a:rPr lang="en-GB" b="1" dirty="0" err="1"/>
                <a:t>Intérprete</a:t>
              </a:r>
              <a:endParaRPr lang="en-GB" b="1" dirty="0"/>
            </a:p>
          </p:txBody>
        </p:sp>
      </p:grpSp>
    </p:spTree>
    <p:extLst>
      <p:ext uri="{BB962C8B-B14F-4D97-AF65-F5344CB8AC3E}">
        <p14:creationId xmlns:p14="http://schemas.microsoft.com/office/powerpoint/2010/main" val="11801372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ijfhoek 10"/>
          <p:cNvSpPr/>
          <p:nvPr/>
        </p:nvSpPr>
        <p:spPr>
          <a:xfrm>
            <a:off x="0" y="332656"/>
            <a:ext cx="6444208"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chemeClr val="bg2"/>
                </a:solidFill>
              </a:rPr>
              <a:t>Evitar malentendidos</a:t>
            </a:r>
            <a:endParaRPr lang="nl-NL" sz="2400" b="1" dirty="0">
              <a:solidFill>
                <a:schemeClr val="bg2"/>
              </a:solidFill>
            </a:endParaRPr>
          </a:p>
        </p:txBody>
      </p:sp>
      <p:sp>
        <p:nvSpPr>
          <p:cNvPr id="10" name="Tijdelijke aanduiding voor inhoud 2"/>
          <p:cNvSpPr txBox="1">
            <a:spLocks/>
          </p:cNvSpPr>
          <p:nvPr/>
        </p:nvSpPr>
        <p:spPr>
          <a:xfrm>
            <a:off x="-36512" y="3329561"/>
            <a:ext cx="9036496" cy="335699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94208" defTabSz="566674">
              <a:defRPr sz="3201"/>
            </a:pPr>
            <a:r>
              <a:rPr lang="en" sz="2000" dirty="0"/>
              <a:t>Intepretar palabra por palabra solo es posible en contextos no ambiguos (p. ej.: técnico).</a:t>
            </a:r>
          </a:p>
          <a:p>
            <a:pPr marL="394208" defTabSz="566674">
              <a:buFont typeface="Arial" panose="020B0604020202020204" pitchFamily="34" charset="0"/>
              <a:buChar char="•"/>
              <a:defRPr sz="3201"/>
            </a:pPr>
            <a:endParaRPr lang="en" sz="2000" dirty="0"/>
          </a:p>
          <a:p>
            <a:pPr marL="394208" defTabSz="566674">
              <a:defRPr sz="3201"/>
            </a:pPr>
            <a:r>
              <a:rPr lang="en" sz="2000" dirty="0"/>
              <a:t>Los intercambios en sede judicial son heterogéneos y consisten en:</a:t>
            </a:r>
          </a:p>
          <a:p>
            <a:pPr marL="851408" indent="-457200" defTabSz="566674">
              <a:buFont typeface="+mj-lt"/>
              <a:buAutoNum type="arabicPeriod"/>
              <a:defRPr sz="3201"/>
            </a:pPr>
            <a:endParaRPr lang="en" sz="1000" dirty="0"/>
          </a:p>
          <a:p>
            <a:pPr marL="1467358" lvl="1" indent="-457200" defTabSz="566674">
              <a:buFont typeface="+mj-lt"/>
              <a:buAutoNum type="arabicPeriod"/>
              <a:defRPr sz="3201"/>
            </a:pPr>
            <a:r>
              <a:rPr lang="en" sz="2000" dirty="0"/>
              <a:t>Lenguaje jurídico que describe hechos o conceptos relacionados con un sistema judicial específico. Puede que no haya un equivalente en la lengua meta; </a:t>
            </a:r>
          </a:p>
          <a:p>
            <a:pPr marL="1467358" lvl="1" indent="-457200" defTabSz="566674">
              <a:buFont typeface="+mj-lt"/>
              <a:buAutoNum type="arabicPeriod"/>
              <a:defRPr sz="3201"/>
            </a:pPr>
            <a:r>
              <a:rPr lang="en" sz="2000" dirty="0"/>
              <a:t>Todos los registros de las lenguas en cuestión: desde insultos groseros hasta un lenguaje altamente técnico o culto y relacionados con diferentes niveles socioculturales.</a:t>
            </a:r>
          </a:p>
          <a:p>
            <a:pPr algn="just"/>
            <a:endParaRPr lang="nl-NL" dirty="0"/>
          </a:p>
        </p:txBody>
      </p:sp>
      <p:pic>
        <p:nvPicPr>
          <p:cNvPr id="4" name="Picture 3">
            <a:extLst>
              <a:ext uri="{FF2B5EF4-FFF2-40B4-BE49-F238E27FC236}">
                <a16:creationId xmlns:a16="http://schemas.microsoft.com/office/drawing/2014/main" id="{A3594E96-F719-ED44-853D-CDE179B80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3"/>
            <a:ext cx="9144000" cy="2160240"/>
          </a:xfrm>
          <a:prstGeom prst="rect">
            <a:avLst/>
          </a:prstGeom>
        </p:spPr>
      </p:pic>
      <p:sp>
        <p:nvSpPr>
          <p:cNvPr id="2" name="TextBox 1">
            <a:extLst>
              <a:ext uri="{FF2B5EF4-FFF2-40B4-BE49-F238E27FC236}">
                <a16:creationId xmlns:a16="http://schemas.microsoft.com/office/drawing/2014/main" id="{9A80C080-7C43-4A45-8DC4-EC739AF6828E}"/>
              </a:ext>
            </a:extLst>
          </p:cNvPr>
          <p:cNvSpPr txBox="1"/>
          <p:nvPr/>
        </p:nvSpPr>
        <p:spPr>
          <a:xfrm>
            <a:off x="2267744" y="2708920"/>
            <a:ext cx="2520280" cy="369332"/>
          </a:xfrm>
          <a:prstGeom prst="rect">
            <a:avLst/>
          </a:prstGeom>
          <a:solidFill>
            <a:schemeClr val="accent2">
              <a:lumMod val="60000"/>
              <a:lumOff val="40000"/>
            </a:schemeClr>
          </a:solidFill>
        </p:spPr>
        <p:txBody>
          <a:bodyPr wrap="square" rtlCol="0">
            <a:spAutoFit/>
          </a:bodyPr>
          <a:lstStyle/>
          <a:p>
            <a:r>
              <a:rPr lang="nl-NL" b="1" dirty="0">
                <a:solidFill>
                  <a:schemeClr val="bg2"/>
                </a:solidFill>
              </a:rPr>
              <a:t>¿Palabra por palabra?</a:t>
            </a:r>
            <a:endParaRPr lang="en-GB" dirty="0"/>
          </a:p>
        </p:txBody>
      </p:sp>
    </p:spTree>
    <p:extLst>
      <p:ext uri="{BB962C8B-B14F-4D97-AF65-F5344CB8AC3E}">
        <p14:creationId xmlns:p14="http://schemas.microsoft.com/office/powerpoint/2010/main" val="21221859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4536504" cy="5184576"/>
          </a:xfrm>
          <a:prstGeom prst="rect">
            <a:avLst/>
          </a:prstGeom>
        </p:spPr>
        <p:txBody>
          <a:bodyPr vert="horz" lIns="91440" tIns="45720" rIns="91440" bIns="45720" rtlCol="0">
            <a:noAutofit/>
          </a:bodyPr>
          <a:lstStyle/>
          <a:p>
            <a:pPr marL="714755" indent="-533400" defTabSz="490727">
              <a:spcBef>
                <a:spcPts val="3500"/>
              </a:spcBef>
              <a:buFont typeface="Arial" panose="020B0604020202020204" pitchFamily="34" charset="0"/>
              <a:buChar char="•"/>
              <a:defRPr sz="3864"/>
            </a:pPr>
            <a:r>
              <a:rPr lang="en" sz="2000" dirty="0"/>
              <a:t>Una lengua de menor difusión es una lengua que apenas está representada en una zona geográfica concreta. </a:t>
            </a:r>
          </a:p>
          <a:p>
            <a:pPr marL="714755" indent="-533400" defTabSz="490727">
              <a:spcBef>
                <a:spcPts val="3500"/>
              </a:spcBef>
              <a:buFont typeface="Arial" panose="020B0604020202020204" pitchFamily="34" charset="0"/>
              <a:buChar char="•"/>
              <a:defRPr sz="3864"/>
            </a:pPr>
            <a:r>
              <a:rPr lang="en" sz="2000" dirty="0"/>
              <a:t>Las necesidades lingüísticas de l</a:t>
            </a:r>
            <a:r>
              <a:rPr lang="es-ES" sz="2000" dirty="0"/>
              <a:t>as personas</a:t>
            </a:r>
            <a:r>
              <a:rPr lang="en" sz="2000" dirty="0"/>
              <a:t> inmigrantes varían constantemente y sobre la marcha.</a:t>
            </a:r>
          </a:p>
          <a:p>
            <a:pPr marL="714755" indent="-533400" defTabSz="490727">
              <a:spcBef>
                <a:spcPts val="3500"/>
              </a:spcBef>
              <a:buFont typeface="Arial" panose="020B0604020202020204" pitchFamily="34" charset="0"/>
              <a:buChar char="•"/>
              <a:defRPr sz="3864"/>
            </a:pPr>
            <a:r>
              <a:rPr lang="en" sz="2000" dirty="0"/>
              <a:t>Sin embargo, existen métodos y programas de formación.</a:t>
            </a:r>
          </a:p>
          <a:p>
            <a:pPr marL="714755" indent="-533400" defTabSz="490727">
              <a:spcBef>
                <a:spcPts val="3500"/>
              </a:spcBef>
              <a:buFont typeface="Arial" panose="020B0604020202020204" pitchFamily="34" charset="0"/>
              <a:buChar char="•"/>
              <a:defRPr sz="3864"/>
            </a:pPr>
            <a:r>
              <a:rPr lang="en" sz="2000" dirty="0"/>
              <a:t>Los </a:t>
            </a:r>
            <a:r>
              <a:rPr lang="es-ES" sz="2000" dirty="0"/>
              <a:t>y las</a:t>
            </a:r>
            <a:r>
              <a:rPr lang="en" sz="2000" dirty="0"/>
              <a:t> intérpretes pueden estar disponibles de forma remota o mediante relé.</a:t>
            </a:r>
          </a:p>
          <a:p>
            <a:pPr lvl="0" algn="just"/>
            <a:endParaRPr lang="en-US" dirty="0"/>
          </a:p>
        </p:txBody>
      </p:sp>
      <p:pic>
        <p:nvPicPr>
          <p:cNvPr id="3" name="Picture 2">
            <a:extLst>
              <a:ext uri="{FF2B5EF4-FFF2-40B4-BE49-F238E27FC236}">
                <a16:creationId xmlns:a16="http://schemas.microsoft.com/office/drawing/2014/main" id="{A3CBC14C-096F-4B4E-8E05-62F538398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767" y="681367"/>
            <a:ext cx="3923928" cy="6394580"/>
          </a:xfrm>
          <a:prstGeom prst="rect">
            <a:avLst/>
          </a:prstGeom>
        </p:spPr>
      </p:pic>
      <p:sp>
        <p:nvSpPr>
          <p:cNvPr id="20" name="Tekstvak 19">
            <a:hlinkClick r:id="rId4" action="ppaction://hlinksldjump"/>
          </p:cNvPr>
          <p:cNvSpPr txBox="1"/>
          <p:nvPr/>
        </p:nvSpPr>
        <p:spPr>
          <a:xfrm>
            <a:off x="5436096" y="4437112"/>
            <a:ext cx="3312368" cy="369332"/>
          </a:xfrm>
          <a:prstGeom prst="rect">
            <a:avLst/>
          </a:prstGeom>
          <a:solidFill>
            <a:schemeClr val="tx2">
              <a:alpha val="84000"/>
            </a:schemeClr>
          </a:solidFill>
        </p:spPr>
        <p:txBody>
          <a:bodyPr wrap="square" rtlCol="0">
            <a:spAutoFit/>
          </a:bodyPr>
          <a:lstStyle/>
          <a:p>
            <a:pPr algn="ctr"/>
            <a:r>
              <a:rPr lang="en-US" dirty="0">
                <a:solidFill>
                  <a:schemeClr val="bg1"/>
                </a:solidFill>
              </a:rPr>
              <a:t>Lenguas de menor difusión</a:t>
            </a:r>
            <a:endParaRPr lang="nl-NL" dirty="0">
              <a:solidFill>
                <a:schemeClr val="bg1"/>
              </a:solidFill>
            </a:endParaRPr>
          </a:p>
        </p:txBody>
      </p:sp>
      <p:sp>
        <p:nvSpPr>
          <p:cNvPr id="7" name="Vijfhoek 6"/>
          <p:cNvSpPr/>
          <p:nvPr/>
        </p:nvSpPr>
        <p:spPr>
          <a:xfrm>
            <a:off x="0" y="332656"/>
            <a:ext cx="514806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chemeClr val="bg2"/>
                </a:solidFill>
              </a:rPr>
              <a:t>Evitar malentendidos</a:t>
            </a:r>
            <a:endParaRPr lang="nl-NL" sz="2400" b="1" dirty="0">
              <a:solidFill>
                <a:schemeClr val="bg2"/>
              </a:solidFill>
            </a:endParaRPr>
          </a:p>
        </p:txBody>
      </p:sp>
    </p:spTree>
    <p:extLst>
      <p:ext uri="{BB962C8B-B14F-4D97-AF65-F5344CB8AC3E}">
        <p14:creationId xmlns:p14="http://schemas.microsoft.com/office/powerpoint/2010/main" val="12108303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txBox="1">
            <a:spLocks/>
          </p:cNvSpPr>
          <p:nvPr/>
        </p:nvSpPr>
        <p:spPr>
          <a:xfrm>
            <a:off x="183952" y="2924944"/>
            <a:ext cx="8676456" cy="3456384"/>
          </a:xfrm>
          <a:prstGeom prst="rect">
            <a:avLst/>
          </a:prstGeom>
        </p:spPr>
        <p:txBody>
          <a:bodyPr vert="horz" lIns="91440" tIns="45720" rIns="91440" bIns="45720" rtlCol="0" anchor="b">
            <a:noAutofit/>
          </a:bodyPr>
          <a:lstStyle/>
          <a:p>
            <a:pPr marL="546100" indent="-546100" defTabSz="502412">
              <a:spcBef>
                <a:spcPts val="3600"/>
              </a:spcBef>
              <a:buFont typeface="Arial" panose="020B0604020202020204" pitchFamily="34" charset="0"/>
              <a:buChar char="•"/>
              <a:defRPr sz="3956"/>
            </a:pPr>
            <a:endParaRPr lang="en" sz="2000" dirty="0"/>
          </a:p>
          <a:p>
            <a:pPr marL="546100" indent="-546100" defTabSz="502412">
              <a:spcBef>
                <a:spcPts val="3600"/>
              </a:spcBef>
              <a:buFont typeface="Arial" panose="020B0604020202020204" pitchFamily="34" charset="0"/>
              <a:buChar char="•"/>
              <a:defRPr sz="3956"/>
            </a:pPr>
            <a:r>
              <a:rPr lang="en" sz="1600" dirty="0"/>
              <a:t>Interpretar es interpretar: los asuntos de las jurisdicciones nacionales e internacionales entrañan el mismo nivel de complejidad.</a:t>
            </a:r>
          </a:p>
          <a:p>
            <a:pPr marL="546100" indent="-546100" defTabSz="502412">
              <a:spcBef>
                <a:spcPts val="3600"/>
              </a:spcBef>
              <a:buFont typeface="Arial" panose="020B0604020202020204" pitchFamily="34" charset="0"/>
              <a:buChar char="•"/>
              <a:defRPr sz="3956"/>
            </a:pPr>
            <a:r>
              <a:rPr lang="en" sz="1600" dirty="0"/>
              <a:t>Sin embargo, la mayoría de los tribunales nacionales desconocen las destrezas y competencias de los </a:t>
            </a:r>
            <a:r>
              <a:rPr lang="es-ES" sz="1600" dirty="0"/>
              <a:t>y las </a:t>
            </a:r>
            <a:r>
              <a:rPr lang="en" sz="1600" dirty="0"/>
              <a:t>intérpretes judiciales, indispensables para garantizar un juicio justo.</a:t>
            </a:r>
          </a:p>
          <a:p>
            <a:pPr marL="546100" indent="-546100" defTabSz="502412">
              <a:spcBef>
                <a:spcPts val="3600"/>
              </a:spcBef>
              <a:buFont typeface="Arial" panose="020B0604020202020204" pitchFamily="34" charset="0"/>
              <a:buChar char="•"/>
              <a:defRPr sz="3956"/>
            </a:pPr>
            <a:r>
              <a:rPr lang="en" sz="1600" dirty="0"/>
              <a:t>Todas las partes implicadas deben esforzarse y contribuir a una mayor calidad y garantizar así la equidad del juicio.</a:t>
            </a:r>
          </a:p>
        </p:txBody>
      </p:sp>
      <p:sp>
        <p:nvSpPr>
          <p:cNvPr id="2" name="TextBox 1">
            <a:extLst>
              <a:ext uri="{FF2B5EF4-FFF2-40B4-BE49-F238E27FC236}">
                <a16:creationId xmlns:a16="http://schemas.microsoft.com/office/drawing/2014/main" id="{DC878B99-4B7A-EC46-B43A-148C71752D6D}"/>
              </a:ext>
            </a:extLst>
          </p:cNvPr>
          <p:cNvSpPr txBox="1"/>
          <p:nvPr/>
        </p:nvSpPr>
        <p:spPr>
          <a:xfrm>
            <a:off x="611154" y="3429000"/>
            <a:ext cx="4680925" cy="369332"/>
          </a:xfrm>
          <a:prstGeom prst="rect">
            <a:avLst/>
          </a:prstGeom>
          <a:solidFill>
            <a:schemeClr val="tx2"/>
          </a:solidFill>
        </p:spPr>
        <p:txBody>
          <a:bodyPr wrap="square" rtlCol="0">
            <a:spAutoFit/>
          </a:bodyPr>
          <a:lstStyle/>
          <a:p>
            <a:r>
              <a:rPr lang="de-DE" dirty="0">
                <a:solidFill>
                  <a:schemeClr val="bg1"/>
                </a:solidFill>
              </a:rPr>
              <a:t>Jurisdicciones internacionales versus nacionales</a:t>
            </a:r>
            <a:endParaRPr lang="en-GB" dirty="0">
              <a:solidFill>
                <a:schemeClr val="bg1"/>
              </a:solidFill>
            </a:endParaRPr>
          </a:p>
        </p:txBody>
      </p:sp>
      <p:sp>
        <p:nvSpPr>
          <p:cNvPr id="14" name="Vijfhoek 1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chemeClr val="bg2"/>
                </a:solidFill>
              </a:rPr>
              <a:t>Evitar malentendidos</a:t>
            </a:r>
            <a:endParaRPr lang="nl-NL" sz="2400" b="1" dirty="0">
              <a:solidFill>
                <a:schemeClr val="bg2"/>
              </a:solidFill>
            </a:endParaRPr>
          </a:p>
        </p:txBody>
      </p:sp>
      <p:pic>
        <p:nvPicPr>
          <p:cNvPr id="10" name="Image" descr="Image">
            <a:extLst>
              <a:ext uri="{FF2B5EF4-FFF2-40B4-BE49-F238E27FC236}">
                <a16:creationId xmlns:a16="http://schemas.microsoft.com/office/drawing/2014/main" id="{EC49D096-C64A-F74A-8EC9-807CC28F2F22}"/>
              </a:ext>
            </a:extLst>
          </p:cNvPr>
          <p:cNvPicPr>
            <a:picLocks noChangeAspect="1"/>
          </p:cNvPicPr>
          <p:nvPr/>
        </p:nvPicPr>
        <p:blipFill>
          <a:blip r:embed="rId3" cstate="print"/>
          <a:stretch>
            <a:fillRect/>
          </a:stretch>
        </p:blipFill>
        <p:spPr>
          <a:xfrm>
            <a:off x="212512" y="1052736"/>
            <a:ext cx="8535951" cy="2376264"/>
          </a:xfrm>
          <a:prstGeom prst="rect">
            <a:avLst/>
          </a:prstGeom>
          <a:ln w="12700">
            <a:miter lim="400000"/>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txBox="1">
            <a:spLocks/>
          </p:cNvSpPr>
          <p:nvPr/>
        </p:nvSpPr>
        <p:spPr>
          <a:xfrm>
            <a:off x="179512" y="3284984"/>
            <a:ext cx="8676456" cy="3456384"/>
          </a:xfrm>
          <a:prstGeom prst="rect">
            <a:avLst/>
          </a:prstGeom>
        </p:spPr>
        <p:txBody>
          <a:bodyPr vert="horz" lIns="91440" tIns="45720" rIns="91440" bIns="45720" rtlCol="0" anchor="b">
            <a:noAutofit/>
          </a:bodyPr>
          <a:lstStyle/>
          <a:p>
            <a:pPr defTabSz="502412">
              <a:spcBef>
                <a:spcPts val="3600"/>
              </a:spcBef>
              <a:defRPr sz="3956"/>
            </a:pPr>
            <a:endParaRPr lang="en" sz="2000" dirty="0"/>
          </a:p>
        </p:txBody>
      </p:sp>
      <p:sp>
        <p:nvSpPr>
          <p:cNvPr id="2" name="TextBox 1">
            <a:extLst>
              <a:ext uri="{FF2B5EF4-FFF2-40B4-BE49-F238E27FC236}">
                <a16:creationId xmlns:a16="http://schemas.microsoft.com/office/drawing/2014/main" id="{DC878B99-4B7A-EC46-B43A-148C71752D6D}"/>
              </a:ext>
            </a:extLst>
          </p:cNvPr>
          <p:cNvSpPr txBox="1"/>
          <p:nvPr/>
        </p:nvSpPr>
        <p:spPr>
          <a:xfrm>
            <a:off x="611155" y="3429000"/>
            <a:ext cx="4752934" cy="369332"/>
          </a:xfrm>
          <a:prstGeom prst="rect">
            <a:avLst/>
          </a:prstGeom>
          <a:solidFill>
            <a:schemeClr val="tx2"/>
          </a:solidFill>
        </p:spPr>
        <p:txBody>
          <a:bodyPr wrap="square" rtlCol="0">
            <a:spAutoFit/>
          </a:bodyPr>
          <a:lstStyle/>
          <a:p>
            <a:r>
              <a:rPr lang="de-DE" dirty="0">
                <a:solidFill>
                  <a:schemeClr val="bg1"/>
                </a:solidFill>
              </a:rPr>
              <a:t>Jurisdicciones internacionales versus nacionales</a:t>
            </a:r>
            <a:endParaRPr lang="en-GB" dirty="0">
              <a:solidFill>
                <a:schemeClr val="bg1"/>
              </a:solidFill>
            </a:endParaRPr>
          </a:p>
        </p:txBody>
      </p:sp>
      <p:sp>
        <p:nvSpPr>
          <p:cNvPr id="14" name="Vijfhoek 13"/>
          <p:cNvSpPr/>
          <p:nvPr/>
        </p:nvSpPr>
        <p:spPr>
          <a:xfrm>
            <a:off x="0" y="332656"/>
            <a:ext cx="6336704"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err="1">
                <a:solidFill>
                  <a:schemeClr val="bg2"/>
                </a:solidFill>
              </a:rPr>
              <a:t>Evite malentendidos, conozca la historia</a:t>
            </a:r>
          </a:p>
        </p:txBody>
      </p:sp>
      <p:pic>
        <p:nvPicPr>
          <p:cNvPr id="6" name="Screenshot 2018-11-18 18.53.19.png" descr="Screenshot 2018-11-18 18.53.19.png">
            <a:extLst>
              <a:ext uri="{FF2B5EF4-FFF2-40B4-BE49-F238E27FC236}">
                <a16:creationId xmlns:a16="http://schemas.microsoft.com/office/drawing/2014/main" id="{78DD9C7B-F504-3940-A483-9407676CBBD5}"/>
              </a:ext>
            </a:extLst>
          </p:cNvPr>
          <p:cNvPicPr>
            <a:picLocks noChangeAspect="1"/>
          </p:cNvPicPr>
          <p:nvPr/>
        </p:nvPicPr>
        <p:blipFill>
          <a:blip r:embed="rId3" cstate="print"/>
          <a:stretch>
            <a:fillRect/>
          </a:stretch>
        </p:blipFill>
        <p:spPr>
          <a:xfrm>
            <a:off x="179513" y="1052736"/>
            <a:ext cx="8784976" cy="2376265"/>
          </a:xfrm>
          <a:prstGeom prst="rect">
            <a:avLst/>
          </a:prstGeom>
          <a:ln w="12700">
            <a:miter lim="400000"/>
          </a:ln>
        </p:spPr>
      </p:pic>
      <p:sp>
        <p:nvSpPr>
          <p:cNvPr id="3" name="TextBox 2">
            <a:extLst>
              <a:ext uri="{FF2B5EF4-FFF2-40B4-BE49-F238E27FC236}">
                <a16:creationId xmlns:a16="http://schemas.microsoft.com/office/drawing/2014/main" id="{EF431346-C222-6945-BBD7-33A499178F38}"/>
              </a:ext>
            </a:extLst>
          </p:cNvPr>
          <p:cNvSpPr txBox="1"/>
          <p:nvPr/>
        </p:nvSpPr>
        <p:spPr>
          <a:xfrm>
            <a:off x="611155" y="3933056"/>
            <a:ext cx="7560852" cy="2554545"/>
          </a:xfrm>
          <a:prstGeom prst="rect">
            <a:avLst/>
          </a:prstGeom>
          <a:noFill/>
        </p:spPr>
        <p:txBody>
          <a:bodyPr wrap="none" rtlCol="0">
            <a:spAutoFit/>
          </a:bodyPr>
          <a:lstStyle/>
          <a:p>
            <a:r>
              <a:rPr lang="en" dirty="0"/>
              <a:t>El origen de la interpretación judicial moderna: los juicios de Núremberg.</a:t>
            </a:r>
          </a:p>
          <a:p>
            <a:endParaRPr lang="en" sz="1600" dirty="0"/>
          </a:p>
          <a:p>
            <a:pPr marL="342900" indent="-342900">
              <a:buFont typeface="Arial" panose="020B0604020202020204" pitchFamily="34" charset="0"/>
              <a:buChar char="•"/>
            </a:pPr>
            <a:r>
              <a:rPr lang="en" dirty="0"/>
              <a:t>Interpretación simultánea (por primera vez en un tribunal) y otras técnicas.</a:t>
            </a:r>
          </a:p>
          <a:p>
            <a:endParaRPr lang="en" dirty="0"/>
          </a:p>
          <a:p>
            <a:pPr marL="342900" indent="-342900">
              <a:buFont typeface="Arial" panose="020B0604020202020204" pitchFamily="34" charset="0"/>
              <a:buChar char="•"/>
            </a:pPr>
            <a:r>
              <a:rPr lang="en" dirty="0"/>
              <a:t>Se grabó, se tradujo y se interpretó todo.</a:t>
            </a:r>
          </a:p>
          <a:p>
            <a:endParaRPr lang="en" dirty="0"/>
          </a:p>
          <a:p>
            <a:pPr marL="342900" indent="-342900">
              <a:buFont typeface="Arial" panose="020B0604020202020204" pitchFamily="34" charset="0"/>
              <a:buChar char="•"/>
            </a:pPr>
            <a:r>
              <a:rPr lang="en" dirty="0"/>
              <a:t>Los </a:t>
            </a:r>
            <a:r>
              <a:rPr lang="es-ES" dirty="0"/>
              <a:t>y las</a:t>
            </a:r>
            <a:r>
              <a:rPr lang="en" dirty="0"/>
              <a:t> intérpretes pudieron prepararse.</a:t>
            </a:r>
          </a:p>
          <a:p>
            <a:endParaRPr lang="en" dirty="0"/>
          </a:p>
          <a:p>
            <a:pPr marL="342900" indent="-342900">
              <a:buFont typeface="Arial" panose="020B0604020202020204" pitchFamily="34" charset="0"/>
              <a:buChar char="•"/>
            </a:pPr>
            <a:r>
              <a:rPr lang="en" dirty="0"/>
              <a:t>Todos los tribunales internacionales y europeos siguieron esta tradición.</a:t>
            </a:r>
          </a:p>
        </p:txBody>
      </p:sp>
    </p:spTree>
    <p:extLst>
      <p:ext uri="{BB962C8B-B14F-4D97-AF65-F5344CB8AC3E}">
        <p14:creationId xmlns:p14="http://schemas.microsoft.com/office/powerpoint/2010/main" val="39254097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Vijfhoek 13"/>
          <p:cNvSpPr/>
          <p:nvPr/>
        </p:nvSpPr>
        <p:spPr>
          <a:xfrm>
            <a:off x="-36511" y="188640"/>
            <a:ext cx="6367952" cy="93610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Evaluar la profesionalidad antes y durante la toma de declaración</a:t>
            </a:r>
          </a:p>
          <a:p>
            <a:endParaRPr lang="nl-NL" sz="2400" b="1" dirty="0"/>
          </a:p>
        </p:txBody>
      </p:sp>
      <p:sp>
        <p:nvSpPr>
          <p:cNvPr id="16" name="Tekstvak 15">
            <a:hlinkClick r:id="rId3" action="ppaction://hlinksldjump"/>
          </p:cNvPr>
          <p:cNvSpPr txBox="1"/>
          <p:nvPr/>
        </p:nvSpPr>
        <p:spPr>
          <a:xfrm>
            <a:off x="30460" y="3165140"/>
            <a:ext cx="8748464" cy="3216188"/>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nchor="t">
            <a:normAutofit/>
          </a:bodyPr>
          <a:lstStyle/>
          <a:p>
            <a:pPr indent="-590550" defTabSz="543305">
              <a:buFont typeface="Arial" panose="020B0604020202020204" pitchFamily="34" charset="0"/>
              <a:buChar char="•"/>
              <a:defRPr sz="4278"/>
            </a:pPr>
            <a:r>
              <a:rPr lang="en" sz="2400" dirty="0"/>
              <a:t>¿Es la lengua adecuada? (p. ej.: ¿el </a:t>
            </a:r>
            <a:r>
              <a:rPr lang="es-ES" sz="2400" dirty="0"/>
              <a:t>o la</a:t>
            </a:r>
            <a:r>
              <a:rPr lang="en" sz="2400" dirty="0"/>
              <a:t> intérprete habla la 	lengua de su cliente?)</a:t>
            </a:r>
          </a:p>
          <a:p>
            <a:pPr marL="590550" indent="-590550" defTabSz="543305">
              <a:buFont typeface="Arial" panose="020B0604020202020204" pitchFamily="34" charset="0"/>
              <a:buChar char="•"/>
              <a:defRPr sz="4278"/>
            </a:pPr>
            <a:r>
              <a:rPr lang="en" sz="2400" dirty="0"/>
              <a:t>Lengua de menor difusión de una zona concreta (p. ej.: en China se hablan muchas lenguas y dialectos). </a:t>
            </a:r>
          </a:p>
          <a:p>
            <a:pPr marL="590550" indent="-590550" defTabSz="543305">
              <a:buFont typeface="Arial" panose="020B0604020202020204" pitchFamily="34" charset="0"/>
              <a:buChar char="•"/>
              <a:defRPr sz="4278"/>
            </a:pPr>
            <a:r>
              <a:rPr lang="en" sz="2400" dirty="0"/>
              <a:t>¿El </a:t>
            </a:r>
            <a:r>
              <a:rPr lang="es-ES" sz="2400" dirty="0"/>
              <a:t>o la </a:t>
            </a:r>
            <a:r>
              <a:rPr lang="en" sz="2400" dirty="0"/>
              <a:t>intérprete es adecuad</a:t>
            </a:r>
            <a:r>
              <a:rPr lang="es-ES" sz="2400" dirty="0"/>
              <a:t>a</a:t>
            </a:r>
            <a:r>
              <a:rPr lang="en" sz="2400" dirty="0"/>
              <a:t> para acusados y víctimas vulnerables? ¿Experiencia previa, género, origen?</a:t>
            </a:r>
          </a:p>
          <a:p>
            <a:pPr marL="590550" indent="-590550" defTabSz="543305">
              <a:buFont typeface="Arial" panose="020B0604020202020204" pitchFamily="34" charset="0"/>
              <a:buChar char="•"/>
              <a:defRPr sz="4278"/>
            </a:pPr>
            <a:r>
              <a:rPr lang="en" sz="2400" dirty="0"/>
              <a:t>¿Está cualificad</a:t>
            </a:r>
            <a:r>
              <a:rPr lang="es-ES" sz="2400" dirty="0"/>
              <a:t>a la persona</a:t>
            </a:r>
            <a:r>
              <a:rPr lang="en" sz="2400" dirty="0"/>
              <a:t> y se adhiere a un código deontológico?</a:t>
            </a:r>
          </a:p>
          <a:p>
            <a:pPr lvl="0" algn="just">
              <a:buFont typeface="Arial" pitchFamily="34" charset="0"/>
              <a:buChar char="•"/>
            </a:pPr>
            <a:endParaRPr lang="nl-NL" sz="2000" dirty="0"/>
          </a:p>
        </p:txBody>
      </p:sp>
      <p:pic>
        <p:nvPicPr>
          <p:cNvPr id="3" name="Picture 2">
            <a:extLst>
              <a:ext uri="{FF2B5EF4-FFF2-40B4-BE49-F238E27FC236}">
                <a16:creationId xmlns:a16="http://schemas.microsoft.com/office/drawing/2014/main" id="{E73369D4-3748-BE4B-BEDE-2075FD4A6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169" y="1124744"/>
            <a:ext cx="8748464" cy="1919895"/>
          </a:xfrm>
          <a:prstGeom prst="rect">
            <a:avLst/>
          </a:prstGeom>
        </p:spPr>
      </p:pic>
      <p:sp>
        <p:nvSpPr>
          <p:cNvPr id="4" name="TextBox 3">
            <a:extLst>
              <a:ext uri="{FF2B5EF4-FFF2-40B4-BE49-F238E27FC236}">
                <a16:creationId xmlns:a16="http://schemas.microsoft.com/office/drawing/2014/main" id="{094C6EF5-D88C-034B-8058-9C7F67585453}"/>
              </a:ext>
            </a:extLst>
          </p:cNvPr>
          <p:cNvSpPr txBox="1"/>
          <p:nvPr/>
        </p:nvSpPr>
        <p:spPr>
          <a:xfrm>
            <a:off x="467544" y="2550892"/>
            <a:ext cx="5112568" cy="369332"/>
          </a:xfrm>
          <a:prstGeom prst="rect">
            <a:avLst/>
          </a:prstGeom>
          <a:solidFill>
            <a:schemeClr val="tx2"/>
          </a:solidFill>
        </p:spPr>
        <p:txBody>
          <a:bodyPr wrap="square" rtlCol="0">
            <a:spAutoFit/>
          </a:bodyPr>
          <a:lstStyle/>
          <a:p>
            <a:r>
              <a:rPr lang="de-DE" b="1" dirty="0">
                <a:solidFill>
                  <a:schemeClr val="bg2"/>
                </a:solidFill>
              </a:rPr>
              <a:t>¿Se ha contratado la persona intérprete adecuada? </a:t>
            </a:r>
            <a:endParaRPr lang="en-GB" b="1" dirty="0">
              <a:solidFill>
                <a:schemeClr val="bg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unya Gezgin\Documents\SUPRALAT\Politie en Recht 55.jpg"/>
          <p:cNvPicPr>
            <a:picLocks noChangeAspect="1" noChangeArrowheads="1"/>
          </p:cNvPicPr>
          <p:nvPr/>
        </p:nvPicPr>
        <p:blipFill>
          <a:blip r:embed="rId3" cstate="print"/>
          <a:srcRect t="50878" b="-593"/>
          <a:stretch>
            <a:fillRect/>
          </a:stretch>
        </p:blipFill>
        <p:spPr bwMode="auto">
          <a:xfrm>
            <a:off x="0" y="0"/>
            <a:ext cx="9180512" cy="3068960"/>
          </a:xfrm>
          <a:prstGeom prst="rect">
            <a:avLst/>
          </a:prstGeom>
          <a:noFill/>
        </p:spPr>
      </p:pic>
      <p:sp>
        <p:nvSpPr>
          <p:cNvPr id="6" name="Rechthoek 5"/>
          <p:cNvSpPr/>
          <p:nvPr/>
        </p:nvSpPr>
        <p:spPr>
          <a:xfrm>
            <a:off x="0" y="-27384"/>
            <a:ext cx="9180512" cy="3024336"/>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jdelijke aanduiding voor inhoud 2"/>
          <p:cNvSpPr txBox="1">
            <a:spLocks/>
          </p:cNvSpPr>
          <p:nvPr/>
        </p:nvSpPr>
        <p:spPr>
          <a:xfrm>
            <a:off x="269776" y="3240360"/>
            <a:ext cx="8640960" cy="3573016"/>
          </a:xfrm>
          <a:prstGeom prst="rect">
            <a:avLst/>
          </a:prstGeom>
        </p:spPr>
        <p:txBody>
          <a:bodyPr vert="horz" lIns="91440" tIns="45720" rIns="91440" bIns="45720" rtlCol="0">
            <a:noAutofit/>
          </a:bodyPr>
          <a:lstStyle/>
          <a:p>
            <a:pPr algn="just">
              <a:buNone/>
            </a:pPr>
            <a:r>
              <a:rPr lang="es-ES" sz="2000" dirty="0"/>
              <a:t>Uno de los objetivos de este modulo es concienciarnos sobre los problemas que surgen al representar a un cliente/a que no domina la lengua del tribunal, ya sea una persona extranjera o sorda. Las interacciones interpersonales con su cliente, con la policía, con representantes de la Justicia u otros dependerán completamente de la calidad y la profesionalidad de la interpretación.</a:t>
            </a:r>
          </a:p>
          <a:p>
            <a:pPr algn="just">
              <a:buNone/>
            </a:pPr>
            <a:endParaRPr lang="es-ES" sz="2000" dirty="0"/>
          </a:p>
          <a:p>
            <a:pPr algn="just">
              <a:buNone/>
            </a:pPr>
            <a:r>
              <a:rPr lang="es-ES" sz="2000" dirty="0"/>
              <a:t>Como abogado o abogada en ejercicio, tendrá que idear estrategias adecuadas para tener cierta influencia en la selección de la persona intérprete o su comportamiento profesional, ya que es clave para una comunicación justa.</a:t>
            </a:r>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Bienvenido/da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Vijfhoek 13"/>
          <p:cNvSpPr/>
          <p:nvPr/>
        </p:nvSpPr>
        <p:spPr>
          <a:xfrm>
            <a:off x="-36511" y="188640"/>
            <a:ext cx="6367952" cy="93610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Evaluar la profesionalidad antes y durante la toma de declaración</a:t>
            </a:r>
          </a:p>
          <a:p>
            <a:endParaRPr lang="nl-NL" sz="2400" b="1" dirty="0"/>
          </a:p>
        </p:txBody>
      </p:sp>
      <p:sp>
        <p:nvSpPr>
          <p:cNvPr id="16" name="Tekstvak 15">
            <a:hlinkClick r:id="rId3" action="ppaction://hlinksldjump"/>
          </p:cNvPr>
          <p:cNvSpPr txBox="1"/>
          <p:nvPr/>
        </p:nvSpPr>
        <p:spPr>
          <a:xfrm>
            <a:off x="215152" y="3063541"/>
            <a:ext cx="8784832" cy="34778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lvl="0" algn="just"/>
            <a:r>
              <a:rPr lang="en-GB" sz="2000" dirty="0"/>
              <a:t>El abogado o </a:t>
            </a:r>
            <a:r>
              <a:rPr lang="en-GB" sz="2000" dirty="0" err="1"/>
              <a:t>abogada</a:t>
            </a:r>
            <a:r>
              <a:rPr lang="en-GB" sz="2000" dirty="0"/>
              <a:t> en ejercicio será capaz de evaluar estos requisitos previos para una interacción justa entre </a:t>
            </a:r>
            <a:r>
              <a:rPr lang="en-GB" sz="2000" dirty="0" err="1"/>
              <a:t>su</a:t>
            </a:r>
            <a:r>
              <a:rPr lang="en-GB" sz="2000" dirty="0"/>
              <a:t> cliente, el abogado/</a:t>
            </a:r>
            <a:r>
              <a:rPr lang="en-GB" sz="2000" dirty="0" err="1"/>
              <a:t>ada</a:t>
            </a:r>
            <a:r>
              <a:rPr lang="en-GB" sz="2000" dirty="0"/>
              <a:t> y el instructor durante la primera reunión con su cliente. </a:t>
            </a:r>
          </a:p>
          <a:p>
            <a:pPr lvl="0" algn="just"/>
            <a:r>
              <a:rPr lang="en-GB" sz="2000" dirty="0"/>
              <a:t>1. </a:t>
            </a:r>
            <a:r>
              <a:rPr lang="en-GB" sz="2000" dirty="0" err="1"/>
              <a:t>Pregúntele</a:t>
            </a:r>
            <a:r>
              <a:rPr lang="en-GB" sz="2000" dirty="0"/>
              <a:t> al o la </a:t>
            </a:r>
            <a:r>
              <a:rPr lang="en-GB" sz="2000" dirty="0" err="1"/>
              <a:t>intérprete</a:t>
            </a:r>
            <a:r>
              <a:rPr lang="en-GB" sz="2000" dirty="0"/>
              <a:t> las posibles dificultades a la hora de comunicarse con </a:t>
            </a:r>
            <a:r>
              <a:rPr lang="en-GB" sz="2000" dirty="0" err="1"/>
              <a:t>su</a:t>
            </a:r>
            <a:r>
              <a:rPr lang="en-GB" sz="2000" dirty="0"/>
              <a:t> </a:t>
            </a:r>
            <a:r>
              <a:rPr lang="en-GB" sz="2000" dirty="0" err="1"/>
              <a:t>cliente</a:t>
            </a:r>
            <a:r>
              <a:rPr lang="en-GB" sz="2000" dirty="0"/>
              <a:t>. </a:t>
            </a:r>
          </a:p>
          <a:p>
            <a:pPr lvl="0" algn="just"/>
            <a:r>
              <a:rPr lang="en-GB" sz="2000" dirty="0"/>
              <a:t>2. Evalúe la </a:t>
            </a:r>
            <a:r>
              <a:rPr lang="en-GB" sz="2000" dirty="0" err="1"/>
              <a:t>fluidez</a:t>
            </a:r>
            <a:r>
              <a:rPr lang="en-GB" sz="2000" dirty="0"/>
              <a:t> del o la intérprete en la lengua del </a:t>
            </a:r>
            <a:r>
              <a:rPr lang="en-GB" sz="2000" dirty="0" err="1"/>
              <a:t>procedimiento</a:t>
            </a:r>
            <a:r>
              <a:rPr lang="en-GB" sz="2000" dirty="0"/>
              <a:t>.</a:t>
            </a:r>
          </a:p>
          <a:p>
            <a:pPr lvl="0" algn="just"/>
            <a:r>
              <a:rPr lang="en-GB" sz="2000" dirty="0"/>
              <a:t>3. </a:t>
            </a:r>
            <a:r>
              <a:rPr lang="es-ES" sz="2000" dirty="0"/>
              <a:t>Comportamiento</a:t>
            </a:r>
            <a:r>
              <a:rPr lang="en-GB" sz="2000" dirty="0"/>
              <a:t> del o de la intérprete conforme a las normas de la ética profesional (se presenta, usa el pronombre correcto durante la interpretación, es miembro de una asociación profesional).</a:t>
            </a:r>
          </a:p>
          <a:p>
            <a:pPr lvl="0" algn="just"/>
            <a:r>
              <a:rPr lang="en-GB" sz="2000" b="1" dirty="0"/>
              <a:t>Aborde diplomáticamente cualquier problema con el instructor. </a:t>
            </a:r>
          </a:p>
          <a:p>
            <a:pPr lvl="0" algn="just"/>
            <a:endParaRPr lang="en-GB" sz="2000" dirty="0"/>
          </a:p>
        </p:txBody>
      </p:sp>
      <p:pic>
        <p:nvPicPr>
          <p:cNvPr id="3" name="Picture 2">
            <a:extLst>
              <a:ext uri="{FF2B5EF4-FFF2-40B4-BE49-F238E27FC236}">
                <a16:creationId xmlns:a16="http://schemas.microsoft.com/office/drawing/2014/main" id="{E73369D4-3748-BE4B-BEDE-2075FD4A6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77057"/>
            <a:ext cx="8748464" cy="1919895"/>
          </a:xfrm>
          <a:prstGeom prst="rect">
            <a:avLst/>
          </a:prstGeom>
        </p:spPr>
      </p:pic>
      <p:sp>
        <p:nvSpPr>
          <p:cNvPr id="4" name="TextBox 3">
            <a:extLst>
              <a:ext uri="{FF2B5EF4-FFF2-40B4-BE49-F238E27FC236}">
                <a16:creationId xmlns:a16="http://schemas.microsoft.com/office/drawing/2014/main" id="{094C6EF5-D88C-034B-8058-9C7F67585453}"/>
              </a:ext>
            </a:extLst>
          </p:cNvPr>
          <p:cNvSpPr txBox="1"/>
          <p:nvPr/>
        </p:nvSpPr>
        <p:spPr>
          <a:xfrm>
            <a:off x="539552" y="2476249"/>
            <a:ext cx="5040560" cy="369332"/>
          </a:xfrm>
          <a:prstGeom prst="rect">
            <a:avLst/>
          </a:prstGeom>
          <a:solidFill>
            <a:schemeClr val="tx2"/>
          </a:solidFill>
        </p:spPr>
        <p:txBody>
          <a:bodyPr wrap="square" rtlCol="0">
            <a:spAutoFit/>
          </a:bodyPr>
          <a:lstStyle/>
          <a:p>
            <a:r>
              <a:rPr lang="de-DE" b="1" dirty="0">
                <a:solidFill>
                  <a:schemeClr val="bg2"/>
                </a:solidFill>
              </a:rPr>
              <a:t>¿Se ha contratado la persons intérprete adecuada? </a:t>
            </a:r>
            <a:endParaRPr lang="en-GB" b="1" dirty="0">
              <a:solidFill>
                <a:schemeClr val="bg2"/>
              </a:solidFill>
            </a:endParaRPr>
          </a:p>
        </p:txBody>
      </p:sp>
    </p:spTree>
    <p:extLst>
      <p:ext uri="{BB962C8B-B14F-4D97-AF65-F5344CB8AC3E}">
        <p14:creationId xmlns:p14="http://schemas.microsoft.com/office/powerpoint/2010/main" val="35465918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Vijfhoek 13"/>
          <p:cNvSpPr/>
          <p:nvPr/>
        </p:nvSpPr>
        <p:spPr>
          <a:xfrm>
            <a:off x="-36511" y="188640"/>
            <a:ext cx="6367952" cy="93610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3: Evaluar la profesionalidad antes y durante la toma de declaración</a:t>
            </a:r>
          </a:p>
          <a:p>
            <a:endParaRPr lang="nl-NL" sz="2400" b="1" dirty="0"/>
          </a:p>
        </p:txBody>
      </p:sp>
      <p:sp>
        <p:nvSpPr>
          <p:cNvPr id="16" name="Tekstvak 15">
            <a:hlinkClick r:id="rId3" action="ppaction://hlinksldjump"/>
          </p:cNvPr>
          <p:cNvSpPr txBox="1"/>
          <p:nvPr/>
        </p:nvSpPr>
        <p:spPr>
          <a:xfrm>
            <a:off x="395536" y="3063541"/>
            <a:ext cx="8352928" cy="353943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defTabSz="578358">
              <a:defRPr sz="4554"/>
            </a:pPr>
            <a:r>
              <a:rPr lang="en-GB" sz="1600" b="1" dirty="0"/>
              <a:t>El abogado o </a:t>
            </a:r>
            <a:r>
              <a:rPr lang="en-GB" sz="1600" b="1" dirty="0" err="1"/>
              <a:t>abogada</a:t>
            </a:r>
            <a:r>
              <a:rPr lang="en-GB" sz="1600" b="1" dirty="0"/>
              <a:t> en ejercicio </a:t>
            </a:r>
            <a:r>
              <a:rPr lang="en-GB" sz="1600" b="1" dirty="0" err="1"/>
              <a:t>observa</a:t>
            </a:r>
            <a:r>
              <a:rPr lang="en-GB" sz="1600" b="1" dirty="0"/>
              <a:t>:</a:t>
            </a:r>
          </a:p>
          <a:p>
            <a:pPr defTabSz="578358">
              <a:defRPr sz="4554"/>
            </a:pPr>
            <a:endParaRPr lang="en-GB" sz="1600" b="1" dirty="0"/>
          </a:p>
          <a:p>
            <a:pPr indent="-342900" defTabSz="578358">
              <a:buFont typeface="Arial" panose="020B0604020202020204" pitchFamily="34" charset="0"/>
              <a:buChar char="•"/>
              <a:defRPr sz="4554"/>
            </a:pPr>
            <a:r>
              <a:rPr lang="en-GB" sz="1600" dirty="0"/>
              <a:t>La fluidez de la comunicación oral y el dominio del la persona </a:t>
            </a:r>
            <a:r>
              <a:rPr lang="en-GB" sz="1600" dirty="0" err="1"/>
              <a:t>intérprete</a:t>
            </a:r>
            <a:r>
              <a:rPr lang="en-GB" sz="1600" dirty="0"/>
              <a:t> de las respectivas lenguas al más alto nivel (la lengua del procedimiento puede dar una indicación adecuada).</a:t>
            </a:r>
          </a:p>
          <a:p>
            <a:pPr indent="-342900" defTabSz="578358">
              <a:buFont typeface="Arial" panose="020B0604020202020204" pitchFamily="34" charset="0"/>
              <a:buChar char="•"/>
              <a:defRPr sz="4554"/>
            </a:pPr>
            <a:r>
              <a:rPr lang="en-GB" sz="1600" dirty="0"/>
              <a:t>El dominio de las técnicas de interpretación y su uso para una mejor comunicación. </a:t>
            </a:r>
          </a:p>
          <a:p>
            <a:pPr indent="-342900" defTabSz="578358">
              <a:buFont typeface="Arial" panose="020B0604020202020204" pitchFamily="34" charset="0"/>
              <a:buChar char="•"/>
              <a:defRPr sz="4554"/>
            </a:pPr>
            <a:r>
              <a:rPr lang="en-GB" sz="1600" dirty="0"/>
              <a:t>Si respeta las normas éticas:</a:t>
            </a:r>
          </a:p>
          <a:p>
            <a:pPr marL="914400" lvl="3" indent="-457200" defTabSz="368045">
              <a:buFont typeface="Arial" panose="020B0604020202020204" pitchFamily="34" charset="0"/>
              <a:buChar char="•"/>
              <a:defRPr sz="2898"/>
            </a:pPr>
            <a:r>
              <a:rPr lang="en-GB" sz="1600" dirty="0"/>
              <a:t>no interrumpe si no hay motivos urgentes (p. ej.: malentendidos sobre los hechos, riesgos derivados del estado de salud del sospechoso)</a:t>
            </a:r>
          </a:p>
          <a:p>
            <a:pPr marL="914400" lvl="3" indent="-457200" defTabSz="368045">
              <a:buFont typeface="Arial" panose="020B0604020202020204" pitchFamily="34" charset="0"/>
              <a:buChar char="•"/>
              <a:defRPr sz="2898"/>
            </a:pPr>
            <a:r>
              <a:rPr lang="en-GB" sz="1600" dirty="0"/>
              <a:t>pide permiso si necesita aclaración</a:t>
            </a:r>
          </a:p>
          <a:p>
            <a:pPr marL="914400" lvl="3" indent="-457200" defTabSz="368045">
              <a:buFont typeface="Arial" panose="020B0604020202020204" pitchFamily="34" charset="0"/>
              <a:buChar char="•"/>
              <a:defRPr sz="2898"/>
            </a:pPr>
            <a:r>
              <a:rPr lang="en-GB" sz="1600" dirty="0"/>
              <a:t>se centra estrictamente en la pregunta </a:t>
            </a:r>
          </a:p>
          <a:p>
            <a:pPr marL="914400" lvl="3" indent="-457200" defTabSz="368045">
              <a:buFont typeface="Arial" panose="020B0604020202020204" pitchFamily="34" charset="0"/>
              <a:buChar char="•"/>
              <a:defRPr sz="2898"/>
            </a:pPr>
            <a:r>
              <a:rPr lang="en-GB" sz="1600" dirty="0"/>
              <a:t>se centra estrictamente en la aclaración si se lo solicita el instructor</a:t>
            </a:r>
          </a:p>
          <a:p>
            <a:pPr lvl="0" indent="-342900" algn="just">
              <a:buFont typeface="Arial" panose="020B0604020202020204" pitchFamily="34" charset="0"/>
              <a:buChar char="•"/>
            </a:pPr>
            <a:endParaRPr lang="en-GB" sz="1600" dirty="0"/>
          </a:p>
          <a:p>
            <a:pPr indent="-342900" algn="just">
              <a:buFont typeface="Arial" panose="020B0604020202020204" pitchFamily="34" charset="0"/>
              <a:buChar char="•"/>
            </a:pPr>
            <a:r>
              <a:rPr lang="en-GB" sz="1600" b="1" dirty="0"/>
              <a:t>Aborde diplomáticamente cualquier problema con el instructor. Si es necesario, haga una advertencia o incluso pida la recusación del  o la </a:t>
            </a:r>
            <a:r>
              <a:rPr lang="en-GB" sz="1600" b="1" dirty="0" err="1"/>
              <a:t>intérprete</a:t>
            </a:r>
            <a:r>
              <a:rPr lang="en-GB" sz="1600" b="1" dirty="0"/>
              <a:t>.</a:t>
            </a:r>
          </a:p>
        </p:txBody>
      </p:sp>
      <p:pic>
        <p:nvPicPr>
          <p:cNvPr id="3" name="Picture 2">
            <a:extLst>
              <a:ext uri="{FF2B5EF4-FFF2-40B4-BE49-F238E27FC236}">
                <a16:creationId xmlns:a16="http://schemas.microsoft.com/office/drawing/2014/main" id="{E73369D4-3748-BE4B-BEDE-2075FD4A6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77057"/>
            <a:ext cx="8748464" cy="1919895"/>
          </a:xfrm>
          <a:prstGeom prst="rect">
            <a:avLst/>
          </a:prstGeom>
        </p:spPr>
      </p:pic>
      <p:sp>
        <p:nvSpPr>
          <p:cNvPr id="4" name="TextBox 3">
            <a:extLst>
              <a:ext uri="{FF2B5EF4-FFF2-40B4-BE49-F238E27FC236}">
                <a16:creationId xmlns:a16="http://schemas.microsoft.com/office/drawing/2014/main" id="{094C6EF5-D88C-034B-8058-9C7F67585453}"/>
              </a:ext>
            </a:extLst>
          </p:cNvPr>
          <p:cNvSpPr txBox="1"/>
          <p:nvPr/>
        </p:nvSpPr>
        <p:spPr>
          <a:xfrm>
            <a:off x="1907704" y="2348880"/>
            <a:ext cx="3528392" cy="400110"/>
          </a:xfrm>
          <a:prstGeom prst="rect">
            <a:avLst/>
          </a:prstGeom>
          <a:solidFill>
            <a:schemeClr val="tx2"/>
          </a:solidFill>
        </p:spPr>
        <p:txBody>
          <a:bodyPr wrap="square" rtlCol="0">
            <a:spAutoFit/>
          </a:bodyPr>
          <a:lstStyle/>
          <a:p>
            <a:r>
              <a:rPr lang="de-DE" sz="2000" b="1" dirty="0" err="1">
                <a:solidFill>
                  <a:schemeClr val="bg2"/>
                </a:solidFill>
              </a:rPr>
              <a:t>Durante la toma de declaración </a:t>
            </a:r>
            <a:endParaRPr lang="en-GB" sz="2000" b="1" dirty="0">
              <a:solidFill>
                <a:schemeClr val="bg2"/>
              </a:solidFill>
            </a:endParaRPr>
          </a:p>
        </p:txBody>
      </p:sp>
    </p:spTree>
    <p:extLst>
      <p:ext uri="{BB962C8B-B14F-4D97-AF65-F5344CB8AC3E}">
        <p14:creationId xmlns:p14="http://schemas.microsoft.com/office/powerpoint/2010/main" val="25861149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4536504" cy="5184576"/>
          </a:xfrm>
          <a:prstGeom prst="rect">
            <a:avLst/>
          </a:prstGeom>
        </p:spPr>
        <p:txBody>
          <a:bodyPr vert="horz" lIns="91440" tIns="45720" rIns="91440" bIns="45720" rtlCol="0">
            <a:noAutofit/>
          </a:bodyPr>
          <a:lstStyle/>
          <a:p>
            <a:pPr lvl="0" algn="just"/>
            <a:endParaRPr lang="en-US" dirty="0"/>
          </a:p>
        </p:txBody>
      </p:sp>
      <p:sp>
        <p:nvSpPr>
          <p:cNvPr id="2" name="TextBox 1">
            <a:extLst>
              <a:ext uri="{FF2B5EF4-FFF2-40B4-BE49-F238E27FC236}">
                <a16:creationId xmlns:a16="http://schemas.microsoft.com/office/drawing/2014/main" id="{38B656C2-D0ED-C040-AA3D-384C65C181AF}"/>
              </a:ext>
            </a:extLst>
          </p:cNvPr>
          <p:cNvSpPr txBox="1"/>
          <p:nvPr/>
        </p:nvSpPr>
        <p:spPr>
          <a:xfrm>
            <a:off x="317501" y="1549400"/>
            <a:ext cx="4254500" cy="4439677"/>
          </a:xfrm>
          <a:prstGeom prst="rect">
            <a:avLst/>
          </a:prstGeom>
          <a:noFill/>
        </p:spPr>
        <p:txBody>
          <a:bodyPr wrap="square" rtlCol="0">
            <a:spAutoFit/>
          </a:bodyPr>
          <a:lstStyle/>
          <a:p>
            <a:r>
              <a:rPr lang="de-DE" sz="1700" b="1" dirty="0" err="1"/>
              <a:t>Primeras fuentes</a:t>
            </a:r>
            <a:endParaRPr lang="de-DE" sz="1700" b="1" dirty="0"/>
          </a:p>
          <a:p>
            <a:pPr defTabSz="356362">
              <a:spcBef>
                <a:spcPts val="2500"/>
              </a:spcBef>
              <a:defRPr sz="2806"/>
            </a:pPr>
            <a:r>
              <a:rPr lang="en" sz="1700" dirty="0"/>
              <a:t>Declaración Universal de los Derechos Humanos, diciembre de 1948 (artículos 1-11) </a:t>
            </a:r>
          </a:p>
          <a:p>
            <a:pPr defTabSz="356362">
              <a:spcBef>
                <a:spcPts val="2500"/>
              </a:spcBef>
              <a:defRPr sz="2806"/>
            </a:pPr>
            <a:r>
              <a:rPr lang="en" sz="1700" dirty="0"/>
              <a:t>Convenio europeo para la Protección de los Derechos Humanos y de las Libertades Fundamentales, noviembre de 1950 (artículos 5 y 6) </a:t>
            </a:r>
          </a:p>
          <a:p>
            <a:pPr defTabSz="356362">
              <a:spcBef>
                <a:spcPts val="2500"/>
              </a:spcBef>
              <a:defRPr sz="2806"/>
            </a:pPr>
            <a:r>
              <a:rPr lang="en" sz="1700" dirty="0"/>
              <a:t>Carta de los Derechos Fundamentales de la Unión Europea (2000/C 364/01), Capítulo III (artículos 20-21), capítulo IV (artículos 47-50) </a:t>
            </a:r>
            <a:br>
              <a:rPr lang="en" sz="1700" dirty="0"/>
            </a:br>
            <a:endParaRPr lang="en" sz="1700" dirty="0"/>
          </a:p>
          <a:p>
            <a:endParaRPr lang="en-GB" sz="1600" dirty="0"/>
          </a:p>
        </p:txBody>
      </p:sp>
      <p:pic>
        <p:nvPicPr>
          <p:cNvPr id="5" name="Picture 4">
            <a:extLst>
              <a:ext uri="{FF2B5EF4-FFF2-40B4-BE49-F238E27FC236}">
                <a16:creationId xmlns:a16="http://schemas.microsoft.com/office/drawing/2014/main" id="{CE3CD36F-898F-E147-A230-D545B6098215}"/>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52120" y="739676"/>
            <a:ext cx="3312368" cy="6016972"/>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20" name="Tekstvak 19">
            <a:hlinkClick r:id="rId4" action="ppaction://hlinksldjump"/>
          </p:cNvPr>
          <p:cNvSpPr txBox="1"/>
          <p:nvPr/>
        </p:nvSpPr>
        <p:spPr>
          <a:xfrm>
            <a:off x="4863381" y="5157192"/>
            <a:ext cx="3312368" cy="369332"/>
          </a:xfrm>
          <a:prstGeom prst="rect">
            <a:avLst/>
          </a:prstGeom>
          <a:solidFill>
            <a:schemeClr val="tx2">
              <a:alpha val="84000"/>
            </a:schemeClr>
          </a:solidFill>
        </p:spPr>
        <p:txBody>
          <a:bodyPr wrap="square" rtlCol="0">
            <a:spAutoFit/>
          </a:bodyPr>
          <a:lstStyle/>
          <a:p>
            <a:pPr algn="ctr"/>
            <a:r>
              <a:rPr lang="en-US" dirty="0">
                <a:solidFill>
                  <a:schemeClr val="bg1"/>
                </a:solidFill>
              </a:rPr>
              <a:t>Primeras fuentes</a:t>
            </a:r>
            <a:endParaRPr lang="nl-NL" dirty="0">
              <a:solidFill>
                <a:schemeClr val="bg1"/>
              </a:solidFill>
            </a:endParaRPr>
          </a:p>
        </p:txBody>
      </p:sp>
      <p:sp>
        <p:nvSpPr>
          <p:cNvPr id="7" name="Vijfhoek 6"/>
          <p:cNvSpPr/>
          <p:nvPr/>
        </p:nvSpPr>
        <p:spPr>
          <a:xfrm>
            <a:off x="0" y="332656"/>
            <a:ext cx="5652120"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a:solidFill>
                  <a:schemeClr val="bg2"/>
                </a:solidFill>
              </a:rPr>
              <a:t>mejoras aportadas por la Directiva 2010/64/UE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4896544" cy="5184576"/>
          </a:xfrm>
          <a:prstGeom prst="rect">
            <a:avLst/>
          </a:prstGeom>
        </p:spPr>
        <p:txBody>
          <a:bodyPr vert="horz" lIns="91440" tIns="45720" rIns="91440" bIns="45720" rtlCol="0">
            <a:noAutofit/>
          </a:bodyPr>
          <a:lstStyle/>
          <a:p>
            <a:pPr algn="ctr" defTabSz="315468">
              <a:defRPr sz="4320"/>
            </a:pPr>
            <a:r>
              <a:rPr lang="en" sz="1600" b="1" dirty="0"/>
              <a:t>Convenio europeo para la Protección de los Derechos Humanos y de las Libertades Fundamentales, </a:t>
            </a:r>
          </a:p>
          <a:p>
            <a:pPr algn="ctr" defTabSz="432308">
              <a:defRPr sz="2960"/>
            </a:pPr>
            <a:r>
              <a:rPr lang="en" sz="1600" b="1" dirty="0"/>
              <a:t>noviembre de 1950:</a:t>
            </a:r>
          </a:p>
          <a:p>
            <a:pPr defTabSz="432308">
              <a:defRPr sz="2960"/>
            </a:pPr>
            <a:endParaRPr lang="en" sz="1600" dirty="0"/>
          </a:p>
          <a:p>
            <a:pPr defTabSz="432308">
              <a:defRPr sz="2960"/>
            </a:pPr>
            <a:r>
              <a:rPr lang="en" sz="1600" b="1" dirty="0"/>
              <a:t>Artículo 5.2 </a:t>
            </a:r>
          </a:p>
          <a:p>
            <a:pPr defTabSz="432308">
              <a:defRPr sz="2960"/>
            </a:pPr>
            <a:r>
              <a:rPr lang="en" sz="1600" dirty="0"/>
              <a:t>Toda persona detenida debe ser informada, en el plazo más breve posible y en una lengua</a:t>
            </a:r>
          </a:p>
          <a:p>
            <a:pPr defTabSz="432308">
              <a:defRPr sz="2960"/>
            </a:pPr>
            <a:r>
              <a:rPr lang="en" sz="1600" dirty="0"/>
              <a:t>que comprenda, de los motivos de su detención y de cualquier acusación formulada contra ella. </a:t>
            </a:r>
          </a:p>
          <a:p>
            <a:pPr defTabSz="432308">
              <a:defRPr sz="2960"/>
            </a:pPr>
            <a:r>
              <a:rPr lang="en" sz="1600" b="1" dirty="0"/>
              <a:t>Artículo 6.3 </a:t>
            </a:r>
          </a:p>
          <a:p>
            <a:pPr defTabSz="432308">
              <a:defRPr sz="2960"/>
            </a:pPr>
            <a:r>
              <a:rPr lang="en" sz="1600" dirty="0"/>
              <a:t>Todo acusado tiene, como mínimo, los siguientes derechos: </a:t>
            </a:r>
          </a:p>
          <a:p>
            <a:pPr defTabSz="432308">
              <a:defRPr sz="2960"/>
            </a:pPr>
            <a:r>
              <a:rPr lang="en" sz="1600" dirty="0"/>
              <a:t>a) a ser informado, en el más breve plazo, en una lengua que comprenda y de manera detallada, de la naturaleza y de la causa de la acusación formaulada contra él; [...] </a:t>
            </a:r>
          </a:p>
          <a:p>
            <a:pPr defTabSz="432308">
              <a:defRPr sz="2960"/>
            </a:pPr>
            <a:r>
              <a:rPr lang="en" sz="1600" dirty="0"/>
              <a:t>e) a ser asistido gratuitamente de un intérprete si no comprende o no habla la lengua empleada en la audiencia.</a:t>
            </a:r>
          </a:p>
          <a:p>
            <a:pPr lvl="0" algn="just"/>
            <a:endParaRPr lang="en-US" dirty="0"/>
          </a:p>
        </p:txBody>
      </p:sp>
      <p:pic>
        <p:nvPicPr>
          <p:cNvPr id="6" name="Picture 5">
            <a:extLst>
              <a:ext uri="{FF2B5EF4-FFF2-40B4-BE49-F238E27FC236}">
                <a16:creationId xmlns:a16="http://schemas.microsoft.com/office/drawing/2014/main" id="{384655B7-31A0-614A-98EA-4ACE34C7DD79}"/>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52120" y="620688"/>
            <a:ext cx="3312368" cy="6016972"/>
          </a:xfrm>
          <a:prstGeom prst="rect">
            <a:avLst/>
          </a:prstGeom>
        </p:spPr>
      </p:pic>
      <p:sp>
        <p:nvSpPr>
          <p:cNvPr id="2" name="TextBox 1">
            <a:extLst>
              <a:ext uri="{FF2B5EF4-FFF2-40B4-BE49-F238E27FC236}">
                <a16:creationId xmlns:a16="http://schemas.microsoft.com/office/drawing/2014/main" id="{977B6BDD-CB14-864E-93DE-4495C4822E46}"/>
              </a:ext>
            </a:extLst>
          </p:cNvPr>
          <p:cNvSpPr txBox="1"/>
          <p:nvPr/>
        </p:nvSpPr>
        <p:spPr>
          <a:xfrm>
            <a:off x="5004048" y="1365474"/>
            <a:ext cx="2304256" cy="1200329"/>
          </a:xfrm>
          <a:prstGeom prst="rect">
            <a:avLst/>
          </a:prstGeom>
          <a:solidFill>
            <a:schemeClr val="tx2"/>
          </a:solidFill>
        </p:spPr>
        <p:txBody>
          <a:bodyPr wrap="square" rtlCol="0">
            <a:spAutoFit/>
          </a:bodyPr>
          <a:lstStyle/>
          <a:p>
            <a:r>
              <a:rPr lang="en-GB" dirty="0">
                <a:solidFill>
                  <a:schemeClr val="bg2"/>
                </a:solidFill>
              </a:rPr>
              <a:t>No se garantiza que la información sea proporcionada por un profesional</a:t>
            </a:r>
          </a:p>
        </p:txBody>
      </p:sp>
      <p:sp>
        <p:nvSpPr>
          <p:cNvPr id="4" name="TextBox 3">
            <a:extLst>
              <a:ext uri="{FF2B5EF4-FFF2-40B4-BE49-F238E27FC236}">
                <a16:creationId xmlns:a16="http://schemas.microsoft.com/office/drawing/2014/main" id="{22AB5D16-2D0F-9F46-BFC6-AB4AE20A60B0}"/>
              </a:ext>
            </a:extLst>
          </p:cNvPr>
          <p:cNvSpPr txBox="1"/>
          <p:nvPr/>
        </p:nvSpPr>
        <p:spPr>
          <a:xfrm>
            <a:off x="5064100" y="5455121"/>
            <a:ext cx="3168352" cy="646331"/>
          </a:xfrm>
          <a:prstGeom prst="rect">
            <a:avLst/>
          </a:prstGeom>
          <a:solidFill>
            <a:schemeClr val="tx2"/>
          </a:solidFill>
        </p:spPr>
        <p:txBody>
          <a:bodyPr wrap="square" rtlCol="0">
            <a:spAutoFit/>
          </a:bodyPr>
          <a:lstStyle/>
          <a:p>
            <a:r>
              <a:rPr lang="en-GB" dirty="0">
                <a:solidFill>
                  <a:schemeClr val="bg2"/>
                </a:solidFill>
              </a:rPr>
              <a:t>No se garantiza que el intérprete sea cualificado</a:t>
            </a:r>
          </a:p>
        </p:txBody>
      </p:sp>
      <p:sp>
        <p:nvSpPr>
          <p:cNvPr id="7" name="Vijfhoek 6"/>
          <p:cNvSpPr/>
          <p:nvPr/>
        </p:nvSpPr>
        <p:spPr>
          <a:xfrm>
            <a:off x="0" y="332656"/>
            <a:ext cx="5076056"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err="1">
                <a:solidFill>
                  <a:schemeClr val="bg2"/>
                </a:solidFill>
              </a:rPr>
              <a:t>Mejoras aportadas por la Directiva 2010/64/UE</a:t>
            </a:r>
          </a:p>
        </p:txBody>
      </p:sp>
    </p:spTree>
    <p:extLst>
      <p:ext uri="{BB962C8B-B14F-4D97-AF65-F5344CB8AC3E}">
        <p14:creationId xmlns:p14="http://schemas.microsoft.com/office/powerpoint/2010/main" val="25648522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355" algn="ctr" defTabSz="490727">
              <a:spcBef>
                <a:spcPts val="3500"/>
              </a:spcBef>
              <a:defRPr sz="3864"/>
            </a:pPr>
            <a:r>
              <a:rPr lang="en" sz="1600" dirty="0"/>
              <a:t>DIRECTIVA 2010/64/UE DEL PARLAMENTO EUROPEO Y DEL CONSEJO, de 20 de octubre de 2010, relativa al </a:t>
            </a:r>
            <a:r>
              <a:rPr lang="en" sz="1600" b="1" dirty="0"/>
              <a:t>derecho a interpretación y a traducción</a:t>
            </a:r>
            <a:r>
              <a:rPr lang="en" sz="1600" dirty="0"/>
              <a:t> en los procesos penales</a:t>
            </a:r>
          </a:p>
          <a:p>
            <a:pPr marL="1355" algn="ctr" defTabSz="490727">
              <a:defRPr sz="3864"/>
            </a:pPr>
            <a:endParaRPr lang="en" sz="1600" dirty="0"/>
          </a:p>
          <a:p>
            <a:pPr marL="1355" algn="ctr" defTabSz="490727">
              <a:defRPr sz="3864"/>
            </a:pPr>
            <a:r>
              <a:rPr lang="en" sz="1600" dirty="0"/>
              <a:t>DIRECTIVA 2013/48/UE DEL PARLAMENTO EUROPEO Y DEL CONSEJO, de 22 de octubre de 2013, sobre el derecho a la asistencia de letrado en los procesos penales y en los procedimientos relativos a la orden de detención europea, y sobre el derecho a que se informe a un tercero en el momento de la privación de libertad y a comunicarse con terceros y con autoridades consulares durante la privación de libertad</a:t>
            </a:r>
          </a:p>
          <a:p>
            <a:pPr marL="1355" algn="ctr" defTabSz="490727">
              <a:defRPr sz="3864"/>
            </a:pPr>
            <a:endParaRPr lang="en" sz="1600" dirty="0"/>
          </a:p>
          <a:p>
            <a:pPr marL="1355" algn="ctr" defTabSz="490727">
              <a:defRPr sz="3864"/>
            </a:pPr>
            <a:r>
              <a:rPr lang="en" sz="1600" dirty="0"/>
              <a:t>DIRECTIVA 2012/13/UE DEL PARLAMENTO EUROPEO Y DEL CONSEJO, de 22 de mayo de 2012, relativa al </a:t>
            </a:r>
            <a:r>
              <a:rPr lang="en" sz="1600" b="1" dirty="0"/>
              <a:t>derecho a la información</a:t>
            </a:r>
            <a:r>
              <a:rPr lang="en" sz="1600" dirty="0"/>
              <a:t> en los procesos penales</a:t>
            </a:r>
          </a:p>
          <a:p>
            <a:pPr marL="1355" algn="ctr" defTabSz="490727">
              <a:defRPr sz="3864"/>
            </a:pPr>
            <a:r>
              <a:rPr lang="en" sz="1600" dirty="0"/>
              <a:t>DIRECTIVA 2012/29/UE DEL PARLAMENTO EUROPEO Y DEL CONSEJO, de 25 de octubre de 2012, por la que se establecen normas mínimas sobre los derechos, el apoyo y la protección de las </a:t>
            </a:r>
            <a:r>
              <a:rPr lang="en" sz="1600" b="1" dirty="0"/>
              <a:t>víctimas de delitos</a:t>
            </a:r>
            <a:r>
              <a:rPr lang="en" sz="1600" dirty="0"/>
              <a:t>, y por la que se sustituye la Decisión marco 2001/220/JAI del Consejo</a:t>
            </a:r>
          </a:p>
          <a:p>
            <a:pPr algn="ctr" defTabSz="403097">
              <a:spcBef>
                <a:spcPts val="2800"/>
              </a:spcBef>
              <a:defRPr sz="3174"/>
            </a:pPr>
            <a:endParaRPr lang="en" sz="1600" dirty="0"/>
          </a:p>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err="1">
                <a:solidFill>
                  <a:schemeClr val="bg2"/>
                </a:solidFill>
              </a:rPr>
              <a:t>Mejoras aportadas por la Directiva 2010/64/UE</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Tree>
    <p:extLst>
      <p:ext uri="{BB962C8B-B14F-4D97-AF65-F5344CB8AC3E}">
        <p14:creationId xmlns:p14="http://schemas.microsoft.com/office/powerpoint/2010/main" val="12894644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err="1">
                <a:solidFill>
                  <a:schemeClr val="bg2"/>
                </a:solidFill>
              </a:rPr>
              <a:t>Mejoras aportadas por la Directiva 2010/64/UE</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241256" y="734988"/>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CB641BE2-0277-B745-983A-5F1AC93A514E}"/>
              </a:ext>
            </a:extLst>
          </p:cNvPr>
          <p:cNvSpPr txBox="1"/>
          <p:nvPr/>
        </p:nvSpPr>
        <p:spPr>
          <a:xfrm>
            <a:off x="825500" y="1828800"/>
            <a:ext cx="4502076" cy="369332"/>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AE7941DB-BA14-6546-8CE9-BD0991239F12}"/>
              </a:ext>
            </a:extLst>
          </p:cNvPr>
          <p:cNvSpPr txBox="1"/>
          <p:nvPr/>
        </p:nvSpPr>
        <p:spPr>
          <a:xfrm>
            <a:off x="323528" y="1556792"/>
            <a:ext cx="5148064" cy="4770537"/>
          </a:xfrm>
          <a:prstGeom prst="rect">
            <a:avLst/>
          </a:prstGeom>
          <a:noFill/>
        </p:spPr>
        <p:txBody>
          <a:bodyPr wrap="square" rtlCol="0">
            <a:spAutoFit/>
          </a:bodyPr>
          <a:lstStyle/>
          <a:p>
            <a:r>
              <a:rPr lang="en" sz="1600" i="1" dirty="0"/>
              <a:t>Artículo 2 </a:t>
            </a:r>
            <a:endParaRPr lang="en" sz="1600" dirty="0"/>
          </a:p>
          <a:p>
            <a:r>
              <a:rPr lang="en" sz="1600" b="1" dirty="0"/>
              <a:t>Derecho a interpretación </a:t>
            </a:r>
            <a:endParaRPr lang="en" sz="1600" dirty="0"/>
          </a:p>
          <a:p>
            <a:pPr marL="342900" indent="-342900">
              <a:buAutoNum type="arabicPeriod"/>
            </a:pPr>
            <a:r>
              <a:rPr lang="en" sz="1600" dirty="0"/>
              <a:t>Los Estados miembros velarán por que todo sospechoso o acusado que no hable o entienda la lengua del proceso penal se beneficie sin demora de interpretación en el transcurso del proceso penal ante las autoridades de la investigación y judiciales, incluido durante el interrogatorio policial, en todas las vistas judiciales y las audiencias intermedias que sean necesarias. </a:t>
            </a:r>
          </a:p>
          <a:p>
            <a:pPr marL="342900" indent="-342900">
              <a:buAutoNum type="arabicPeriod"/>
            </a:pPr>
            <a:endParaRPr lang="en" sz="1600" dirty="0"/>
          </a:p>
          <a:p>
            <a:pPr marL="342900" indent="-342900">
              <a:buFont typeface="+mj-lt"/>
              <a:buAutoNum type="arabicPeriod"/>
            </a:pPr>
            <a:r>
              <a:rPr lang="en" sz="1600" dirty="0"/>
              <a:t> Los Estados miembros garantizarán que, en caso necesario y con miras a salvaguardar la equidad del proceso, se facilite un servicio de interpretación para la comunicación entre el sospechoso o acusado y su abogado en relación directa con cualquier interrogatorio o toma de declaración durante el proceso, o con la presentación de un recurso u otras solicitudes procesales. </a:t>
            </a:r>
          </a:p>
          <a:p>
            <a:endParaRPr lang="en-GB" sz="1600" dirty="0"/>
          </a:p>
        </p:txBody>
      </p:sp>
      <p:sp>
        <p:nvSpPr>
          <p:cNvPr id="8" name="TextBox 7">
            <a:extLst>
              <a:ext uri="{FF2B5EF4-FFF2-40B4-BE49-F238E27FC236}">
                <a16:creationId xmlns:a16="http://schemas.microsoft.com/office/drawing/2014/main" id="{09424485-BDEB-C741-A657-5B0EA78B6B77}"/>
              </a:ext>
            </a:extLst>
          </p:cNvPr>
          <p:cNvSpPr txBox="1"/>
          <p:nvPr/>
        </p:nvSpPr>
        <p:spPr>
          <a:xfrm>
            <a:off x="5603976" y="2780928"/>
            <a:ext cx="2424408" cy="369332"/>
          </a:xfrm>
          <a:prstGeom prst="rect">
            <a:avLst/>
          </a:prstGeom>
          <a:solidFill>
            <a:schemeClr val="tx2"/>
          </a:solidFill>
        </p:spPr>
        <p:txBody>
          <a:bodyPr wrap="square" rtlCol="0">
            <a:spAutoFit/>
          </a:bodyPr>
          <a:lstStyle/>
          <a:p>
            <a:r>
              <a:rPr lang="en-GB" dirty="0">
                <a:solidFill>
                  <a:schemeClr val="bg2"/>
                </a:solidFill>
              </a:rPr>
              <a:t>Ampliación de derechos</a:t>
            </a:r>
          </a:p>
        </p:txBody>
      </p:sp>
    </p:spTree>
    <p:extLst>
      <p:ext uri="{BB962C8B-B14F-4D97-AF65-F5344CB8AC3E}">
        <p14:creationId xmlns:p14="http://schemas.microsoft.com/office/powerpoint/2010/main" val="5000158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err="1">
                <a:solidFill>
                  <a:schemeClr val="bg2"/>
                </a:solidFill>
              </a:rPr>
              <a:t>Mejoras aportadas por la Directiva 2010/64/UE</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174184" y="692696"/>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0B5CE8A4-283F-164C-8061-B48264396A36}"/>
              </a:ext>
            </a:extLst>
          </p:cNvPr>
          <p:cNvSpPr txBox="1"/>
          <p:nvPr/>
        </p:nvSpPr>
        <p:spPr>
          <a:xfrm>
            <a:off x="395536" y="1556792"/>
            <a:ext cx="5040560" cy="5078313"/>
          </a:xfrm>
          <a:prstGeom prst="rect">
            <a:avLst/>
          </a:prstGeom>
          <a:noFill/>
        </p:spPr>
        <p:txBody>
          <a:bodyPr wrap="square" rtlCol="0">
            <a:spAutoFit/>
          </a:bodyPr>
          <a:lstStyle/>
          <a:p>
            <a:r>
              <a:rPr lang="en" i="1" dirty="0"/>
              <a:t>Artículo 2 </a:t>
            </a:r>
            <a:endParaRPr lang="en" dirty="0"/>
          </a:p>
          <a:p>
            <a:r>
              <a:rPr lang="en" b="1" dirty="0"/>
              <a:t>Derecho a interpretación </a:t>
            </a:r>
            <a:endParaRPr lang="en" dirty="0"/>
          </a:p>
          <a:p>
            <a:r>
              <a:rPr lang="en" dirty="0"/>
              <a:t>4. Los Estados miembros velarán por que se establezca un procedimiento o mecanismo para determinar si el sospechoso o acusado habla y entiende la lengua del proceso penal y si requiere la asistencia de un intérprete. </a:t>
            </a:r>
          </a:p>
          <a:p>
            <a:endParaRPr lang="en" dirty="0"/>
          </a:p>
          <a:p>
            <a:r>
              <a:rPr lang="en" dirty="0"/>
              <a:t>5. Los Estados miembros velarán por que, con arreglo a los procedimientos previstos por el derecho nacional, el sospechoso o acusado tenga derecho a recurrir la decisión según la cual no es necesaria la interpretación y, cuando se haya facilitado la interpretación, la posibilidad de presentar una reclamación porque la calidad de la interpretación no es suficiente para salvaguardar la equidad del proceso. </a:t>
            </a:r>
          </a:p>
          <a:p>
            <a:endParaRPr lang="en-GB" dirty="0"/>
          </a:p>
        </p:txBody>
      </p:sp>
      <p:sp>
        <p:nvSpPr>
          <p:cNvPr id="4" name="TextBox 3">
            <a:extLst>
              <a:ext uri="{FF2B5EF4-FFF2-40B4-BE49-F238E27FC236}">
                <a16:creationId xmlns:a16="http://schemas.microsoft.com/office/drawing/2014/main" id="{54206FE9-F7F4-6946-858C-10443EFD60A6}"/>
              </a:ext>
            </a:extLst>
          </p:cNvPr>
          <p:cNvSpPr txBox="1"/>
          <p:nvPr/>
        </p:nvSpPr>
        <p:spPr>
          <a:xfrm>
            <a:off x="5327576" y="2038866"/>
            <a:ext cx="3206700" cy="646331"/>
          </a:xfrm>
          <a:prstGeom prst="rect">
            <a:avLst/>
          </a:prstGeom>
          <a:solidFill>
            <a:schemeClr val="tx2"/>
          </a:solidFill>
        </p:spPr>
        <p:txBody>
          <a:bodyPr wrap="square" rtlCol="0">
            <a:spAutoFit/>
          </a:bodyPr>
          <a:lstStyle/>
          <a:p>
            <a:r>
              <a:rPr lang="en-GB" dirty="0">
                <a:solidFill>
                  <a:schemeClr val="bg2"/>
                </a:solidFill>
              </a:rPr>
              <a:t>Decisión recurrible sobre la necesidad de intérprete</a:t>
            </a:r>
          </a:p>
        </p:txBody>
      </p:sp>
      <p:sp>
        <p:nvSpPr>
          <p:cNvPr id="5" name="TextBox 4">
            <a:extLst>
              <a:ext uri="{FF2B5EF4-FFF2-40B4-BE49-F238E27FC236}">
                <a16:creationId xmlns:a16="http://schemas.microsoft.com/office/drawing/2014/main" id="{E8C24344-7E00-1F4C-97C2-843DD731808B}"/>
              </a:ext>
            </a:extLst>
          </p:cNvPr>
          <p:cNvSpPr txBox="1"/>
          <p:nvPr/>
        </p:nvSpPr>
        <p:spPr>
          <a:xfrm>
            <a:off x="5070152" y="3988138"/>
            <a:ext cx="3542060" cy="369332"/>
          </a:xfrm>
          <a:prstGeom prst="rect">
            <a:avLst/>
          </a:prstGeom>
          <a:solidFill>
            <a:schemeClr val="tx2"/>
          </a:solidFill>
        </p:spPr>
        <p:txBody>
          <a:bodyPr wrap="none" rtlCol="0">
            <a:spAutoFit/>
          </a:bodyPr>
          <a:lstStyle/>
          <a:p>
            <a:r>
              <a:rPr lang="en-GB" dirty="0">
                <a:solidFill>
                  <a:schemeClr val="bg2"/>
                </a:solidFill>
              </a:rPr>
              <a:t>Calidad de la interpretación</a:t>
            </a:r>
          </a:p>
        </p:txBody>
      </p:sp>
    </p:spTree>
    <p:extLst>
      <p:ext uri="{BB962C8B-B14F-4D97-AF65-F5344CB8AC3E}">
        <p14:creationId xmlns:p14="http://schemas.microsoft.com/office/powerpoint/2010/main" val="101380786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360040" y="1684268"/>
            <a:ext cx="5148064" cy="4409028"/>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err="1">
                <a:solidFill>
                  <a:schemeClr val="bg2"/>
                </a:solidFill>
              </a:rPr>
              <a:t>Mejoras aportadas por la Directiva 2010/64/UE</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A6BBC041-7C4D-A34D-B525-21838EB3749E}"/>
              </a:ext>
            </a:extLst>
          </p:cNvPr>
          <p:cNvSpPr txBox="1"/>
          <p:nvPr/>
        </p:nvSpPr>
        <p:spPr>
          <a:xfrm>
            <a:off x="539552" y="1556792"/>
            <a:ext cx="4968552" cy="2031325"/>
          </a:xfrm>
          <a:prstGeom prst="rect">
            <a:avLst/>
          </a:prstGeom>
          <a:noFill/>
        </p:spPr>
        <p:txBody>
          <a:bodyPr wrap="square" rtlCol="0">
            <a:spAutoFit/>
          </a:bodyPr>
          <a:lstStyle/>
          <a:p>
            <a:endParaRPr lang="en" dirty="0"/>
          </a:p>
          <a:p>
            <a:r>
              <a:rPr lang="en" dirty="0"/>
              <a:t>6. Se permitirá, cuando proceda, el uso de tecnologías de la comunicación como la videoconferencia, el teléfono o internet, salvo cuando se requiera la presencia física del</a:t>
            </a:r>
            <a:r>
              <a:rPr lang="es-ES" dirty="0"/>
              <a:t>o de la </a:t>
            </a:r>
            <a:r>
              <a:rPr lang="en" dirty="0"/>
              <a:t> intérprete con miras a salvaguardar la equidad del proceso. </a:t>
            </a:r>
          </a:p>
        </p:txBody>
      </p:sp>
      <p:sp>
        <p:nvSpPr>
          <p:cNvPr id="5" name="TextBox 4">
            <a:extLst>
              <a:ext uri="{FF2B5EF4-FFF2-40B4-BE49-F238E27FC236}">
                <a16:creationId xmlns:a16="http://schemas.microsoft.com/office/drawing/2014/main" id="{7EC84543-BCAC-4242-876F-8FC0C218C0F2}"/>
              </a:ext>
            </a:extLst>
          </p:cNvPr>
          <p:cNvSpPr txBox="1"/>
          <p:nvPr/>
        </p:nvSpPr>
        <p:spPr>
          <a:xfrm>
            <a:off x="2637532" y="3953391"/>
            <a:ext cx="3384376" cy="923330"/>
          </a:xfrm>
          <a:prstGeom prst="rect">
            <a:avLst/>
          </a:prstGeom>
          <a:solidFill>
            <a:schemeClr val="tx2"/>
          </a:solidFill>
        </p:spPr>
        <p:txBody>
          <a:bodyPr wrap="square" rtlCol="0">
            <a:spAutoFit/>
          </a:bodyPr>
          <a:lstStyle/>
          <a:p>
            <a:r>
              <a:rPr lang="en-GB" dirty="0">
                <a:solidFill>
                  <a:schemeClr val="bg2"/>
                </a:solidFill>
              </a:rPr>
              <a:t>Importancia de contar con una persona </a:t>
            </a:r>
            <a:r>
              <a:rPr lang="en-GB" dirty="0" err="1">
                <a:solidFill>
                  <a:schemeClr val="bg2"/>
                </a:solidFill>
              </a:rPr>
              <a:t>intérprete</a:t>
            </a:r>
            <a:r>
              <a:rPr lang="en-GB" dirty="0">
                <a:solidFill>
                  <a:schemeClr val="bg2"/>
                </a:solidFill>
              </a:rPr>
              <a:t> </a:t>
            </a:r>
            <a:r>
              <a:rPr lang="en-GB" dirty="0" err="1">
                <a:solidFill>
                  <a:schemeClr val="bg2"/>
                </a:solidFill>
              </a:rPr>
              <a:t>formada</a:t>
            </a:r>
            <a:r>
              <a:rPr lang="en-GB" dirty="0">
                <a:solidFill>
                  <a:schemeClr val="bg2"/>
                </a:solidFill>
              </a:rPr>
              <a:t> adecuadamente</a:t>
            </a:r>
          </a:p>
        </p:txBody>
      </p:sp>
    </p:spTree>
    <p:extLst>
      <p:ext uri="{BB962C8B-B14F-4D97-AF65-F5344CB8AC3E}">
        <p14:creationId xmlns:p14="http://schemas.microsoft.com/office/powerpoint/2010/main" val="28031462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4: Primeras fuentes y</a:t>
            </a:r>
          </a:p>
          <a:p>
            <a:pPr algn="ctr"/>
            <a:r>
              <a:rPr lang="nl-NL" sz="2000" b="1" dirty="0" err="1">
                <a:solidFill>
                  <a:schemeClr val="bg2"/>
                </a:solidFill>
              </a:rPr>
              <a:t>Mejoras aportadas por la Directiva 2010/64/UE</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B8B0E28C-7DD2-274E-92E0-FB866DDD1547}"/>
              </a:ext>
            </a:extLst>
          </p:cNvPr>
          <p:cNvSpPr txBox="1"/>
          <p:nvPr/>
        </p:nvSpPr>
        <p:spPr>
          <a:xfrm>
            <a:off x="377280" y="1360270"/>
            <a:ext cx="4752528" cy="4247317"/>
          </a:xfrm>
          <a:prstGeom prst="rect">
            <a:avLst/>
          </a:prstGeom>
          <a:noFill/>
        </p:spPr>
        <p:txBody>
          <a:bodyPr wrap="square" rtlCol="0">
            <a:spAutoFit/>
          </a:bodyPr>
          <a:lstStyle/>
          <a:p>
            <a:r>
              <a:rPr lang="en" i="1" dirty="0"/>
              <a:t>Artículo 3 </a:t>
            </a:r>
            <a:endParaRPr lang="en" dirty="0"/>
          </a:p>
          <a:p>
            <a:r>
              <a:rPr lang="en" b="1" dirty="0"/>
              <a:t>Derecho a la traducción de documentos esenciales </a:t>
            </a:r>
            <a:endParaRPr lang="en" dirty="0"/>
          </a:p>
          <a:p>
            <a:r>
              <a:rPr lang="en" dirty="0"/>
              <a:t>1. Los Estados miembros velarán por que la persona sospechos</a:t>
            </a:r>
            <a:r>
              <a:rPr lang="es-ES" dirty="0"/>
              <a:t>a </a:t>
            </a:r>
            <a:r>
              <a:rPr lang="en" dirty="0"/>
              <a:t>o acusad</a:t>
            </a:r>
            <a:r>
              <a:rPr lang="es-ES" dirty="0"/>
              <a:t>a</a:t>
            </a:r>
            <a:r>
              <a:rPr lang="en" dirty="0"/>
              <a:t> que no entienda la lengua del proceso penal se beneficie, en un plazo razonable, de la traducción escrita de todos los documentos que resultan esenciales para garantizar que esté en condiciones de ejercer el derecho a la defensa y para salvaguardar la equidad del proceso. </a:t>
            </a:r>
          </a:p>
          <a:p>
            <a:r>
              <a:rPr lang="en" dirty="0"/>
              <a:t>2. Entre los documentos esenciales se encuentra cualquier resolución que prive a una persona de libertad, escrito de acusación y sentencia. </a:t>
            </a:r>
          </a:p>
          <a:p>
            <a:endParaRPr lang="en-GB" dirty="0"/>
          </a:p>
        </p:txBody>
      </p:sp>
      <p:sp>
        <p:nvSpPr>
          <p:cNvPr id="4" name="TextBox 3">
            <a:extLst>
              <a:ext uri="{FF2B5EF4-FFF2-40B4-BE49-F238E27FC236}">
                <a16:creationId xmlns:a16="http://schemas.microsoft.com/office/drawing/2014/main" id="{886389D2-DFFA-6A41-9620-009DCE1533C4}"/>
              </a:ext>
            </a:extLst>
          </p:cNvPr>
          <p:cNvSpPr txBox="1"/>
          <p:nvPr/>
        </p:nvSpPr>
        <p:spPr>
          <a:xfrm>
            <a:off x="4604553" y="5119257"/>
            <a:ext cx="1728192" cy="1015663"/>
          </a:xfrm>
          <a:prstGeom prst="rect">
            <a:avLst/>
          </a:prstGeom>
          <a:solidFill>
            <a:schemeClr val="tx2"/>
          </a:solidFill>
        </p:spPr>
        <p:txBody>
          <a:bodyPr wrap="square" rtlCol="0">
            <a:spAutoFit/>
          </a:bodyPr>
          <a:lstStyle/>
          <a:p>
            <a:r>
              <a:rPr lang="en-GB" sz="2000" dirty="0">
                <a:solidFill>
                  <a:schemeClr val="bg2"/>
                </a:solidFill>
              </a:rPr>
              <a:t>Se requiere la vigilancia del abogado/</a:t>
            </a:r>
            <a:r>
              <a:rPr lang="en-GB" sz="2000" dirty="0" err="1">
                <a:solidFill>
                  <a:schemeClr val="bg2"/>
                </a:solidFill>
              </a:rPr>
              <a:t>ada</a:t>
            </a:r>
            <a:endParaRPr lang="en-GB" sz="2000" dirty="0">
              <a:solidFill>
                <a:schemeClr val="bg2"/>
              </a:solidFill>
            </a:endParaRPr>
          </a:p>
        </p:txBody>
      </p:sp>
    </p:spTree>
    <p:extLst>
      <p:ext uri="{BB962C8B-B14F-4D97-AF65-F5344CB8AC3E}">
        <p14:creationId xmlns:p14="http://schemas.microsoft.com/office/powerpoint/2010/main" val="13235789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 ADAPTACIÓN DE LA LEGISLACIÓN ESPAÑOLA A LA DIRECTIVA</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8" name="CuadroTexto 7">
            <a:extLst>
              <a:ext uri="{FF2B5EF4-FFF2-40B4-BE49-F238E27FC236}">
                <a16:creationId xmlns:a16="http://schemas.microsoft.com/office/drawing/2014/main" id="{3D3DE879-1C98-4E45-BC1F-2B977500D956}"/>
              </a:ext>
            </a:extLst>
          </p:cNvPr>
          <p:cNvSpPr txBox="1"/>
          <p:nvPr/>
        </p:nvSpPr>
        <p:spPr>
          <a:xfrm>
            <a:off x="192692" y="1353204"/>
            <a:ext cx="5531436" cy="5078313"/>
          </a:xfrm>
          <a:prstGeom prst="rect">
            <a:avLst/>
          </a:prstGeom>
          <a:noFill/>
        </p:spPr>
        <p:txBody>
          <a:bodyPr wrap="square" rtlCol="0">
            <a:spAutoFit/>
          </a:bodyPr>
          <a:lstStyle/>
          <a:p>
            <a:endParaRPr lang="es-ES" dirty="0"/>
          </a:p>
          <a:p>
            <a:r>
              <a:rPr lang="es-ES" dirty="0"/>
              <a:t>La LO de 27 de abril de 2015 modificó la Ley de Enjuiciamiento Criminal para la transposición de la Directiva 2010/64/UE (</a:t>
            </a:r>
            <a:r>
              <a:rPr lang="es-ES" dirty="0" err="1"/>
              <a:t>LCEur</a:t>
            </a:r>
            <a:r>
              <a:rPr lang="es-ES" dirty="0"/>
              <a:t> 2010, 1420) , del Parlamento Europeo y del Consejo, de 20 de octubre de 2010, relativa al derecho a interpretación y a traducción en los procesos penales.</a:t>
            </a:r>
          </a:p>
          <a:p>
            <a:endParaRPr lang="es-ES" dirty="0"/>
          </a:p>
          <a:p>
            <a:r>
              <a:rPr lang="es-ES" dirty="0"/>
              <a:t>En este contexto, la reforma modifica la rúbrica del Título V del Libro Primero de la LECrim., que pasa a denominarse «Del derecho a la defensa, a la asistencia jurídica gratuita y a la traducción e interpretación en los juicios criminales.»</a:t>
            </a:r>
          </a:p>
          <a:p>
            <a:endParaRPr lang="es-ES" dirty="0"/>
          </a:p>
          <a:p>
            <a:r>
              <a:rPr lang="es-ES" dirty="0"/>
              <a:t>También se modifican el Capítulo I («Del derecho a la defensa y a la asistencia jurídica gratuita.») y el Capítulo II («Del derecho a la traducción e interpretación.»)</a:t>
            </a:r>
          </a:p>
          <a:p>
            <a:endParaRPr lang="es-ES" dirty="0"/>
          </a:p>
        </p:txBody>
      </p:sp>
    </p:spTree>
    <p:extLst>
      <p:ext uri="{BB962C8B-B14F-4D97-AF65-F5344CB8AC3E}">
        <p14:creationId xmlns:p14="http://schemas.microsoft.com/office/powerpoint/2010/main" val="30250073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980728"/>
            <a:ext cx="4752528" cy="461665"/>
          </a:xfrm>
          <a:prstGeom prst="rect">
            <a:avLst/>
          </a:prstGeom>
          <a:noFill/>
        </p:spPr>
        <p:txBody>
          <a:bodyPr wrap="square" rtlCol="0">
            <a:spAutoFit/>
          </a:bodyPr>
          <a:lstStyle/>
          <a:p>
            <a:r>
              <a:rPr lang="nl-NL" sz="2400" b="1" dirty="0">
                <a:solidFill>
                  <a:schemeClr val="tx2"/>
                </a:solidFill>
              </a:rPr>
              <a:t>Objetivos y temas del módulo</a:t>
            </a:r>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err="1"/>
              <a:t>Introducción</a:t>
            </a:r>
            <a:endParaRPr lang="nl-NL" sz="2400" b="1" dirty="0"/>
          </a:p>
        </p:txBody>
      </p:sp>
      <p:sp>
        <p:nvSpPr>
          <p:cNvPr id="9" name="Tijdelijke aanduiding voor inhoud 2"/>
          <p:cNvSpPr txBox="1">
            <a:spLocks/>
          </p:cNvSpPr>
          <p:nvPr/>
        </p:nvSpPr>
        <p:spPr>
          <a:xfrm>
            <a:off x="251520" y="3935904"/>
            <a:ext cx="7848872" cy="1941367"/>
          </a:xfrm>
          <a:prstGeom prst="rect">
            <a:avLst/>
          </a:prstGeom>
        </p:spPr>
        <p:txBody>
          <a:bodyPr vert="horz" lIns="91440" tIns="45720" rIns="91440" bIns="45720" rtlCol="0">
            <a:noAutofit/>
          </a:bodyPr>
          <a:lstStyle/>
          <a:p>
            <a:r>
              <a:rPr lang="en" sz="2000" b="1" dirty="0">
                <a:solidFill>
                  <a:srgbClr val="00B0F0"/>
                </a:solidFill>
              </a:rPr>
              <a:t>Empoderamiento del abogado/</a:t>
            </a:r>
            <a:r>
              <a:rPr lang="es-ES" sz="2000" b="1" dirty="0" err="1">
                <a:solidFill>
                  <a:srgbClr val="00B0F0"/>
                </a:solidFill>
              </a:rPr>
              <a:t>ada</a:t>
            </a:r>
            <a:r>
              <a:rPr lang="en" sz="2000" b="1" dirty="0">
                <a:solidFill>
                  <a:srgbClr val="00B0F0"/>
                </a:solidFill>
              </a:rPr>
              <a:t> para garantizar los derechos de defensa:</a:t>
            </a:r>
          </a:p>
          <a:p>
            <a:endParaRPr lang="en" sz="2000" dirty="0"/>
          </a:p>
          <a:p>
            <a:pPr marL="342900" indent="-342900">
              <a:buFont typeface="Arial" panose="020B0604020202020204" pitchFamily="34" charset="0"/>
              <a:buChar char="•"/>
            </a:pPr>
            <a:r>
              <a:rPr lang="en" sz="2000" dirty="0"/>
              <a:t>al comprender las posibilidades y las limitaciones de la intepretación judicial</a:t>
            </a:r>
          </a:p>
          <a:p>
            <a:pPr marL="342900" indent="-342900">
              <a:buFont typeface="Arial" panose="020B0604020202020204" pitchFamily="34" charset="0"/>
              <a:buChar char="•"/>
            </a:pPr>
            <a:r>
              <a:rPr lang="en" sz="2000" dirty="0"/>
              <a:t>al desarrollar soluciones prácticas ante posibles riesgos</a:t>
            </a:r>
          </a:p>
          <a:p>
            <a:r>
              <a:rPr lang="en-US" sz="2000" dirty="0"/>
              <a:t> </a:t>
            </a:r>
          </a:p>
          <a:p>
            <a:pPr lvl="0" algn="just">
              <a:buFont typeface="Arial" pitchFamily="34" charset="0"/>
              <a:buChar char="•"/>
            </a:pPr>
            <a:endParaRPr lang="nl-NL" sz="2000" dirty="0"/>
          </a:p>
          <a:p>
            <a:pPr algn="just">
              <a:buFont typeface="Arial" pitchFamily="34" charset="0"/>
              <a:buChar char="•"/>
            </a:pPr>
            <a:endParaRPr lang="nl-NL" sz="2000" dirty="0"/>
          </a:p>
        </p:txBody>
      </p:sp>
      <p:pic>
        <p:nvPicPr>
          <p:cNvPr id="4" name="Picture 3">
            <a:extLst>
              <a:ext uri="{FF2B5EF4-FFF2-40B4-BE49-F238E27FC236}">
                <a16:creationId xmlns:a16="http://schemas.microsoft.com/office/drawing/2014/main" id="{C223344E-06D4-644C-86AC-87A913E77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84" y="1442393"/>
            <a:ext cx="7758608" cy="2349494"/>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16865"/>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 ADAPTACIÓN DE LA LEGISLACIÓN ESPAÑOLA A LA DIRECTIVA</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60231" y="188640"/>
            <a:ext cx="2359923"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8" name="CuadroTexto 7">
            <a:extLst>
              <a:ext uri="{FF2B5EF4-FFF2-40B4-BE49-F238E27FC236}">
                <a16:creationId xmlns:a16="http://schemas.microsoft.com/office/drawing/2014/main" id="{3D3DE879-1C98-4E45-BC1F-2B977500D956}"/>
              </a:ext>
            </a:extLst>
          </p:cNvPr>
          <p:cNvSpPr txBox="1"/>
          <p:nvPr/>
        </p:nvSpPr>
        <p:spPr>
          <a:xfrm>
            <a:off x="123846" y="760050"/>
            <a:ext cx="6536385" cy="5909310"/>
          </a:xfrm>
          <a:prstGeom prst="rect">
            <a:avLst/>
          </a:prstGeom>
          <a:noFill/>
        </p:spPr>
        <p:txBody>
          <a:bodyPr wrap="square" rtlCol="0">
            <a:spAutoFit/>
          </a:bodyPr>
          <a:lstStyle/>
          <a:p>
            <a:r>
              <a:rPr lang="es-ES" dirty="0"/>
              <a:t>El Artículo 123 y ss. </a:t>
            </a:r>
            <a:r>
              <a:rPr lang="es-ES" dirty="0" err="1"/>
              <a:t>LECRim</a:t>
            </a:r>
            <a:r>
              <a:rPr lang="es-ES" dirty="0"/>
              <a:t>. prevén: </a:t>
            </a:r>
          </a:p>
          <a:p>
            <a:endParaRPr lang="es-ES" dirty="0"/>
          </a:p>
          <a:p>
            <a:pPr marL="285750" indent="-285750">
              <a:buFont typeface="Arial" panose="020B0604020202020204" pitchFamily="34" charset="0"/>
              <a:buChar char="•"/>
            </a:pPr>
            <a:r>
              <a:rPr lang="es-ES" dirty="0"/>
              <a:t>Gratuidad de la interpretación y de la traducción escrita de cierta documentación, siendo extensible a las comunicaciones que efectúe con su defensa técnica,  art. 123.1  LECrim; </a:t>
            </a:r>
          </a:p>
          <a:p>
            <a:pPr marL="285750" indent="-285750">
              <a:buFont typeface="Arial" panose="020B0604020202020204" pitchFamily="34" charset="0"/>
              <a:buChar char="•"/>
            </a:pPr>
            <a:r>
              <a:rPr lang="es-ES" dirty="0"/>
              <a:t>las clases de interpretación,  art. 123.2  LECrim; </a:t>
            </a:r>
          </a:p>
          <a:p>
            <a:pPr marL="285750" indent="-285750">
              <a:buFont typeface="Arial" panose="020B0604020202020204" pitchFamily="34" charset="0"/>
              <a:buChar char="•"/>
            </a:pPr>
            <a:r>
              <a:rPr lang="es-ES" dirty="0"/>
              <a:t>el resumen oral de documentos que deben ser traducidos por escrito,  art. 123.3  LECrim; </a:t>
            </a:r>
          </a:p>
          <a:p>
            <a:pPr marL="285750" indent="-285750">
              <a:buFont typeface="Arial" panose="020B0604020202020204" pitchFamily="34" charset="0"/>
              <a:buChar char="•"/>
            </a:pPr>
            <a:r>
              <a:rPr lang="es-ES" dirty="0"/>
              <a:t>la prohibición de que la traducción origine dilaciones,  art. 123.4  LECrim; </a:t>
            </a:r>
          </a:p>
          <a:p>
            <a:pPr marL="285750" indent="-285750">
              <a:buFont typeface="Arial" panose="020B0604020202020204" pitchFamily="34" charset="0"/>
              <a:buChar char="•"/>
            </a:pPr>
            <a:r>
              <a:rPr lang="es-ES" dirty="0"/>
              <a:t>la interpretación a través de las nuevas tecnologías,  art. 123.5  LECrim; y, </a:t>
            </a:r>
          </a:p>
          <a:p>
            <a:pPr marL="285750" indent="-285750">
              <a:buFont typeface="Arial" panose="020B0604020202020204" pitchFamily="34" charset="0"/>
              <a:buChar char="•"/>
            </a:pPr>
            <a:r>
              <a:rPr lang="es-ES" dirty="0"/>
              <a:t>la interpretación en lengua de signos,  arts.123.6   y  127  LECrim. </a:t>
            </a:r>
          </a:p>
          <a:p>
            <a:pPr marL="285750" indent="-285750">
              <a:buFont typeface="Arial" panose="020B0604020202020204" pitchFamily="34" charset="0"/>
              <a:buChar char="•"/>
            </a:pPr>
            <a:r>
              <a:rPr lang="es-ES" dirty="0"/>
              <a:t>la habilitación del intérprete y del traductor por parte del Tribunal, con la posibilidad de controlar su calidad de oficio o a instancia de parte,  art. 124  LECrim; </a:t>
            </a:r>
          </a:p>
          <a:p>
            <a:pPr marL="285750" indent="-285750">
              <a:buFont typeface="Arial" panose="020B0604020202020204" pitchFamily="34" charset="0"/>
              <a:buChar char="•"/>
            </a:pPr>
            <a:r>
              <a:rPr lang="es-ES" dirty="0"/>
              <a:t>la comprobación de que el investigado o encausado precisan intérprete y la posibilidad de solicitar la traducción de ciertos documentos esenciales,  art. 125  LECrim; </a:t>
            </a:r>
          </a:p>
          <a:p>
            <a:pPr marL="285750" indent="-285750">
              <a:buFont typeface="Arial" panose="020B0604020202020204" pitchFamily="34" charset="0"/>
              <a:buChar char="•"/>
            </a:pPr>
            <a:r>
              <a:rPr lang="es-ES" dirty="0"/>
              <a:t>y, la renuncia a la asistencia lingüística, que deberá hacerse de forma expresa,  art. 126  LECrim. </a:t>
            </a:r>
          </a:p>
        </p:txBody>
      </p:sp>
    </p:spTree>
    <p:extLst>
      <p:ext uri="{BB962C8B-B14F-4D97-AF65-F5344CB8AC3E}">
        <p14:creationId xmlns:p14="http://schemas.microsoft.com/office/powerpoint/2010/main" val="15792284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 ADAPTACIÓN DE LA LEGISLACIÓN ESPAÑOLA A LA DIRECTIVA</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8" name="CuadroTexto 7">
            <a:extLst>
              <a:ext uri="{FF2B5EF4-FFF2-40B4-BE49-F238E27FC236}">
                <a16:creationId xmlns:a16="http://schemas.microsoft.com/office/drawing/2014/main" id="{3D3DE879-1C98-4E45-BC1F-2B977500D956}"/>
              </a:ext>
            </a:extLst>
          </p:cNvPr>
          <p:cNvSpPr txBox="1"/>
          <p:nvPr/>
        </p:nvSpPr>
        <p:spPr>
          <a:xfrm>
            <a:off x="192692" y="1353204"/>
            <a:ext cx="5819468" cy="4801314"/>
          </a:xfrm>
          <a:prstGeom prst="rect">
            <a:avLst/>
          </a:prstGeom>
          <a:noFill/>
        </p:spPr>
        <p:txBody>
          <a:bodyPr wrap="square" rtlCol="0">
            <a:spAutoFit/>
          </a:bodyPr>
          <a:lstStyle/>
          <a:p>
            <a:r>
              <a:rPr lang="es-ES_tradnl" dirty="0"/>
              <a:t>Doctrina jurisprudencial sobre el derecho al intérprete (STS núm. 70/2019 de 7 febrero; STS 584/2018 ; STC 188/91 de 3 de octubre; STC 181/94 de 3 de octubre):   </a:t>
            </a:r>
            <a:endParaRPr lang="en-IN" dirty="0"/>
          </a:p>
          <a:p>
            <a:pPr marL="285750" lvl="0" indent="-285750">
              <a:buFont typeface="Arial" panose="020B0604020202020204" pitchFamily="34" charset="0"/>
              <a:buChar char="•"/>
            </a:pPr>
            <a:r>
              <a:rPr lang="es-ES_tradnl" dirty="0"/>
              <a:t>la exigencia de un intérprete en el proceso penal para todos aquellos que desconozcan el idioma castellano deriva directamente de la Constitución española, que reconoce y garantiza los derechos a no sufrir indefensión (art. 24.1) y a la defensa (art. 24.2 ). </a:t>
            </a:r>
            <a:endParaRPr lang="en-IN" dirty="0"/>
          </a:p>
          <a:p>
            <a:pPr marL="285750" lvl="0" indent="-285750">
              <a:buFont typeface="Arial" panose="020B0604020202020204" pitchFamily="34" charset="0"/>
              <a:buChar char="•"/>
            </a:pPr>
            <a:r>
              <a:rPr lang="es-ES_tradnl" dirty="0"/>
              <a:t>El propósito de esta nueva ley ha sido ampliar el derecho a la asistencia de intérprete y el derecho a la traducción.</a:t>
            </a:r>
            <a:endParaRPr lang="en-IN" dirty="0"/>
          </a:p>
          <a:p>
            <a:pPr marL="285750" lvl="0" indent="-285750">
              <a:buFont typeface="Arial" panose="020B0604020202020204" pitchFamily="34" charset="0"/>
              <a:buChar char="•"/>
            </a:pPr>
            <a:r>
              <a:rPr lang="es-ES_tradnl" dirty="0"/>
              <a:t>La asistencia de intérprete no solo se limita a la intervención en las diligencias policiales, sumariales o durante el juicio, sino que se extiende a las comunicaciones del investigado con su Abogado siempre que guardan relación directa con cualquier interrogatorio o vista judicial durante el proceso, o con la presentación de un recurso u otras solicitudes procesales.</a:t>
            </a:r>
            <a:endParaRPr lang="en-IN" dirty="0"/>
          </a:p>
        </p:txBody>
      </p:sp>
    </p:spTree>
    <p:extLst>
      <p:ext uri="{BB962C8B-B14F-4D97-AF65-F5344CB8AC3E}">
        <p14:creationId xmlns:p14="http://schemas.microsoft.com/office/powerpoint/2010/main" val="31577101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 ADAPTACIÓN DE LA LEGISLACIÓN ESPAÑOLA A LA DIRECTIVA</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8" name="CuadroTexto 7">
            <a:extLst>
              <a:ext uri="{FF2B5EF4-FFF2-40B4-BE49-F238E27FC236}">
                <a16:creationId xmlns:a16="http://schemas.microsoft.com/office/drawing/2014/main" id="{3D3DE879-1C98-4E45-BC1F-2B977500D956}"/>
              </a:ext>
            </a:extLst>
          </p:cNvPr>
          <p:cNvSpPr txBox="1"/>
          <p:nvPr/>
        </p:nvSpPr>
        <p:spPr>
          <a:xfrm>
            <a:off x="192692" y="1353204"/>
            <a:ext cx="5531436" cy="4801314"/>
          </a:xfrm>
          <a:prstGeom prst="rect">
            <a:avLst/>
          </a:prstGeom>
          <a:noFill/>
        </p:spPr>
        <p:txBody>
          <a:bodyPr wrap="square" rtlCol="0">
            <a:spAutoFit/>
          </a:bodyPr>
          <a:lstStyle/>
          <a:p>
            <a:pPr marL="285750" lvl="0" indent="-285750">
              <a:buFont typeface="Arial" panose="020B0604020202020204" pitchFamily="34" charset="0"/>
              <a:buChar char="•"/>
            </a:pPr>
            <a:r>
              <a:rPr lang="es-ES_tradnl" dirty="0"/>
              <a:t>La asistencia de intérprete implica que el designado cumpla adecuadamente con su encargo y que su actuación sirva para que el interesado, que no puede expresarse ni entender el castellano, pueda declarar sin problemas de expresión y pueda, a la vez, comprender las declaraciones del resto de personas que intervienen, tomando un cabal conocimiento del desarrollo del juicio en su conjunto.</a:t>
            </a:r>
            <a:endParaRPr lang="en-IN" dirty="0"/>
          </a:p>
          <a:p>
            <a:pPr marL="285750" lvl="0" indent="-285750">
              <a:buFont typeface="Arial" panose="020B0604020202020204" pitchFamily="34" charset="0"/>
              <a:buChar char="•"/>
            </a:pPr>
            <a:r>
              <a:rPr lang="es-ES_tradnl" dirty="0"/>
              <a:t>Cualquiera de las partes que considere que la traducción se está realizando de forma manifiestamente deficiente debe acudir a los remedios previstos legalmente: la petición de nombramiento de nuevo perito y, en caso de denegación, la formulación de la oportuna protesta, conforme a lo dispuesto expresamente en los  </a:t>
            </a:r>
            <a:r>
              <a:rPr lang="es-ES_tradnl" u="sng" dirty="0"/>
              <a:t>artículos 124.3 </a:t>
            </a:r>
            <a:r>
              <a:rPr lang="es-ES_tradnl" dirty="0"/>
              <a:t>  y  </a:t>
            </a:r>
            <a:r>
              <a:rPr lang="es-ES_tradnl" u="sng" dirty="0"/>
              <a:t>125.2 </a:t>
            </a:r>
            <a:r>
              <a:rPr lang="es-ES_tradnl" dirty="0"/>
              <a:t>  de la LECrim . </a:t>
            </a:r>
          </a:p>
          <a:p>
            <a:pPr marL="285750" lvl="0" indent="-285750">
              <a:buFont typeface="Arial" panose="020B0604020202020204" pitchFamily="34" charset="0"/>
              <a:buChar char="•"/>
            </a:pPr>
            <a:endParaRPr lang="en-IN" dirty="0"/>
          </a:p>
        </p:txBody>
      </p:sp>
    </p:spTree>
    <p:extLst>
      <p:ext uri="{BB962C8B-B14F-4D97-AF65-F5344CB8AC3E}">
        <p14:creationId xmlns:p14="http://schemas.microsoft.com/office/powerpoint/2010/main" val="6870070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340768"/>
            <a:ext cx="5148064" cy="5184576"/>
          </a:xfrm>
          <a:prstGeom prst="rect">
            <a:avLst/>
          </a:prstGeom>
        </p:spPr>
        <p:txBody>
          <a:bodyPr vert="horz" lIns="91440" tIns="45720" rIns="91440" bIns="45720" rtlCol="0">
            <a:noAutofit/>
          </a:bodyPr>
          <a:lstStyle/>
          <a:p>
            <a:pPr marL="181355" algn="ctr" defTabSz="490727">
              <a:spcBef>
                <a:spcPts val="3500"/>
              </a:spcBef>
              <a:defRPr sz="3864"/>
            </a:pPr>
            <a:endParaRPr lang="en-US" sz="1600" b="1" dirty="0"/>
          </a:p>
        </p:txBody>
      </p:sp>
      <p:sp>
        <p:nvSpPr>
          <p:cNvPr id="7" name="Vijfhoek 6"/>
          <p:cNvSpPr/>
          <p:nvPr/>
        </p:nvSpPr>
        <p:spPr>
          <a:xfrm>
            <a:off x="0" y="332656"/>
            <a:ext cx="5148064" cy="864096"/>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bg2"/>
                </a:solidFill>
              </a:rPr>
              <a:t>Parte : ADAPTACIÓN DE LA LEGISLACIÓN ESPAÑOLA A LA DIRECTIVA</a:t>
            </a:r>
          </a:p>
        </p:txBody>
      </p:sp>
      <p:pic>
        <p:nvPicPr>
          <p:cNvPr id="6" name="Picture 5">
            <a:extLst>
              <a:ext uri="{FF2B5EF4-FFF2-40B4-BE49-F238E27FC236}">
                <a16:creationId xmlns:a16="http://schemas.microsoft.com/office/drawing/2014/main" id="{11E55309-1527-4C4A-B640-56FAD867D54E}"/>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012160" y="764704"/>
            <a:ext cx="2664296" cy="6016972"/>
          </a:xfrm>
          <a:prstGeom prst="rect">
            <a:avLst/>
          </a:prstGeom>
        </p:spPr>
      </p:pic>
      <p:sp>
        <p:nvSpPr>
          <p:cNvPr id="3" name="TextBox 2">
            <a:extLst>
              <a:ext uri="{FF2B5EF4-FFF2-40B4-BE49-F238E27FC236}">
                <a16:creationId xmlns:a16="http://schemas.microsoft.com/office/drawing/2014/main" id="{F0ADBA02-5CA8-464E-975C-2318A510A9DA}"/>
              </a:ext>
            </a:extLst>
          </p:cNvPr>
          <p:cNvSpPr txBox="1"/>
          <p:nvPr/>
        </p:nvSpPr>
        <p:spPr>
          <a:xfrm>
            <a:off x="1257300" y="1854200"/>
            <a:ext cx="3746748" cy="369332"/>
          </a:xfrm>
          <a:prstGeom prst="rect">
            <a:avLst/>
          </a:prstGeom>
          <a:noFill/>
        </p:spPr>
        <p:txBody>
          <a:bodyPr wrap="square" rtlCol="0">
            <a:spAutoFit/>
          </a:bodyPr>
          <a:lstStyle/>
          <a:p>
            <a:endParaRPr lang="en-GB" dirty="0"/>
          </a:p>
        </p:txBody>
      </p:sp>
      <p:sp>
        <p:nvSpPr>
          <p:cNvPr id="8" name="CuadroTexto 7">
            <a:extLst>
              <a:ext uri="{FF2B5EF4-FFF2-40B4-BE49-F238E27FC236}">
                <a16:creationId xmlns:a16="http://schemas.microsoft.com/office/drawing/2014/main" id="{3D3DE879-1C98-4E45-BC1F-2B977500D956}"/>
              </a:ext>
            </a:extLst>
          </p:cNvPr>
          <p:cNvSpPr txBox="1"/>
          <p:nvPr/>
        </p:nvSpPr>
        <p:spPr>
          <a:xfrm>
            <a:off x="192691" y="1353204"/>
            <a:ext cx="5819469" cy="5078313"/>
          </a:xfrm>
          <a:prstGeom prst="rect">
            <a:avLst/>
          </a:prstGeom>
          <a:noFill/>
        </p:spPr>
        <p:txBody>
          <a:bodyPr wrap="square" rtlCol="0">
            <a:spAutoFit/>
          </a:bodyPr>
          <a:lstStyle/>
          <a:p>
            <a:pPr marL="285750" lvl="0" indent="-285750">
              <a:buFont typeface="Arial" panose="020B0604020202020204" pitchFamily="34" charset="0"/>
              <a:buChar char="•"/>
            </a:pPr>
            <a:r>
              <a:rPr lang="es-ES_tradnl" dirty="0"/>
              <a:t>Por lo que atañe a la existencia de intérprete para un acusado extranjero, se ha afirmado que no es el nombramiento o no de interprete la cuestión que pueda suscitar y dar la medida de la indefensión, sino el conocimiento real por el interesado de la lengua que en el proceso se utilice.</a:t>
            </a:r>
          </a:p>
          <a:p>
            <a:pPr marL="285750" lvl="0" indent="-285750">
              <a:buFont typeface="Arial" panose="020B0604020202020204" pitchFamily="34" charset="0"/>
              <a:buChar char="•"/>
            </a:pPr>
            <a:r>
              <a:rPr lang="es-ES_tradnl" dirty="0"/>
              <a:t>Los casos en que se aprecien momentos puntuales de traducción deficiente, por falta de entendimiento entre el interrogado y el intérprete, no dan lugar sin más a indefensión. </a:t>
            </a:r>
            <a:endParaRPr lang="en-IN" dirty="0"/>
          </a:p>
          <a:p>
            <a:pPr marL="285750" lvl="0" indent="-285750">
              <a:buFont typeface="Arial" panose="020B0604020202020204" pitchFamily="34" charset="0"/>
              <a:buChar char="•"/>
            </a:pPr>
            <a:r>
              <a:rPr lang="es-ES_tradnl" dirty="0"/>
              <a:t>Para que pueda ser apreciada la indefensión derivada de un supuesto defecto de traducción, lo determinante es que se ponga de relieve que el error en la traducción pudo ser relevante para el fallo porque menoscabó la defensa al inducir a error al Tribunal o bien porque le impidió exponer debidamente su versión de los hechos o desarrollar correctamente su defensa. </a:t>
            </a:r>
            <a:endParaRPr lang="en-IN" dirty="0"/>
          </a:p>
          <a:p>
            <a:endParaRPr lang="es-ES" dirty="0"/>
          </a:p>
        </p:txBody>
      </p:sp>
    </p:spTree>
    <p:extLst>
      <p:ext uri="{BB962C8B-B14F-4D97-AF65-F5344CB8AC3E}">
        <p14:creationId xmlns:p14="http://schemas.microsoft.com/office/powerpoint/2010/main" val="15189808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052736"/>
            <a:ext cx="4680520" cy="1440160"/>
          </a:xfrm>
          <a:prstGeom prst="rect">
            <a:avLst/>
          </a:prstGeom>
        </p:spPr>
        <p:txBody>
          <a:bodyPr vert="horz" lIns="91440" tIns="45720" rIns="91440" bIns="45720" rtlCol="0">
            <a:noAutofit/>
          </a:bodyPr>
          <a:lstStyle/>
          <a:p>
            <a:pPr algn="just"/>
            <a:endParaRPr lang="en-US" sz="2000" dirty="0"/>
          </a:p>
          <a:p>
            <a:pPr algn="just"/>
            <a:endParaRPr lang="nl-NL" sz="2000" dirty="0"/>
          </a:p>
        </p:txBody>
      </p:sp>
      <p:sp>
        <p:nvSpPr>
          <p:cNvPr id="2" name="Rectangle 1"/>
          <p:cNvSpPr/>
          <p:nvPr/>
        </p:nvSpPr>
        <p:spPr>
          <a:xfrm>
            <a:off x="-18256" y="716732"/>
            <a:ext cx="5076056" cy="6863417"/>
          </a:xfrm>
          <a:prstGeom prst="rect">
            <a:avLst/>
          </a:prstGeom>
        </p:spPr>
        <p:txBody>
          <a:bodyPr wrap="square">
            <a:spAutoFit/>
          </a:bodyPr>
          <a:lstStyle/>
          <a:p>
            <a:pPr algn="just"/>
            <a:r>
              <a:rPr lang="en-US" sz="2000" b="1" dirty="0"/>
              <a:t>En este módulo: </a:t>
            </a:r>
            <a:endParaRPr lang="en-US" sz="2000" dirty="0"/>
          </a:p>
          <a:p>
            <a:pPr algn="just"/>
            <a:r>
              <a:rPr lang="en-US" sz="2000" dirty="0"/>
              <a:t> </a:t>
            </a:r>
          </a:p>
          <a:p>
            <a:pPr marL="342900" lvl="0" indent="-342900" algn="just">
              <a:buFont typeface="Arial"/>
              <a:buChar char="•"/>
            </a:pPr>
            <a:r>
              <a:rPr lang="en-US" sz="2000" dirty="0" err="1"/>
              <a:t>Hemos</a:t>
            </a:r>
            <a:r>
              <a:rPr lang="en-US" sz="2000" dirty="0"/>
              <a:t> conocido las destrezas y las competencias que debe </a:t>
            </a:r>
            <a:r>
              <a:rPr lang="en-US" sz="2000" dirty="0" err="1"/>
              <a:t>tener</a:t>
            </a:r>
            <a:r>
              <a:rPr lang="en-US" sz="2000" dirty="0"/>
              <a:t> una persona intérprete judicial para contribuir a un juicio justo;</a:t>
            </a:r>
          </a:p>
          <a:p>
            <a:pPr lvl="0" algn="just"/>
            <a:endParaRPr lang="en-US" sz="2000" dirty="0"/>
          </a:p>
          <a:p>
            <a:pPr marL="342900" lvl="0" indent="-342900" algn="just">
              <a:buFont typeface="Arial"/>
              <a:buChar char="•"/>
            </a:pPr>
            <a:r>
              <a:rPr lang="en-US" sz="2000" dirty="0"/>
              <a:t>hemos visto que la ética profesional es de suma importancia;</a:t>
            </a:r>
          </a:p>
          <a:p>
            <a:pPr lvl="0" algn="just"/>
            <a:r>
              <a:rPr lang="en-US" sz="2000" dirty="0"/>
              <a:t> </a:t>
            </a:r>
          </a:p>
          <a:p>
            <a:pPr marL="342900" lvl="0" indent="-342900" algn="just">
              <a:buFont typeface="Arial"/>
              <a:buChar char="•"/>
            </a:pPr>
            <a:r>
              <a:rPr lang="en-US" sz="2000" dirty="0"/>
              <a:t>hemos reflexionado sobre cómo estos conocimientos pueden guiar a los abogados y </a:t>
            </a:r>
            <a:r>
              <a:rPr lang="en-US" sz="2000" dirty="0" err="1"/>
              <a:t>abogadas</a:t>
            </a:r>
            <a:r>
              <a:rPr lang="en-US" sz="2000" dirty="0"/>
              <a:t> en sus acciones durante situaciones problemáticas que surgen en la </a:t>
            </a:r>
            <a:r>
              <a:rPr lang="en-US" sz="2000" dirty="0" err="1"/>
              <a:t>toma</a:t>
            </a:r>
            <a:r>
              <a:rPr lang="en-US" sz="2000" dirty="0"/>
              <a:t> de declaración a través de intérprete.</a:t>
            </a:r>
          </a:p>
          <a:p>
            <a:pPr lvl="0" algn="just"/>
            <a:r>
              <a:rPr lang="en-US" sz="2000" dirty="0"/>
              <a:t> </a:t>
            </a:r>
          </a:p>
          <a:p>
            <a:pPr algn="just"/>
            <a:r>
              <a:rPr lang="en-US" sz="2000" dirty="0"/>
              <a:t>También hemos aprendido que muchas veces es responsabilidad del abogado/a proteger </a:t>
            </a:r>
            <a:r>
              <a:rPr lang="en-US" sz="2000" dirty="0" err="1"/>
              <a:t>activamente</a:t>
            </a:r>
            <a:r>
              <a:rPr lang="en-US" sz="2000" dirty="0"/>
              <a:t> las </a:t>
            </a:r>
            <a:r>
              <a:rPr lang="en-US" sz="2000" dirty="0" err="1"/>
              <a:t>garantías</a:t>
            </a:r>
            <a:r>
              <a:rPr lang="en-US" sz="2000" dirty="0"/>
              <a:t> </a:t>
            </a:r>
            <a:r>
              <a:rPr lang="en-US" sz="2000" dirty="0" err="1"/>
              <a:t>procesales</a:t>
            </a:r>
            <a:r>
              <a:rPr lang="en-US" sz="2000" dirty="0"/>
              <a:t> de sus clientes con una interpretación profesional.</a:t>
            </a:r>
          </a:p>
          <a:p>
            <a:r>
              <a:rPr lang="en-US" sz="2000" dirty="0"/>
              <a:t> </a:t>
            </a:r>
          </a:p>
          <a:p>
            <a:endParaRPr lang="nl-NL" sz="2000" dirty="0"/>
          </a:p>
        </p:txBody>
      </p:sp>
      <p:pic>
        <p:nvPicPr>
          <p:cNvPr id="12" name="Picture 11">
            <a:extLst>
              <a:ext uri="{FF2B5EF4-FFF2-40B4-BE49-F238E27FC236}">
                <a16:creationId xmlns:a16="http://schemas.microsoft.com/office/drawing/2014/main" id="{4574083B-E468-444A-9507-416DACA6A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915" y="19680"/>
            <a:ext cx="4093836" cy="6858000"/>
          </a:xfrm>
          <a:prstGeom prst="rect">
            <a:avLst/>
          </a:prstGeom>
        </p:spPr>
      </p:pic>
      <p:sp>
        <p:nvSpPr>
          <p:cNvPr id="9" name="Tekstvak 13">
            <a:hlinkClick r:id="rId4" action="ppaction://hlinksldjump"/>
          </p:cNvPr>
          <p:cNvSpPr txBox="1"/>
          <p:nvPr/>
        </p:nvSpPr>
        <p:spPr>
          <a:xfrm>
            <a:off x="5220072" y="4258208"/>
            <a:ext cx="3923927" cy="1835087"/>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1600" dirty="0">
                <a:solidFill>
                  <a:schemeClr val="bg2"/>
                </a:solidFill>
              </a:rPr>
              <a:t>En el apartado de bibliografía encontrará las fuentes citadas en este módulo, así como lecturas complementarias sobre cómo entender y evaluar la indispensable profesionalidad que se debe exigir a un intérprete judicial y sobre la influencia del abogado/a a este respecto.</a:t>
            </a:r>
          </a:p>
        </p:txBody>
      </p:sp>
      <p:sp>
        <p:nvSpPr>
          <p:cNvPr id="7" name="Vijfhoek 6"/>
          <p:cNvSpPr/>
          <p:nvPr/>
        </p:nvSpPr>
        <p:spPr>
          <a:xfrm>
            <a:off x="0" y="116632"/>
            <a:ext cx="5580112"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Resumen del módulo</a:t>
            </a:r>
          </a:p>
        </p:txBody>
      </p:sp>
    </p:spTree>
    <p:extLst>
      <p:ext uri="{BB962C8B-B14F-4D97-AF65-F5344CB8AC3E}">
        <p14:creationId xmlns:p14="http://schemas.microsoft.com/office/powerpoint/2010/main" val="387776329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1" y="188641"/>
            <a:ext cx="7920880" cy="6771084"/>
          </a:xfrm>
          <a:prstGeom prst="rect">
            <a:avLst/>
          </a:prstGeom>
        </p:spPr>
        <p:txBody>
          <a:bodyPr wrap="square">
            <a:spAutoFit/>
          </a:bodyPr>
          <a:lstStyle/>
          <a:p>
            <a:r>
              <a:rPr lang="nl-NL" sz="1400" b="1" dirty="0">
                <a:latin typeface="Times New Roman" panose="02020603050405020304" pitchFamily="18" charset="0"/>
                <a:cs typeface="Times New Roman" panose="02020603050405020304" pitchFamily="18" charset="0"/>
              </a:rPr>
              <a:t>NORMATIVA DE LA UNIÓN EUROPEA:</a:t>
            </a:r>
          </a:p>
          <a:p>
            <a:endParaRPr lang="nl-NL" sz="1400" dirty="0">
              <a:latin typeface="Times New Roman" panose="02020603050405020304" pitchFamily="18" charset="0"/>
              <a:cs typeface="Times New Roman" panose="02020603050405020304" pitchFamily="18" charset="0"/>
            </a:endParaRPr>
          </a:p>
          <a:p>
            <a:r>
              <a:rPr lang="nl-NL" sz="1400" dirty="0">
                <a:latin typeface="Times New Roman" panose="02020603050405020304" pitchFamily="18" charset="0"/>
                <a:cs typeface="Times New Roman" panose="02020603050405020304" pitchFamily="18" charset="0"/>
              </a:rPr>
              <a:t>Directiva 2013/48/UE sobre el derecho a la asistencia </a:t>
            </a:r>
            <a:r>
              <a:rPr lang="nl-NL" sz="1400" dirty="0" err="1">
                <a:latin typeface="Times New Roman" panose="02020603050405020304" pitchFamily="18" charset="0"/>
                <a:cs typeface="Times New Roman" panose="02020603050405020304" pitchFamily="18" charset="0"/>
              </a:rPr>
              <a:t>de letrado</a:t>
            </a:r>
            <a:r>
              <a:rPr lang="nl-NL" sz="1400" dirty="0">
                <a:latin typeface="Times New Roman" panose="02020603050405020304" pitchFamily="18" charset="0"/>
                <a:cs typeface="Times New Roman" panose="02020603050405020304" pitchFamily="18" charset="0"/>
              </a:rPr>
              <a:t> en los procesos penales </a:t>
            </a:r>
          </a:p>
          <a:p>
            <a:r>
              <a:rPr lang="nl-NL" sz="1400" dirty="0">
                <a:latin typeface="Times New Roman" panose="02020603050405020304" pitchFamily="18" charset="0"/>
                <a:cs typeface="Times New Roman" panose="02020603050405020304" pitchFamily="18" charset="0"/>
                <a:hlinkClick r:id="rId2"/>
              </a:rPr>
              <a:t>Directiva 2010/64/UE relativa al </a:t>
            </a:r>
            <a:r>
              <a:rPr lang="nl-NL" sz="1400" dirty="0">
                <a:latin typeface="Times New Roman" panose="02020603050405020304" pitchFamily="18" charset="0"/>
                <a:cs typeface="Times New Roman" panose="02020603050405020304" pitchFamily="18" charset="0"/>
              </a:rPr>
              <a:t>derecho a interpretación y a traducción</a:t>
            </a:r>
            <a:r>
              <a:rPr lang="nl-NL" sz="1400" dirty="0" err="1">
                <a:latin typeface="Times New Roman" panose="02020603050405020304" pitchFamily="18" charset="0"/>
                <a:cs typeface="Times New Roman" panose="02020603050405020304" pitchFamily="18" charset="0"/>
              </a:rPr>
              <a:t> en los procesos penales</a:t>
            </a:r>
            <a:endParaRPr lang="nl-NL" sz="1400" dirty="0">
              <a:latin typeface="Times New Roman" panose="02020603050405020304" pitchFamily="18" charset="0"/>
              <a:cs typeface="Times New Roman" panose="02020603050405020304" pitchFamily="18" charset="0"/>
            </a:endParaRPr>
          </a:p>
          <a:p>
            <a:r>
              <a:rPr lang="nl-NL" sz="1400" dirty="0">
                <a:latin typeface="Times New Roman" panose="02020603050405020304" pitchFamily="18" charset="0"/>
                <a:cs typeface="Times New Roman" panose="02020603050405020304" pitchFamily="18" charset="0"/>
                <a:hlinkClick r:id="rId3"/>
              </a:rPr>
              <a:t>Directiva 2012/13/UE relativa al </a:t>
            </a:r>
            <a:r>
              <a:rPr lang="nl-NL" sz="1400" dirty="0">
                <a:latin typeface="Times New Roman" panose="02020603050405020304" pitchFamily="18" charset="0"/>
                <a:cs typeface="Times New Roman" panose="02020603050405020304" pitchFamily="18" charset="0"/>
              </a:rPr>
              <a:t>derecho a la información</a:t>
            </a:r>
            <a:r>
              <a:rPr lang="nl-NL" sz="1400" dirty="0" err="1">
                <a:latin typeface="Times New Roman" panose="02020603050405020304" pitchFamily="18" charset="0"/>
                <a:cs typeface="Times New Roman" panose="02020603050405020304" pitchFamily="18" charset="0"/>
              </a:rPr>
              <a:t> en los procesos penales</a:t>
            </a:r>
            <a:endParaRPr lang="nl-NL" sz="1400" dirty="0">
              <a:latin typeface="Times New Roman" panose="02020603050405020304" pitchFamily="18" charset="0"/>
              <a:cs typeface="Times New Roman" panose="02020603050405020304" pitchFamily="18" charset="0"/>
            </a:endParaRPr>
          </a:p>
          <a:p>
            <a:endParaRPr lang="nl-NL" sz="1400" dirty="0">
              <a:latin typeface="Times New Roman" panose="02020603050405020304" pitchFamily="18" charset="0"/>
              <a:cs typeface="Times New Roman" panose="02020603050405020304" pitchFamily="18" charset="0"/>
            </a:endParaRPr>
          </a:p>
          <a:p>
            <a:r>
              <a:rPr lang="nl-NL" sz="1400" b="1" dirty="0" err="1">
                <a:latin typeface="Times New Roman" panose="02020603050405020304" pitchFamily="18" charset="0"/>
                <a:cs typeface="Times New Roman" panose="02020603050405020304" pitchFamily="18" charset="0"/>
              </a:rPr>
              <a:t>Jurisprudencia del TEDH relativa a la interpretación:</a:t>
            </a:r>
          </a:p>
          <a:p>
            <a:r>
              <a:rPr lang="de-DE" sz="1400" dirty="0" err="1"/>
              <a:t>Decisión n.º 43640/98, 2003</a:t>
            </a:r>
            <a:br>
              <a:rPr lang="de-DE" sz="1400" dirty="0"/>
            </a:br>
            <a:r>
              <a:rPr lang="de-DE" sz="1400" i="1" dirty="0" err="1"/>
              <a:t>¿Pe?</a:t>
            </a:r>
            <a:r>
              <a:rPr lang="de-DE" sz="1400" b="1" dirty="0" err="1"/>
              <a:t>Jurisprudencia</a:t>
            </a:r>
            <a:r>
              <a:rPr lang="de-DE" sz="1400" b="1" dirty="0"/>
              <a:t> </a:t>
            </a:r>
            <a:r>
              <a:rPr lang="de-DE" sz="1400" b="1" dirty="0" err="1"/>
              <a:t>del</a:t>
            </a:r>
            <a:r>
              <a:rPr lang="de-DE" sz="1400" b="1" dirty="0"/>
              <a:t> </a:t>
            </a:r>
            <a:r>
              <a:rPr lang="de-DE" sz="1400" b="1" dirty="0" err="1"/>
              <a:t>Tribunal</a:t>
            </a:r>
            <a:r>
              <a:rPr lang="de-DE" sz="1400" b="1" dirty="0"/>
              <a:t> Europeo </a:t>
            </a:r>
            <a:r>
              <a:rPr lang="de-DE" sz="1400" b="1" dirty="0" err="1"/>
              <a:t>de</a:t>
            </a:r>
            <a:r>
              <a:rPr lang="de-DE" sz="1400" b="1" dirty="0"/>
              <a:t> Derechos </a:t>
            </a:r>
            <a:r>
              <a:rPr lang="de-DE" sz="1400" b="1" dirty="0" err="1"/>
              <a:t>Humanos</a:t>
            </a:r>
            <a:r>
              <a:rPr lang="de-DE" sz="1400" b="1" dirty="0"/>
              <a:t> </a:t>
            </a:r>
            <a:endParaRPr lang="de-DE" sz="1400" dirty="0"/>
          </a:p>
          <a:p>
            <a:r>
              <a:rPr lang="de-DE" sz="1400" i="1" dirty="0" err="1"/>
              <a:t>Baka</a:t>
            </a:r>
            <a:r>
              <a:rPr lang="de-DE" sz="1400" i="1" dirty="0"/>
              <a:t> c. Rumanía</a:t>
            </a:r>
            <a:r>
              <a:rPr lang="de-DE" sz="1400" dirty="0"/>
              <a:t>, </a:t>
            </a:r>
            <a:r>
              <a:rPr lang="de-DE" sz="1400" dirty="0" err="1"/>
              <a:t>n.º</a:t>
            </a:r>
            <a:r>
              <a:rPr lang="de-DE" sz="1400" dirty="0"/>
              <a:t> 30400/02, 2009</a:t>
            </a:r>
            <a:br>
              <a:rPr lang="de-DE" sz="1400" dirty="0"/>
            </a:br>
            <a:r>
              <a:rPr lang="de-DE" sz="1400" i="1" dirty="0" err="1"/>
              <a:t>Brozicek</a:t>
            </a:r>
            <a:r>
              <a:rPr lang="de-DE" sz="1400" i="1" dirty="0"/>
              <a:t> c. </a:t>
            </a:r>
            <a:r>
              <a:rPr lang="de-DE" sz="1400" i="1" dirty="0" err="1"/>
              <a:t>Italia</a:t>
            </a:r>
            <a:r>
              <a:rPr lang="de-DE" sz="1400" dirty="0"/>
              <a:t>, </a:t>
            </a:r>
            <a:r>
              <a:rPr lang="de-DE" sz="1400" dirty="0" err="1"/>
              <a:t>n.º</a:t>
            </a:r>
            <a:r>
              <a:rPr lang="de-DE" sz="1400" dirty="0"/>
              <a:t> 10964/84, 1989 (Serie A </a:t>
            </a:r>
            <a:r>
              <a:rPr lang="de-DE" sz="1400" dirty="0" err="1"/>
              <a:t>n.º</a:t>
            </a:r>
            <a:r>
              <a:rPr lang="de-DE" sz="1400" dirty="0"/>
              <a:t> 167)</a:t>
            </a:r>
            <a:br>
              <a:rPr lang="de-DE" sz="1400" dirty="0"/>
            </a:br>
            <a:r>
              <a:rPr lang="de-DE" sz="1400" i="1" dirty="0" err="1"/>
              <a:t>Cuscani</a:t>
            </a:r>
            <a:r>
              <a:rPr lang="de-DE" sz="1400" i="1" dirty="0"/>
              <a:t> c. </a:t>
            </a:r>
            <a:r>
              <a:rPr lang="de-DE" sz="1400" i="1" dirty="0" err="1"/>
              <a:t>el</a:t>
            </a:r>
            <a:r>
              <a:rPr lang="de-DE" sz="1400" i="1" dirty="0"/>
              <a:t> Reino </a:t>
            </a:r>
            <a:r>
              <a:rPr lang="de-DE" sz="1400" i="1" dirty="0" err="1"/>
              <a:t>Unido</a:t>
            </a:r>
            <a:r>
              <a:rPr lang="de-DE" sz="1400" dirty="0"/>
              <a:t>, </a:t>
            </a:r>
            <a:r>
              <a:rPr lang="de-DE" sz="1400" dirty="0" err="1"/>
              <a:t>n.º</a:t>
            </a:r>
            <a:r>
              <a:rPr lang="de-DE" sz="1400" dirty="0"/>
              <a:t> 32771/96, 2002</a:t>
            </a:r>
            <a:br>
              <a:rPr lang="de-DE" sz="1400" dirty="0"/>
            </a:br>
            <a:r>
              <a:rPr lang="de-DE" sz="1400" i="1" dirty="0" err="1"/>
              <a:t>Delcourt</a:t>
            </a:r>
            <a:r>
              <a:rPr lang="de-DE" sz="1400" i="1" dirty="0"/>
              <a:t> c. </a:t>
            </a:r>
            <a:r>
              <a:rPr lang="de-DE" sz="1400" i="1" dirty="0" err="1"/>
              <a:t>Bélgica</a:t>
            </a:r>
            <a:r>
              <a:rPr lang="de-DE" sz="1400" i="1" dirty="0"/>
              <a:t> </a:t>
            </a:r>
            <a:r>
              <a:rPr lang="de-DE" sz="1400" dirty="0"/>
              <a:t>(</a:t>
            </a:r>
            <a:r>
              <a:rPr lang="de-DE" sz="1400" dirty="0" err="1"/>
              <a:t>decisión de la</a:t>
            </a:r>
            <a:r>
              <a:rPr lang="de-DE" sz="1400" dirty="0"/>
              <a:t> </a:t>
            </a:r>
            <a:r>
              <a:rPr lang="de-DE" sz="1400" dirty="0" err="1"/>
              <a:t>Comisión</a:t>
            </a:r>
            <a:r>
              <a:rPr lang="de-DE" sz="1400" dirty="0"/>
              <a:t>), </a:t>
            </a:r>
            <a:r>
              <a:rPr lang="de-DE" sz="1400" dirty="0" err="1"/>
              <a:t>n.º</a:t>
            </a:r>
            <a:r>
              <a:rPr lang="de-DE" sz="1400" dirty="0"/>
              <a:t> 2689/65, 1967</a:t>
            </a:r>
            <a:br>
              <a:rPr lang="de-DE" sz="1400" dirty="0"/>
            </a:br>
            <a:r>
              <a:rPr lang="de-DE" sz="1400" i="1" dirty="0"/>
              <a:t>Edwards c. </a:t>
            </a:r>
            <a:r>
              <a:rPr lang="de-DE" sz="1400" i="1" dirty="0" err="1"/>
              <a:t>el</a:t>
            </a:r>
            <a:r>
              <a:rPr lang="de-DE" sz="1400" i="1" dirty="0"/>
              <a:t> Reino </a:t>
            </a:r>
            <a:r>
              <a:rPr lang="de-DE" sz="1400" i="1" dirty="0" err="1"/>
              <a:t>Unido</a:t>
            </a:r>
            <a:r>
              <a:rPr lang="de-DE" sz="1400" dirty="0"/>
              <a:t>, </a:t>
            </a:r>
            <a:r>
              <a:rPr lang="de-DE" sz="1400" dirty="0" err="1"/>
              <a:t>n.º</a:t>
            </a:r>
            <a:r>
              <a:rPr lang="de-DE" sz="1400" dirty="0"/>
              <a:t> 13071/87, 1992 (Serie A </a:t>
            </a:r>
            <a:r>
              <a:rPr lang="de-DE" sz="1400" dirty="0" err="1"/>
              <a:t>n.º</a:t>
            </a:r>
            <a:r>
              <a:rPr lang="de-DE" sz="1400" dirty="0"/>
              <a:t> 247-B) </a:t>
            </a:r>
            <a:r>
              <a:rPr lang="de-DE" sz="1400" i="1" dirty="0"/>
              <a:t>Erdem c. Alemania </a:t>
            </a:r>
            <a:r>
              <a:rPr lang="de-DE" sz="1400" dirty="0"/>
              <a:t>(decisión), n.º 38321/97, 1999</a:t>
            </a:r>
            <a:br>
              <a:rPr lang="de-DE" sz="1400" dirty="0"/>
            </a:br>
            <a:r>
              <a:rPr lang="de-DE" sz="1400" i="1" dirty="0"/>
              <a:t>H.K. c. </a:t>
            </a:r>
            <a:r>
              <a:rPr lang="de-DE" sz="1400" i="1" dirty="0" err="1"/>
              <a:t>Bélgica</a:t>
            </a:r>
            <a:r>
              <a:rPr lang="de-DE" sz="1400" i="1" dirty="0"/>
              <a:t> </a:t>
            </a:r>
            <a:r>
              <a:rPr lang="de-DE" sz="1400" dirty="0"/>
              <a:t>(</a:t>
            </a:r>
            <a:r>
              <a:rPr lang="de-DE" sz="1400" dirty="0" err="1"/>
              <a:t>decisión</a:t>
            </a:r>
            <a:r>
              <a:rPr lang="de-DE" sz="1400" dirty="0"/>
              <a:t>), </a:t>
            </a:r>
            <a:r>
              <a:rPr lang="de-DE" sz="1400" dirty="0" err="1"/>
              <a:t>n.º</a:t>
            </a:r>
            <a:r>
              <a:rPr lang="de-DE" sz="1400" dirty="0"/>
              <a:t> 22738/08, 2010</a:t>
            </a:r>
            <a:br>
              <a:rPr lang="de-DE" sz="1400" dirty="0"/>
            </a:br>
            <a:r>
              <a:rPr lang="de-DE" sz="1400" i="1" dirty="0" err="1"/>
              <a:t>Hacioglu</a:t>
            </a:r>
            <a:r>
              <a:rPr lang="de-DE" sz="1400" i="1" dirty="0"/>
              <a:t> c. Rumanía</a:t>
            </a:r>
            <a:r>
              <a:rPr lang="de-DE" sz="1400" dirty="0"/>
              <a:t>, </a:t>
            </a:r>
            <a:r>
              <a:rPr lang="de-DE" sz="1400" dirty="0" err="1"/>
              <a:t>n.º</a:t>
            </a:r>
            <a:r>
              <a:rPr lang="de-DE" sz="1400" dirty="0"/>
              <a:t> 2573/03, 2011</a:t>
            </a:r>
            <a:br>
              <a:rPr lang="de-DE" sz="1400" dirty="0"/>
            </a:br>
            <a:r>
              <a:rPr lang="de-DE" sz="1400" i="1" dirty="0" err="1"/>
              <a:t>Hermi</a:t>
            </a:r>
            <a:r>
              <a:rPr lang="de-DE" sz="1400" i="1" dirty="0"/>
              <a:t> c. </a:t>
            </a:r>
            <a:r>
              <a:rPr lang="de-DE" sz="1400" i="1" dirty="0" err="1"/>
              <a:t>Italia</a:t>
            </a:r>
            <a:r>
              <a:rPr lang="de-DE" sz="1400" i="1" dirty="0"/>
              <a:t> </a:t>
            </a:r>
            <a:r>
              <a:rPr lang="de-DE" sz="1400" dirty="0"/>
              <a:t>[GS], </a:t>
            </a:r>
            <a:r>
              <a:rPr lang="de-DE" sz="1400" dirty="0" err="1"/>
              <a:t>n.º</a:t>
            </a:r>
            <a:r>
              <a:rPr lang="de-DE" sz="1400" dirty="0"/>
              <a:t> 18114/02, apartado 70, TEDH 2006‐XII</a:t>
            </a:r>
            <a:br>
              <a:rPr lang="de-DE" sz="1400" dirty="0"/>
            </a:br>
            <a:r>
              <a:rPr lang="de-DE" sz="1400" i="1" dirty="0"/>
              <a:t>Horvath c. </a:t>
            </a:r>
            <a:r>
              <a:rPr lang="de-DE" sz="1400" i="1" dirty="0" err="1"/>
              <a:t>Bélgica</a:t>
            </a:r>
            <a:r>
              <a:rPr lang="de-DE" sz="1400" i="1" dirty="0"/>
              <a:t> </a:t>
            </a:r>
            <a:r>
              <a:rPr lang="de-DE" sz="1400" dirty="0"/>
              <a:t>(</a:t>
            </a:r>
            <a:r>
              <a:rPr lang="de-DE" sz="1400" dirty="0" err="1"/>
              <a:t>decisión</a:t>
            </a:r>
            <a:r>
              <a:rPr lang="de-DE" sz="1400" dirty="0"/>
              <a:t>), </a:t>
            </a:r>
            <a:r>
              <a:rPr lang="de-DE" sz="1400" dirty="0" err="1"/>
              <a:t>n.º</a:t>
            </a:r>
            <a:r>
              <a:rPr lang="de-DE" sz="1400" dirty="0"/>
              <a:t> 6224/07, 2012</a:t>
            </a:r>
            <a:br>
              <a:rPr lang="de-DE" sz="1400" dirty="0"/>
            </a:br>
            <a:r>
              <a:rPr lang="de-DE" sz="1400" i="1" dirty="0"/>
              <a:t>Husain c. </a:t>
            </a:r>
            <a:r>
              <a:rPr lang="de-DE" sz="1400" i="1" dirty="0" err="1"/>
              <a:t>Italia</a:t>
            </a:r>
            <a:r>
              <a:rPr lang="de-DE" sz="1400" i="1" dirty="0"/>
              <a:t> </a:t>
            </a:r>
            <a:r>
              <a:rPr lang="de-DE" sz="1400" dirty="0"/>
              <a:t>(</a:t>
            </a:r>
            <a:r>
              <a:rPr lang="de-DE" sz="1400" dirty="0" err="1"/>
              <a:t>decisión</a:t>
            </a:r>
            <a:r>
              <a:rPr lang="de-DE" sz="1400" dirty="0"/>
              <a:t>), </a:t>
            </a:r>
            <a:r>
              <a:rPr lang="de-DE" sz="1400" dirty="0" err="1"/>
              <a:t>n.º</a:t>
            </a:r>
            <a:r>
              <a:rPr lang="de-DE" sz="1400" dirty="0"/>
              <a:t> 18913/03, 2005</a:t>
            </a:r>
            <a:r>
              <a:rPr lang="de-DE" sz="1400" i="1" dirty="0"/>
              <a:t>.</a:t>
            </a:r>
            <a:br>
              <a:rPr lang="de-DE" sz="1400" i="1" dirty="0"/>
            </a:br>
            <a:r>
              <a:rPr lang="de-DE" sz="1400" i="1" dirty="0" err="1"/>
              <a:t>Kamasinski</a:t>
            </a:r>
            <a:r>
              <a:rPr lang="de-DE" sz="1400" i="1" dirty="0"/>
              <a:t> c. Austria</a:t>
            </a:r>
            <a:r>
              <a:rPr lang="de-DE" sz="1400" dirty="0"/>
              <a:t>, </a:t>
            </a:r>
            <a:r>
              <a:rPr lang="de-DE" sz="1400" dirty="0" err="1"/>
              <a:t>n.º</a:t>
            </a:r>
            <a:r>
              <a:rPr lang="de-DE" sz="1400" dirty="0"/>
              <a:t> 9783/82, 1989 (Serie A </a:t>
            </a:r>
            <a:r>
              <a:rPr lang="de-DE" sz="1400" dirty="0" err="1"/>
              <a:t>n.º</a:t>
            </a:r>
            <a:r>
              <a:rPr lang="de-DE" sz="1400" dirty="0"/>
              <a:t> 168).</a:t>
            </a:r>
            <a:br>
              <a:rPr lang="de-DE" sz="1400" dirty="0"/>
            </a:br>
            <a:r>
              <a:rPr lang="de-DE" sz="1400" i="1" dirty="0" err="1"/>
              <a:t>Luedicke</a:t>
            </a:r>
            <a:r>
              <a:rPr lang="de-DE" sz="1400" i="1" dirty="0"/>
              <a:t>, Belkacem </a:t>
            </a:r>
            <a:r>
              <a:rPr lang="de-DE" sz="1400" i="1" dirty="0" err="1"/>
              <a:t>y</a:t>
            </a:r>
            <a:r>
              <a:rPr lang="de-DE" sz="1400" i="1" dirty="0"/>
              <a:t> Koç c. Alemania</a:t>
            </a:r>
            <a:r>
              <a:rPr lang="de-DE" sz="1400" dirty="0"/>
              <a:t>, </a:t>
            </a:r>
            <a:r>
              <a:rPr lang="de-DE" sz="1400" dirty="0" err="1"/>
              <a:t>n.º</a:t>
            </a:r>
            <a:r>
              <a:rPr lang="de-DE" sz="1400" dirty="0"/>
              <a:t> 6210/73, 1978 (Serie A </a:t>
            </a:r>
            <a:r>
              <a:rPr lang="de-DE" sz="1400" dirty="0" err="1"/>
              <a:t>n.º</a:t>
            </a:r>
            <a:r>
              <a:rPr lang="de-DE" sz="1400" dirty="0"/>
              <a:t> 29) </a:t>
            </a:r>
            <a:r>
              <a:rPr lang="de-DE" sz="1400" i="1" dirty="0"/>
              <a:t>Mariani c. Francia </a:t>
            </a:r>
            <a:r>
              <a:rPr lang="de-DE" sz="1400" dirty="0"/>
              <a:t>(</a:t>
            </a:r>
            <a:r>
              <a:rPr lang="de-DE" sz="1400" dirty="0" err="1"/>
              <a:t>d</a:t>
            </a:r>
            <a:r>
              <a:rPr lang="de-DE" sz="1400" i="1" dirty="0" err="1"/>
              <a:t>tuhovs</a:t>
            </a:r>
            <a:r>
              <a:rPr lang="de-DE" sz="1400" i="1" dirty="0"/>
              <a:t> c. Alemania </a:t>
            </a:r>
            <a:r>
              <a:rPr lang="de-DE" sz="1400" dirty="0"/>
              <a:t>(</a:t>
            </a:r>
            <a:r>
              <a:rPr lang="de-DE" sz="1400" dirty="0" err="1"/>
              <a:t>decisión</a:t>
            </a:r>
            <a:r>
              <a:rPr lang="de-DE" sz="1400" dirty="0"/>
              <a:t>), </a:t>
            </a:r>
            <a:r>
              <a:rPr lang="de-DE" sz="1400" dirty="0" err="1"/>
              <a:t>n.º</a:t>
            </a:r>
            <a:r>
              <a:rPr lang="de-DE" sz="1400" dirty="0"/>
              <a:t> 60705/08, 2010</a:t>
            </a:r>
            <a:br>
              <a:rPr lang="de-DE" sz="1400" dirty="0"/>
            </a:br>
            <a:r>
              <a:rPr lang="de-DE" sz="1400" i="1" dirty="0" err="1"/>
              <a:t>Plotnicova</a:t>
            </a:r>
            <a:r>
              <a:rPr lang="de-DE" sz="1400" i="1" dirty="0"/>
              <a:t> c. </a:t>
            </a:r>
            <a:r>
              <a:rPr lang="de-DE" sz="1400" i="1" dirty="0" err="1"/>
              <a:t>República</a:t>
            </a:r>
            <a:r>
              <a:rPr lang="de-DE" sz="1400" i="1" dirty="0"/>
              <a:t> </a:t>
            </a:r>
            <a:r>
              <a:rPr lang="de-DE" sz="1400" i="1" dirty="0" err="1"/>
              <a:t>de</a:t>
            </a:r>
            <a:r>
              <a:rPr lang="de-DE" sz="1400" i="1" dirty="0"/>
              <a:t> </a:t>
            </a:r>
            <a:r>
              <a:rPr lang="de-DE" sz="1400" i="1" dirty="0" err="1"/>
              <a:t>Moldavia</a:t>
            </a:r>
            <a:r>
              <a:rPr lang="de-DE" sz="1400" dirty="0"/>
              <a:t>, </a:t>
            </a:r>
            <a:r>
              <a:rPr lang="de-DE" sz="1400" dirty="0" err="1"/>
              <a:t>n.º</a:t>
            </a:r>
            <a:r>
              <a:rPr lang="de-DE" sz="1400" dirty="0"/>
              <a:t> 38623/05, 2012</a:t>
            </a:r>
            <a:br>
              <a:rPr lang="de-DE" sz="1400" dirty="0"/>
            </a:br>
            <a:r>
              <a:rPr lang="de-DE" sz="1400" i="1" dirty="0" err="1"/>
              <a:t>Protopapa</a:t>
            </a:r>
            <a:r>
              <a:rPr lang="de-DE" sz="1400" i="1" dirty="0"/>
              <a:t> c. Turquía</a:t>
            </a:r>
            <a:r>
              <a:rPr lang="de-DE" sz="1400" dirty="0"/>
              <a:t>, </a:t>
            </a:r>
            <a:r>
              <a:rPr lang="de-DE" sz="1400" dirty="0" err="1"/>
              <a:t>n.º</a:t>
            </a:r>
            <a:r>
              <a:rPr lang="de-DE" sz="1400" dirty="0"/>
              <a:t> 16084/90, 2009</a:t>
            </a:r>
            <a:br>
              <a:rPr lang="de-DE" sz="1400" dirty="0"/>
            </a:br>
            <a:r>
              <a:rPr lang="de-DE" sz="1400" i="1" dirty="0"/>
              <a:t>Rahimi c. </a:t>
            </a:r>
            <a:r>
              <a:rPr lang="de-DE" sz="1400" i="1" dirty="0" err="1"/>
              <a:t>Grecia</a:t>
            </a:r>
            <a:r>
              <a:rPr lang="de-DE" sz="1400" dirty="0"/>
              <a:t>, </a:t>
            </a:r>
            <a:r>
              <a:rPr lang="de-DE" sz="1400" dirty="0" err="1"/>
              <a:t>n.º</a:t>
            </a:r>
            <a:r>
              <a:rPr lang="de-DE" sz="1400" dirty="0"/>
              <a:t> 8687/08, 2011</a:t>
            </a:r>
            <a:br>
              <a:rPr lang="de-DE" sz="1400" dirty="0"/>
            </a:br>
            <a:r>
              <a:rPr lang="de-DE" sz="1400" i="1" dirty="0"/>
              <a:t>Shannon c. </a:t>
            </a:r>
            <a:r>
              <a:rPr lang="de-DE" sz="1400" i="1" dirty="0" err="1"/>
              <a:t>Letonia</a:t>
            </a:r>
            <a:r>
              <a:rPr lang="de-DE" sz="1400" dirty="0"/>
              <a:t>, </a:t>
            </a:r>
            <a:r>
              <a:rPr lang="de-DE" sz="1400" dirty="0" err="1"/>
              <a:t>n.º</a:t>
            </a:r>
            <a:r>
              <a:rPr lang="de-DE" sz="1400" dirty="0"/>
              <a:t> 32214/03, 2009</a:t>
            </a:r>
            <a:br>
              <a:rPr lang="de-DE" sz="1400" dirty="0"/>
            </a:br>
            <a:r>
              <a:rPr lang="de-DE" sz="1400" i="1" dirty="0" err="1"/>
              <a:t>Vikulov</a:t>
            </a:r>
            <a:r>
              <a:rPr lang="de-DE" sz="1400" i="1" dirty="0"/>
              <a:t> </a:t>
            </a:r>
            <a:r>
              <a:rPr lang="de-DE" sz="1400" i="1" dirty="0" err="1"/>
              <a:t>y</a:t>
            </a:r>
            <a:r>
              <a:rPr lang="de-DE" sz="1400" i="1" dirty="0"/>
              <a:t> </a:t>
            </a:r>
            <a:r>
              <a:rPr lang="de-DE" sz="1400" i="1" dirty="0" err="1"/>
              <a:t>otros</a:t>
            </a:r>
            <a:r>
              <a:rPr lang="de-DE" sz="1400" i="1" dirty="0"/>
              <a:t> c. </a:t>
            </a:r>
            <a:r>
              <a:rPr lang="de-DE" sz="1400" i="1" dirty="0" err="1"/>
              <a:t>Letonia</a:t>
            </a:r>
            <a:r>
              <a:rPr lang="de-DE" sz="1400" i="1" dirty="0"/>
              <a:t> </a:t>
            </a:r>
            <a:r>
              <a:rPr lang="de-DE" sz="1400" dirty="0"/>
              <a:t>(</a:t>
            </a:r>
            <a:r>
              <a:rPr lang="de-DE" sz="1400" dirty="0" err="1"/>
              <a:t>decisión</a:t>
            </a:r>
            <a:r>
              <a:rPr lang="de-DE" sz="1400" dirty="0"/>
              <a:t>), </a:t>
            </a:r>
            <a:r>
              <a:rPr lang="de-DE" sz="1400" dirty="0" err="1"/>
              <a:t>n.º</a:t>
            </a:r>
            <a:r>
              <a:rPr lang="de-DE" sz="1400" dirty="0"/>
              <a:t> 16870/03, 2006 </a:t>
            </a:r>
          </a:p>
          <a:p>
            <a:endParaRPr lang="en-US" sz="1400" dirty="0">
              <a:latin typeface="Times New Roman" panose="02020603050405020304" pitchFamily="18" charset="0"/>
              <a:cs typeface="Times New Roman" panose="02020603050405020304" pitchFamily="18" charset="0"/>
            </a:endParaRPr>
          </a:p>
          <a:p>
            <a:endParaRPr lang="nl-N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92076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496944" cy="5909310"/>
          </a:xfrm>
          <a:prstGeom prst="rect">
            <a:avLst/>
          </a:prstGeom>
        </p:spPr>
        <p:txBody>
          <a:bodyPr wrap="square">
            <a:spAutoFit/>
          </a:bodyPr>
          <a:lstStyle/>
          <a:p>
            <a:pPr lvl="0"/>
            <a:r>
              <a:rPr lang="en-US" sz="1400" b="1" dirty="0">
                <a:solidFill>
                  <a:srgbClr val="001C3D"/>
                </a:solidFill>
                <a:latin typeface="Times New Roman" panose="02020603050405020304" pitchFamily="18" charset="0"/>
                <a:cs typeface="Times New Roman" panose="02020603050405020304" pitchFamily="18" charset="0"/>
              </a:rPr>
              <a:t>BIBLIOGRAFÍA COMPLEMENTARIA: </a:t>
            </a:r>
          </a:p>
          <a:p>
            <a:endParaRPr lang="en-US" sz="1400" dirty="0">
              <a:cs typeface="Times New Roman" panose="02020603050405020304" pitchFamily="18" charset="0"/>
            </a:endParaRPr>
          </a:p>
          <a:p>
            <a:r>
              <a:rPr lang="en-US" sz="1400" dirty="0">
                <a:cs typeface="Times New Roman" panose="02020603050405020304" pitchFamily="18" charset="0"/>
              </a:rPr>
              <a:t>Brannan, J. (2017) </a:t>
            </a:r>
            <a:r>
              <a:rPr lang="en-US" sz="1400" i="1" dirty="0">
                <a:cs typeface="Times New Roman" panose="02020603050405020304" pitchFamily="18" charset="0"/>
              </a:rPr>
              <a:t>I</a:t>
            </a:r>
            <a:r>
              <a:rPr lang="en" sz="1400" i="1" dirty="0" err="1"/>
              <a:t>dentifying</a:t>
            </a:r>
            <a:r>
              <a:rPr lang="en" sz="1400" i="1" dirty="0"/>
              <a:t> written translation in criminal proceedings as a separate right: scope and supervision under European law , </a:t>
            </a:r>
            <a:r>
              <a:rPr lang="en" sz="1400" dirty="0" err="1"/>
              <a:t>JoStrans</a:t>
            </a:r>
            <a:r>
              <a:rPr lang="en" sz="1400" dirty="0"/>
              <a:t> The Journal of Specialized Translation, Issue 27+</a:t>
            </a:r>
          </a:p>
          <a:p>
            <a:endParaRPr lang="en" sz="1400" dirty="0"/>
          </a:p>
          <a:p>
            <a:r>
              <a:rPr lang="en" sz="1400" dirty="0"/>
              <a:t>Brannan, J., European Court of Human Rights case-law on the right to language assistance in criminal proceedings. En: </a:t>
            </a:r>
            <a:r>
              <a:rPr lang="en" sz="1400" i="1" dirty="0"/>
              <a:t>Conferencia de EULITA, 27 nov. 2009, Amberes</a:t>
            </a:r>
            <a:r>
              <a:rPr lang="en" sz="1400" dirty="0"/>
              <a:t>. EULITA. </a:t>
            </a:r>
          </a:p>
          <a:p>
            <a:endParaRPr lang="en" sz="1400" dirty="0"/>
          </a:p>
          <a:p>
            <a:r>
              <a:rPr lang="de-DE" sz="1400" dirty="0"/>
              <a:t>Driesen, C. &amp; Drummond G. (2011). The "Tandem </a:t>
            </a:r>
            <a:r>
              <a:rPr lang="de-DE" sz="1400" dirty="0" err="1"/>
              <a:t>Method</a:t>
            </a:r>
            <a:r>
              <a:rPr lang="de-DE" sz="1400" dirty="0"/>
              <a:t> Training Interpreters </a:t>
            </a:r>
            <a:r>
              <a:rPr lang="de-DE" sz="1400" dirty="0" err="1"/>
              <a:t>to</a:t>
            </a:r>
            <a:r>
              <a:rPr lang="de-DE" sz="1400" dirty="0"/>
              <a:t> Work at National Courts. </a:t>
            </a:r>
            <a:r>
              <a:rPr lang="de-DE" sz="1400" i="1" dirty="0"/>
              <a:t>Forum </a:t>
            </a:r>
            <a:r>
              <a:rPr lang="de-DE" sz="1400" i="1" dirty="0" err="1"/>
              <a:t>Université</a:t>
            </a:r>
            <a:r>
              <a:rPr lang="de-DE" sz="1400" i="1" dirty="0"/>
              <a:t> Paris 3 </a:t>
            </a:r>
            <a:r>
              <a:rPr lang="de-DE" sz="1400" i="1" dirty="0" err="1"/>
              <a:t>Sorbonne</a:t>
            </a:r>
            <a:r>
              <a:rPr lang="de-DE" sz="1400" i="1" dirty="0"/>
              <a:t> </a:t>
            </a:r>
            <a:r>
              <a:rPr lang="de-DE" sz="1400" i="1" dirty="0" err="1"/>
              <a:t>Nouvelle</a:t>
            </a:r>
            <a:r>
              <a:rPr lang="de-DE" sz="1400" i="1" dirty="0"/>
              <a:t> KSCI</a:t>
            </a:r>
            <a:r>
              <a:rPr lang="de-DE" sz="1400" dirty="0"/>
              <a:t>, </a:t>
            </a:r>
            <a:r>
              <a:rPr lang="de-DE" sz="1400" b="1" dirty="0"/>
              <a:t>9</a:t>
            </a:r>
            <a:r>
              <a:rPr lang="de-DE" sz="1400" dirty="0"/>
              <a:t> (2), p. 139-156.</a:t>
            </a:r>
          </a:p>
          <a:p>
            <a:endParaRPr lang="de-DE" sz="1400" dirty="0"/>
          </a:p>
          <a:p>
            <a:r>
              <a:rPr lang="de-DE" sz="1400" dirty="0"/>
              <a:t>Driesen, C. (2016). </a:t>
            </a:r>
            <a:r>
              <a:rPr lang="de-DE" sz="1400" dirty="0" err="1"/>
              <a:t>L’interpretation</a:t>
            </a:r>
            <a:r>
              <a:rPr lang="de-DE" sz="1400" dirty="0"/>
              <a:t> </a:t>
            </a:r>
            <a:r>
              <a:rPr lang="de-DE" sz="1400" dirty="0" err="1"/>
              <a:t>juridique</a:t>
            </a:r>
            <a:r>
              <a:rPr lang="de-DE" sz="1400" dirty="0"/>
              <a:t> : </a:t>
            </a:r>
            <a:r>
              <a:rPr lang="de-DE" sz="1400" dirty="0" err="1"/>
              <a:t>surmonter</a:t>
            </a:r>
            <a:r>
              <a:rPr lang="de-DE" sz="1400" dirty="0"/>
              <a:t> </a:t>
            </a:r>
            <a:r>
              <a:rPr lang="de-DE" sz="1400" dirty="0" err="1"/>
              <a:t>une</a:t>
            </a:r>
            <a:r>
              <a:rPr lang="de-DE" sz="1400" dirty="0"/>
              <a:t> </a:t>
            </a:r>
            <a:r>
              <a:rPr lang="de-DE" sz="1400" dirty="0" err="1"/>
              <a:t>apparente</a:t>
            </a:r>
            <a:r>
              <a:rPr lang="de-DE" sz="1400" dirty="0"/>
              <a:t> </a:t>
            </a:r>
            <a:r>
              <a:rPr lang="de-DE" sz="1400" dirty="0" err="1"/>
              <a:t>complexité</a:t>
            </a:r>
            <a:r>
              <a:rPr lang="de-DE" sz="1400" dirty="0"/>
              <a:t>. En </a:t>
            </a:r>
            <a:r>
              <a:rPr lang="de-DE" sz="1400" dirty="0" err="1"/>
              <a:t>revue</a:t>
            </a:r>
            <a:r>
              <a:rPr lang="de-DE" sz="1400" dirty="0"/>
              <a:t> </a:t>
            </a:r>
            <a:r>
              <a:rPr lang="de-DE" sz="1400" dirty="0" err="1"/>
              <a:t>française</a:t>
            </a:r>
            <a:r>
              <a:rPr lang="de-DE" sz="1400" dirty="0"/>
              <a:t> de </a:t>
            </a:r>
            <a:r>
              <a:rPr lang="de-DE" sz="1400" dirty="0" err="1"/>
              <a:t>linguistique</a:t>
            </a:r>
            <a:r>
              <a:rPr lang="de-DE" sz="1400" dirty="0"/>
              <a:t> </a:t>
            </a:r>
            <a:r>
              <a:rPr lang="de-DE" sz="1400" dirty="0" err="1"/>
              <a:t>appliquée</a:t>
            </a:r>
            <a:r>
              <a:rPr lang="de-DE" sz="1400" dirty="0"/>
              <a:t> 2016/1 (vol. </a:t>
            </a:r>
            <a:r>
              <a:rPr lang="de-DE" sz="1400" dirty="0" err="1"/>
              <a:t>Xxi</a:t>
            </a:r>
            <a:r>
              <a:rPr lang="de-DE" sz="1400" dirty="0"/>
              <a:t>), (pp. 91-110). Pub. </a:t>
            </a:r>
            <a:r>
              <a:rPr lang="de-DE" sz="1400" dirty="0" err="1"/>
              <a:t>Linguistiques</a:t>
            </a:r>
            <a:r>
              <a:rPr lang="de-DE" sz="1400" dirty="0"/>
              <a:t>.</a:t>
            </a:r>
            <a:br>
              <a:rPr lang="de-DE" sz="1400" dirty="0"/>
            </a:br>
            <a:r>
              <a:rPr lang="de-DE" sz="1400" dirty="0"/>
              <a:t>Disponible </a:t>
            </a:r>
            <a:r>
              <a:rPr lang="de-DE" sz="1400" dirty="0" err="1"/>
              <a:t>en</a:t>
            </a:r>
            <a:r>
              <a:rPr lang="de-DE" sz="1400" dirty="0"/>
              <a:t>: http://</a:t>
            </a:r>
            <a:r>
              <a:rPr lang="de-DE" sz="1400" dirty="0" err="1"/>
              <a:t>www.Cairn.Info</a:t>
            </a:r>
            <a:r>
              <a:rPr lang="de-DE" sz="1400" dirty="0"/>
              <a:t>/revue-</a:t>
            </a:r>
            <a:r>
              <a:rPr lang="de-DE" sz="1400" dirty="0" err="1"/>
              <a:t>francaise</a:t>
            </a:r>
            <a:r>
              <a:rPr lang="de-DE" sz="1400" dirty="0"/>
              <a:t>-de-</a:t>
            </a:r>
            <a:r>
              <a:rPr lang="de-DE" sz="1400" dirty="0" err="1"/>
              <a:t>linguistique</a:t>
            </a:r>
            <a:r>
              <a:rPr lang="de-DE" sz="1400" dirty="0"/>
              <a:t>- appliquee-2016-1.Htm </a:t>
            </a:r>
          </a:p>
          <a:p>
            <a:endParaRPr lang="de-DE" sz="1400" dirty="0"/>
          </a:p>
          <a:p>
            <a:r>
              <a:rPr lang="en" sz="1400" dirty="0" err="1"/>
              <a:t>Gaiba</a:t>
            </a:r>
            <a:r>
              <a:rPr lang="en" sz="1400" dirty="0"/>
              <a:t>, F. (1998). </a:t>
            </a:r>
            <a:r>
              <a:rPr lang="en" sz="1400" i="1" dirty="0"/>
              <a:t>The Origins of Simultaneous Interpretation: The Nuremberg Trial (Perspectives on Translation)</a:t>
            </a:r>
            <a:r>
              <a:rPr lang="en" sz="1400" dirty="0"/>
              <a:t>. illustrated edition ed. University of Ottawa Press. </a:t>
            </a:r>
          </a:p>
          <a:p>
            <a:r>
              <a:rPr lang="en" sz="1400" dirty="0" err="1"/>
              <a:t>Mikkelson</a:t>
            </a:r>
            <a:r>
              <a:rPr lang="en" sz="1400" dirty="0"/>
              <a:t>, H., (2000). </a:t>
            </a:r>
            <a:r>
              <a:rPr lang="en" sz="1400" i="1" dirty="0"/>
              <a:t>The Interpreter's Companion</a:t>
            </a:r>
            <a:r>
              <a:rPr lang="en" sz="1400" dirty="0"/>
              <a:t>. 4.ª ed. </a:t>
            </a:r>
            <a:r>
              <a:rPr lang="en" sz="1400" dirty="0" err="1"/>
              <a:t>Acebo</a:t>
            </a:r>
            <a:r>
              <a:rPr lang="en" sz="1400" dirty="0"/>
              <a:t>. </a:t>
            </a:r>
          </a:p>
          <a:p>
            <a:endParaRPr lang="en" sz="1400" dirty="0"/>
          </a:p>
          <a:p>
            <a:r>
              <a:rPr lang="en" sz="1400" dirty="0" err="1"/>
              <a:t>Mikkelson</a:t>
            </a:r>
            <a:r>
              <a:rPr lang="en" sz="1400" dirty="0"/>
              <a:t>, H., (2000). </a:t>
            </a:r>
            <a:r>
              <a:rPr lang="en" sz="1400" i="1" dirty="0"/>
              <a:t>Introduction to Court Interpreting (Translation Practices Explained)</a:t>
            </a:r>
            <a:r>
              <a:rPr lang="en" sz="1400" dirty="0"/>
              <a:t>. St Jerome Pub. </a:t>
            </a:r>
          </a:p>
          <a:p>
            <a:endParaRPr lang="en" sz="1400" dirty="0"/>
          </a:p>
          <a:p>
            <a:r>
              <a:rPr lang="en" sz="1400" dirty="0" err="1"/>
              <a:t>Shlesinger</a:t>
            </a:r>
            <a:r>
              <a:rPr lang="en" sz="1400" dirty="0"/>
              <a:t>, M. &amp; </a:t>
            </a:r>
            <a:r>
              <a:rPr lang="en" sz="1400" dirty="0" err="1"/>
              <a:t>Pöchhacker</a:t>
            </a:r>
            <a:r>
              <a:rPr lang="en" sz="1400" dirty="0"/>
              <a:t>, F. (2010). </a:t>
            </a:r>
            <a:r>
              <a:rPr lang="en" sz="1400" i="1" dirty="0"/>
              <a:t>Doing justice to court interpreting</a:t>
            </a:r>
            <a:r>
              <a:rPr lang="en" sz="1400" dirty="0"/>
              <a:t>. Ámsterdam: John Benjamins Pub. </a:t>
            </a:r>
          </a:p>
          <a:p>
            <a:endParaRPr lang="en" sz="1400" dirty="0"/>
          </a:p>
          <a:p>
            <a:r>
              <a:rPr lang="de-DE" sz="1400" dirty="0" err="1"/>
              <a:t>Seleskovitch</a:t>
            </a:r>
            <a:r>
              <a:rPr lang="de-DE" sz="1400" dirty="0"/>
              <a:t>, D., Lederer, M.(2001). </a:t>
            </a:r>
            <a:r>
              <a:rPr lang="de-DE" sz="1400" i="1" dirty="0"/>
              <a:t>Interpreter </a:t>
            </a:r>
            <a:r>
              <a:rPr lang="de-DE" sz="1400" i="1" dirty="0" err="1"/>
              <a:t>pour</a:t>
            </a:r>
            <a:r>
              <a:rPr lang="de-DE" sz="1400" i="1" dirty="0"/>
              <a:t> </a:t>
            </a:r>
            <a:r>
              <a:rPr lang="de-DE" sz="1400" i="1" dirty="0" err="1"/>
              <a:t>traduire</a:t>
            </a:r>
            <a:r>
              <a:rPr lang="de-DE" sz="1400" dirty="0"/>
              <a:t>. 4.ª </a:t>
            </a:r>
            <a:r>
              <a:rPr lang="de-DE" sz="1400" dirty="0" err="1"/>
              <a:t>ed</a:t>
            </a:r>
            <a:r>
              <a:rPr lang="de-DE" sz="1400" dirty="0"/>
              <a:t>.  Didier </a:t>
            </a:r>
            <a:r>
              <a:rPr lang="de-DE" sz="1400" dirty="0" err="1"/>
              <a:t>érudition</a:t>
            </a:r>
            <a:r>
              <a:rPr lang="de-DE" sz="1400" dirty="0"/>
              <a:t>.</a:t>
            </a:r>
          </a:p>
          <a:p>
            <a:endParaRPr lang="de-DE" sz="1400" dirty="0"/>
          </a:p>
          <a:p>
            <a:endParaRPr lang="en-US" sz="1400" dirty="0">
              <a:latin typeface="Times New Roman" panose="02020603050405020304" pitchFamily="18" charset="0"/>
              <a:cs typeface="Times New Roman" panose="02020603050405020304" pitchFamily="18" charset="0"/>
            </a:endParaRPr>
          </a:p>
          <a:p>
            <a:pPr lvl="0"/>
            <a:endParaRPr lang="en-US" sz="1400" dirty="0">
              <a:solidFill>
                <a:srgbClr val="001C3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0364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1" y="188641"/>
            <a:ext cx="7920880" cy="5940088"/>
          </a:xfrm>
          <a:prstGeom prst="rect">
            <a:avLst/>
          </a:prstGeom>
        </p:spPr>
        <p:txBody>
          <a:bodyPr wrap="square">
            <a:spAutoFit/>
          </a:bodyPr>
          <a:lstStyle/>
          <a:p>
            <a:r>
              <a:rPr lang="nl-NL" sz="1400" b="1" dirty="0">
                <a:latin typeface="Times New Roman" panose="02020603050405020304" pitchFamily="18" charset="0"/>
                <a:cs typeface="Times New Roman" panose="02020603050405020304" pitchFamily="18" charset="0"/>
              </a:rPr>
              <a:t>NORMATIVA ESPAÑOLA:</a:t>
            </a:r>
          </a:p>
          <a:p>
            <a:endParaRPr lang="nl-NL" sz="1400" dirty="0">
              <a:latin typeface="Times New Roman" panose="02020603050405020304" pitchFamily="18" charset="0"/>
              <a:cs typeface="Times New Roman" panose="02020603050405020304" pitchFamily="18" charset="0"/>
            </a:endParaRPr>
          </a:p>
          <a:p>
            <a:r>
              <a:rPr lang="nl-NL" sz="1400" dirty="0">
                <a:latin typeface="Times New Roman" panose="02020603050405020304" pitchFamily="18" charset="0"/>
                <a:cs typeface="Times New Roman" panose="02020603050405020304" pitchFamily="18" charset="0"/>
              </a:rPr>
              <a:t>Ley de Enjuiciamiento Criminal</a:t>
            </a:r>
          </a:p>
          <a:p>
            <a:r>
              <a:rPr lang="es-ES" sz="1400" dirty="0">
                <a:latin typeface="Times New Roman" panose="02020603050405020304" pitchFamily="18" charset="0"/>
                <a:cs typeface="Times New Roman" panose="02020603050405020304" pitchFamily="18" charset="0"/>
              </a:rPr>
              <a:t>Ley 4/2015, de 27 de abril, Estatuto de la víctima del delito.</a:t>
            </a:r>
            <a:endParaRPr lang="nl-NL" sz="1400" dirty="0">
              <a:latin typeface="Times New Roman" panose="02020603050405020304" pitchFamily="18" charset="0"/>
              <a:cs typeface="Times New Roman" panose="02020603050405020304" pitchFamily="18" charset="0"/>
            </a:endParaRPr>
          </a:p>
          <a:p>
            <a:endParaRPr lang="nl-NL" sz="1400" dirty="0">
              <a:latin typeface="Times New Roman" panose="02020603050405020304" pitchFamily="18" charset="0"/>
              <a:cs typeface="Times New Roman" panose="02020603050405020304" pitchFamily="18" charset="0"/>
            </a:endParaRPr>
          </a:p>
          <a:p>
            <a:r>
              <a:rPr lang="nl-NL" sz="1400" b="1" dirty="0">
                <a:latin typeface="Times New Roman" panose="02020603050405020304" pitchFamily="18" charset="0"/>
                <a:cs typeface="Times New Roman" panose="02020603050405020304" pitchFamily="18" charset="0"/>
              </a:rPr>
              <a:t>JURISPRUDENCIA </a:t>
            </a:r>
            <a:r>
              <a:rPr lang="es-ES_tradnl" sz="1400" b="1" dirty="0">
                <a:latin typeface="Times New Roman" panose="02020603050405020304" pitchFamily="18" charset="0"/>
                <a:cs typeface="Times New Roman" panose="02020603050405020304" pitchFamily="18" charset="0"/>
              </a:rPr>
              <a:t>ESPAÑOLA</a:t>
            </a:r>
          </a:p>
          <a:p>
            <a:endParaRPr lang="es-ES_tradnl" sz="1400" dirty="0"/>
          </a:p>
          <a:p>
            <a:r>
              <a:rPr lang="es-ES_tradnl" sz="1400" dirty="0"/>
              <a:t>STS núm. 70/2019 de 7 febrero; </a:t>
            </a:r>
          </a:p>
          <a:p>
            <a:endParaRPr lang="es-ES_tradnl" sz="1400" dirty="0"/>
          </a:p>
          <a:p>
            <a:r>
              <a:rPr lang="es-ES_tradnl" sz="1400" dirty="0"/>
              <a:t>STS 584/2018 ; </a:t>
            </a:r>
          </a:p>
          <a:p>
            <a:endParaRPr lang="es-ES_tradnl" sz="1400" dirty="0"/>
          </a:p>
          <a:p>
            <a:r>
              <a:rPr lang="es-ES_tradnl" sz="1400" dirty="0"/>
              <a:t>STC 188/91 de 3 de octubre; </a:t>
            </a:r>
          </a:p>
          <a:p>
            <a:endParaRPr lang="es-ES_tradnl" sz="1400" dirty="0"/>
          </a:p>
          <a:p>
            <a:r>
              <a:rPr lang="es-ES_tradnl" sz="1400" dirty="0"/>
              <a:t>STC 181/94 de 3 de octubre.</a:t>
            </a:r>
          </a:p>
          <a:p>
            <a:endParaRPr lang="es-ES_tradnl" sz="1400" b="1" dirty="0">
              <a:latin typeface="Times New Roman" panose="02020603050405020304" pitchFamily="18" charset="0"/>
              <a:cs typeface="Times New Roman" panose="02020603050405020304" pitchFamily="18" charset="0"/>
            </a:endParaRPr>
          </a:p>
          <a:p>
            <a:r>
              <a:rPr lang="es-ES_tradnl" sz="1400" b="1" dirty="0">
                <a:latin typeface="Times New Roman" panose="02020603050405020304" pitchFamily="18" charset="0"/>
                <a:cs typeface="Times New Roman" panose="02020603050405020304" pitchFamily="18" charset="0"/>
              </a:rPr>
              <a:t>BIBLIOGRAFÍA ESPAÑOLA COMPLEMENTARIA</a:t>
            </a:r>
          </a:p>
          <a:p>
            <a:endParaRPr lang="es-ES_tradnl" sz="1400" b="1" dirty="0">
              <a:latin typeface="Times New Roman" panose="02020603050405020304" pitchFamily="18" charset="0"/>
              <a:cs typeface="Times New Roman" panose="02020603050405020304" pitchFamily="18" charset="0"/>
            </a:endParaRPr>
          </a:p>
          <a:p>
            <a:r>
              <a:rPr lang="es-ES_tradnl" sz="1400" dirty="0">
                <a:latin typeface="Times New Roman" panose="02020603050405020304" pitchFamily="18" charset="0"/>
                <a:cs typeface="Times New Roman" panose="02020603050405020304" pitchFamily="18" charset="0"/>
              </a:rPr>
              <a:t>José, Portal </a:t>
            </a:r>
            <a:r>
              <a:rPr lang="es-ES_tradnl" sz="1400" dirty="0" err="1">
                <a:latin typeface="Times New Roman" panose="02020603050405020304" pitchFamily="18" charset="0"/>
                <a:cs typeface="Times New Roman" panose="02020603050405020304" pitchFamily="18" charset="0"/>
              </a:rPr>
              <a:t>Manrubia</a:t>
            </a:r>
            <a:r>
              <a:rPr lang="es-ES_tradnl" sz="1400" dirty="0">
                <a:latin typeface="Times New Roman" panose="02020603050405020304" pitchFamily="18" charset="0"/>
                <a:cs typeface="Times New Roman" panose="02020603050405020304" pitchFamily="18" charset="0"/>
              </a:rPr>
              <a:t>, </a:t>
            </a:r>
            <a:r>
              <a:rPr lang="es-ES" sz="1400" i="1" dirty="0">
                <a:latin typeface="Times New Roman" panose="02020603050405020304" pitchFamily="18" charset="0"/>
                <a:cs typeface="Times New Roman" panose="02020603050405020304" pitchFamily="18" charset="0"/>
              </a:rPr>
              <a:t>El derecho a la interpretación y traducción en el proceso penal</a:t>
            </a:r>
            <a:r>
              <a:rPr lang="es-ES" sz="1400" dirty="0">
                <a:latin typeface="Times New Roman" panose="02020603050405020304" pitchFamily="18" charset="0"/>
                <a:cs typeface="Times New Roman" panose="02020603050405020304" pitchFamily="18" charset="0"/>
              </a:rPr>
              <a:t>.</a:t>
            </a:r>
          </a:p>
          <a:p>
            <a:r>
              <a:rPr lang="es-ES" sz="1400" dirty="0">
                <a:latin typeface="Times New Roman" panose="02020603050405020304" pitchFamily="18" charset="0"/>
                <a:cs typeface="Times New Roman" panose="02020603050405020304" pitchFamily="18" charset="0"/>
              </a:rPr>
              <a:t>BIB 2016\21176. </a:t>
            </a:r>
          </a:p>
          <a:p>
            <a:endParaRPr lang="es-ES" sz="1400" dirty="0">
              <a:latin typeface="Times New Roman" panose="02020603050405020304" pitchFamily="18" charset="0"/>
              <a:cs typeface="Times New Roman" panose="02020603050405020304" pitchFamily="18" charset="0"/>
            </a:endParaRPr>
          </a:p>
          <a:p>
            <a:r>
              <a:rPr lang="es-ES" sz="1400" dirty="0">
                <a:latin typeface="Times New Roman" panose="02020603050405020304" pitchFamily="18" charset="0"/>
                <a:cs typeface="Times New Roman" panose="02020603050405020304" pitchFamily="18" charset="0"/>
              </a:rPr>
              <a:t>Arangüena Fanego, c</a:t>
            </a:r>
            <a:r>
              <a:rPr lang="es-ES" sz="1600" dirty="0">
                <a:latin typeface="Times New Roman" panose="02020603050405020304" pitchFamily="18" charset="0"/>
                <a:cs typeface="Times New Roman" panose="02020603050405020304" pitchFamily="18" charset="0"/>
              </a:rPr>
              <a:t>. </a:t>
            </a:r>
            <a:r>
              <a:rPr lang="es-ES" sz="1400" i="1" dirty="0">
                <a:latin typeface="Times New Roman" panose="02020603050405020304" pitchFamily="18" charset="0"/>
                <a:cs typeface="Times New Roman" panose="02020603050405020304" pitchFamily="18" charset="0"/>
              </a:rPr>
              <a:t>El derecho a la interpretación y a la traducción en los procesos penales. Comentario a la Directiva 2010/64UE del Parlamento Europeo y del Consejo, de 20 de octubre de 2010</a:t>
            </a:r>
            <a:r>
              <a:rPr lang="es-ES" sz="1400" dirty="0">
                <a:latin typeface="Times New Roman" panose="02020603050405020304" pitchFamily="18" charset="0"/>
                <a:cs typeface="Times New Roman" panose="02020603050405020304" pitchFamily="18" charset="0"/>
              </a:rPr>
              <a:t>. Revista General de Derecho Europeo núm. 24 (2011). </a:t>
            </a:r>
            <a:r>
              <a:rPr lang="es-ES" sz="1400" dirty="0" err="1">
                <a:latin typeface="Times New Roman" panose="02020603050405020304" pitchFamily="18" charset="0"/>
                <a:cs typeface="Times New Roman" panose="02020603050405020304" pitchFamily="18" charset="0"/>
              </a:rPr>
              <a:t>pgs</a:t>
            </a:r>
            <a:r>
              <a:rPr lang="es-ES" sz="1400" dirty="0">
                <a:latin typeface="Times New Roman" panose="02020603050405020304" pitchFamily="18" charset="0"/>
                <a:cs typeface="Times New Roman" panose="02020603050405020304" pitchFamily="18" charset="0"/>
              </a:rPr>
              <a:t>. 1 a 23.</a:t>
            </a:r>
          </a:p>
          <a:p>
            <a:endParaRPr lang="es-ES" sz="1400" dirty="0">
              <a:latin typeface="Times New Roman" panose="02020603050405020304" pitchFamily="18" charset="0"/>
              <a:cs typeface="Times New Roman" panose="02020603050405020304" pitchFamily="18" charset="0"/>
            </a:endParaRPr>
          </a:p>
          <a:p>
            <a:r>
              <a:rPr lang="es-ES" sz="1400" dirty="0">
                <a:latin typeface="Times New Roman" panose="02020603050405020304" pitchFamily="18" charset="0"/>
                <a:cs typeface="Times New Roman" panose="02020603050405020304" pitchFamily="18" charset="0"/>
              </a:rPr>
              <a:t>Gómez Colomer, J.L. </a:t>
            </a:r>
            <a:r>
              <a:rPr lang="es-ES" sz="1400" i="1" dirty="0">
                <a:latin typeface="Times New Roman" panose="02020603050405020304" pitchFamily="18" charset="0"/>
                <a:cs typeface="Times New Roman" panose="02020603050405020304" pitchFamily="18" charset="0"/>
              </a:rPr>
              <a:t>Los aspectos esenciales del Proyecto del Estatuto Jurídico de la víctima</a:t>
            </a:r>
            <a:r>
              <a:rPr lang="es-ES" sz="1400" dirty="0">
                <a:latin typeface="Times New Roman" panose="02020603050405020304" pitchFamily="18" charset="0"/>
                <a:cs typeface="Times New Roman" panose="02020603050405020304" pitchFamily="18" charset="0"/>
              </a:rPr>
              <a:t>", en Revista derecho y Proceso Penal núm. 37. Ed. Aranzadi Thomson Reuters. Enero-marzo 2015.</a:t>
            </a:r>
          </a:p>
          <a:p>
            <a:endParaRPr lang="de-DE" sz="1400" dirty="0"/>
          </a:p>
        </p:txBody>
      </p:sp>
    </p:spTree>
    <p:extLst>
      <p:ext uri="{BB962C8B-B14F-4D97-AF65-F5344CB8AC3E}">
        <p14:creationId xmlns:p14="http://schemas.microsoft.com/office/powerpoint/2010/main" val="34512733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Inicio</a:t>
            </a:r>
          </a:p>
        </p:txBody>
      </p:sp>
      <p:sp>
        <p:nvSpPr>
          <p:cNvPr id="7" name="Tekstvak 6">
            <a:hlinkClick r:id="rId3" action="ppaction://hlinksldjump"/>
          </p:cNvPr>
          <p:cNvSpPr txBox="1"/>
          <p:nvPr/>
        </p:nvSpPr>
        <p:spPr>
          <a:xfrm>
            <a:off x="453288" y="2329649"/>
            <a:ext cx="2715064" cy="1446550"/>
          </a:xfrm>
          <a:prstGeom prst="rect">
            <a:avLst/>
          </a:prstGeom>
          <a:solidFill>
            <a:srgbClr val="00A2DB">
              <a:alpha val="84000"/>
            </a:srgbClr>
          </a:solidFill>
        </p:spPr>
        <p:txBody>
          <a:bodyPr wrap="square" rtlCol="0">
            <a:spAutoFit/>
          </a:bodyPr>
          <a:lstStyle/>
          <a:p>
            <a:pPr algn="ctr"/>
            <a:r>
              <a:rPr lang="nl-NL" sz="2200" b="1" dirty="0">
                <a:solidFill>
                  <a:schemeClr val="bg2"/>
                </a:solidFill>
              </a:rPr>
              <a:t>Parte 1: </a:t>
            </a:r>
          </a:p>
          <a:p>
            <a:pPr algn="ctr"/>
            <a:r>
              <a:rPr lang="nl-NL" sz="2200" b="1" dirty="0">
                <a:solidFill>
                  <a:schemeClr val="bg2"/>
                </a:solidFill>
              </a:rPr>
              <a:t>Qué formación debe tener una persona intérprete judicial</a:t>
            </a:r>
          </a:p>
        </p:txBody>
      </p:sp>
      <p:sp>
        <p:nvSpPr>
          <p:cNvPr id="8" name="Tekstvak 7">
            <a:hlinkClick r:id="" action="ppaction://noaction"/>
          </p:cNvPr>
          <p:cNvSpPr txBox="1"/>
          <p:nvPr/>
        </p:nvSpPr>
        <p:spPr>
          <a:xfrm>
            <a:off x="3260586" y="2344203"/>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2: </a:t>
            </a:r>
          </a:p>
          <a:p>
            <a:pPr algn="ctr"/>
            <a:r>
              <a:rPr lang="es-ES" sz="2200" b="1" dirty="0">
                <a:solidFill>
                  <a:schemeClr val="bg2"/>
                </a:solidFill>
              </a:rPr>
              <a:t>Evitar malentendidos</a:t>
            </a:r>
          </a:p>
          <a:p>
            <a:pPr algn="ctr"/>
            <a:r>
              <a:rPr lang="nl-NL" sz="2200" b="1" dirty="0">
                <a:solidFill>
                  <a:schemeClr val="bg2"/>
                </a:solidFill>
              </a:rPr>
              <a:t> </a:t>
            </a:r>
          </a:p>
        </p:txBody>
      </p:sp>
      <p:sp>
        <p:nvSpPr>
          <p:cNvPr id="9" name="Tekstvak 8">
            <a:hlinkClick r:id="" action="ppaction://noaction"/>
          </p:cNvPr>
          <p:cNvSpPr txBox="1"/>
          <p:nvPr/>
        </p:nvSpPr>
        <p:spPr>
          <a:xfrm>
            <a:off x="6067884" y="2221927"/>
            <a:ext cx="2708764" cy="1661993"/>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3:</a:t>
            </a:r>
          </a:p>
          <a:p>
            <a:pPr algn="ctr"/>
            <a:r>
              <a:rPr lang="nl-NL" sz="2000" b="1" dirty="0" err="1">
                <a:solidFill>
                  <a:schemeClr val="bg2"/>
                </a:solidFill>
              </a:rPr>
              <a:t>Evaluar la profesionalidad antes y durante la toma de declaración</a:t>
            </a:r>
          </a:p>
        </p:txBody>
      </p:sp>
      <p:sp>
        <p:nvSpPr>
          <p:cNvPr id="10" name="Tekstvak 9">
            <a:hlinkClick r:id="" action="ppaction://noaction"/>
          </p:cNvPr>
          <p:cNvSpPr txBox="1"/>
          <p:nvPr/>
        </p:nvSpPr>
        <p:spPr>
          <a:xfrm>
            <a:off x="545522" y="4221088"/>
            <a:ext cx="2715064" cy="1446550"/>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4: </a:t>
            </a:r>
          </a:p>
          <a:p>
            <a:pPr algn="ctr"/>
            <a:r>
              <a:rPr lang="nl-NL" sz="2200" b="1" dirty="0" err="1">
                <a:solidFill>
                  <a:schemeClr val="bg2"/>
                </a:solidFill>
              </a:rPr>
              <a:t>Mejoras aportadas por la Directiva 2010/64/UE</a:t>
            </a:r>
          </a:p>
        </p:txBody>
      </p:sp>
      <p:sp>
        <p:nvSpPr>
          <p:cNvPr id="12" name="Tekstvak 9">
            <a:hlinkClick r:id="" action="ppaction://noaction"/>
            <a:extLst>
              <a:ext uri="{FF2B5EF4-FFF2-40B4-BE49-F238E27FC236}">
                <a16:creationId xmlns:a16="http://schemas.microsoft.com/office/drawing/2014/main" id="{CA983992-6BE6-4A10-9091-E4E6220BDB6A}"/>
              </a:ext>
            </a:extLst>
          </p:cNvPr>
          <p:cNvSpPr txBox="1"/>
          <p:nvPr/>
        </p:nvSpPr>
        <p:spPr>
          <a:xfrm>
            <a:off x="3645482" y="4229991"/>
            <a:ext cx="3662822"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5: </a:t>
            </a:r>
          </a:p>
          <a:p>
            <a:pPr algn="ctr"/>
            <a:r>
              <a:rPr lang="nl-NL" sz="2200" b="1" dirty="0">
                <a:solidFill>
                  <a:schemeClr val="bg2"/>
                </a:solidFill>
              </a:rPr>
              <a:t>Adaptación de la legislación española a la Directiva</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052736"/>
            <a:ext cx="4680520" cy="1440160"/>
          </a:xfrm>
          <a:prstGeom prst="rect">
            <a:avLst/>
          </a:prstGeom>
        </p:spPr>
        <p:txBody>
          <a:bodyPr vert="horz" lIns="91440" tIns="45720" rIns="91440" bIns="45720" rtlCol="0">
            <a:noAutofit/>
          </a:bodyPr>
          <a:lstStyle/>
          <a:p>
            <a:pPr algn="just"/>
            <a:endParaRPr lang="nl-NL" sz="2000" i="1" dirty="0"/>
          </a:p>
          <a:p>
            <a:pPr algn="just"/>
            <a:endParaRPr lang="nl-NL" sz="2000" dirty="0"/>
          </a:p>
        </p:txBody>
      </p:sp>
      <p:sp>
        <p:nvSpPr>
          <p:cNvPr id="14" name="Tekstvak 13">
            <a:hlinkClick r:id="rId3" action="ppaction://hlinksldjump"/>
          </p:cNvPr>
          <p:cNvSpPr txBox="1"/>
          <p:nvPr/>
        </p:nvSpPr>
        <p:spPr>
          <a:xfrm>
            <a:off x="982220" y="3065694"/>
            <a:ext cx="3075104" cy="923330"/>
          </a:xfrm>
          <a:prstGeom prst="rect">
            <a:avLst/>
          </a:prstGeom>
          <a:solidFill>
            <a:srgbClr val="00A2DB">
              <a:alpha val="84000"/>
            </a:srgbClr>
          </a:solidFill>
        </p:spPr>
        <p:txBody>
          <a:bodyPr wrap="square" rtlCol="0">
            <a:spAutoFit/>
          </a:bodyPr>
          <a:lstStyle/>
          <a:p>
            <a:pPr algn="ctr"/>
            <a:r>
              <a:rPr lang="en-US" dirty="0" err="1">
                <a:solidFill>
                  <a:schemeClr val="bg1"/>
                </a:solidFill>
              </a:rPr>
              <a:t>Dominio</a:t>
            </a:r>
            <a:r>
              <a:rPr lang="en-US" dirty="0">
                <a:solidFill>
                  <a:schemeClr val="bg1"/>
                </a:solidFill>
              </a:rPr>
              <a:t> de, al </a:t>
            </a:r>
            <a:r>
              <a:rPr lang="en-US" dirty="0" err="1">
                <a:solidFill>
                  <a:schemeClr val="bg1"/>
                </a:solidFill>
              </a:rPr>
              <a:t>menos</a:t>
            </a:r>
            <a:r>
              <a:rPr lang="en-US" dirty="0">
                <a:solidFill>
                  <a:schemeClr val="bg1"/>
                </a:solidFill>
              </a:rPr>
              <a:t>, dos lenguas y culturas a nivel casi nativo</a:t>
            </a:r>
            <a:endParaRPr lang="nl-NL" dirty="0">
              <a:solidFill>
                <a:schemeClr val="bg1"/>
              </a:solidFill>
            </a:endParaRPr>
          </a:p>
        </p:txBody>
      </p:sp>
      <p:sp>
        <p:nvSpPr>
          <p:cNvPr id="16" name="Tekstvak 15">
            <a:hlinkClick r:id="rId4" action="ppaction://hlinksldjump"/>
          </p:cNvPr>
          <p:cNvSpPr txBox="1"/>
          <p:nvPr/>
        </p:nvSpPr>
        <p:spPr>
          <a:xfrm>
            <a:off x="971600" y="5219908"/>
            <a:ext cx="3096344" cy="646331"/>
          </a:xfrm>
          <a:prstGeom prst="rect">
            <a:avLst/>
          </a:prstGeom>
          <a:solidFill>
            <a:schemeClr val="tx2">
              <a:alpha val="84000"/>
            </a:schemeClr>
          </a:solidFill>
        </p:spPr>
        <p:txBody>
          <a:bodyPr wrap="square" rtlCol="0">
            <a:spAutoFit/>
          </a:bodyPr>
          <a:lstStyle/>
          <a:p>
            <a:pPr algn="ctr"/>
            <a:r>
              <a:rPr lang="en-US" dirty="0">
                <a:solidFill>
                  <a:schemeClr val="bg1"/>
                </a:solidFill>
              </a:rPr>
              <a:t>Dominio de todas las técnicas de interpretación</a:t>
            </a:r>
            <a:endParaRPr lang="nl-NL" dirty="0">
              <a:solidFill>
                <a:schemeClr val="bg1"/>
              </a:solidFill>
            </a:endParaRPr>
          </a:p>
        </p:txBody>
      </p:sp>
      <p:sp>
        <p:nvSpPr>
          <p:cNvPr id="17" name="Tekstvak 16">
            <a:hlinkClick r:id="rId5" action="ppaction://hlinksldjump"/>
          </p:cNvPr>
          <p:cNvSpPr txBox="1"/>
          <p:nvPr/>
        </p:nvSpPr>
        <p:spPr>
          <a:xfrm>
            <a:off x="1004088" y="4123748"/>
            <a:ext cx="3096344" cy="923330"/>
          </a:xfrm>
          <a:prstGeom prst="rect">
            <a:avLst/>
          </a:prstGeom>
          <a:solidFill>
            <a:schemeClr val="tx2">
              <a:alpha val="84000"/>
            </a:schemeClr>
          </a:solidFill>
        </p:spPr>
        <p:txBody>
          <a:bodyPr wrap="square" rtlCol="0">
            <a:spAutoFit/>
          </a:bodyPr>
          <a:lstStyle/>
          <a:p>
            <a:pPr algn="ctr"/>
            <a:r>
              <a:rPr lang="nl-NL" dirty="0" err="1">
                <a:solidFill>
                  <a:schemeClr val="bg1"/>
                </a:solidFill>
              </a:rPr>
              <a:t>Adhesión a los principios de un código deontológico para intérpretes</a:t>
            </a:r>
            <a:endParaRPr lang="nl-NL" dirty="0">
              <a:solidFill>
                <a:schemeClr val="bg1"/>
              </a:solidFill>
            </a:endParaRPr>
          </a:p>
        </p:txBody>
      </p:sp>
      <p:sp>
        <p:nvSpPr>
          <p:cNvPr id="12" name="Tekstvak 11">
            <a:hlinkClick r:id="rId6" action="ppaction://hlinksldjump"/>
          </p:cNvPr>
          <p:cNvSpPr txBox="1"/>
          <p:nvPr/>
        </p:nvSpPr>
        <p:spPr>
          <a:xfrm>
            <a:off x="1025328" y="6023029"/>
            <a:ext cx="3075104" cy="646331"/>
          </a:xfrm>
          <a:prstGeom prst="rect">
            <a:avLst/>
          </a:prstGeom>
          <a:solidFill>
            <a:schemeClr val="tx2">
              <a:alpha val="84000"/>
            </a:schemeClr>
          </a:solidFill>
        </p:spPr>
        <p:txBody>
          <a:bodyPr wrap="square" rtlCol="0">
            <a:spAutoFit/>
          </a:bodyPr>
          <a:lstStyle/>
          <a:p>
            <a:pPr algn="ctr"/>
            <a:r>
              <a:rPr lang="nl-NL" dirty="0">
                <a:solidFill>
                  <a:schemeClr val="bg1"/>
                </a:solidFill>
              </a:rPr>
              <a:t>Conocimientos específicos de terminología jurídica</a:t>
            </a:r>
          </a:p>
        </p:txBody>
      </p:sp>
      <p:sp>
        <p:nvSpPr>
          <p:cNvPr id="2" name="TextBox 1">
            <a:extLst>
              <a:ext uri="{FF2B5EF4-FFF2-40B4-BE49-F238E27FC236}">
                <a16:creationId xmlns:a16="http://schemas.microsoft.com/office/drawing/2014/main" id="{8410FFCD-4C55-6B49-B7EF-5BF350396566}"/>
              </a:ext>
            </a:extLst>
          </p:cNvPr>
          <p:cNvSpPr txBox="1"/>
          <p:nvPr/>
        </p:nvSpPr>
        <p:spPr>
          <a:xfrm>
            <a:off x="179512" y="1308228"/>
            <a:ext cx="4680520" cy="1754326"/>
          </a:xfrm>
          <a:prstGeom prst="rect">
            <a:avLst/>
          </a:prstGeom>
          <a:noFill/>
        </p:spPr>
        <p:txBody>
          <a:bodyPr wrap="square" rtlCol="0">
            <a:spAutoFit/>
          </a:bodyPr>
          <a:lstStyle/>
          <a:p>
            <a:r>
              <a:rPr lang="es-ES" dirty="0"/>
              <a:t>El ejercicio de la traducción e interpretación requiere de una formación específica y profesional, sobre todo cuando están en juego la vida y los derechos de las personas. Los intérpretes deben dominar las siguientes competencias y destrezas:</a:t>
            </a:r>
          </a:p>
        </p:txBody>
      </p:sp>
      <p:sp>
        <p:nvSpPr>
          <p:cNvPr id="7" name="Vijfhoek 6"/>
          <p:cNvSpPr/>
          <p:nvPr/>
        </p:nvSpPr>
        <p:spPr>
          <a:xfrm>
            <a:off x="10620" y="307324"/>
            <a:ext cx="5148064" cy="92333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Parte 1: Qué formación debe tener una persona intérprete judicial</a:t>
            </a:r>
          </a:p>
        </p:txBody>
      </p:sp>
      <p:pic>
        <p:nvPicPr>
          <p:cNvPr id="15" name="Picture 14">
            <a:extLst>
              <a:ext uri="{FF2B5EF4-FFF2-40B4-BE49-F238E27FC236}">
                <a16:creationId xmlns:a16="http://schemas.microsoft.com/office/drawing/2014/main" id="{D6F223E6-5FBC-B34A-A819-5F923331E7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9544" y="0"/>
            <a:ext cx="4093836" cy="6858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052735"/>
            <a:ext cx="4532664" cy="4359389"/>
          </a:xfrm>
          <a:prstGeom prst="rect">
            <a:avLst/>
          </a:prstGeom>
        </p:spPr>
        <p:txBody>
          <a:bodyPr vert="horz" lIns="91440" tIns="45720" rIns="91440" bIns="45720" rtlCol="0">
            <a:noAutofit/>
          </a:bodyPr>
          <a:lstStyle/>
          <a:p>
            <a:pPr algn="just"/>
            <a:endParaRPr lang="nl-NL" sz="2000" dirty="0"/>
          </a:p>
        </p:txBody>
      </p:sp>
      <p:sp>
        <p:nvSpPr>
          <p:cNvPr id="2" name="TextBox 1">
            <a:extLst>
              <a:ext uri="{FF2B5EF4-FFF2-40B4-BE49-F238E27FC236}">
                <a16:creationId xmlns:a16="http://schemas.microsoft.com/office/drawing/2014/main" id="{3073AA5C-D76F-3842-B5BC-6E39ECB2AF4D}"/>
              </a:ext>
            </a:extLst>
          </p:cNvPr>
          <p:cNvSpPr txBox="1"/>
          <p:nvPr/>
        </p:nvSpPr>
        <p:spPr>
          <a:xfrm>
            <a:off x="463703" y="1441807"/>
            <a:ext cx="3968123" cy="3970318"/>
          </a:xfrm>
          <a:prstGeom prst="rect">
            <a:avLst/>
          </a:prstGeom>
          <a:noFill/>
        </p:spPr>
        <p:txBody>
          <a:bodyPr wrap="square" rtlCol="0">
            <a:spAutoFit/>
          </a:bodyPr>
          <a:lstStyle/>
          <a:p>
            <a:r>
              <a:rPr lang="en-GB" dirty="0"/>
              <a:t>Para poder participar en un curso de formación, debe contar con el nivel C2 del Marco común europeo de referencia para las lenguas: aprendizaje, enseñanza, evaluación.</a:t>
            </a:r>
          </a:p>
          <a:p>
            <a:r>
              <a:rPr lang="de-DE" dirty="0">
                <a:hlinkClick r:id="rId3"/>
              </a:rPr>
              <a:t>https://www.coe.int/en/web/common-european-framework-reference-languages</a:t>
            </a:r>
            <a:endParaRPr lang="de-DE" dirty="0"/>
          </a:p>
          <a:p>
            <a:endParaRPr lang="de-DE" dirty="0"/>
          </a:p>
          <a:p>
            <a:r>
              <a:rPr lang="de-DE" dirty="0"/>
              <a:t>Muchas veces también hay que pasar un examen de admisión.</a:t>
            </a:r>
          </a:p>
          <a:p>
            <a:endParaRPr lang="de-DE" dirty="0"/>
          </a:p>
          <a:p>
            <a:r>
              <a:rPr lang="de-DE" dirty="0"/>
              <a:t>La lengua y la cultura son indisociables.</a:t>
            </a:r>
            <a:endParaRPr lang="en" dirty="0"/>
          </a:p>
          <a:p>
            <a:endParaRPr lang="en-GB" dirty="0"/>
          </a:p>
        </p:txBody>
      </p:sp>
      <p:pic>
        <p:nvPicPr>
          <p:cNvPr id="4" name="Picture 3">
            <a:extLst>
              <a:ext uri="{FF2B5EF4-FFF2-40B4-BE49-F238E27FC236}">
                <a16:creationId xmlns:a16="http://schemas.microsoft.com/office/drawing/2014/main" id="{A48F5BAA-9EEF-3C47-B98A-B6F854BFA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866" y="0"/>
            <a:ext cx="4404642" cy="6858000"/>
          </a:xfrm>
          <a:prstGeom prst="rect">
            <a:avLst/>
          </a:prstGeom>
        </p:spPr>
      </p:pic>
      <p:sp>
        <p:nvSpPr>
          <p:cNvPr id="7" name="Vijfhoek 6"/>
          <p:cNvSpPr/>
          <p:nvPr/>
        </p:nvSpPr>
        <p:spPr>
          <a:xfrm>
            <a:off x="0" y="332656"/>
            <a:ext cx="5796136"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1.1 Dominio de al menos dos lenguas a nivel casi nativo</a:t>
            </a:r>
            <a:endParaRPr lang="nl-NL" sz="2400" dirty="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052736"/>
            <a:ext cx="4680520" cy="3384376"/>
          </a:xfrm>
          <a:prstGeom prst="rect">
            <a:avLst/>
          </a:prstGeom>
        </p:spPr>
        <p:txBody>
          <a:bodyPr vert="horz" lIns="91440" tIns="45720" rIns="91440" bIns="45720" rtlCol="0">
            <a:noAutofit/>
          </a:bodyPr>
          <a:lstStyle/>
          <a:p>
            <a:pPr algn="just"/>
            <a:endParaRPr lang="nl-NL" sz="2000" dirty="0"/>
          </a:p>
        </p:txBody>
      </p:sp>
      <p:sp>
        <p:nvSpPr>
          <p:cNvPr id="2" name="Rectangle 1"/>
          <p:cNvSpPr/>
          <p:nvPr/>
        </p:nvSpPr>
        <p:spPr>
          <a:xfrm>
            <a:off x="438677" y="1196750"/>
            <a:ext cx="4392488" cy="5293757"/>
          </a:xfrm>
          <a:prstGeom prst="rect">
            <a:avLst/>
          </a:prstGeom>
        </p:spPr>
        <p:txBody>
          <a:bodyPr wrap="square">
            <a:spAutoFit/>
          </a:bodyPr>
          <a:lstStyle/>
          <a:p>
            <a:pPr lvl="0" algn="just"/>
            <a:endParaRPr lang="en-US" sz="2000" dirty="0">
              <a:solidFill>
                <a:srgbClr val="001C3D"/>
              </a:solidFill>
            </a:endParaRPr>
          </a:p>
          <a:p>
            <a:endParaRPr lang="en-GB" sz="2000" dirty="0"/>
          </a:p>
          <a:p>
            <a:endParaRPr lang="en-GB" sz="2000" dirty="0"/>
          </a:p>
          <a:p>
            <a:r>
              <a:rPr lang="en-GB" sz="2000" dirty="0"/>
              <a:t>Los y las intérpretes formados en cualquier lugar del mundo se adhieren a un </a:t>
            </a:r>
            <a:r>
              <a:rPr lang="en-GB" sz="2000" dirty="0" err="1"/>
              <a:t>código</a:t>
            </a:r>
            <a:r>
              <a:rPr lang="en-GB" sz="2000" dirty="0"/>
              <a:t> </a:t>
            </a:r>
            <a:r>
              <a:rPr lang="en-GB" sz="2000" dirty="0" err="1"/>
              <a:t>deontológico</a:t>
            </a:r>
            <a:r>
              <a:rPr lang="en-GB" sz="2000" dirty="0"/>
              <a:t> y </a:t>
            </a:r>
            <a:r>
              <a:rPr lang="en-GB" sz="2000" dirty="0" err="1"/>
              <a:t>todos</a:t>
            </a:r>
            <a:r>
              <a:rPr lang="en-GB" sz="2000" dirty="0"/>
              <a:t> </a:t>
            </a:r>
            <a:r>
              <a:rPr lang="en-GB" sz="2000" dirty="0" err="1"/>
              <a:t>ellos</a:t>
            </a:r>
            <a:r>
              <a:rPr lang="en-GB" sz="2000" dirty="0"/>
              <a:t> y </a:t>
            </a:r>
            <a:r>
              <a:rPr lang="en-GB" sz="2000" dirty="0" err="1"/>
              <a:t>ellas</a:t>
            </a:r>
            <a:r>
              <a:rPr lang="en-GB" sz="2000" dirty="0"/>
              <a:t> comparten los mismos principios fundamentales. Vamos a tomar como ejemplo el código deontológico de EULITA (</a:t>
            </a:r>
            <a:r>
              <a:rPr lang="en-IN" sz="2000" dirty="0"/>
              <a:t>European Legal Interpreters and Translators Association).</a:t>
            </a:r>
            <a:endParaRPr lang="en-GB" sz="2000" dirty="0"/>
          </a:p>
          <a:p>
            <a:endParaRPr lang="en-GB" sz="2000" b="1" dirty="0"/>
          </a:p>
          <a:p>
            <a:endParaRPr lang="en-GB" sz="2000" dirty="0"/>
          </a:p>
          <a:p>
            <a:pPr lvl="0" algn="just"/>
            <a:endParaRPr lang="nl-NL" sz="2000" i="1" dirty="0">
              <a:solidFill>
                <a:srgbClr val="001C3D"/>
              </a:solidFill>
            </a:endParaRPr>
          </a:p>
          <a:p>
            <a:pPr lvl="0" algn="just"/>
            <a:endParaRPr lang="nl-NL" sz="2000" i="1" dirty="0">
              <a:solidFill>
                <a:srgbClr val="001C3D"/>
              </a:solidFill>
            </a:endParaRPr>
          </a:p>
          <a:p>
            <a:pPr lvl="0" algn="just"/>
            <a:endParaRPr lang="nl-NL" sz="2000" i="1" dirty="0">
              <a:solidFill>
                <a:srgbClr val="001C3D"/>
              </a:solidFill>
            </a:endParaRPr>
          </a:p>
          <a:p>
            <a:pPr lvl="0" algn="just"/>
            <a:endParaRPr lang="nl-NL" sz="2000" i="1" dirty="0">
              <a:solidFill>
                <a:srgbClr val="001C3D"/>
              </a:solidFill>
            </a:endParaRPr>
          </a:p>
        </p:txBody>
      </p:sp>
      <p:pic>
        <p:nvPicPr>
          <p:cNvPr id="8" name="Picture 7">
            <a:extLst>
              <a:ext uri="{FF2B5EF4-FFF2-40B4-BE49-F238E27FC236}">
                <a16:creationId xmlns:a16="http://schemas.microsoft.com/office/drawing/2014/main" id="{FCE85F03-CB14-4C4F-B599-A08EF16C0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260648"/>
            <a:ext cx="3938786" cy="6807200"/>
          </a:xfrm>
          <a:prstGeom prst="rect">
            <a:avLst/>
          </a:prstGeom>
        </p:spPr>
      </p:pic>
      <p:sp>
        <p:nvSpPr>
          <p:cNvPr id="14" name="Tekstvak 13">
            <a:hlinkClick r:id="rId4" action="ppaction://hlinksldjump"/>
          </p:cNvPr>
          <p:cNvSpPr txBox="1"/>
          <p:nvPr/>
        </p:nvSpPr>
        <p:spPr>
          <a:xfrm>
            <a:off x="5259156" y="5705676"/>
            <a:ext cx="3816424"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000" dirty="0"/>
              <a:t>Código deontológico</a:t>
            </a:r>
            <a:endParaRPr lang="nl-NL" sz="2000" dirty="0"/>
          </a:p>
        </p:txBody>
      </p:sp>
      <p:sp>
        <p:nvSpPr>
          <p:cNvPr id="7" name="Vijfhoek 6"/>
          <p:cNvSpPr/>
          <p:nvPr/>
        </p:nvSpPr>
        <p:spPr>
          <a:xfrm>
            <a:off x="0" y="232187"/>
            <a:ext cx="5364088"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rPr>
              <a:t>1.2 Adhesión a los principios de un código deontológico para intérpretes</a:t>
            </a:r>
          </a:p>
        </p:txBody>
      </p:sp>
    </p:spTree>
    <p:extLst>
      <p:ext uri="{BB962C8B-B14F-4D97-AF65-F5344CB8AC3E}">
        <p14:creationId xmlns:p14="http://schemas.microsoft.com/office/powerpoint/2010/main" val="28961460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2"/>
          <p:cNvSpPr txBox="1">
            <a:spLocks/>
          </p:cNvSpPr>
          <p:nvPr/>
        </p:nvSpPr>
        <p:spPr>
          <a:xfrm>
            <a:off x="179512" y="1052736"/>
            <a:ext cx="4680520" cy="3384376"/>
          </a:xfrm>
          <a:prstGeom prst="rect">
            <a:avLst/>
          </a:prstGeom>
        </p:spPr>
        <p:txBody>
          <a:bodyPr vert="horz" lIns="91440" tIns="45720" rIns="91440" bIns="45720" rtlCol="0">
            <a:noAutofit/>
          </a:bodyPr>
          <a:lstStyle/>
          <a:p>
            <a:pPr algn="just"/>
            <a:endParaRPr lang="nl-NL" sz="2000" dirty="0"/>
          </a:p>
        </p:txBody>
      </p:sp>
      <p:sp>
        <p:nvSpPr>
          <p:cNvPr id="20" name="Tijdelijke aanduiding voor inhoud 2"/>
          <p:cNvSpPr txBox="1">
            <a:spLocks/>
          </p:cNvSpPr>
          <p:nvPr/>
        </p:nvSpPr>
        <p:spPr>
          <a:xfrm>
            <a:off x="323528" y="1124744"/>
            <a:ext cx="4536504" cy="5733256"/>
          </a:xfrm>
          <a:prstGeom prst="rect">
            <a:avLst/>
          </a:prstGeom>
        </p:spPr>
        <p:txBody>
          <a:bodyPr vert="horz" lIns="91440" tIns="45720" rIns="91440" bIns="45720" rtlCol="0">
            <a:noAutofit/>
          </a:bodyPr>
          <a:lstStyle/>
          <a:p>
            <a:r>
              <a:rPr lang="en" sz="2000" b="1" dirty="0"/>
              <a:t>Competencia profesional </a:t>
            </a:r>
          </a:p>
          <a:p>
            <a:endParaRPr lang="en" sz="2000" dirty="0"/>
          </a:p>
          <a:p>
            <a:endParaRPr lang="en" sz="2000" dirty="0"/>
          </a:p>
          <a:p>
            <a:r>
              <a:rPr lang="en" sz="2000" dirty="0"/>
              <a:t>L</a:t>
            </a:r>
            <a:r>
              <a:rPr lang="es-ES" sz="2000" dirty="0"/>
              <a:t>as personas </a:t>
            </a:r>
            <a:r>
              <a:rPr lang="en" sz="2000" dirty="0"/>
              <a:t>intérpretes y traductor</a:t>
            </a:r>
            <a:r>
              <a:rPr lang="es-ES" sz="2000" dirty="0"/>
              <a:t>a</a:t>
            </a:r>
            <a:r>
              <a:rPr lang="en" sz="2000" dirty="0"/>
              <a:t>s judiciales deben utilizar técnicas de interpretación específicas (consecutiva, simultánea, susurrada, traducción a vista), conforme a las necesidades, para lograr una comunicación intercultural inmejorable en sede judicial. </a:t>
            </a:r>
          </a:p>
          <a:p>
            <a:pPr algn="just"/>
            <a:endParaRPr lang="nl-NL" sz="1050" dirty="0"/>
          </a:p>
        </p:txBody>
      </p:sp>
      <p:pic>
        <p:nvPicPr>
          <p:cNvPr id="8" name="Picture 7">
            <a:extLst>
              <a:ext uri="{FF2B5EF4-FFF2-40B4-BE49-F238E27FC236}">
                <a16:creationId xmlns:a16="http://schemas.microsoft.com/office/drawing/2014/main" id="{8190D351-8E4E-C04E-B41E-713A4FEBB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4" y="260648"/>
            <a:ext cx="3938786" cy="6807200"/>
          </a:xfrm>
          <a:prstGeom prst="rect">
            <a:avLst/>
          </a:prstGeom>
        </p:spPr>
      </p:pic>
      <p:sp>
        <p:nvSpPr>
          <p:cNvPr id="14" name="Tekstvak 13">
            <a:hlinkClick r:id="rId4" action="ppaction://hlinksldjump"/>
          </p:cNvPr>
          <p:cNvSpPr txBox="1"/>
          <p:nvPr/>
        </p:nvSpPr>
        <p:spPr>
          <a:xfrm>
            <a:off x="5327576" y="5966251"/>
            <a:ext cx="3816424" cy="400110"/>
          </a:xfrm>
          <a:prstGeom prst="rect">
            <a:avLst/>
          </a:prstGeom>
          <a:solidFill>
            <a:schemeClr val="tx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n-US" sz="2000" dirty="0">
                <a:solidFill>
                  <a:schemeClr val="bg2"/>
                </a:solidFill>
              </a:rPr>
              <a:t>Competencia profesional</a:t>
            </a:r>
            <a:endParaRPr lang="nl-NL" sz="2000" dirty="0">
              <a:solidFill>
                <a:schemeClr val="bg2"/>
              </a:solidFill>
            </a:endParaRPr>
          </a:p>
        </p:txBody>
      </p:sp>
      <p:sp>
        <p:nvSpPr>
          <p:cNvPr id="7" name="Vijfhoek 6"/>
          <p:cNvSpPr/>
          <p:nvPr/>
        </p:nvSpPr>
        <p:spPr>
          <a:xfrm>
            <a:off x="0" y="260648"/>
            <a:ext cx="6516216" cy="72008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err="1">
                <a:solidFill>
                  <a:schemeClr val="bg1"/>
                </a:solidFill>
              </a:rPr>
              <a:t>Adhesión a los principios de un código deontológico para intérpretes</a:t>
            </a:r>
            <a:endParaRPr lang="nl-NL" sz="2400" dirty="0">
              <a:solidFill>
                <a:schemeClr val="bg1"/>
              </a:solidFill>
            </a:endParaRPr>
          </a:p>
        </p:txBody>
      </p:sp>
    </p:spTree>
    <p:extLst>
      <p:ext uri="{BB962C8B-B14F-4D97-AF65-F5344CB8AC3E}">
        <p14:creationId xmlns:p14="http://schemas.microsoft.com/office/powerpoint/2010/main" val="3456782653"/>
      </p:ext>
    </p:extLst>
  </p:cSld>
  <p:clrMapOvr>
    <a:masterClrMapping/>
  </p:clrMapOvr>
  <p:transition/>
</p:sld>
</file>

<file path=ppt/theme/theme1.xml><?xml version="1.0" encoding="utf-8"?>
<a:theme xmlns:a="http://schemas.openxmlformats.org/drawingml/2006/main" name="Office-thema">
  <a:themeElements>
    <a:clrScheme name="Aangepast 1">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11540</TotalTime>
  <Words>5312</Words>
  <Application>Microsoft Office PowerPoint</Application>
  <PresentationFormat>Presentación en pantalla (4:3)</PresentationFormat>
  <Paragraphs>429</Paragraphs>
  <Slides>47</Slides>
  <Notes>42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47</vt:i4>
      </vt:variant>
    </vt:vector>
  </HeadingPairs>
  <TitlesOfParts>
    <vt:vector size="51" baseType="lpstr">
      <vt:lpstr>Arial</vt:lpstr>
      <vt:lpstr>Calibri</vt:lpstr>
      <vt:lpstr>Times New Roman</vt:lpstr>
      <vt:lpstr>Office-thema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Dunya Gezgin</dc:creator>
  <cp:lastModifiedBy>Calendari</cp:lastModifiedBy>
  <cp:revision>532</cp:revision>
  <dcterms:created xsi:type="dcterms:W3CDTF">2017-07-17T13:14:00Z</dcterms:created>
  <dcterms:modified xsi:type="dcterms:W3CDTF">2021-10-19T10:29:24Z</dcterms:modified>
</cp:coreProperties>
</file>