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20" r:id="rId2"/>
    <p:sldId id="302" r:id="rId3"/>
    <p:sldId id="303" r:id="rId4"/>
    <p:sldId id="359" r:id="rId5"/>
    <p:sldId id="321" r:id="rId6"/>
    <p:sldId id="322" r:id="rId7"/>
    <p:sldId id="323" r:id="rId8"/>
    <p:sldId id="324" r:id="rId9"/>
    <p:sldId id="325" r:id="rId10"/>
    <p:sldId id="326"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09" r:id="rId37"/>
    <p:sldId id="308" r:id="rId38"/>
    <p:sldId id="319" r:id="rId39"/>
    <p:sldId id="358" r:id="rId40"/>
    <p:sldId id="318" r:id="rId41"/>
  </p:sldIdLst>
  <p:sldSz cx="9144000" cy="6858000" type="screen4x3"/>
  <p:notesSz cx="6797675" cy="9926638"/>
  <p:defaultTextStyle>
    <a:defPPr>
      <a:defRPr lang="ca-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Gomez, Maria del Mar" initials="RGMdM" lastIdx="1" clrIdx="0">
    <p:extLst>
      <p:ext uri="{19B8F6BF-5375-455C-9EA6-DF929625EA0E}">
        <p15:presenceInfo xmlns:p15="http://schemas.microsoft.com/office/powerpoint/2012/main" userId="Rodriguez Gomez, Maria del 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9" autoAdjust="0"/>
    <p:restoredTop sz="86311" autoAdjust="0"/>
  </p:normalViewPr>
  <p:slideViewPr>
    <p:cSldViewPr>
      <p:cViewPr>
        <p:scale>
          <a:sx n="83" d="100"/>
          <a:sy n="83" d="100"/>
        </p:scale>
        <p:origin x="1628" y="43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notesViewPr>
    <p:cSldViewPr>
      <p:cViewPr varScale="1">
        <p:scale>
          <a:sx n="77" d="100"/>
          <a:sy n="77" d="100"/>
        </p:scale>
        <p:origin x="-3270"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12.FITXERS.CTTI.INTRANET.GENCAT.CAT\1205_JUXIPCIRE04_GERENCIA$\GESTIO%20TECNICA\MATERIAL%20AUDIOVISUAL\PRESENTACIONS\Presentaci&#243;%20CIRE%20general\dades%20indicador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71362150872261E-3"/>
          <c:y val="2.055465190616073E-2"/>
          <c:w val="0.94480100108936038"/>
          <c:h val="0.85023880621171288"/>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alumnes'!$C$2:$C$3</c:f>
            </c:numRef>
          </c:val>
          <c:extLst>
            <c:ext xmlns:c16="http://schemas.microsoft.com/office/drawing/2014/chart" uri="{C3380CC4-5D6E-409C-BE32-E72D297353CC}">
              <c16:uniqueId val="{00000000-5867-42DF-BF11-F143454B1EBA}"/>
            </c:ext>
          </c:extLst>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alumnes'!$D$2:$D$3</c:f>
            </c:numRef>
          </c:val>
          <c:extLst>
            <c:ext xmlns:c16="http://schemas.microsoft.com/office/drawing/2014/chart" uri="{C3380CC4-5D6E-409C-BE32-E72D297353CC}">
              <c16:uniqueId val="{00000001-5867-42DF-BF11-F143454B1EBA}"/>
            </c:ext>
          </c:extLst>
        </c:ser>
        <c:ser>
          <c:idx val="2"/>
          <c:order val="2"/>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alumnes'!$E$2:$E$3</c:f>
            </c:numRef>
          </c:val>
          <c:extLst>
            <c:ext xmlns:c16="http://schemas.microsoft.com/office/drawing/2014/chart" uri="{C3380CC4-5D6E-409C-BE32-E72D297353CC}">
              <c16:uniqueId val="{00000002-5867-42DF-BF11-F143454B1EBA}"/>
            </c:ext>
          </c:extLst>
        </c:ser>
        <c:ser>
          <c:idx val="3"/>
          <c:order val="3"/>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alumnes'!$F$2:$F$3</c:f>
            </c:numRef>
          </c:val>
          <c:extLst>
            <c:ext xmlns:c16="http://schemas.microsoft.com/office/drawing/2014/chart" uri="{C3380CC4-5D6E-409C-BE32-E72D297353CC}">
              <c16:uniqueId val="{00000003-5867-42DF-BF11-F143454B1EBA}"/>
            </c:ext>
          </c:extLst>
        </c:ser>
        <c:ser>
          <c:idx val="4"/>
          <c:order val="4"/>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alumnes'!$G$2:$G$3</c:f>
            </c:numRef>
          </c:val>
          <c:extLst>
            <c:ext xmlns:c16="http://schemas.microsoft.com/office/drawing/2014/chart" uri="{C3380CC4-5D6E-409C-BE32-E72D297353CC}">
              <c16:uniqueId val="{00000004-5867-42DF-BF11-F143454B1EBA}"/>
            </c:ext>
          </c:extLst>
        </c:ser>
        <c:ser>
          <c:idx val="5"/>
          <c:order val="5"/>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alumnes'!$H$2:$H$3</c:f>
            </c:numRef>
          </c:val>
          <c:extLst>
            <c:ext xmlns:c16="http://schemas.microsoft.com/office/drawing/2014/chart" uri="{C3380CC4-5D6E-409C-BE32-E72D297353CC}">
              <c16:uniqueId val="{00000005-5867-42DF-BF11-F143454B1EBA}"/>
            </c:ext>
          </c:extLst>
        </c:ser>
        <c:ser>
          <c:idx val="6"/>
          <c:order val="6"/>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alumnes'!$I$2:$I$3</c:f>
            </c:numRef>
          </c:val>
          <c:extLst>
            <c:ext xmlns:c16="http://schemas.microsoft.com/office/drawing/2014/chart" uri="{C3380CC4-5D6E-409C-BE32-E72D297353CC}">
              <c16:uniqueId val="{00000006-5867-42DF-BF11-F143454B1EBA}"/>
            </c:ext>
          </c:extLst>
        </c:ser>
        <c:ser>
          <c:idx val="7"/>
          <c:order val="7"/>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alumnes'!$J$2:$J$3</c:f>
            </c:numRef>
          </c:val>
          <c:extLst>
            <c:ext xmlns:c16="http://schemas.microsoft.com/office/drawing/2014/chart" uri="{C3380CC4-5D6E-409C-BE32-E72D297353CC}">
              <c16:uniqueId val="{00000007-5867-42DF-BF11-F143454B1EBA}"/>
            </c:ext>
          </c:extLst>
        </c:ser>
        <c:ser>
          <c:idx val="9"/>
          <c:order val="8"/>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alumnes'!$K$2:$K$3</c:f>
            </c:numRef>
          </c:val>
          <c:extLst>
            <c:ext xmlns:c16="http://schemas.microsoft.com/office/drawing/2014/chart" uri="{C3380CC4-5D6E-409C-BE32-E72D297353CC}">
              <c16:uniqueId val="{00000008-5867-42DF-BF11-F143454B1EBA}"/>
            </c:ext>
          </c:extLst>
        </c:ser>
        <c:ser>
          <c:idx val="10"/>
          <c:order val="9"/>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alumnes'!$L$2:$L$3</c:f>
            </c:numRef>
          </c:val>
          <c:extLst>
            <c:ext xmlns:c16="http://schemas.microsoft.com/office/drawing/2014/chart" uri="{C3380CC4-5D6E-409C-BE32-E72D297353CC}">
              <c16:uniqueId val="{00000009-5867-42DF-BF11-F143454B1EBA}"/>
            </c:ext>
          </c:extLst>
        </c:ser>
        <c:ser>
          <c:idx val="11"/>
          <c:order val="1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alumnes'!$M$2:$M$3</c:f>
            </c:numRef>
          </c:val>
          <c:extLst>
            <c:ext xmlns:c16="http://schemas.microsoft.com/office/drawing/2014/chart" uri="{C3380CC4-5D6E-409C-BE32-E72D297353CC}">
              <c16:uniqueId val="{0000000A-5867-42DF-BF11-F143454B1EBA}"/>
            </c:ext>
          </c:extLst>
        </c:ser>
        <c:ser>
          <c:idx val="12"/>
          <c:order val="1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'Cursos i alumnes'!$Q$5:$Q$10</c:f>
              <c:numCache>
                <c:formatCode>General</c:formatCode>
                <c:ptCount val="6"/>
                <c:pt idx="0">
                  <c:v>2013</c:v>
                </c:pt>
                <c:pt idx="1">
                  <c:v>2014</c:v>
                </c:pt>
                <c:pt idx="2">
                  <c:v>2015</c:v>
                </c:pt>
                <c:pt idx="3">
                  <c:v>2016</c:v>
                </c:pt>
                <c:pt idx="4">
                  <c:v>2017</c:v>
                </c:pt>
                <c:pt idx="5">
                  <c:v>2018</c:v>
                </c:pt>
              </c:numCache>
            </c:numRef>
          </c:cat>
          <c:val>
            <c:numRef>
              <c:f>'Cursos i alumnes'!$N$2:$N$3</c:f>
            </c:numRef>
          </c:val>
          <c:extLst>
            <c:ext xmlns:c16="http://schemas.microsoft.com/office/drawing/2014/chart" uri="{C3380CC4-5D6E-409C-BE32-E72D297353CC}">
              <c16:uniqueId val="{0000000B-5867-42DF-BF11-F143454B1EBA}"/>
            </c:ext>
          </c:extLst>
        </c:ser>
        <c:dLbls>
          <c:showLegendKey val="0"/>
          <c:showVal val="1"/>
          <c:showCatName val="0"/>
          <c:showSerName val="0"/>
          <c:showPercent val="0"/>
          <c:showBubbleSize val="0"/>
        </c:dLbls>
        <c:gapWidth val="75"/>
        <c:axId val="61136256"/>
        <c:axId val="130243200"/>
      </c:barChart>
      <c:catAx>
        <c:axId val="61136256"/>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100" b="0" i="0" u="none" strike="noStrike" baseline="0">
                <a:solidFill>
                  <a:sysClr val="windowText" lastClr="000000"/>
                </a:solidFill>
                <a:latin typeface="Arial"/>
                <a:ea typeface="Arial"/>
                <a:cs typeface="Arial"/>
              </a:defRPr>
            </a:pPr>
            <a:endParaRPr lang="ca-ES"/>
          </a:p>
        </c:txPr>
        <c:crossAx val="130243200"/>
        <c:crosses val="autoZero"/>
        <c:auto val="1"/>
        <c:lblAlgn val="ctr"/>
        <c:lblOffset val="100"/>
        <c:noMultiLvlLbl val="0"/>
      </c:catAx>
      <c:valAx>
        <c:axId val="130243200"/>
        <c:scaling>
          <c:orientation val="minMax"/>
          <c:min val="0"/>
        </c:scaling>
        <c:delete val="1"/>
        <c:axPos val="l"/>
        <c:numFmt formatCode="#,##0" sourceLinked="1"/>
        <c:majorTickMark val="none"/>
        <c:minorTickMark val="none"/>
        <c:tickLblPos val="nextTo"/>
        <c:crossAx val="61136256"/>
        <c:crosses val="autoZero"/>
        <c:crossBetween val="between"/>
      </c:valAx>
      <c:spPr>
        <a:noFill/>
        <a:ln w="25400">
          <a:noFill/>
        </a:ln>
      </c:spPr>
    </c:plotArea>
    <c:plotVisOnly val="1"/>
    <c:dispBlanksAs val="gap"/>
    <c:showDLblsOverMax val="0"/>
  </c:chart>
  <c:spPr>
    <a:noFill/>
    <a:ln w="9525">
      <a:noFill/>
    </a:ln>
  </c:spPr>
  <c:txPr>
    <a:bodyPr/>
    <a:lstStyle/>
    <a:p>
      <a:pPr>
        <a:defRPr sz="1025" b="0" i="0" u="none" strike="noStrike" baseline="0">
          <a:solidFill>
            <a:srgbClr val="000000"/>
          </a:solidFill>
          <a:latin typeface="Arial"/>
          <a:ea typeface="Arial"/>
          <a:cs typeface="Arial"/>
        </a:defRPr>
      </a:pPr>
      <a:endParaRPr lang="ca-E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130CB-799E-4E37-B525-4AC9F7E1D08B}" type="doc">
      <dgm:prSet loTypeId="urn:microsoft.com/office/officeart/2009/layout/CircleArrowProcess" loCatId="cycle" qsTypeId="urn:microsoft.com/office/officeart/2005/8/quickstyle/3d1" qsCatId="3D" csTypeId="urn:microsoft.com/office/officeart/2005/8/colors/colorful1" csCatId="colorful" phldr="1"/>
      <dgm:spPr/>
      <dgm:t>
        <a:bodyPr/>
        <a:lstStyle/>
        <a:p>
          <a:endParaRPr lang="ca-ES"/>
        </a:p>
      </dgm:t>
    </dgm:pt>
    <dgm:pt modelId="{A96AE49E-85FC-460B-BF2B-957C0014AC22}">
      <dgm:prSet phldrT="[Text]"/>
      <dgm:spPr/>
      <dgm:t>
        <a:bodyPr/>
        <a:lstStyle/>
        <a:p>
          <a:r>
            <a:rPr lang="ca-ES" dirty="0" smtClean="0"/>
            <a:t>Formació</a:t>
          </a:r>
          <a:endParaRPr lang="ca-ES" dirty="0"/>
        </a:p>
      </dgm:t>
    </dgm:pt>
    <dgm:pt modelId="{72903D3C-78AC-493E-B28C-9453499D6E81}" type="parTrans" cxnId="{C4F11B3F-ED24-4771-9BA5-2045DDCD0F5C}">
      <dgm:prSet/>
      <dgm:spPr/>
      <dgm:t>
        <a:bodyPr/>
        <a:lstStyle/>
        <a:p>
          <a:endParaRPr lang="ca-ES"/>
        </a:p>
      </dgm:t>
    </dgm:pt>
    <dgm:pt modelId="{44C2C7AD-C0F7-4CCE-B7A2-DD47BFA83D14}" type="sibTrans" cxnId="{C4F11B3F-ED24-4771-9BA5-2045DDCD0F5C}">
      <dgm:prSet/>
      <dgm:spPr/>
      <dgm:t>
        <a:bodyPr/>
        <a:lstStyle/>
        <a:p>
          <a:endParaRPr lang="ca-ES"/>
        </a:p>
      </dgm:t>
    </dgm:pt>
    <dgm:pt modelId="{2CA2C97D-3A3D-4592-AC6B-4DEDC78DDE72}">
      <dgm:prSet phldrT="[Text]"/>
      <dgm:spPr/>
      <dgm:t>
        <a:bodyPr/>
        <a:lstStyle/>
        <a:p>
          <a:r>
            <a:rPr lang="ca-ES" dirty="0" smtClean="0"/>
            <a:t>Ocupació</a:t>
          </a:r>
          <a:endParaRPr lang="ca-ES" dirty="0"/>
        </a:p>
      </dgm:t>
    </dgm:pt>
    <dgm:pt modelId="{7A8147AD-11B1-45AF-89BD-C20EC927FE58}" type="parTrans" cxnId="{EA5D8438-27F7-407B-97BC-C7A08CBA86EE}">
      <dgm:prSet/>
      <dgm:spPr/>
      <dgm:t>
        <a:bodyPr/>
        <a:lstStyle/>
        <a:p>
          <a:endParaRPr lang="ca-ES"/>
        </a:p>
      </dgm:t>
    </dgm:pt>
    <dgm:pt modelId="{97098BBA-D09A-4513-A051-7B07C9CF4EDF}" type="sibTrans" cxnId="{EA5D8438-27F7-407B-97BC-C7A08CBA86EE}">
      <dgm:prSet/>
      <dgm:spPr/>
      <dgm:t>
        <a:bodyPr/>
        <a:lstStyle/>
        <a:p>
          <a:endParaRPr lang="ca-ES"/>
        </a:p>
      </dgm:t>
    </dgm:pt>
    <dgm:pt modelId="{5D24B400-2BEE-4E88-873F-017CEEB31820}">
      <dgm:prSet phldrT="[Text]"/>
      <dgm:spPr/>
      <dgm:t>
        <a:bodyPr/>
        <a:lstStyle/>
        <a:p>
          <a:r>
            <a:rPr lang="ca-ES" dirty="0" smtClean="0"/>
            <a:t>Inserció</a:t>
          </a:r>
          <a:endParaRPr lang="ca-ES" dirty="0"/>
        </a:p>
      </dgm:t>
    </dgm:pt>
    <dgm:pt modelId="{78D8539B-BA2B-4BD5-A436-B6B0B1A0301A}" type="parTrans" cxnId="{99F614D5-B450-4BBA-9EE4-EBCFAA8889B3}">
      <dgm:prSet/>
      <dgm:spPr/>
      <dgm:t>
        <a:bodyPr/>
        <a:lstStyle/>
        <a:p>
          <a:endParaRPr lang="ca-ES"/>
        </a:p>
      </dgm:t>
    </dgm:pt>
    <dgm:pt modelId="{A0E1FE49-CA2A-4B33-8562-56CD15E8FABD}" type="sibTrans" cxnId="{99F614D5-B450-4BBA-9EE4-EBCFAA8889B3}">
      <dgm:prSet/>
      <dgm:spPr/>
      <dgm:t>
        <a:bodyPr/>
        <a:lstStyle/>
        <a:p>
          <a:endParaRPr lang="ca-ES"/>
        </a:p>
      </dgm:t>
    </dgm:pt>
    <dgm:pt modelId="{22C81AA0-E1AD-41D1-B746-001379D28FC9}" type="pres">
      <dgm:prSet presAssocID="{DA1130CB-799E-4E37-B525-4AC9F7E1D08B}" presName="Name0" presStyleCnt="0">
        <dgm:presLayoutVars>
          <dgm:chMax val="7"/>
          <dgm:chPref val="7"/>
          <dgm:dir/>
          <dgm:animLvl val="lvl"/>
        </dgm:presLayoutVars>
      </dgm:prSet>
      <dgm:spPr/>
      <dgm:t>
        <a:bodyPr/>
        <a:lstStyle/>
        <a:p>
          <a:endParaRPr lang="ca-ES"/>
        </a:p>
      </dgm:t>
    </dgm:pt>
    <dgm:pt modelId="{20615B60-4BEE-49CF-939F-CF4584A3059D}" type="pres">
      <dgm:prSet presAssocID="{A96AE49E-85FC-460B-BF2B-957C0014AC22}" presName="Accent1" presStyleCnt="0"/>
      <dgm:spPr/>
    </dgm:pt>
    <dgm:pt modelId="{E481ABA4-E72C-4C37-9D1B-8A822A86E3B8}" type="pres">
      <dgm:prSet presAssocID="{A96AE49E-85FC-460B-BF2B-957C0014AC22}" presName="Accent" presStyleLbl="node1" presStyleIdx="0" presStyleCnt="3"/>
      <dgm:spPr>
        <a:solidFill>
          <a:schemeClr val="accent2">
            <a:lumMod val="60000"/>
            <a:lumOff val="40000"/>
          </a:schemeClr>
        </a:solidFill>
      </dgm:spPr>
      <dgm:t>
        <a:bodyPr/>
        <a:lstStyle/>
        <a:p>
          <a:endParaRPr lang="ca-ES"/>
        </a:p>
      </dgm:t>
    </dgm:pt>
    <dgm:pt modelId="{B31A1682-B3DE-4E40-B50B-157E64D11EC3}" type="pres">
      <dgm:prSet presAssocID="{A96AE49E-85FC-460B-BF2B-957C0014AC22}" presName="Parent1" presStyleLbl="revTx" presStyleIdx="0" presStyleCnt="3">
        <dgm:presLayoutVars>
          <dgm:chMax val="1"/>
          <dgm:chPref val="1"/>
          <dgm:bulletEnabled val="1"/>
        </dgm:presLayoutVars>
      </dgm:prSet>
      <dgm:spPr/>
      <dgm:t>
        <a:bodyPr/>
        <a:lstStyle/>
        <a:p>
          <a:endParaRPr lang="ca-ES"/>
        </a:p>
      </dgm:t>
    </dgm:pt>
    <dgm:pt modelId="{631D1AD0-E0AD-497C-AC4C-DCC36A2D093A}" type="pres">
      <dgm:prSet presAssocID="{2CA2C97D-3A3D-4592-AC6B-4DEDC78DDE72}" presName="Accent2" presStyleCnt="0"/>
      <dgm:spPr/>
    </dgm:pt>
    <dgm:pt modelId="{84F99AA9-9A36-448F-8040-5392E538A102}" type="pres">
      <dgm:prSet presAssocID="{2CA2C97D-3A3D-4592-AC6B-4DEDC78DDE72}" presName="Accent" presStyleLbl="node1" presStyleIdx="1" presStyleCnt="3"/>
      <dgm:spPr>
        <a:solidFill>
          <a:schemeClr val="accent3">
            <a:lumMod val="60000"/>
            <a:lumOff val="40000"/>
          </a:schemeClr>
        </a:solidFill>
      </dgm:spPr>
      <dgm:t>
        <a:bodyPr/>
        <a:lstStyle/>
        <a:p>
          <a:endParaRPr lang="ca-ES"/>
        </a:p>
      </dgm:t>
    </dgm:pt>
    <dgm:pt modelId="{9CEC4C80-3A6D-4FD1-B3BF-4C47FC6C8226}" type="pres">
      <dgm:prSet presAssocID="{2CA2C97D-3A3D-4592-AC6B-4DEDC78DDE72}" presName="Parent2" presStyleLbl="revTx" presStyleIdx="1" presStyleCnt="3">
        <dgm:presLayoutVars>
          <dgm:chMax val="1"/>
          <dgm:chPref val="1"/>
          <dgm:bulletEnabled val="1"/>
        </dgm:presLayoutVars>
      </dgm:prSet>
      <dgm:spPr/>
      <dgm:t>
        <a:bodyPr/>
        <a:lstStyle/>
        <a:p>
          <a:endParaRPr lang="ca-ES"/>
        </a:p>
      </dgm:t>
    </dgm:pt>
    <dgm:pt modelId="{4128750C-21EC-4FAF-9A5D-95A29CE700CF}" type="pres">
      <dgm:prSet presAssocID="{5D24B400-2BEE-4E88-873F-017CEEB31820}" presName="Accent3" presStyleCnt="0"/>
      <dgm:spPr/>
    </dgm:pt>
    <dgm:pt modelId="{87B04672-A9A6-408F-B163-293CA55DEB28}" type="pres">
      <dgm:prSet presAssocID="{5D24B400-2BEE-4E88-873F-017CEEB31820}" presName="Accent" presStyleLbl="node1" presStyleIdx="2" presStyleCnt="3"/>
      <dgm:spPr>
        <a:solidFill>
          <a:schemeClr val="accent4">
            <a:lumMod val="60000"/>
            <a:lumOff val="40000"/>
          </a:schemeClr>
        </a:solidFill>
      </dgm:spPr>
      <dgm:t>
        <a:bodyPr/>
        <a:lstStyle/>
        <a:p>
          <a:endParaRPr lang="ca-ES"/>
        </a:p>
      </dgm:t>
    </dgm:pt>
    <dgm:pt modelId="{2D322B12-C29E-4C9B-8B6E-D9291460717B}" type="pres">
      <dgm:prSet presAssocID="{5D24B400-2BEE-4E88-873F-017CEEB31820}" presName="Parent3" presStyleLbl="revTx" presStyleIdx="2" presStyleCnt="3">
        <dgm:presLayoutVars>
          <dgm:chMax val="1"/>
          <dgm:chPref val="1"/>
          <dgm:bulletEnabled val="1"/>
        </dgm:presLayoutVars>
      </dgm:prSet>
      <dgm:spPr/>
      <dgm:t>
        <a:bodyPr/>
        <a:lstStyle/>
        <a:p>
          <a:endParaRPr lang="ca-ES"/>
        </a:p>
      </dgm:t>
    </dgm:pt>
  </dgm:ptLst>
  <dgm:cxnLst>
    <dgm:cxn modelId="{133770A8-70A3-4619-8AC0-FCFBD1AFAA25}" type="presOf" srcId="{2CA2C97D-3A3D-4592-AC6B-4DEDC78DDE72}" destId="{9CEC4C80-3A6D-4FD1-B3BF-4C47FC6C8226}" srcOrd="0" destOrd="0" presId="urn:microsoft.com/office/officeart/2009/layout/CircleArrowProcess"/>
    <dgm:cxn modelId="{221599AE-5617-46BB-A025-5A3E23C20C00}" type="presOf" srcId="{A96AE49E-85FC-460B-BF2B-957C0014AC22}" destId="{B31A1682-B3DE-4E40-B50B-157E64D11EC3}" srcOrd="0" destOrd="0" presId="urn:microsoft.com/office/officeart/2009/layout/CircleArrowProcess"/>
    <dgm:cxn modelId="{EA6B22F6-1E84-475F-BFD2-8F2015CC0609}" type="presOf" srcId="{DA1130CB-799E-4E37-B525-4AC9F7E1D08B}" destId="{22C81AA0-E1AD-41D1-B746-001379D28FC9}" srcOrd="0" destOrd="0" presId="urn:microsoft.com/office/officeart/2009/layout/CircleArrowProcess"/>
    <dgm:cxn modelId="{C4F11B3F-ED24-4771-9BA5-2045DDCD0F5C}" srcId="{DA1130CB-799E-4E37-B525-4AC9F7E1D08B}" destId="{A96AE49E-85FC-460B-BF2B-957C0014AC22}" srcOrd="0" destOrd="0" parTransId="{72903D3C-78AC-493E-B28C-9453499D6E81}" sibTransId="{44C2C7AD-C0F7-4CCE-B7A2-DD47BFA83D14}"/>
    <dgm:cxn modelId="{99F614D5-B450-4BBA-9EE4-EBCFAA8889B3}" srcId="{DA1130CB-799E-4E37-B525-4AC9F7E1D08B}" destId="{5D24B400-2BEE-4E88-873F-017CEEB31820}" srcOrd="2" destOrd="0" parTransId="{78D8539B-BA2B-4BD5-A436-B6B0B1A0301A}" sibTransId="{A0E1FE49-CA2A-4B33-8562-56CD15E8FABD}"/>
    <dgm:cxn modelId="{EA5D8438-27F7-407B-97BC-C7A08CBA86EE}" srcId="{DA1130CB-799E-4E37-B525-4AC9F7E1D08B}" destId="{2CA2C97D-3A3D-4592-AC6B-4DEDC78DDE72}" srcOrd="1" destOrd="0" parTransId="{7A8147AD-11B1-45AF-89BD-C20EC927FE58}" sibTransId="{97098BBA-D09A-4513-A051-7B07C9CF4EDF}"/>
    <dgm:cxn modelId="{B8CFAA6B-AD89-47D0-9E90-78B008C22A00}" type="presOf" srcId="{5D24B400-2BEE-4E88-873F-017CEEB31820}" destId="{2D322B12-C29E-4C9B-8B6E-D9291460717B}" srcOrd="0" destOrd="0" presId="urn:microsoft.com/office/officeart/2009/layout/CircleArrowProcess"/>
    <dgm:cxn modelId="{A3120441-AF82-4A8D-9471-5ADB09E1A6AA}" type="presParOf" srcId="{22C81AA0-E1AD-41D1-B746-001379D28FC9}" destId="{20615B60-4BEE-49CF-939F-CF4584A3059D}" srcOrd="0" destOrd="0" presId="urn:microsoft.com/office/officeart/2009/layout/CircleArrowProcess"/>
    <dgm:cxn modelId="{9F67E34C-361F-4EB2-A053-B200D7A8BB46}" type="presParOf" srcId="{20615B60-4BEE-49CF-939F-CF4584A3059D}" destId="{E481ABA4-E72C-4C37-9D1B-8A822A86E3B8}" srcOrd="0" destOrd="0" presId="urn:microsoft.com/office/officeart/2009/layout/CircleArrowProcess"/>
    <dgm:cxn modelId="{D30C0926-C497-44C3-8F00-B89056FB9748}" type="presParOf" srcId="{22C81AA0-E1AD-41D1-B746-001379D28FC9}" destId="{B31A1682-B3DE-4E40-B50B-157E64D11EC3}" srcOrd="1" destOrd="0" presId="urn:microsoft.com/office/officeart/2009/layout/CircleArrowProcess"/>
    <dgm:cxn modelId="{671B3B27-640D-471D-9922-D18C3485E638}" type="presParOf" srcId="{22C81AA0-E1AD-41D1-B746-001379D28FC9}" destId="{631D1AD0-E0AD-497C-AC4C-DCC36A2D093A}" srcOrd="2" destOrd="0" presId="urn:microsoft.com/office/officeart/2009/layout/CircleArrowProcess"/>
    <dgm:cxn modelId="{4B864DF0-987F-4B7A-A2D9-C412D6B42BEB}" type="presParOf" srcId="{631D1AD0-E0AD-497C-AC4C-DCC36A2D093A}" destId="{84F99AA9-9A36-448F-8040-5392E538A102}" srcOrd="0" destOrd="0" presId="urn:microsoft.com/office/officeart/2009/layout/CircleArrowProcess"/>
    <dgm:cxn modelId="{4FC67437-4140-44B5-8E59-B55B5D17DB32}" type="presParOf" srcId="{22C81AA0-E1AD-41D1-B746-001379D28FC9}" destId="{9CEC4C80-3A6D-4FD1-B3BF-4C47FC6C8226}" srcOrd="3" destOrd="0" presId="urn:microsoft.com/office/officeart/2009/layout/CircleArrowProcess"/>
    <dgm:cxn modelId="{1C7C86FB-24EC-4EA4-B450-247427BCD8C8}" type="presParOf" srcId="{22C81AA0-E1AD-41D1-B746-001379D28FC9}" destId="{4128750C-21EC-4FAF-9A5D-95A29CE700CF}" srcOrd="4" destOrd="0" presId="urn:microsoft.com/office/officeart/2009/layout/CircleArrowProcess"/>
    <dgm:cxn modelId="{29ED1A2F-3940-466C-ACB7-10CA995C639F}" type="presParOf" srcId="{4128750C-21EC-4FAF-9A5D-95A29CE700CF}" destId="{87B04672-A9A6-408F-B163-293CA55DEB28}" srcOrd="0" destOrd="0" presId="urn:microsoft.com/office/officeart/2009/layout/CircleArrowProcess"/>
    <dgm:cxn modelId="{B9214296-0308-4DCA-9EE9-3C7F6C825B80}" type="presParOf" srcId="{22C81AA0-E1AD-41D1-B746-001379D28FC9}" destId="{2D322B12-C29E-4C9B-8B6E-D9291460717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1ABA4-E72C-4C37-9D1B-8A822A86E3B8}">
      <dsp:nvSpPr>
        <dsp:cNvPr id="0" name=""/>
        <dsp:cNvSpPr/>
      </dsp:nvSpPr>
      <dsp:spPr>
        <a:xfrm>
          <a:off x="1351568" y="306561"/>
          <a:ext cx="2338999" cy="2339355"/>
        </a:xfrm>
        <a:prstGeom prst="circularArrow">
          <a:avLst>
            <a:gd name="adj1" fmla="val 10980"/>
            <a:gd name="adj2" fmla="val 1142322"/>
            <a:gd name="adj3" fmla="val 4500000"/>
            <a:gd name="adj4" fmla="val 10800000"/>
            <a:gd name="adj5" fmla="val 125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1A1682-B3DE-4E40-B50B-157E64D11EC3}">
      <dsp:nvSpPr>
        <dsp:cNvPr id="0" name=""/>
        <dsp:cNvSpPr/>
      </dsp:nvSpPr>
      <dsp:spPr>
        <a:xfrm>
          <a:off x="1868564" y="1151140"/>
          <a:ext cx="1299737" cy="64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ca-ES" sz="2600" kern="1200" dirty="0" smtClean="0"/>
            <a:t>Formació</a:t>
          </a:r>
          <a:endParaRPr lang="ca-ES" sz="2600" kern="1200" dirty="0"/>
        </a:p>
      </dsp:txBody>
      <dsp:txXfrm>
        <a:off x="1868564" y="1151140"/>
        <a:ext cx="1299737" cy="649713"/>
      </dsp:txXfrm>
    </dsp:sp>
    <dsp:sp modelId="{84F99AA9-9A36-448F-8040-5392E538A102}">
      <dsp:nvSpPr>
        <dsp:cNvPr id="0" name=""/>
        <dsp:cNvSpPr/>
      </dsp:nvSpPr>
      <dsp:spPr>
        <a:xfrm>
          <a:off x="701919" y="1650695"/>
          <a:ext cx="2338999" cy="2339355"/>
        </a:xfrm>
        <a:prstGeom prst="leftCircularArrow">
          <a:avLst>
            <a:gd name="adj1" fmla="val 10980"/>
            <a:gd name="adj2" fmla="val 1142322"/>
            <a:gd name="adj3" fmla="val 6300000"/>
            <a:gd name="adj4" fmla="val 18900000"/>
            <a:gd name="adj5" fmla="val 125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EC4C80-3A6D-4FD1-B3BF-4C47FC6C8226}">
      <dsp:nvSpPr>
        <dsp:cNvPr id="0" name=""/>
        <dsp:cNvSpPr/>
      </dsp:nvSpPr>
      <dsp:spPr>
        <a:xfrm>
          <a:off x="1221550" y="2503048"/>
          <a:ext cx="1299737" cy="64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ca-ES" sz="2600" kern="1200" dirty="0" smtClean="0"/>
            <a:t>Ocupació</a:t>
          </a:r>
          <a:endParaRPr lang="ca-ES" sz="2600" kern="1200" dirty="0"/>
        </a:p>
      </dsp:txBody>
      <dsp:txXfrm>
        <a:off x="1221550" y="2503048"/>
        <a:ext cx="1299737" cy="649713"/>
      </dsp:txXfrm>
    </dsp:sp>
    <dsp:sp modelId="{87B04672-A9A6-408F-B163-293CA55DEB28}">
      <dsp:nvSpPr>
        <dsp:cNvPr id="0" name=""/>
        <dsp:cNvSpPr/>
      </dsp:nvSpPr>
      <dsp:spPr>
        <a:xfrm>
          <a:off x="1518043" y="3155677"/>
          <a:ext cx="2009563" cy="2010368"/>
        </a:xfrm>
        <a:prstGeom prst="blockArc">
          <a:avLst>
            <a:gd name="adj1" fmla="val 13500000"/>
            <a:gd name="adj2" fmla="val 10800000"/>
            <a:gd name="adj3" fmla="val 12740"/>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322B12-C29E-4C9B-8B6E-D9291460717B}">
      <dsp:nvSpPr>
        <dsp:cNvPr id="0" name=""/>
        <dsp:cNvSpPr/>
      </dsp:nvSpPr>
      <dsp:spPr>
        <a:xfrm>
          <a:off x="1871639" y="3856901"/>
          <a:ext cx="1299737" cy="64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ca-ES" sz="2600" kern="1200" dirty="0" smtClean="0"/>
            <a:t>Inserció</a:t>
          </a:r>
          <a:endParaRPr lang="ca-ES" sz="2600" kern="1200" dirty="0"/>
        </a:p>
      </dsp:txBody>
      <dsp:txXfrm>
        <a:off x="1871639" y="3856901"/>
        <a:ext cx="1299737" cy="64971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4342" cy="497333"/>
          </a:xfrm>
          <a:prstGeom prst="rect">
            <a:avLst/>
          </a:prstGeom>
        </p:spPr>
        <p:txBody>
          <a:bodyPr vert="horz" lIns="92116" tIns="46058" rIns="92116" bIns="46058" rtlCol="0"/>
          <a:lstStyle>
            <a:lvl1pPr algn="l" fontAlgn="auto">
              <a:spcBef>
                <a:spcPts val="0"/>
              </a:spcBef>
              <a:spcAft>
                <a:spcPts val="0"/>
              </a:spcAft>
              <a:defRPr sz="1300">
                <a:latin typeface="+mn-lt"/>
              </a:defRPr>
            </a:lvl1pPr>
          </a:lstStyle>
          <a:p>
            <a:pPr>
              <a:defRPr/>
            </a:pPr>
            <a:endParaRPr lang="ca-ES"/>
          </a:p>
        </p:txBody>
      </p:sp>
      <p:sp>
        <p:nvSpPr>
          <p:cNvPr id="3" name="2 Marcador de fecha"/>
          <p:cNvSpPr>
            <a:spLocks noGrp="1"/>
          </p:cNvSpPr>
          <p:nvPr>
            <p:ph type="dt" sz="quarter" idx="1"/>
          </p:nvPr>
        </p:nvSpPr>
        <p:spPr>
          <a:xfrm>
            <a:off x="3851813" y="1"/>
            <a:ext cx="2944342" cy="497333"/>
          </a:xfrm>
          <a:prstGeom prst="rect">
            <a:avLst/>
          </a:prstGeom>
        </p:spPr>
        <p:txBody>
          <a:bodyPr vert="horz" lIns="92116" tIns="46058" rIns="92116" bIns="46058" rtlCol="0"/>
          <a:lstStyle>
            <a:lvl1pPr algn="r" fontAlgn="auto">
              <a:spcBef>
                <a:spcPts val="0"/>
              </a:spcBef>
              <a:spcAft>
                <a:spcPts val="0"/>
              </a:spcAft>
              <a:defRPr sz="1300">
                <a:latin typeface="+mn-lt"/>
              </a:defRPr>
            </a:lvl1pPr>
          </a:lstStyle>
          <a:p>
            <a:pPr>
              <a:defRPr/>
            </a:pPr>
            <a:fld id="{D71578DE-1436-4AC4-B97D-60CEA9A6E1CF}" type="datetimeFigureOut">
              <a:rPr lang="ca-ES"/>
              <a:pPr>
                <a:defRPr/>
              </a:pPr>
              <a:t>20/05/2024</a:t>
            </a:fld>
            <a:endParaRPr lang="ca-ES"/>
          </a:p>
        </p:txBody>
      </p:sp>
      <p:sp>
        <p:nvSpPr>
          <p:cNvPr id="4" name="3 Marcador de pie de página"/>
          <p:cNvSpPr>
            <a:spLocks noGrp="1"/>
          </p:cNvSpPr>
          <p:nvPr>
            <p:ph type="ftr" sz="quarter" idx="2"/>
          </p:nvPr>
        </p:nvSpPr>
        <p:spPr>
          <a:xfrm>
            <a:off x="0" y="9427766"/>
            <a:ext cx="2944342" cy="497332"/>
          </a:xfrm>
          <a:prstGeom prst="rect">
            <a:avLst/>
          </a:prstGeom>
        </p:spPr>
        <p:txBody>
          <a:bodyPr vert="horz" lIns="92116" tIns="46058" rIns="92116" bIns="46058" rtlCol="0" anchor="b"/>
          <a:lstStyle>
            <a:lvl1pPr algn="l" fontAlgn="auto">
              <a:spcBef>
                <a:spcPts val="0"/>
              </a:spcBef>
              <a:spcAft>
                <a:spcPts val="0"/>
              </a:spcAft>
              <a:defRPr sz="1300">
                <a:latin typeface="+mn-lt"/>
              </a:defRPr>
            </a:lvl1pPr>
          </a:lstStyle>
          <a:p>
            <a:pPr>
              <a:defRPr/>
            </a:pPr>
            <a:endParaRPr lang="ca-ES"/>
          </a:p>
        </p:txBody>
      </p:sp>
      <p:sp>
        <p:nvSpPr>
          <p:cNvPr id="5" name="4 Marcador de número de diapositiva"/>
          <p:cNvSpPr>
            <a:spLocks noGrp="1"/>
          </p:cNvSpPr>
          <p:nvPr>
            <p:ph type="sldNum" sz="quarter" idx="3"/>
          </p:nvPr>
        </p:nvSpPr>
        <p:spPr>
          <a:xfrm>
            <a:off x="3851813" y="9427766"/>
            <a:ext cx="2944342" cy="497332"/>
          </a:xfrm>
          <a:prstGeom prst="rect">
            <a:avLst/>
          </a:prstGeom>
        </p:spPr>
        <p:txBody>
          <a:bodyPr vert="horz" lIns="92116" tIns="46058" rIns="92116" bIns="46058" rtlCol="0" anchor="b"/>
          <a:lstStyle>
            <a:lvl1pPr algn="r" fontAlgn="auto">
              <a:spcBef>
                <a:spcPts val="0"/>
              </a:spcBef>
              <a:spcAft>
                <a:spcPts val="0"/>
              </a:spcAft>
              <a:defRPr sz="1300">
                <a:latin typeface="+mn-lt"/>
              </a:defRPr>
            </a:lvl1pPr>
          </a:lstStyle>
          <a:p>
            <a:pPr>
              <a:defRPr/>
            </a:pPr>
            <a:fld id="{C086ED4F-369B-41ED-8190-09A6ABF3F616}" type="slidenum">
              <a:rPr lang="ca-ES"/>
              <a:pPr>
                <a:defRPr/>
              </a:pPr>
              <a:t>‹#›</a:t>
            </a:fld>
            <a:endParaRPr lang="ca-ES"/>
          </a:p>
        </p:txBody>
      </p:sp>
      <p:pic>
        <p:nvPicPr>
          <p:cNvPr id="25606" name="5 Imagen" descr="cir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344" y="1085510"/>
            <a:ext cx="1770862" cy="62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211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4342" cy="497333"/>
          </a:xfrm>
          <a:prstGeom prst="rect">
            <a:avLst/>
          </a:prstGeom>
        </p:spPr>
        <p:txBody>
          <a:bodyPr vert="horz" lIns="92116" tIns="46058" rIns="92116" bIns="46058" rtlCol="0"/>
          <a:lstStyle>
            <a:lvl1pPr algn="l" fontAlgn="auto">
              <a:spcBef>
                <a:spcPts val="0"/>
              </a:spcBef>
              <a:spcAft>
                <a:spcPts val="0"/>
              </a:spcAft>
              <a:defRPr sz="1300">
                <a:latin typeface="+mn-lt"/>
              </a:defRPr>
            </a:lvl1pPr>
          </a:lstStyle>
          <a:p>
            <a:pPr>
              <a:defRPr/>
            </a:pPr>
            <a:endParaRPr lang="ca-ES"/>
          </a:p>
        </p:txBody>
      </p:sp>
      <p:sp>
        <p:nvSpPr>
          <p:cNvPr id="3" name="2 Marcador de fecha"/>
          <p:cNvSpPr>
            <a:spLocks noGrp="1"/>
          </p:cNvSpPr>
          <p:nvPr>
            <p:ph type="dt" idx="1"/>
          </p:nvPr>
        </p:nvSpPr>
        <p:spPr>
          <a:xfrm>
            <a:off x="3851813" y="1"/>
            <a:ext cx="2944342" cy="497333"/>
          </a:xfrm>
          <a:prstGeom prst="rect">
            <a:avLst/>
          </a:prstGeom>
        </p:spPr>
        <p:txBody>
          <a:bodyPr vert="horz" lIns="92116" tIns="46058" rIns="92116" bIns="46058" rtlCol="0"/>
          <a:lstStyle>
            <a:lvl1pPr algn="r" fontAlgn="auto">
              <a:spcBef>
                <a:spcPts val="0"/>
              </a:spcBef>
              <a:spcAft>
                <a:spcPts val="0"/>
              </a:spcAft>
              <a:defRPr sz="1300">
                <a:latin typeface="+mn-lt"/>
              </a:defRPr>
            </a:lvl1pPr>
          </a:lstStyle>
          <a:p>
            <a:pPr>
              <a:defRPr/>
            </a:pPr>
            <a:fld id="{769F909A-C7EC-445C-8B35-4833D879E405}" type="datetimeFigureOut">
              <a:rPr lang="ca-ES"/>
              <a:pPr>
                <a:defRPr/>
              </a:pPr>
              <a:t>20/05/2024</a:t>
            </a:fld>
            <a:endParaRPr lang="ca-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16" tIns="46058" rIns="92116" bIns="46058" rtlCol="0" anchor="ctr"/>
          <a:lstStyle/>
          <a:p>
            <a:pPr lvl="0"/>
            <a:endParaRPr lang="ca-ES" noProof="0"/>
          </a:p>
        </p:txBody>
      </p:sp>
      <p:sp>
        <p:nvSpPr>
          <p:cNvPr id="5" name="4 Marcador de notas"/>
          <p:cNvSpPr>
            <a:spLocks noGrp="1"/>
          </p:cNvSpPr>
          <p:nvPr>
            <p:ph type="body" sz="quarter" idx="3"/>
          </p:nvPr>
        </p:nvSpPr>
        <p:spPr>
          <a:xfrm>
            <a:off x="679464" y="4714653"/>
            <a:ext cx="5438748" cy="4466756"/>
          </a:xfrm>
          <a:prstGeom prst="rect">
            <a:avLst/>
          </a:prstGeom>
        </p:spPr>
        <p:txBody>
          <a:bodyPr vert="horz" lIns="92116" tIns="46058" rIns="92116" bIns="46058"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ca-ES" noProof="0"/>
          </a:p>
        </p:txBody>
      </p:sp>
      <p:sp>
        <p:nvSpPr>
          <p:cNvPr id="6" name="5 Marcador de pie de página"/>
          <p:cNvSpPr>
            <a:spLocks noGrp="1"/>
          </p:cNvSpPr>
          <p:nvPr>
            <p:ph type="ftr" sz="quarter" idx="4"/>
          </p:nvPr>
        </p:nvSpPr>
        <p:spPr>
          <a:xfrm>
            <a:off x="0" y="9427766"/>
            <a:ext cx="2944342" cy="497332"/>
          </a:xfrm>
          <a:prstGeom prst="rect">
            <a:avLst/>
          </a:prstGeom>
        </p:spPr>
        <p:txBody>
          <a:bodyPr vert="horz" lIns="92116" tIns="46058" rIns="92116" bIns="46058" rtlCol="0" anchor="b"/>
          <a:lstStyle>
            <a:lvl1pPr algn="l" fontAlgn="auto">
              <a:spcBef>
                <a:spcPts val="0"/>
              </a:spcBef>
              <a:spcAft>
                <a:spcPts val="0"/>
              </a:spcAft>
              <a:defRPr sz="1300">
                <a:latin typeface="+mn-lt"/>
              </a:defRPr>
            </a:lvl1pPr>
          </a:lstStyle>
          <a:p>
            <a:pPr>
              <a:defRPr/>
            </a:pPr>
            <a:endParaRPr lang="ca-ES"/>
          </a:p>
        </p:txBody>
      </p:sp>
      <p:sp>
        <p:nvSpPr>
          <p:cNvPr id="7" name="6 Marcador de número de diapositiva"/>
          <p:cNvSpPr>
            <a:spLocks noGrp="1"/>
          </p:cNvSpPr>
          <p:nvPr>
            <p:ph type="sldNum" sz="quarter" idx="5"/>
          </p:nvPr>
        </p:nvSpPr>
        <p:spPr>
          <a:xfrm>
            <a:off x="3851813" y="9427766"/>
            <a:ext cx="2944342" cy="497332"/>
          </a:xfrm>
          <a:prstGeom prst="rect">
            <a:avLst/>
          </a:prstGeom>
        </p:spPr>
        <p:txBody>
          <a:bodyPr vert="horz" lIns="92116" tIns="46058" rIns="92116" bIns="46058" rtlCol="0" anchor="b"/>
          <a:lstStyle>
            <a:lvl1pPr algn="r" fontAlgn="auto">
              <a:spcBef>
                <a:spcPts val="0"/>
              </a:spcBef>
              <a:spcAft>
                <a:spcPts val="0"/>
              </a:spcAft>
              <a:defRPr sz="1300">
                <a:latin typeface="+mn-lt"/>
              </a:defRPr>
            </a:lvl1pPr>
          </a:lstStyle>
          <a:p>
            <a:pPr>
              <a:defRPr/>
            </a:pPr>
            <a:fld id="{F0836A9E-33ED-4501-BEE2-AF058340071D}" type="slidenum">
              <a:rPr lang="ca-ES"/>
              <a:pPr>
                <a:defRPr/>
              </a:pPr>
              <a:t>‹#›</a:t>
            </a:fld>
            <a:endParaRPr lang="ca-ES"/>
          </a:p>
        </p:txBody>
      </p:sp>
    </p:spTree>
    <p:extLst>
      <p:ext uri="{BB962C8B-B14F-4D97-AF65-F5344CB8AC3E}">
        <p14:creationId xmlns:p14="http://schemas.microsoft.com/office/powerpoint/2010/main" val="3208404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4F7C35-A953-424B-A6A4-7202BC91BB1D}" type="slidenum">
              <a:rPr lang="ca-ES" smtClean="0"/>
              <a:pPr fontAlgn="base">
                <a:spcBef>
                  <a:spcPct val="0"/>
                </a:spcBef>
                <a:spcAft>
                  <a:spcPct val="0"/>
                </a:spcAft>
                <a:defRPr/>
              </a:pPr>
              <a:t>1</a:t>
            </a:fld>
            <a:endParaRPr lang="ca-ES" dirty="0" smtClean="0"/>
          </a:p>
        </p:txBody>
      </p:sp>
    </p:spTree>
    <p:extLst>
      <p:ext uri="{BB962C8B-B14F-4D97-AF65-F5344CB8AC3E}">
        <p14:creationId xmlns:p14="http://schemas.microsoft.com/office/powerpoint/2010/main" val="373917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F0836A9E-33ED-4501-BEE2-AF058340071D}" type="slidenum">
              <a:rPr lang="ca-ES" smtClean="0"/>
              <a:pPr>
                <a:defRPr/>
              </a:pPr>
              <a:t>14</a:t>
            </a:fld>
            <a:endParaRPr lang="ca-ES"/>
          </a:p>
        </p:txBody>
      </p:sp>
    </p:spTree>
    <p:extLst>
      <p:ext uri="{BB962C8B-B14F-4D97-AF65-F5344CB8AC3E}">
        <p14:creationId xmlns:p14="http://schemas.microsoft.com/office/powerpoint/2010/main" val="125435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F0836A9E-33ED-4501-BEE2-AF058340071D}" type="slidenum">
              <a:rPr lang="ca-ES" smtClean="0"/>
              <a:pPr>
                <a:defRPr/>
              </a:pPr>
              <a:t>17</a:t>
            </a:fld>
            <a:endParaRPr lang="ca-ES"/>
          </a:p>
        </p:txBody>
      </p:sp>
    </p:spTree>
    <p:extLst>
      <p:ext uri="{BB962C8B-B14F-4D97-AF65-F5344CB8AC3E}">
        <p14:creationId xmlns:p14="http://schemas.microsoft.com/office/powerpoint/2010/main" val="214078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F0836A9E-33ED-4501-BEE2-AF058340071D}" type="slidenum">
              <a:rPr lang="ca-ES" smtClean="0"/>
              <a:pPr>
                <a:defRPr/>
              </a:pPr>
              <a:t>21</a:t>
            </a:fld>
            <a:endParaRPr lang="ca-ES"/>
          </a:p>
        </p:txBody>
      </p:sp>
    </p:spTree>
    <p:extLst>
      <p:ext uri="{BB962C8B-B14F-4D97-AF65-F5344CB8AC3E}">
        <p14:creationId xmlns:p14="http://schemas.microsoft.com/office/powerpoint/2010/main" val="248762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F0836A9E-33ED-4501-BEE2-AF058340071D}" type="slidenum">
              <a:rPr lang="ca-ES" smtClean="0"/>
              <a:pPr>
                <a:defRPr/>
              </a:pPr>
              <a:t>24</a:t>
            </a:fld>
            <a:endParaRPr lang="ca-ES"/>
          </a:p>
        </p:txBody>
      </p:sp>
    </p:spTree>
    <p:extLst>
      <p:ext uri="{BB962C8B-B14F-4D97-AF65-F5344CB8AC3E}">
        <p14:creationId xmlns:p14="http://schemas.microsoft.com/office/powerpoint/2010/main" val="13946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F0836A9E-33ED-4501-BEE2-AF058340071D}" type="slidenum">
              <a:rPr lang="ca-ES" smtClean="0"/>
              <a:pPr>
                <a:defRPr/>
              </a:pPr>
              <a:t>25</a:t>
            </a:fld>
            <a:endParaRPr lang="ca-ES"/>
          </a:p>
        </p:txBody>
      </p:sp>
    </p:spTree>
    <p:extLst>
      <p:ext uri="{BB962C8B-B14F-4D97-AF65-F5344CB8AC3E}">
        <p14:creationId xmlns:p14="http://schemas.microsoft.com/office/powerpoint/2010/main" val="3906172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6 Imagen" descr="cir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560" y="213966"/>
            <a:ext cx="30718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7 CuadroTexto"/>
          <p:cNvSpPr txBox="1">
            <a:spLocks noChangeArrowheads="1"/>
          </p:cNvSpPr>
          <p:nvPr userDrawn="1"/>
        </p:nvSpPr>
        <p:spPr bwMode="auto">
          <a:xfrm>
            <a:off x="428625" y="2214563"/>
            <a:ext cx="7929563"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ca-ES" smtClean="0">
              <a:latin typeface="Calibri" pitchFamily="34" charset="0"/>
            </a:endParaRPr>
          </a:p>
        </p:txBody>
      </p:sp>
      <p:pic>
        <p:nvPicPr>
          <p:cNvPr id="5" name="Imatge 4" descr="Logo del Departament de Justícia, Drets i Memòria " title="Logo del Departament de Justícia, Drets i Memòria "/>
          <p:cNvPicPr/>
          <p:nvPr userDrawn="1"/>
        </p:nvPicPr>
        <p:blipFill>
          <a:blip r:embed="rId3" cstate="print">
            <a:extLst>
              <a:ext uri="{28A0092B-C50C-407E-A947-70E740481C1C}">
                <a14:useLocalDpi xmlns:a14="http://schemas.microsoft.com/office/drawing/2010/main" val="0"/>
              </a:ext>
            </a:extLst>
          </a:blip>
          <a:stretch>
            <a:fillRect/>
          </a:stretch>
        </p:blipFill>
        <p:spPr>
          <a:xfrm>
            <a:off x="5508104" y="548680"/>
            <a:ext cx="3096524" cy="662236"/>
          </a:xfrm>
          <a:prstGeom prst="rect">
            <a:avLst/>
          </a:prstGeom>
        </p:spPr>
      </p:pic>
    </p:spTree>
    <p:extLst>
      <p:ext uri="{BB962C8B-B14F-4D97-AF65-F5344CB8AC3E}">
        <p14:creationId xmlns:p14="http://schemas.microsoft.com/office/powerpoint/2010/main" val="125234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6 Imagen" descr="cir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3875" y="6100763"/>
            <a:ext cx="19335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tge 4" descr="Logo del Departament de Justícia, Drets i Memòria " title="Logo del Departament de Justícia, Drets i Memòria "/>
          <p:cNvPicPr/>
          <p:nvPr userDrawn="1"/>
        </p:nvPicPr>
        <p:blipFill>
          <a:blip r:embed="rId4" cstate="print">
            <a:extLst>
              <a:ext uri="{28A0092B-C50C-407E-A947-70E740481C1C}">
                <a14:useLocalDpi xmlns:a14="http://schemas.microsoft.com/office/drawing/2010/main" val="0"/>
              </a:ext>
            </a:extLst>
          </a:blip>
          <a:stretch>
            <a:fillRect/>
          </a:stretch>
        </p:blipFill>
        <p:spPr>
          <a:xfrm>
            <a:off x="2555776" y="6241949"/>
            <a:ext cx="1872208" cy="371779"/>
          </a:xfrm>
          <a:prstGeom prst="rect">
            <a:avLst/>
          </a:prstGeom>
        </p:spPr>
      </p:pic>
    </p:spTree>
    <p:extLst>
      <p:ext uri="{BB962C8B-B14F-4D97-AF65-F5344CB8AC3E}">
        <p14:creationId xmlns:p14="http://schemas.microsoft.com/office/powerpoint/2010/main" val="335079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65" b="1" i="0">
                <a:solidFill>
                  <a:schemeClr val="bg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3742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ca-ES" smtClean="0"/>
              <a:t>Haga clic para modificar el estilo de título del patrón</a:t>
            </a:r>
            <a:endParaRPr lang="ca-ES" altLang="ca-ES"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ca-ES" smtClean="0"/>
              <a:t>Haga clic para modificar el estilo de texto del patrón</a:t>
            </a:r>
          </a:p>
          <a:p>
            <a:pPr lvl="1"/>
            <a:r>
              <a:rPr lang="es-ES" altLang="ca-ES" smtClean="0"/>
              <a:t>Segundo nivel</a:t>
            </a:r>
          </a:p>
          <a:p>
            <a:pPr lvl="2"/>
            <a:r>
              <a:rPr lang="es-ES" altLang="ca-ES" smtClean="0"/>
              <a:t>Tercer nivel</a:t>
            </a:r>
          </a:p>
          <a:p>
            <a:pPr lvl="3"/>
            <a:r>
              <a:rPr lang="es-ES" altLang="ca-ES" smtClean="0"/>
              <a:t>Cuarto nivel</a:t>
            </a:r>
          </a:p>
          <a:p>
            <a:pPr lvl="4"/>
            <a:r>
              <a:rPr lang="es-ES" altLang="ca-ES" smtClean="0"/>
              <a:t>Quinto nivel</a:t>
            </a:r>
            <a:endParaRPr lang="ca-ES" altLang="ca-E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FA015D-99CA-465A-8150-F347A9F27684}" type="datetimeFigureOut">
              <a:rPr lang="ca-ES"/>
              <a:pPr>
                <a:defRPr/>
              </a:pPr>
              <a:t>20/05/2024</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5FB813-DFCB-49CD-8B9E-8718A0A95CAD}" type="slidenum">
              <a:rPr lang="ca-ES"/>
              <a:pPr>
                <a:defRPr/>
              </a:pPr>
              <a:t>‹#›</a:t>
            </a:fld>
            <a:endParaRPr lang="ca-E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justicia.gencat.cat/ca/ambits/cire/" TargetMode="External"/><Relationship Id="rId2" Type="http://schemas.openxmlformats.org/officeDocument/2006/relationships/hyperlink" Target="mailto:cireinforma@gencat.cat" TargetMode="External"/><Relationship Id="rId1" Type="http://schemas.openxmlformats.org/officeDocument/2006/relationships/slideLayout" Target="../slideLayouts/slideLayout2.xml"/><Relationship Id="rId4" Type="http://schemas.openxmlformats.org/officeDocument/2006/relationships/hyperlink" Target="http://www.madeincire.c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427" y="2708920"/>
            <a:ext cx="9144000" cy="2062103"/>
          </a:xfrm>
          <a:prstGeom prst="rect">
            <a:avLst/>
          </a:prstGeom>
        </p:spPr>
        <p:txBody>
          <a:bodyPr>
            <a:spAutoFit/>
          </a:bodyPr>
          <a:lstStyle/>
          <a:p>
            <a:pPr algn="ctr" fontAlgn="auto">
              <a:spcBef>
                <a:spcPts val="0"/>
              </a:spcBef>
              <a:spcAft>
                <a:spcPts val="0"/>
              </a:spcAft>
              <a:defRPr/>
            </a:pPr>
            <a:endParaRPr lang="ca-ES" sz="2800" b="1" dirty="0" smtClean="0">
              <a:solidFill>
                <a:srgbClr val="C00000"/>
              </a:solidFill>
              <a:latin typeface="Arial" pitchFamily="34" charset="0"/>
              <a:ea typeface="+mj-ea"/>
              <a:cs typeface="Arial" pitchFamily="34" charset="0"/>
            </a:endParaRPr>
          </a:p>
          <a:p>
            <a:pPr algn="ctr" fontAlgn="auto">
              <a:spcBef>
                <a:spcPts val="0"/>
              </a:spcBef>
              <a:spcAft>
                <a:spcPts val="0"/>
              </a:spcAft>
              <a:defRPr/>
            </a:pPr>
            <a:r>
              <a:rPr lang="ca-ES" sz="3600" b="1" i="1" dirty="0" smtClean="0">
                <a:solidFill>
                  <a:srgbClr val="C00000"/>
                </a:solidFill>
                <a:latin typeface="Arial" pitchFamily="34" charset="0"/>
                <a:ea typeface="+mj-ea"/>
                <a:cs typeface="Arial" pitchFamily="34" charset="0"/>
              </a:rPr>
              <a:t>El treball a la presó: règim jurídic </a:t>
            </a:r>
          </a:p>
          <a:p>
            <a:pPr algn="ctr" fontAlgn="auto">
              <a:spcBef>
                <a:spcPts val="0"/>
              </a:spcBef>
              <a:spcAft>
                <a:spcPts val="0"/>
              </a:spcAft>
              <a:defRPr/>
            </a:pPr>
            <a:r>
              <a:rPr lang="ca-ES" sz="3600" b="1" i="1" dirty="0" smtClean="0">
                <a:solidFill>
                  <a:srgbClr val="C00000"/>
                </a:solidFill>
                <a:latin typeface="Arial" pitchFamily="34" charset="0"/>
                <a:ea typeface="+mj-ea"/>
                <a:cs typeface="Arial" pitchFamily="34" charset="0"/>
              </a:rPr>
              <a:t>i qüestions pràctiques</a:t>
            </a:r>
            <a:r>
              <a:rPr lang="ca-ES" sz="3600" b="1" i="1" dirty="0" smtClean="0">
                <a:solidFill>
                  <a:srgbClr val="C00000"/>
                </a:solidFill>
                <a:latin typeface="Arial" pitchFamily="34" charset="0"/>
                <a:cs typeface="Arial" pitchFamily="34" charset="0"/>
              </a:rPr>
              <a:t>.</a:t>
            </a:r>
            <a:endParaRPr lang="ca-ES" sz="3600" b="1" i="1" dirty="0" smtClean="0">
              <a:solidFill>
                <a:srgbClr val="C00000"/>
              </a:solidFill>
              <a:latin typeface="Arial" pitchFamily="34" charset="0"/>
              <a:cs typeface="Arial" pitchFamily="34" charset="0"/>
            </a:endParaRPr>
          </a:p>
          <a:p>
            <a:pPr algn="ctr" fontAlgn="auto">
              <a:spcBef>
                <a:spcPts val="0"/>
              </a:spcBef>
              <a:spcAft>
                <a:spcPts val="0"/>
              </a:spcAft>
              <a:defRPr/>
            </a:pPr>
            <a:endParaRPr lang="ca-ES" sz="2800" b="1" i="1" dirty="0">
              <a:solidFill>
                <a:srgbClr val="C00000"/>
              </a:solidFill>
              <a:latin typeface="Arial" pitchFamily="34" charset="0"/>
              <a:cs typeface="Arial" pitchFamily="34" charset="0"/>
            </a:endParaRPr>
          </a:p>
        </p:txBody>
      </p:sp>
      <p:sp>
        <p:nvSpPr>
          <p:cNvPr id="3" name="QuadreDeText 2"/>
          <p:cNvSpPr txBox="1"/>
          <p:nvPr/>
        </p:nvSpPr>
        <p:spPr>
          <a:xfrm>
            <a:off x="5364088" y="5877272"/>
            <a:ext cx="3384376" cy="338554"/>
          </a:xfrm>
          <a:prstGeom prst="rect">
            <a:avLst/>
          </a:prstGeom>
          <a:noFill/>
        </p:spPr>
        <p:txBody>
          <a:bodyPr wrap="square" rtlCol="0">
            <a:spAutoFit/>
          </a:bodyPr>
          <a:lstStyle/>
          <a:p>
            <a:pPr algn="r"/>
            <a:r>
              <a:rPr lang="ca-ES" sz="1600" dirty="0" smtClean="0"/>
              <a:t>Barcelona, </a:t>
            </a:r>
            <a:r>
              <a:rPr lang="ca-ES" sz="1600" dirty="0" smtClean="0"/>
              <a:t>21 de maig de 2024</a:t>
            </a:r>
            <a:endParaRPr lang="ca-ES" sz="1600" dirty="0"/>
          </a:p>
        </p:txBody>
      </p:sp>
    </p:spTree>
    <p:extLst>
      <p:ext uri="{BB962C8B-B14F-4D97-AF65-F5344CB8AC3E}">
        <p14:creationId xmlns:p14="http://schemas.microsoft.com/office/powerpoint/2010/main" val="1621040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M</a:t>
            </a:r>
            <a:r>
              <a:rPr lang="ca-ES" u="none" dirty="0" smtClean="0">
                <a:ea typeface="+mj-ea"/>
              </a:rPr>
              <a:t>arc jurídic</a:t>
            </a:r>
            <a:endParaRPr lang="ca-ES" u="none" dirty="0">
              <a:ea typeface="+mj-ea"/>
            </a:endParaRPr>
          </a:p>
        </p:txBody>
      </p:sp>
      <p:sp>
        <p:nvSpPr>
          <p:cNvPr id="5" name="Rectangle 4"/>
          <p:cNvSpPr/>
          <p:nvPr/>
        </p:nvSpPr>
        <p:spPr>
          <a:xfrm>
            <a:off x="467544" y="1260043"/>
            <a:ext cx="8208912" cy="4401205"/>
          </a:xfrm>
          <a:prstGeom prst="rect">
            <a:avLst/>
          </a:prstGeom>
        </p:spPr>
        <p:txBody>
          <a:bodyPr wrap="square">
            <a:spAutoFit/>
          </a:bodyPr>
          <a:lstStyle/>
          <a:p>
            <a:r>
              <a:rPr lang="ca-ES" sz="1400" dirty="0" smtClean="0"/>
              <a:t>El </a:t>
            </a:r>
            <a:r>
              <a:rPr lang="ca-ES" sz="1400" dirty="0"/>
              <a:t>treball és un element clau en el sistema penitenciari espanyol i català. Les mesures privatives de llibertat no responen a un model de justícia punitiva. La Constitució espanyola ja preveu que aquestes mesures estan dissenyades amb l’objectiu que </a:t>
            </a:r>
            <a:r>
              <a:rPr lang="ca-ES" sz="1400" dirty="0" smtClean="0"/>
              <a:t>la persona interna </a:t>
            </a:r>
            <a:r>
              <a:rPr lang="ca-ES" sz="1400" dirty="0"/>
              <a:t>assoleixi els coneixements i les eines que li permetin accedir a la societat i al mercat laboral, i tota la regulació del medi penitenciari estableix que el treball, com a element normalitzador i socialitzador, és bàsic per </a:t>
            </a:r>
            <a:r>
              <a:rPr lang="ca-ES" sz="1400" dirty="0" smtClean="0"/>
              <a:t>a la </a:t>
            </a:r>
            <a:r>
              <a:rPr lang="ca-ES" sz="1400" dirty="0"/>
              <a:t>reinserció.</a:t>
            </a:r>
          </a:p>
          <a:p>
            <a:endParaRPr lang="ca-ES" sz="1400" dirty="0"/>
          </a:p>
          <a:p>
            <a:r>
              <a:rPr lang="ca-ES" sz="1400" b="1" dirty="0" smtClean="0"/>
              <a:t>Normativa estatal</a:t>
            </a:r>
            <a:endParaRPr lang="ca-ES" sz="1400" b="1" dirty="0"/>
          </a:p>
          <a:p>
            <a:endParaRPr lang="ca-ES" sz="1400" b="1" dirty="0"/>
          </a:p>
          <a:p>
            <a:pPr marL="285750" indent="-285750">
              <a:buFont typeface="Arial" panose="020B0604020202020204" pitchFamily="34" charset="0"/>
              <a:buChar char="•"/>
            </a:pPr>
            <a:r>
              <a:rPr lang="ca-ES" altLang="ca-ES" sz="1400" dirty="0">
                <a:latin typeface="Arial" panose="020B0604020202020204" pitchFamily="34" charset="0"/>
                <a:cs typeface="Arial" panose="020B0604020202020204" pitchFamily="34" charset="0"/>
              </a:rPr>
              <a:t>La Constitució espanyola de 1978</a:t>
            </a:r>
          </a:p>
          <a:p>
            <a:pPr marL="285750" indent="-285750">
              <a:buFont typeface="Arial" panose="020B0604020202020204" pitchFamily="34" charset="0"/>
              <a:buChar char="•"/>
            </a:pPr>
            <a:r>
              <a:rPr lang="ca-ES" altLang="ca-ES" sz="1400" dirty="0">
                <a:latin typeface="Arial" panose="020B0604020202020204" pitchFamily="34" charset="0"/>
                <a:cs typeface="Arial" panose="020B0604020202020204" pitchFamily="34" charset="0"/>
              </a:rPr>
              <a:t>Llei orgànica 1/1979, de 26 de setembre, general penitenciària </a:t>
            </a:r>
          </a:p>
          <a:p>
            <a:pPr marL="285750" indent="-285750">
              <a:buFont typeface="Arial" panose="020B0604020202020204" pitchFamily="34" charset="0"/>
              <a:buChar char="•"/>
            </a:pPr>
            <a:r>
              <a:rPr lang="ca-ES" sz="1400" dirty="0" smtClean="0"/>
              <a:t>Reial decret 190/1996</a:t>
            </a:r>
            <a:r>
              <a:rPr lang="ca-ES" sz="1400" dirty="0"/>
              <a:t>, de 9 de febrer, del Reglament penitenciari</a:t>
            </a:r>
            <a:endParaRPr lang="ca-ES" altLang="ca-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a-ES" sz="1400" dirty="0" smtClean="0"/>
              <a:t>Reial decret 782/2001</a:t>
            </a:r>
            <a:r>
              <a:rPr lang="ca-ES" sz="1400" dirty="0"/>
              <a:t>, de 6 de juliol, de relació laboral especial penitenciària</a:t>
            </a:r>
          </a:p>
          <a:p>
            <a:endParaRPr lang="ca-ES" altLang="ca-ES" sz="1400" b="1" dirty="0">
              <a:latin typeface="Arial" panose="020B0604020202020204" pitchFamily="34" charset="0"/>
              <a:cs typeface="Arial" panose="020B0604020202020204" pitchFamily="34" charset="0"/>
            </a:endParaRPr>
          </a:p>
          <a:p>
            <a:r>
              <a:rPr lang="ca-ES" altLang="ca-ES" sz="1400" b="1" dirty="0" smtClean="0">
                <a:latin typeface="Arial" panose="020B0604020202020204" pitchFamily="34" charset="0"/>
                <a:cs typeface="Arial" panose="020B0604020202020204" pitchFamily="34" charset="0"/>
              </a:rPr>
              <a:t>Normativa autonòmica</a:t>
            </a:r>
            <a:endParaRPr lang="ca-ES" altLang="ca-ES" sz="1400" b="1" dirty="0">
              <a:latin typeface="Arial" panose="020B0604020202020204" pitchFamily="34" charset="0"/>
              <a:cs typeface="Arial" panose="020B0604020202020204" pitchFamily="34" charset="0"/>
            </a:endParaRPr>
          </a:p>
          <a:p>
            <a:endParaRPr lang="ca-ES" sz="1400" dirty="0"/>
          </a:p>
          <a:p>
            <a:pPr marL="285750" indent="-285750">
              <a:buFont typeface="Arial" panose="020B0604020202020204" pitchFamily="34" charset="0"/>
              <a:buChar char="•"/>
            </a:pPr>
            <a:r>
              <a:rPr lang="ca-ES" sz="1400" dirty="0"/>
              <a:t>Estatut d’Autonomia de Catalunya de 2006</a:t>
            </a:r>
          </a:p>
          <a:p>
            <a:pPr marL="285750" indent="-285750">
              <a:buFont typeface="Arial" panose="020B0604020202020204" pitchFamily="34" charset="0"/>
              <a:buChar char="•"/>
            </a:pPr>
            <a:r>
              <a:rPr lang="ca-ES" sz="1400" dirty="0"/>
              <a:t>Llei 23/2009, de 23 de desembre, del Centre d’Iniciatives per a la </a:t>
            </a:r>
            <a:r>
              <a:rPr lang="ca-ES" sz="1400" dirty="0" smtClean="0"/>
              <a:t>Reinserció</a:t>
            </a:r>
          </a:p>
          <a:p>
            <a:pPr marL="285750" indent="-285750">
              <a:buFont typeface="Arial" panose="020B0604020202020204" pitchFamily="34" charset="0"/>
              <a:buChar char="•"/>
            </a:pPr>
            <a:r>
              <a:rPr lang="ca-ES" sz="1400" dirty="0" smtClean="0"/>
              <a:t>Decret </a:t>
            </a:r>
            <a:r>
              <a:rPr lang="ca-ES" sz="1400" dirty="0"/>
              <a:t>210/2013, de 30 de juliol, d’aprovació dels Estatuts del </a:t>
            </a:r>
            <a:r>
              <a:rPr lang="ca-ES" sz="1400" dirty="0" smtClean="0"/>
              <a:t>CIRE</a:t>
            </a:r>
            <a:endParaRPr lang="ca-ES" sz="1400" dirty="0"/>
          </a:p>
          <a:p>
            <a:pPr marL="285750" lvl="2" indent="-285750" algn="just">
              <a:buFont typeface="Arial" panose="020B0604020202020204" pitchFamily="34" charset="0"/>
              <a:buChar char="•"/>
            </a:pPr>
            <a:r>
              <a:rPr lang="ca-ES" sz="1400" dirty="0"/>
              <a:t>Decret 329/2006, de 5 de setembre, pel qual s'aprova el Reglament d'organització i funcionament dels serveis d'execució penal a </a:t>
            </a:r>
            <a:r>
              <a:rPr lang="ca-ES" sz="1400" dirty="0" smtClean="0"/>
              <a:t>Catalunya</a:t>
            </a:r>
            <a:endParaRPr lang="ca-ES" sz="1400" b="1" dirty="0"/>
          </a:p>
        </p:txBody>
      </p:sp>
    </p:spTree>
    <p:extLst>
      <p:ext uri="{BB962C8B-B14F-4D97-AF65-F5344CB8AC3E}">
        <p14:creationId xmlns:p14="http://schemas.microsoft.com/office/powerpoint/2010/main" val="52715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3 CuadroTexto"/>
          <p:cNvSpPr txBox="1">
            <a:spLocks noChangeArrowheads="1"/>
          </p:cNvSpPr>
          <p:nvPr/>
        </p:nvSpPr>
        <p:spPr bwMode="auto">
          <a:xfrm>
            <a:off x="5004048" y="2204864"/>
            <a:ext cx="35004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800" dirty="0" smtClean="0">
                <a:latin typeface="Arial" charset="0"/>
                <a:cs typeface="Arial" charset="0"/>
              </a:rPr>
              <a:t>El </a:t>
            </a:r>
            <a:r>
              <a:rPr lang="ca-ES" altLang="ca-ES" sz="1800" dirty="0">
                <a:latin typeface="Arial" charset="0"/>
                <a:cs typeface="Arial" charset="0"/>
              </a:rPr>
              <a:t>CIRE constitueix un </a:t>
            </a:r>
            <a:r>
              <a:rPr lang="ca-ES" altLang="ca-ES" sz="1800" b="1" dirty="0" smtClean="0">
                <a:latin typeface="Arial" charset="0"/>
                <a:cs typeface="Arial" charset="0"/>
              </a:rPr>
              <a:t>model singular a l’estat espanyol</a:t>
            </a:r>
            <a:r>
              <a:rPr lang="ca-ES" altLang="ca-ES" sz="1800" dirty="0" smtClean="0">
                <a:latin typeface="Arial" charset="0"/>
                <a:cs typeface="Arial" charset="0"/>
              </a:rPr>
              <a:t> i ha esdevingut </a:t>
            </a:r>
            <a:r>
              <a:rPr lang="ca-ES" altLang="ca-ES" sz="1800" dirty="0">
                <a:latin typeface="Arial" charset="0"/>
                <a:cs typeface="Arial" charset="0"/>
              </a:rPr>
              <a:t>una </a:t>
            </a:r>
            <a:r>
              <a:rPr lang="ca-ES" altLang="ca-ES" sz="1800" b="1" dirty="0">
                <a:latin typeface="Arial" charset="0"/>
                <a:cs typeface="Arial" charset="0"/>
              </a:rPr>
              <a:t>referència a nivell internacional</a:t>
            </a:r>
            <a:r>
              <a:rPr lang="ca-ES" altLang="ca-ES" sz="1800" dirty="0">
                <a:latin typeface="Arial" charset="0"/>
                <a:cs typeface="Arial" charset="0"/>
              </a:rPr>
              <a:t> en matèria de reinserció </a:t>
            </a:r>
            <a:r>
              <a:rPr lang="ca-ES" altLang="ca-ES" sz="1800" dirty="0" smtClean="0">
                <a:latin typeface="Arial" charset="0"/>
                <a:cs typeface="Arial" charset="0"/>
              </a:rPr>
              <a:t>sociolaboral, </a:t>
            </a:r>
            <a:r>
              <a:rPr lang="ca-ES" altLang="ca-ES" sz="1800" dirty="0">
                <a:latin typeface="Arial" charset="0"/>
                <a:cs typeface="Arial" charset="0"/>
              </a:rPr>
              <a:t>pel fet de conjugar de forma integral la formació, l’ocupació i la </a:t>
            </a:r>
            <a:r>
              <a:rPr lang="ca-ES" altLang="ca-ES" sz="1800" dirty="0" smtClean="0">
                <a:latin typeface="Arial" charset="0"/>
                <a:cs typeface="Arial" charset="0"/>
              </a:rPr>
              <a:t>inserció (FOI).</a:t>
            </a:r>
            <a:endParaRPr lang="ca-ES" altLang="ca-ES" sz="1800" dirty="0">
              <a:latin typeface="Arial" charset="0"/>
              <a:cs typeface="Arial" charset="0"/>
            </a:endParaRPr>
          </a:p>
        </p:txBody>
      </p:sp>
      <p:pic>
        <p:nvPicPr>
          <p:cNvPr id="5"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4176464" cy="4668996"/>
          </a:xfrm>
          <a:prstGeom prst="rect">
            <a:avLst/>
          </a:prstGeom>
        </p:spPr>
      </p:pic>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a:ea typeface="+mj-ea"/>
              </a:rPr>
              <a:t> </a:t>
            </a:r>
            <a:r>
              <a:rPr lang="ca-ES" u="none" dirty="0" smtClean="0">
                <a:ea typeface="+mj-ea"/>
              </a:rPr>
              <a:t> </a:t>
            </a:r>
            <a:r>
              <a:rPr lang="ca-ES" sz="4000" u="none" dirty="0" smtClean="0">
                <a:ea typeface="+mj-ea"/>
              </a:rPr>
              <a:t>R</a:t>
            </a:r>
            <a:r>
              <a:rPr lang="ca-ES" u="none" dirty="0" smtClean="0">
                <a:ea typeface="+mj-ea"/>
              </a:rPr>
              <a:t>eferència internacional</a:t>
            </a:r>
            <a:endParaRPr lang="ca-ES" u="none" dirty="0">
              <a:ea typeface="+mj-ea"/>
            </a:endParaRPr>
          </a:p>
        </p:txBody>
      </p:sp>
    </p:spTree>
    <p:extLst>
      <p:ext uri="{BB962C8B-B14F-4D97-AF65-F5344CB8AC3E}">
        <p14:creationId xmlns:p14="http://schemas.microsoft.com/office/powerpoint/2010/main" val="347628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a:ea typeface="+mj-ea"/>
              </a:rPr>
              <a:t> </a:t>
            </a:r>
            <a:r>
              <a:rPr lang="ca-ES" u="none" dirty="0" smtClean="0">
                <a:ea typeface="+mj-ea"/>
              </a:rPr>
              <a:t> </a:t>
            </a:r>
            <a:r>
              <a:rPr lang="ca-ES" sz="4000" u="none" dirty="0" smtClean="0">
                <a:ea typeface="+mj-ea"/>
              </a:rPr>
              <a:t>R</a:t>
            </a:r>
            <a:r>
              <a:rPr lang="ca-ES" u="none" dirty="0" smtClean="0">
                <a:ea typeface="+mj-ea"/>
              </a:rPr>
              <a:t>eferència internacional</a:t>
            </a:r>
            <a:endParaRPr lang="ca-ES" u="none" dirty="0">
              <a:ea typeface="+mj-ea"/>
            </a:endParaRPr>
          </a:p>
        </p:txBody>
      </p:sp>
      <p:sp>
        <p:nvSpPr>
          <p:cNvPr id="3" name="Rectangle 2"/>
          <p:cNvSpPr/>
          <p:nvPr/>
        </p:nvSpPr>
        <p:spPr>
          <a:xfrm>
            <a:off x="251520" y="980728"/>
            <a:ext cx="8640960" cy="4924425"/>
          </a:xfrm>
          <a:prstGeom prst="rect">
            <a:avLst/>
          </a:prstGeom>
        </p:spPr>
        <p:txBody>
          <a:bodyPr wrap="square">
            <a:spAutoFit/>
          </a:bodyPr>
          <a:lstStyle/>
          <a:p>
            <a:r>
              <a:rPr lang="ca-ES" sz="1600" dirty="0" smtClean="0">
                <a:latin typeface="Arial" panose="020B0604020202020204" pitchFamily="34" charset="0"/>
                <a:ea typeface="Calibri" panose="020F0502020204030204" pitchFamily="34" charset="0"/>
              </a:rPr>
              <a:t>Actualment s’estan duent a terme les següents actuacions:</a:t>
            </a:r>
            <a:endParaRPr lang="ca-ES" sz="1600" dirty="0">
              <a:latin typeface="Arial" panose="020B0604020202020204" pitchFamily="34" charset="0"/>
              <a:ea typeface="Calibri" panose="020F0502020204030204" pitchFamily="34" charset="0"/>
            </a:endParaRPr>
          </a:p>
          <a:p>
            <a:endParaRPr lang="ca-ES" sz="1600" b="1" u="sng" dirty="0" smtClean="0">
              <a:latin typeface="Arial" panose="020B0604020202020204" pitchFamily="34" charset="0"/>
              <a:ea typeface="Calibri" panose="020F0502020204030204" pitchFamily="34" charset="0"/>
            </a:endParaRPr>
          </a:p>
          <a:p>
            <a:pPr marL="285750" indent="-285750">
              <a:buFont typeface="Wingdings" panose="05000000000000000000" pitchFamily="2" charset="2"/>
              <a:buChar char="q"/>
            </a:pPr>
            <a:r>
              <a:rPr lang="ca-ES" sz="1600" b="1" dirty="0" smtClean="0">
                <a:latin typeface="Arial" panose="020B0604020202020204" pitchFamily="34" charset="0"/>
                <a:ea typeface="Calibri" panose="020F0502020204030204" pitchFamily="34" charset="0"/>
              </a:rPr>
              <a:t>Participació en projectes europeus:</a:t>
            </a:r>
            <a:endParaRPr lang="ca-ES" sz="1600" b="1" dirty="0">
              <a:latin typeface="Arial" panose="020B0604020202020204" pitchFamily="34" charset="0"/>
            </a:endParaRPr>
          </a:p>
          <a:p>
            <a:endParaRPr lang="ca-ES" sz="1600" b="1" dirty="0">
              <a:latin typeface="Arial" panose="020B0604020202020204" pitchFamily="34" charset="0"/>
            </a:endParaRPr>
          </a:p>
          <a:p>
            <a:r>
              <a:rPr lang="ca-ES" sz="1600" dirty="0">
                <a:latin typeface="Arial" panose="020B0604020202020204" pitchFamily="34" charset="0"/>
              </a:rPr>
              <a:t>En el Marc del Programa Erasmus </a:t>
            </a:r>
            <a:r>
              <a:rPr lang="ca-ES" sz="1600" dirty="0" smtClean="0">
                <a:latin typeface="Arial" panose="020B0604020202020204" pitchFamily="34" charset="0"/>
              </a:rPr>
              <a:t>s’estan desenvolupant </a:t>
            </a:r>
            <a:r>
              <a:rPr lang="ca-ES" sz="1600" dirty="0">
                <a:latin typeface="Arial" panose="020B0604020202020204" pitchFamily="34" charset="0"/>
              </a:rPr>
              <a:t>3 projectes que </a:t>
            </a:r>
            <a:r>
              <a:rPr lang="ca-ES" sz="1600" dirty="0" smtClean="0">
                <a:latin typeface="Arial" panose="020B0604020202020204" pitchFamily="34" charset="0"/>
              </a:rPr>
              <a:t>tenen </a:t>
            </a:r>
            <a:r>
              <a:rPr lang="ca-ES" sz="1600" dirty="0">
                <a:latin typeface="Arial" panose="020B0604020202020204" pitchFamily="34" charset="0"/>
              </a:rPr>
              <a:t>una durada aproximada d’entre 2 i 3 </a:t>
            </a:r>
            <a:r>
              <a:rPr lang="ca-ES" sz="1600" dirty="0" smtClean="0">
                <a:latin typeface="Arial" panose="020B0604020202020204" pitchFamily="34" charset="0"/>
              </a:rPr>
              <a:t>anys:</a:t>
            </a:r>
            <a:endParaRPr lang="ca-ES" sz="1600" dirty="0">
              <a:latin typeface="Arial" panose="020B0604020202020204" pitchFamily="34" charset="0"/>
            </a:endParaRPr>
          </a:p>
          <a:p>
            <a:endParaRPr lang="ca-ES" sz="1600" b="1" dirty="0" smtClean="0">
              <a:latin typeface="Arial" panose="020B0604020202020204" pitchFamily="34" charset="0"/>
            </a:endParaRPr>
          </a:p>
          <a:p>
            <a:pPr marL="285750" indent="-285750">
              <a:spcAft>
                <a:spcPts val="600"/>
              </a:spcAft>
              <a:buFont typeface="Arial" panose="020B0604020202020204" pitchFamily="34" charset="0"/>
              <a:buChar char="•"/>
            </a:pPr>
            <a:r>
              <a:rPr lang="ca-ES" sz="1600" b="1" dirty="0" smtClean="0">
                <a:latin typeface="Arial" panose="020B0604020202020204" pitchFamily="34" charset="0"/>
              </a:rPr>
              <a:t>Virtual </a:t>
            </a:r>
            <a:r>
              <a:rPr lang="ca-ES" sz="1600" b="1" dirty="0" err="1">
                <a:latin typeface="Arial" panose="020B0604020202020204" pitchFamily="34" charset="0"/>
              </a:rPr>
              <a:t>Reality</a:t>
            </a:r>
            <a:r>
              <a:rPr lang="ca-ES" sz="1600" b="1" dirty="0">
                <a:latin typeface="Arial" panose="020B0604020202020204" pitchFamily="34" charset="0"/>
              </a:rPr>
              <a:t> for </a:t>
            </a:r>
            <a:r>
              <a:rPr lang="ca-ES" sz="1600" b="1" dirty="0" err="1">
                <a:latin typeface="Arial" panose="020B0604020202020204" pitchFamily="34" charset="0"/>
              </a:rPr>
              <a:t>Training</a:t>
            </a:r>
            <a:r>
              <a:rPr lang="ca-ES" sz="1600" b="1" dirty="0">
                <a:latin typeface="Arial" panose="020B0604020202020204" pitchFamily="34" charset="0"/>
              </a:rPr>
              <a:t> </a:t>
            </a:r>
            <a:r>
              <a:rPr lang="ca-ES" sz="1600" b="1" dirty="0" err="1">
                <a:latin typeface="Arial" panose="020B0604020202020204" pitchFamily="34" charset="0"/>
              </a:rPr>
              <a:t>Inmates</a:t>
            </a:r>
            <a:r>
              <a:rPr lang="ca-ES" sz="1600" b="1" dirty="0">
                <a:latin typeface="Arial" panose="020B0604020202020204" pitchFamily="34" charset="0"/>
              </a:rPr>
              <a:t> -  </a:t>
            </a:r>
            <a:r>
              <a:rPr lang="ca-ES" sz="1600" b="1" dirty="0" err="1" smtClean="0">
                <a:latin typeface="Arial" panose="020B0604020202020204" pitchFamily="34" charset="0"/>
              </a:rPr>
              <a:t>ViRTI</a:t>
            </a:r>
            <a:r>
              <a:rPr lang="ca-ES" sz="1600" b="1" dirty="0" smtClean="0">
                <a:latin typeface="Arial" panose="020B0604020202020204" pitchFamily="34" charset="0"/>
              </a:rPr>
              <a:t>. </a:t>
            </a:r>
            <a:r>
              <a:rPr lang="ca-ES" sz="1600" dirty="0" smtClean="0">
                <a:latin typeface="Arial" panose="020B0604020202020204" pitchFamily="34" charset="0"/>
              </a:rPr>
              <a:t>Millorar </a:t>
            </a:r>
            <a:r>
              <a:rPr lang="ca-ES" sz="1600" dirty="0">
                <a:latin typeface="Arial" panose="020B0604020202020204" pitchFamily="34" charset="0"/>
              </a:rPr>
              <a:t>la qualificació de les persones sota mesura judicial en les noves tecnologies, </a:t>
            </a:r>
            <a:r>
              <a:rPr lang="ca-ES" sz="1600" dirty="0" smtClean="0">
                <a:latin typeface="Arial" panose="020B0604020202020204" pitchFamily="34" charset="0"/>
              </a:rPr>
              <a:t>realitat virtual </a:t>
            </a:r>
            <a:r>
              <a:rPr lang="ca-ES" sz="1600" dirty="0">
                <a:latin typeface="Arial" panose="020B0604020202020204" pitchFamily="34" charset="0"/>
              </a:rPr>
              <a:t>i </a:t>
            </a:r>
            <a:r>
              <a:rPr lang="ca-ES" sz="1600" dirty="0" smtClean="0">
                <a:latin typeface="Arial" panose="020B0604020202020204" pitchFamily="34" charset="0"/>
              </a:rPr>
              <a:t>realitat </a:t>
            </a:r>
            <a:r>
              <a:rPr lang="ca-ES" sz="1600" dirty="0">
                <a:latin typeface="Arial" panose="020B0604020202020204" pitchFamily="34" charset="0"/>
              </a:rPr>
              <a:t>augmentada, aplicable a oficis tradicionals com la construcció.</a:t>
            </a:r>
          </a:p>
          <a:p>
            <a:pPr marL="285750" indent="-285750">
              <a:spcAft>
                <a:spcPts val="600"/>
              </a:spcAft>
              <a:buFont typeface="Arial" panose="020B0604020202020204" pitchFamily="34" charset="0"/>
              <a:buChar char="•"/>
            </a:pPr>
            <a:r>
              <a:rPr lang="ca-ES" sz="1600" b="1" dirty="0" smtClean="0">
                <a:latin typeface="Arial" panose="020B0604020202020204" pitchFamily="34" charset="0"/>
              </a:rPr>
              <a:t>VISION </a:t>
            </a:r>
            <a:r>
              <a:rPr lang="ca-ES" sz="1600" b="1" dirty="0">
                <a:latin typeface="Arial" panose="020B0604020202020204" pitchFamily="34" charset="0"/>
              </a:rPr>
              <a:t>- </a:t>
            </a:r>
            <a:r>
              <a:rPr lang="ca-ES" sz="1600" b="1" dirty="0" err="1">
                <a:latin typeface="Arial" panose="020B0604020202020204" pitchFamily="34" charset="0"/>
              </a:rPr>
              <a:t>Visualising</a:t>
            </a:r>
            <a:r>
              <a:rPr lang="ca-ES" sz="1600" b="1" dirty="0">
                <a:latin typeface="Arial" panose="020B0604020202020204" pitchFamily="34" charset="0"/>
              </a:rPr>
              <a:t> </a:t>
            </a:r>
            <a:r>
              <a:rPr lang="ca-ES" sz="1600" b="1" dirty="0" err="1">
                <a:latin typeface="Arial" panose="020B0604020202020204" pitchFamily="34" charset="0"/>
              </a:rPr>
              <a:t>the</a:t>
            </a:r>
            <a:r>
              <a:rPr lang="ca-ES" sz="1600" b="1" dirty="0">
                <a:latin typeface="Arial" panose="020B0604020202020204" pitchFamily="34" charset="0"/>
              </a:rPr>
              <a:t> </a:t>
            </a:r>
            <a:r>
              <a:rPr lang="ca-ES" sz="1600" b="1" dirty="0" err="1">
                <a:latin typeface="Arial" panose="020B0604020202020204" pitchFamily="34" charset="0"/>
              </a:rPr>
              <a:t>Future</a:t>
            </a:r>
            <a:r>
              <a:rPr lang="ca-ES" sz="1600" b="1" dirty="0">
                <a:latin typeface="Arial" panose="020B0604020202020204" pitchFamily="34" charset="0"/>
              </a:rPr>
              <a:t> </a:t>
            </a:r>
            <a:r>
              <a:rPr lang="ca-ES" sz="1600" b="1" dirty="0" err="1">
                <a:latin typeface="Arial" panose="020B0604020202020204" pitchFamily="34" charset="0"/>
              </a:rPr>
              <a:t>through</a:t>
            </a:r>
            <a:r>
              <a:rPr lang="ca-ES" sz="1600" b="1" dirty="0">
                <a:latin typeface="Arial" panose="020B0604020202020204" pitchFamily="34" charset="0"/>
              </a:rPr>
              <a:t> VET in </a:t>
            </a:r>
            <a:r>
              <a:rPr lang="ca-ES" sz="1600" b="1" dirty="0" err="1" smtClean="0">
                <a:latin typeface="Arial" panose="020B0604020202020204" pitchFamily="34" charset="0"/>
              </a:rPr>
              <a:t>Prisons</a:t>
            </a:r>
            <a:r>
              <a:rPr lang="ca-ES" sz="1600" b="1" dirty="0" smtClean="0">
                <a:latin typeface="Arial" panose="020B0604020202020204" pitchFamily="34" charset="0"/>
              </a:rPr>
              <a:t>. </a:t>
            </a:r>
            <a:r>
              <a:rPr lang="ca-ES" sz="1600" dirty="0" smtClean="0">
                <a:latin typeface="Arial" panose="020B0604020202020204" pitchFamily="34" charset="0"/>
              </a:rPr>
              <a:t>Millorar </a:t>
            </a:r>
            <a:r>
              <a:rPr lang="ca-ES" sz="1600" dirty="0">
                <a:latin typeface="Arial" panose="020B0604020202020204" pitchFamily="34" charset="0"/>
              </a:rPr>
              <a:t>la qualificació de les persones sota mesura judicial en noves tecnologies a través de la preparació i execució de cursos sobre la </a:t>
            </a:r>
            <a:r>
              <a:rPr lang="ca-ES" sz="1600" dirty="0" smtClean="0">
                <a:latin typeface="Arial" panose="020B0604020202020204" pitchFamily="34" charset="0"/>
              </a:rPr>
              <a:t>realitat virtual</a:t>
            </a:r>
            <a:r>
              <a:rPr lang="ca-ES" sz="1600" dirty="0">
                <a:latin typeface="Arial" panose="020B0604020202020204" pitchFamily="34" charset="0"/>
              </a:rPr>
              <a:t>.</a:t>
            </a:r>
          </a:p>
          <a:p>
            <a:pPr marL="285750" indent="-285750">
              <a:buFont typeface="Arial" panose="020B0604020202020204" pitchFamily="34" charset="0"/>
              <a:buChar char="•"/>
            </a:pPr>
            <a:r>
              <a:rPr lang="ca-ES" sz="1600" b="1" dirty="0" smtClean="0">
                <a:latin typeface="Arial" panose="020B0604020202020204" pitchFamily="34" charset="0"/>
              </a:rPr>
              <a:t>STEP2LAB. </a:t>
            </a:r>
            <a:r>
              <a:rPr lang="ca-ES" sz="1600" dirty="0">
                <a:latin typeface="Arial" panose="020B0604020202020204" pitchFamily="34" charset="0"/>
              </a:rPr>
              <a:t>Formar persones sota mesura judicial en els sectors empresarials que tenen mancança de professionals qualificats en col·laboració amb empreses d’aquest àmbit. </a:t>
            </a:r>
            <a:endParaRPr lang="ca-ES" sz="1600" dirty="0" smtClean="0">
              <a:latin typeface="Arial" panose="020B0604020202020204" pitchFamily="34" charset="0"/>
            </a:endParaRPr>
          </a:p>
          <a:p>
            <a:endParaRPr lang="ca-ES" sz="1600" dirty="0">
              <a:latin typeface="Arial" panose="020B0604020202020204" pitchFamily="34" charset="0"/>
            </a:endParaRPr>
          </a:p>
          <a:p>
            <a:pPr marL="285750" indent="-285750">
              <a:buFont typeface="Wingdings" panose="05000000000000000000" pitchFamily="2" charset="2"/>
              <a:buChar char="q"/>
            </a:pPr>
            <a:r>
              <a:rPr lang="ca-ES" sz="1600" dirty="0"/>
              <a:t>Hem establert </a:t>
            </a:r>
            <a:r>
              <a:rPr lang="ca-ES" sz="1600" b="1" dirty="0"/>
              <a:t>contactes amb </a:t>
            </a:r>
            <a:r>
              <a:rPr lang="ca-ES" sz="1600" b="1" dirty="0" smtClean="0"/>
              <a:t>d’altres països </a:t>
            </a:r>
            <a:r>
              <a:rPr lang="ca-ES" sz="1600" dirty="0" smtClean="0"/>
              <a:t>(Marroc, Portugal, Xile, Equador, Perú, entre d’altres) </a:t>
            </a:r>
            <a:r>
              <a:rPr lang="ca-ES" sz="1600" dirty="0" smtClean="0">
                <a:latin typeface="Arial" panose="020B0604020202020204" pitchFamily="34" charset="0"/>
              </a:rPr>
              <a:t>amb </a:t>
            </a:r>
            <a:r>
              <a:rPr lang="ca-ES" sz="1600" dirty="0">
                <a:latin typeface="Arial" panose="020B0604020202020204" pitchFamily="34" charset="0"/>
              </a:rPr>
              <a:t>la finalitat de </a:t>
            </a:r>
            <a:r>
              <a:rPr lang="ca-ES" sz="1600" dirty="0" smtClean="0">
                <a:latin typeface="Arial" panose="020B0604020202020204" pitchFamily="34" charset="0"/>
              </a:rPr>
              <a:t>col·laborar </a:t>
            </a:r>
            <a:r>
              <a:rPr lang="ca-ES" sz="1600" dirty="0">
                <a:latin typeface="Arial" panose="020B0604020202020204" pitchFamily="34" charset="0"/>
              </a:rPr>
              <a:t>en la millora de la reinserció sociolaboral de les persones privades de llibertat internes en els seus centre penitenciaris</a:t>
            </a:r>
            <a:r>
              <a:rPr lang="ca-ES" sz="1400" dirty="0">
                <a:latin typeface="Arial" panose="020B0604020202020204" pitchFamily="34" charset="0"/>
              </a:rPr>
              <a:t>. </a:t>
            </a:r>
          </a:p>
        </p:txBody>
      </p:sp>
    </p:spTree>
    <p:extLst>
      <p:ext uri="{BB962C8B-B14F-4D97-AF65-F5344CB8AC3E}">
        <p14:creationId xmlns:p14="http://schemas.microsoft.com/office/powerpoint/2010/main" val="315122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a:ea typeface="+mj-ea"/>
              </a:rPr>
              <a:t> </a:t>
            </a:r>
            <a:r>
              <a:rPr lang="ca-ES" u="none" dirty="0" smtClean="0">
                <a:ea typeface="+mj-ea"/>
              </a:rPr>
              <a:t> </a:t>
            </a:r>
            <a:r>
              <a:rPr lang="ca-ES" sz="4000" u="none" dirty="0" smtClean="0">
                <a:ea typeface="+mj-ea"/>
              </a:rPr>
              <a:t>M</a:t>
            </a:r>
            <a:r>
              <a:rPr lang="ca-ES" u="none" dirty="0" smtClean="0">
                <a:ea typeface="+mj-ea"/>
              </a:rPr>
              <a:t>odel FOI</a:t>
            </a:r>
            <a:endParaRPr lang="ca-ES" u="none" dirty="0">
              <a:ea typeface="+mj-ea"/>
            </a:endParaRPr>
          </a:p>
        </p:txBody>
      </p:sp>
      <p:sp>
        <p:nvSpPr>
          <p:cNvPr id="9219" name="2 CuadroTexto"/>
          <p:cNvSpPr txBox="1">
            <a:spLocks noChangeArrowheads="1"/>
          </p:cNvSpPr>
          <p:nvPr/>
        </p:nvSpPr>
        <p:spPr bwMode="auto">
          <a:xfrm>
            <a:off x="323528" y="908720"/>
            <a:ext cx="350043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El </a:t>
            </a:r>
            <a:r>
              <a:rPr lang="ca-ES" altLang="ca-ES" sz="1400" dirty="0">
                <a:latin typeface="Arial" charset="0"/>
                <a:cs typeface="Arial" charset="0"/>
              </a:rPr>
              <a:t>procés d'inserció </a:t>
            </a:r>
            <a:r>
              <a:rPr lang="ca-ES" altLang="ca-ES" sz="1400" dirty="0" smtClean="0">
                <a:latin typeface="Arial" charset="0"/>
                <a:cs typeface="Arial" charset="0"/>
              </a:rPr>
              <a:t>es </a:t>
            </a:r>
            <a:r>
              <a:rPr lang="ca-ES" altLang="ca-ES" sz="1400" dirty="0">
                <a:latin typeface="Arial" charset="0"/>
                <a:cs typeface="Arial" charset="0"/>
              </a:rPr>
              <a:t>concep d'una manera integral, conjugant </a:t>
            </a:r>
            <a:r>
              <a:rPr lang="ca-ES" altLang="ca-ES" sz="1400" b="1" dirty="0">
                <a:latin typeface="Arial" charset="0"/>
                <a:cs typeface="Arial" charset="0"/>
              </a:rPr>
              <a:t>formació, ocupació i inserció (FOI). </a:t>
            </a:r>
            <a:endParaRPr lang="ca-ES" altLang="ca-ES" sz="1400" b="1" dirty="0" smtClean="0">
              <a:latin typeface="Arial" charset="0"/>
              <a:cs typeface="Arial" charset="0"/>
            </a:endParaRPr>
          </a:p>
          <a:p>
            <a:pPr eaLnBrk="1" hangingPunct="1">
              <a:spcBef>
                <a:spcPct val="0"/>
              </a:spcBef>
              <a:buFontTx/>
              <a:buNone/>
            </a:pPr>
            <a:endParaRPr lang="ca-ES" altLang="ca-ES" sz="1400" b="1"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Aquests 3 eixos són els que mouen al CIRE a dissenyar itineraris </a:t>
            </a:r>
            <a:r>
              <a:rPr lang="ca-ES" altLang="ca-ES" sz="1400" dirty="0" err="1" smtClean="0">
                <a:latin typeface="Arial" charset="0"/>
                <a:cs typeface="Arial" charset="0"/>
              </a:rPr>
              <a:t>formativo</a:t>
            </a:r>
            <a:r>
              <a:rPr lang="ca-ES" altLang="ca-ES" sz="1400" dirty="0" smtClean="0">
                <a:latin typeface="Arial" charset="0"/>
                <a:cs typeface="Arial" charset="0"/>
              </a:rPr>
              <a:t>-laborals personalitzats encaminats a aconseguir la inserció de les persones sota mesura judicial.</a:t>
            </a:r>
          </a:p>
          <a:p>
            <a:pPr eaLnBrk="1" hangingPunct="1">
              <a:spcBef>
                <a:spcPct val="0"/>
              </a:spcBef>
              <a:buFontTx/>
              <a:buNone/>
            </a:pPr>
            <a:endParaRPr lang="ca-ES" altLang="ca-ES" sz="1400" b="1" dirty="0">
              <a:latin typeface="Arial" charset="0"/>
              <a:cs typeface="Arial" charset="0"/>
            </a:endParaRPr>
          </a:p>
          <a:p>
            <a:pPr eaLnBrk="1" hangingPunct="1">
              <a:spcBef>
                <a:spcPct val="0"/>
              </a:spcBef>
              <a:buNone/>
            </a:pPr>
            <a:r>
              <a:rPr lang="ca-ES" sz="1400" kern="1800" dirty="0">
                <a:latin typeface="Arial" panose="020B0604020202020204" pitchFamily="34" charset="0"/>
                <a:ea typeface="Times New Roman" panose="02020603050405020304" pitchFamily="18" charset="0"/>
                <a:cs typeface="Arial" panose="020B0604020202020204" pitchFamily="34" charset="0"/>
              </a:rPr>
              <a:t>El CIRE s’adreça a adults (homes i </a:t>
            </a:r>
            <a:r>
              <a:rPr lang="ca-ES" sz="1400" kern="1800" dirty="0" smtClean="0">
                <a:latin typeface="Arial" panose="020B0604020202020204" pitchFamily="34" charset="0"/>
                <a:ea typeface="Times New Roman" panose="02020603050405020304" pitchFamily="18" charset="0"/>
                <a:cs typeface="Arial" panose="020B0604020202020204" pitchFamily="34" charset="0"/>
              </a:rPr>
              <a:t>dones) i </a:t>
            </a:r>
            <a:r>
              <a:rPr lang="ca-ES" sz="1400" kern="1800" dirty="0">
                <a:latin typeface="Arial" panose="020B0604020202020204" pitchFamily="34" charset="0"/>
                <a:ea typeface="Times New Roman" panose="02020603050405020304" pitchFamily="18" charset="0"/>
                <a:cs typeface="Arial" panose="020B0604020202020204" pitchFamily="34" charset="0"/>
              </a:rPr>
              <a:t>joves sotmesos a mesures judicials. Generalment, són persones amb un grau de formació molt baix i escassa o nul·la experiència laboral, amb les </a:t>
            </a:r>
            <a:r>
              <a:rPr lang="ca-ES" sz="1400" kern="1800" dirty="0" smtClean="0">
                <a:latin typeface="Arial" panose="020B0604020202020204" pitchFamily="34" charset="0"/>
                <a:ea typeface="Times New Roman" panose="02020603050405020304" pitchFamily="18" charset="0"/>
                <a:cs typeface="Arial" panose="020B0604020202020204" pitchFamily="34" charset="0"/>
              </a:rPr>
              <a:t>conseqüents </a:t>
            </a:r>
            <a:r>
              <a:rPr lang="ca-ES" sz="1400" kern="1800" dirty="0">
                <a:latin typeface="Arial" panose="020B0604020202020204" pitchFamily="34" charset="0"/>
                <a:ea typeface="Times New Roman" panose="02020603050405020304" pitchFamily="18" charset="0"/>
                <a:cs typeface="Arial" panose="020B0604020202020204" pitchFamily="34" charset="0"/>
              </a:rPr>
              <a:t>deficiències quant a hàbits, entre d’altres qüestions</a:t>
            </a:r>
            <a:r>
              <a:rPr lang="ca-ES" sz="1400" kern="1800" dirty="0" smtClean="0">
                <a:latin typeface="Arial" panose="020B0604020202020204" pitchFamily="34" charset="0"/>
                <a:ea typeface="Times New Roman" panose="02020603050405020304" pitchFamily="18" charset="0"/>
                <a:cs typeface="Arial" panose="020B0604020202020204" pitchFamily="34" charset="0"/>
              </a:rPr>
              <a:t>.</a:t>
            </a:r>
          </a:p>
          <a:p>
            <a:pPr eaLnBrk="1" hangingPunct="1">
              <a:spcBef>
                <a:spcPct val="0"/>
              </a:spcBef>
              <a:buNone/>
            </a:pPr>
            <a:endParaRPr lang="ca-ES" sz="1400" kern="1800" dirty="0">
              <a:latin typeface="Arial" panose="020B0604020202020204" pitchFamily="34" charset="0"/>
              <a:ea typeface="Times New Roman" panose="02020603050405020304" pitchFamily="18" charset="0"/>
              <a:cs typeface="Arial" panose="020B0604020202020204" pitchFamily="34" charset="0"/>
            </a:endParaRPr>
          </a:p>
          <a:p>
            <a:pPr eaLnBrk="1" hangingPunct="1">
              <a:spcBef>
                <a:spcPct val="0"/>
              </a:spcBef>
              <a:buNone/>
            </a:pPr>
            <a:r>
              <a:rPr lang="ca-ES" sz="1400" kern="1800" dirty="0" smtClean="0">
                <a:latin typeface="Arial" panose="020B0604020202020204" pitchFamily="34" charset="0"/>
                <a:ea typeface="Times New Roman" panose="02020603050405020304" pitchFamily="18" charset="0"/>
                <a:cs typeface="Arial" panose="020B0604020202020204" pitchFamily="34" charset="0"/>
              </a:rPr>
              <a:t>Incorporem la perspectiva de gènere al FOI en col·laboració amb el Departament de Justícia, Drets i Memòria, </a:t>
            </a:r>
            <a:r>
              <a:rPr lang="ca-ES" sz="1400" kern="1800" dirty="0">
                <a:latin typeface="Arial" panose="020B0604020202020204" pitchFamily="34" charset="0"/>
                <a:ea typeface="Times New Roman" panose="02020603050405020304" pitchFamily="18" charset="0"/>
                <a:cs typeface="Arial" panose="020B0604020202020204" pitchFamily="34" charset="0"/>
              </a:rPr>
              <a:t>a través de la Comissió </a:t>
            </a:r>
            <a:r>
              <a:rPr lang="ca-ES" sz="1400" kern="1800" dirty="0" smtClean="0">
                <a:latin typeface="Arial" panose="020B0604020202020204" pitchFamily="34" charset="0"/>
                <a:ea typeface="Times New Roman" panose="02020603050405020304" pitchFamily="18" charset="0"/>
                <a:cs typeface="Arial" panose="020B0604020202020204" pitchFamily="34" charset="0"/>
              </a:rPr>
              <a:t>tècnica per a la igualtat de gènere i prevenció de violències masclistes a l’execució penal.</a:t>
            </a:r>
            <a:endParaRPr lang="ca-ES"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9220" name="Picture 2" descr="Y:\FOTOS\Selecció\TALLERS\fleca\IMG_1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894" y="1916832"/>
            <a:ext cx="44704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0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6 CuadroTexto"/>
          <p:cNvSpPr txBox="1">
            <a:spLocks noChangeArrowheads="1"/>
          </p:cNvSpPr>
          <p:nvPr/>
        </p:nvSpPr>
        <p:spPr bwMode="auto">
          <a:xfrm>
            <a:off x="204788" y="5619750"/>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ca-ES" sz="1200" b="1">
                <a:solidFill>
                  <a:schemeClr val="bg1"/>
                </a:solidFill>
                <a:latin typeface="Arial" charset="0"/>
                <a:cs typeface="Arial" charset="0"/>
              </a:rPr>
              <a:t>Direcció territorial</a:t>
            </a:r>
            <a:endParaRPr lang="ca-ES" altLang="ca-ES" sz="1200" b="1">
              <a:solidFill>
                <a:schemeClr val="bg1"/>
              </a:solidFill>
              <a:latin typeface="Arial" charset="0"/>
              <a:cs typeface="Arial" charset="0"/>
            </a:endParaRPr>
          </a:p>
        </p:txBody>
      </p:sp>
      <p:sp>
        <p:nvSpPr>
          <p:cNvPr id="9"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F</a:t>
            </a:r>
            <a:r>
              <a:rPr lang="ca-ES" u="none" dirty="0" smtClean="0">
                <a:ea typeface="+mj-ea"/>
              </a:rPr>
              <a:t>ormació</a:t>
            </a:r>
            <a:endParaRPr lang="ca-ES" dirty="0">
              <a:ea typeface="+mj-ea"/>
            </a:endParaRPr>
          </a:p>
        </p:txBody>
      </p:sp>
      <p:pic>
        <p:nvPicPr>
          <p:cNvPr id="10244" name="Picture 2" descr="Y:\FOTOS\Selecció\FORMACIÓ\IMG_60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7" y="2040021"/>
            <a:ext cx="44989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7 Rectángulo"/>
          <p:cNvSpPr>
            <a:spLocks noChangeArrowheads="1"/>
          </p:cNvSpPr>
          <p:nvPr/>
        </p:nvSpPr>
        <p:spPr bwMode="auto">
          <a:xfrm>
            <a:off x="5004048" y="908720"/>
            <a:ext cx="388843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ca-ES" altLang="ca-ES" sz="1400" dirty="0">
                <a:latin typeface="Arial" charset="0"/>
                <a:cs typeface="Arial" charset="0"/>
              </a:rPr>
              <a:t>L’article 109.1 del Decret 329/2006, de 5 de setembre, pel qual s’aprova el reglament d’organització i funcionament dels serveis d’execució penal a </a:t>
            </a:r>
            <a:r>
              <a:rPr lang="ca-ES" altLang="ca-ES" sz="1400" dirty="0" smtClean="0">
                <a:latin typeface="Arial" charset="0"/>
                <a:cs typeface="Arial" charset="0"/>
              </a:rPr>
              <a:t>Catalunya, </a:t>
            </a:r>
            <a:r>
              <a:rPr lang="ca-ES" altLang="ca-ES" sz="1400" dirty="0">
                <a:latin typeface="Arial" charset="0"/>
                <a:cs typeface="Arial" charset="0"/>
              </a:rPr>
              <a:t>estableix que “correspon al Centre d’Iniciatives per a la Reinserció desenvolupar activitats formatives i d’inserció encaminades a preparar professionalment </a:t>
            </a:r>
            <a:r>
              <a:rPr lang="ca-ES" altLang="ca-ES" sz="1400" dirty="0" smtClean="0">
                <a:latin typeface="Arial" charset="0"/>
                <a:cs typeface="Arial" charset="0"/>
              </a:rPr>
              <a:t>als/a </a:t>
            </a:r>
            <a:r>
              <a:rPr lang="ca-ES" altLang="ca-ES" sz="1400" dirty="0">
                <a:latin typeface="Arial" charset="0"/>
                <a:cs typeface="Arial" charset="0"/>
              </a:rPr>
              <a:t>les interns/es per poder cobrir les demandes del món laboral” i que les programacions didàctiques han d’adaptar-se als certificats de professionalitat.</a:t>
            </a:r>
          </a:p>
          <a:p>
            <a:pPr marL="0" lvl="1" eaLnBrk="1" hangingPunct="1">
              <a:spcBef>
                <a:spcPct val="0"/>
              </a:spcBef>
              <a:buFontTx/>
              <a:buNone/>
            </a:pPr>
            <a:endParaRPr lang="ca-ES" altLang="ca-ES" sz="1400" dirty="0">
              <a:latin typeface="Arial" charset="0"/>
              <a:cs typeface="Arial" charset="0"/>
            </a:endParaRPr>
          </a:p>
          <a:p>
            <a:pPr marL="0" lvl="1" eaLnBrk="1" hangingPunct="1">
              <a:spcBef>
                <a:spcPct val="0"/>
              </a:spcBef>
              <a:buFontTx/>
              <a:buNone/>
            </a:pPr>
            <a:r>
              <a:rPr lang="ca-ES" altLang="ca-ES" sz="1400" dirty="0" smtClean="0">
                <a:latin typeface="Arial" charset="0"/>
                <a:cs typeface="Arial" charset="0"/>
              </a:rPr>
              <a:t>El CIRE promou </a:t>
            </a:r>
            <a:r>
              <a:rPr lang="ca-ES" altLang="ca-ES" sz="1400" b="1" dirty="0" smtClean="0">
                <a:latin typeface="Arial" charset="0"/>
                <a:cs typeface="Arial" charset="0"/>
              </a:rPr>
              <a:t>programes de formació </a:t>
            </a:r>
            <a:r>
              <a:rPr lang="ca-ES" altLang="ca-ES" sz="1400" dirty="0" smtClean="0">
                <a:latin typeface="Arial" charset="0"/>
                <a:cs typeface="Arial" charset="0"/>
              </a:rPr>
              <a:t>amb la finalitat de millorar l’accés a la formació professionalitzada, promovent l’augment de capital humà, l’aprenentatge permanent i l’acreditació de les competències professionals, per part del Servei Públic d’Ocupació de Catalunya (SOC).</a:t>
            </a:r>
          </a:p>
          <a:p>
            <a:pPr marL="0" lvl="1" eaLnBrk="1" hangingPunct="1">
              <a:spcBef>
                <a:spcPct val="0"/>
              </a:spcBef>
              <a:buFontTx/>
              <a:buNone/>
            </a:pPr>
            <a:endParaRPr lang="ca-ES" altLang="ca-ES" sz="1400" dirty="0" smtClean="0">
              <a:latin typeface="Arial" charset="0"/>
              <a:cs typeface="Arial" charset="0"/>
            </a:endParaRPr>
          </a:p>
          <a:p>
            <a:pPr marL="0" lvl="1" eaLnBrk="1" hangingPunct="1">
              <a:spcBef>
                <a:spcPct val="0"/>
              </a:spcBef>
              <a:buFontTx/>
              <a:buNone/>
            </a:pPr>
            <a:r>
              <a:rPr lang="ca-ES" altLang="ca-ES" sz="1400" dirty="0" smtClean="0">
                <a:latin typeface="Arial" charset="0"/>
                <a:cs typeface="Arial" charset="0"/>
              </a:rPr>
              <a:t>Aquestes competències s’adquireixen a través de la </a:t>
            </a:r>
            <a:r>
              <a:rPr lang="ca-ES" altLang="ca-ES" sz="1400" b="1" dirty="0" smtClean="0">
                <a:latin typeface="Arial" charset="0"/>
                <a:cs typeface="Arial" charset="0"/>
              </a:rPr>
              <a:t>formació professional per a l’ocupació, la formació relacionada amb l’activitat del CIRE i la formació no formal.</a:t>
            </a:r>
            <a:endParaRPr lang="ca-ES" altLang="ca-ES" sz="1400" b="1" dirty="0">
              <a:latin typeface="Arial" charset="0"/>
              <a:cs typeface="Arial" charset="0"/>
            </a:endParaRPr>
          </a:p>
        </p:txBody>
      </p:sp>
    </p:spTree>
    <p:extLst>
      <p:ext uri="{BB962C8B-B14F-4D97-AF65-F5344CB8AC3E}">
        <p14:creationId xmlns:p14="http://schemas.microsoft.com/office/powerpoint/2010/main" val="33937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F</a:t>
            </a:r>
            <a:r>
              <a:rPr lang="ca-ES" u="none" dirty="0" smtClean="0">
                <a:ea typeface="+mj-ea"/>
              </a:rPr>
              <a:t>ormació professional per a l’ocupació</a:t>
            </a:r>
            <a:endParaRPr lang="ca-ES" u="none" dirty="0">
              <a:ea typeface="+mj-ea"/>
            </a:endParaRPr>
          </a:p>
        </p:txBody>
      </p:sp>
      <p:sp>
        <p:nvSpPr>
          <p:cNvPr id="11267" name="7 Rectángulo"/>
          <p:cNvSpPr>
            <a:spLocks noChangeArrowheads="1"/>
          </p:cNvSpPr>
          <p:nvPr/>
        </p:nvSpPr>
        <p:spPr bwMode="auto">
          <a:xfrm>
            <a:off x="179512" y="1568884"/>
            <a:ext cx="40005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ca-ES" altLang="ca-ES" sz="1600" dirty="0">
                <a:latin typeface="Arial" charset="0"/>
              </a:rPr>
              <a:t>Cofinançat amb fons europeus, el CIRE implementa i desenvolupa un projecte de certificats de professionalitat a tots els centres penitenciaris i educatius de justícia juvenil de Catalunya.</a:t>
            </a:r>
          </a:p>
          <a:p>
            <a:pPr eaLnBrk="1" hangingPunct="1">
              <a:spcBef>
                <a:spcPct val="0"/>
              </a:spcBef>
              <a:buFontTx/>
              <a:buNone/>
            </a:pPr>
            <a:endParaRPr lang="ca-ES" altLang="ca-ES" sz="1600" dirty="0">
              <a:latin typeface="Arial" charset="0"/>
            </a:endParaRPr>
          </a:p>
          <a:p>
            <a:pPr eaLnBrk="1" hangingPunct="1">
              <a:spcBef>
                <a:spcPct val="0"/>
              </a:spcBef>
              <a:buFontTx/>
              <a:buNone/>
            </a:pPr>
            <a:r>
              <a:rPr lang="ca-ES" altLang="ca-ES" sz="1600" dirty="0" smtClean="0">
                <a:latin typeface="Arial" charset="0"/>
              </a:rPr>
              <a:t>El model de formació professional per a l’ocupació s’adreça a l’obtenció d’un </a:t>
            </a:r>
            <a:r>
              <a:rPr lang="ca-ES" altLang="ca-ES" sz="1600" b="1" dirty="0" smtClean="0">
                <a:latin typeface="Arial" charset="0"/>
              </a:rPr>
              <a:t>certificat de professionalitat</a:t>
            </a:r>
            <a:r>
              <a:rPr lang="ca-ES" altLang="ca-ES" sz="1600" dirty="0" smtClean="0">
                <a:latin typeface="Arial" charset="0"/>
              </a:rPr>
              <a:t>, títol oficial que acredita les qualificacions professionals (coneixements i capacitats).</a:t>
            </a:r>
          </a:p>
          <a:p>
            <a:pPr eaLnBrk="1" hangingPunct="1">
              <a:spcBef>
                <a:spcPct val="0"/>
              </a:spcBef>
              <a:buFontTx/>
              <a:buNone/>
            </a:pPr>
            <a:endParaRPr lang="ca-ES" altLang="ca-ES" sz="1600" dirty="0">
              <a:latin typeface="Arial" charset="0"/>
            </a:endParaRPr>
          </a:p>
          <a:p>
            <a:pPr eaLnBrk="1" hangingPunct="1">
              <a:spcBef>
                <a:spcPct val="0"/>
              </a:spcBef>
              <a:buFontTx/>
              <a:buNone/>
            </a:pPr>
            <a:r>
              <a:rPr lang="ca-ES" altLang="ca-ES" sz="1600" dirty="0" smtClean="0">
                <a:latin typeface="Arial" charset="0"/>
              </a:rPr>
              <a:t>Els certificats de professionalitat són vàlids en tot l’Estat i tenen efectes en els estats membres de la Unió Europea i la resta de països de l’Espai Econòmic Europeu.</a:t>
            </a:r>
          </a:p>
        </p:txBody>
      </p:sp>
      <p:sp>
        <p:nvSpPr>
          <p:cNvPr id="4" name="Rectangle 3"/>
          <p:cNvSpPr/>
          <p:nvPr/>
        </p:nvSpPr>
        <p:spPr>
          <a:xfrm>
            <a:off x="4572000" y="1953605"/>
            <a:ext cx="4032448" cy="3831818"/>
          </a:xfrm>
          <a:prstGeom prst="rect">
            <a:avLst/>
          </a:prstGeom>
        </p:spPr>
        <p:txBody>
          <a:bodyPr wrap="square">
            <a:spAutoFit/>
          </a:bodyPr>
          <a:lstStyle/>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Activitats auxiliars en vivers, jardins i centres de jardineria</a:t>
            </a:r>
          </a:p>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Operacions bàsiques de restaurant i bar</a:t>
            </a:r>
          </a:p>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Operacions d’enregistrament i tractament de dades (informàtica)</a:t>
            </a:r>
          </a:p>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Operacions de fontaneria i calefacció-climatització domèstica</a:t>
            </a:r>
          </a:p>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Retocs i adaptacions de peces i articles en tèxtil i pell</a:t>
            </a:r>
          </a:p>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Serveis auxiliars de perruqueria</a:t>
            </a:r>
          </a:p>
          <a:p>
            <a:pPr marL="285750" lvl="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Soldadura amb elèctrode revestit i </a:t>
            </a:r>
            <a:r>
              <a:rPr lang="ca-ES" sz="1600" dirty="0" smtClean="0">
                <a:latin typeface="Arial" panose="020B0604020202020204" pitchFamily="34" charset="0"/>
                <a:cs typeface="Arial" panose="020B0604020202020204" pitchFamily="34" charset="0"/>
              </a:rPr>
              <a:t>TIG</a:t>
            </a:r>
          </a:p>
          <a:p>
            <a:pPr marL="285750" indent="-285750">
              <a:spcAft>
                <a:spcPts val="600"/>
              </a:spcAft>
              <a:buClr>
                <a:schemeClr val="accent2"/>
              </a:buClr>
              <a:buFont typeface="Wingdings" panose="05000000000000000000" pitchFamily="2" charset="2"/>
              <a:buChar char="ü"/>
            </a:pPr>
            <a:r>
              <a:rPr lang="ca-ES" sz="1600" dirty="0">
                <a:latin typeface="Arial" panose="020B0604020202020204" pitchFamily="34" charset="0"/>
                <a:cs typeface="Arial" panose="020B0604020202020204" pitchFamily="34" charset="0"/>
              </a:rPr>
              <a:t>Activitats auxiliars en </a:t>
            </a:r>
            <a:r>
              <a:rPr lang="ca-ES" sz="1600" dirty="0" smtClean="0">
                <a:latin typeface="Arial" panose="020B0604020202020204" pitchFamily="34" charset="0"/>
                <a:cs typeface="Arial" panose="020B0604020202020204" pitchFamily="34" charset="0"/>
              </a:rPr>
              <a:t>floristeria</a:t>
            </a:r>
            <a:endParaRPr lang="ca-ES" sz="1600" dirty="0">
              <a:latin typeface="Arial" panose="020B0604020202020204" pitchFamily="34" charset="0"/>
              <a:cs typeface="Arial" panose="020B0604020202020204" pitchFamily="34" charset="0"/>
            </a:endParaRPr>
          </a:p>
        </p:txBody>
      </p:sp>
      <p:sp>
        <p:nvSpPr>
          <p:cNvPr id="5" name="Rectangle 4"/>
          <p:cNvSpPr/>
          <p:nvPr/>
        </p:nvSpPr>
        <p:spPr>
          <a:xfrm>
            <a:off x="4499992" y="1825659"/>
            <a:ext cx="4104456" cy="39597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0" name="Picture 2" descr="http://futurodon.com/wp-content/uploads/2016/11/slide-formaci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860"/>
          <a:stretch/>
        </p:blipFill>
        <p:spPr bwMode="auto">
          <a:xfrm>
            <a:off x="7103555" y="404664"/>
            <a:ext cx="2040445" cy="170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96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F</a:t>
            </a:r>
            <a:r>
              <a:rPr lang="ca-ES" u="none" dirty="0" smtClean="0">
                <a:ea typeface="+mj-ea"/>
              </a:rPr>
              <a:t>ormació relacionada amb l’activitat CIRE</a:t>
            </a:r>
            <a:endParaRPr lang="ca-ES" u="none" dirty="0">
              <a:ea typeface="+mj-ea"/>
            </a:endParaRPr>
          </a:p>
        </p:txBody>
      </p:sp>
      <p:sp>
        <p:nvSpPr>
          <p:cNvPr id="11267" name="7 Rectángulo"/>
          <p:cNvSpPr>
            <a:spLocks noChangeArrowheads="1"/>
          </p:cNvSpPr>
          <p:nvPr/>
        </p:nvSpPr>
        <p:spPr bwMode="auto">
          <a:xfrm>
            <a:off x="142875" y="1352957"/>
            <a:ext cx="4000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600" dirty="0" smtClean="0">
                <a:latin typeface="Arial" charset="0"/>
              </a:rPr>
              <a:t>La finalitat d’aquests programes és proporcionar i dotar a les persones internes de les </a:t>
            </a:r>
            <a:r>
              <a:rPr lang="ca-ES" altLang="ca-ES" sz="1600" b="1" dirty="0" smtClean="0">
                <a:latin typeface="Arial" charset="0"/>
              </a:rPr>
              <a:t>habilitats i capacitats professionals necessàries per poder desenvolupar les activitats del CIRE</a:t>
            </a:r>
            <a:r>
              <a:rPr lang="ca-ES" altLang="ca-ES" sz="1600" dirty="0" smtClean="0">
                <a:latin typeface="Arial" charset="0"/>
              </a:rPr>
              <a:t>.</a:t>
            </a:r>
          </a:p>
          <a:p>
            <a:pPr eaLnBrk="1" hangingPunct="1">
              <a:spcBef>
                <a:spcPct val="0"/>
              </a:spcBef>
              <a:buFontTx/>
              <a:buNone/>
            </a:pPr>
            <a:endParaRPr lang="ca-ES" altLang="ca-ES" sz="1600" dirty="0">
              <a:latin typeface="Arial" charset="0"/>
            </a:endParaRPr>
          </a:p>
          <a:p>
            <a:pPr eaLnBrk="1" hangingPunct="1">
              <a:spcBef>
                <a:spcPct val="0"/>
              </a:spcBef>
              <a:buFontTx/>
              <a:buNone/>
            </a:pPr>
            <a:r>
              <a:rPr lang="ca-ES" altLang="ca-ES" sz="1600" dirty="0" smtClean="0">
                <a:latin typeface="Arial" charset="0"/>
              </a:rPr>
              <a:t>Per poder accedir a un determinat lloc de treball dins d’un centre penitenciari o educatiu de justícia juvenil és un requisit prioritari disposar d’una formació bàsica i específica d’aquell lloc de treball en concret.</a:t>
            </a:r>
          </a:p>
          <a:p>
            <a:pPr eaLnBrk="1" hangingPunct="1">
              <a:spcBef>
                <a:spcPct val="0"/>
              </a:spcBef>
              <a:buFontTx/>
              <a:buNone/>
            </a:pPr>
            <a:endParaRPr lang="ca-ES" altLang="ca-ES" sz="1600" dirty="0">
              <a:latin typeface="Arial" charset="0"/>
            </a:endParaRPr>
          </a:p>
          <a:p>
            <a:pPr eaLnBrk="1" hangingPunct="1">
              <a:spcBef>
                <a:spcPct val="0"/>
              </a:spcBef>
              <a:buFontTx/>
              <a:buNone/>
            </a:pPr>
            <a:r>
              <a:rPr lang="ca-ES" altLang="ca-ES" sz="1600" dirty="0" smtClean="0">
                <a:latin typeface="Arial" charset="0"/>
              </a:rPr>
              <a:t>D’altra banda, com a complement de les accions anteriors, es facilita als alumnes l’adquisició d’hàbits sociolaborals i aprenentatges útils i eficaços per a la seva integració al mercat de treball.</a:t>
            </a:r>
            <a:endParaRPr lang="ca-ES" altLang="ca-ES" sz="1600" dirty="0">
              <a:latin typeface="Arial" charset="0"/>
            </a:endParaRPr>
          </a:p>
        </p:txBody>
      </p:sp>
      <p:sp>
        <p:nvSpPr>
          <p:cNvPr id="4" name="Rectangle 3"/>
          <p:cNvSpPr/>
          <p:nvPr/>
        </p:nvSpPr>
        <p:spPr>
          <a:xfrm>
            <a:off x="4572000" y="2132856"/>
            <a:ext cx="4032448" cy="3785652"/>
          </a:xfrm>
          <a:prstGeom prst="rect">
            <a:avLst/>
          </a:prstGeom>
        </p:spPr>
        <p:txBody>
          <a:bodyPr wrap="square">
            <a:spAutoFit/>
          </a:bodyPr>
          <a:lstStyle/>
          <a:p>
            <a:pPr marL="285750" lvl="0" indent="-285750">
              <a:spcAft>
                <a:spcPts val="0"/>
              </a:spcAft>
              <a:buClr>
                <a:schemeClr val="accent2"/>
              </a:buClr>
              <a:buFont typeface="Wingdings" panose="05000000000000000000" pitchFamily="2" charset="2"/>
              <a:buChar char="ü"/>
            </a:pPr>
            <a:r>
              <a:rPr lang="ca-ES" sz="1200" dirty="0" smtClean="0"/>
              <a:t>Bones </a:t>
            </a:r>
            <a:r>
              <a:rPr lang="ca-ES" sz="1200" dirty="0"/>
              <a:t>Pràctiques </a:t>
            </a:r>
            <a:r>
              <a:rPr lang="ca-ES" sz="1200" dirty="0" err="1"/>
              <a:t>Manipulatives</a:t>
            </a:r>
            <a:r>
              <a:rPr lang="ca-ES" sz="1200" dirty="0"/>
              <a:t> de restauració social col·lectiva (</a:t>
            </a:r>
            <a:r>
              <a:rPr lang="ca-ES" sz="1200" dirty="0" smtClean="0"/>
              <a:t>10h)</a:t>
            </a:r>
          </a:p>
          <a:p>
            <a:pPr marL="285750" lvl="0" indent="-285750">
              <a:spcAft>
                <a:spcPts val="0"/>
              </a:spcAft>
              <a:buClr>
                <a:schemeClr val="accent2"/>
              </a:buClr>
              <a:buFont typeface="Wingdings" panose="05000000000000000000" pitchFamily="2" charset="2"/>
              <a:buChar char="ü"/>
            </a:pPr>
            <a:r>
              <a:rPr lang="ca-ES" sz="1200" dirty="0" smtClean="0"/>
              <a:t>Auxiliar </a:t>
            </a:r>
            <a:r>
              <a:rPr lang="ca-ES" sz="1200" dirty="0"/>
              <a:t>Forestal (</a:t>
            </a:r>
            <a:r>
              <a:rPr lang="ca-ES" sz="1200" dirty="0" smtClean="0"/>
              <a:t>18h)</a:t>
            </a:r>
          </a:p>
          <a:p>
            <a:pPr marL="285750" lvl="0" indent="-285750">
              <a:spcAft>
                <a:spcPts val="0"/>
              </a:spcAft>
              <a:buClr>
                <a:schemeClr val="accent2"/>
              </a:buClr>
              <a:buFont typeface="Wingdings" panose="05000000000000000000" pitchFamily="2" charset="2"/>
              <a:buChar char="ü"/>
            </a:pPr>
            <a:r>
              <a:rPr lang="ca-ES" sz="1200" dirty="0" smtClean="0"/>
              <a:t>Botiga </a:t>
            </a:r>
            <a:r>
              <a:rPr lang="ca-ES" sz="1200" dirty="0"/>
              <a:t>(</a:t>
            </a:r>
            <a:r>
              <a:rPr lang="ca-ES" sz="1200" dirty="0" smtClean="0"/>
              <a:t>11h)</a:t>
            </a:r>
          </a:p>
          <a:p>
            <a:pPr marL="285750" lvl="0" indent="-285750">
              <a:spcAft>
                <a:spcPts val="0"/>
              </a:spcAft>
              <a:buClr>
                <a:schemeClr val="accent2"/>
              </a:buClr>
              <a:buFont typeface="Wingdings" panose="05000000000000000000" pitchFamily="2" charset="2"/>
              <a:buChar char="ü"/>
            </a:pPr>
            <a:r>
              <a:rPr lang="ca-ES" sz="1200" dirty="0" smtClean="0"/>
              <a:t>Bones </a:t>
            </a:r>
            <a:r>
              <a:rPr lang="ca-ES" sz="1200" dirty="0"/>
              <a:t>Pràctiques </a:t>
            </a:r>
            <a:r>
              <a:rPr lang="ca-ES" sz="1200" dirty="0" err="1"/>
              <a:t>Manipulatives</a:t>
            </a:r>
            <a:r>
              <a:rPr lang="ca-ES" sz="1200" dirty="0"/>
              <a:t> de botiga (</a:t>
            </a:r>
            <a:r>
              <a:rPr lang="ca-ES" sz="1200" dirty="0" smtClean="0"/>
              <a:t>3h)</a:t>
            </a:r>
          </a:p>
          <a:p>
            <a:pPr marL="285750" lvl="0" indent="-285750">
              <a:spcAft>
                <a:spcPts val="0"/>
              </a:spcAft>
              <a:buClr>
                <a:schemeClr val="accent2"/>
              </a:buClr>
              <a:buFont typeface="Wingdings" panose="05000000000000000000" pitchFamily="2" charset="2"/>
              <a:buChar char="ü"/>
            </a:pPr>
            <a:r>
              <a:rPr lang="ca-ES" sz="1200" dirty="0" smtClean="0"/>
              <a:t>Bugaderia </a:t>
            </a:r>
            <a:r>
              <a:rPr lang="ca-ES" sz="1200" dirty="0"/>
              <a:t>industrial (</a:t>
            </a:r>
            <a:r>
              <a:rPr lang="ca-ES" sz="1200" dirty="0" smtClean="0"/>
              <a:t>10h)</a:t>
            </a:r>
          </a:p>
          <a:p>
            <a:pPr marL="285750" lvl="0" indent="-285750">
              <a:spcAft>
                <a:spcPts val="0"/>
              </a:spcAft>
              <a:buClr>
                <a:schemeClr val="accent2"/>
              </a:buClr>
              <a:buFont typeface="Wingdings" panose="05000000000000000000" pitchFamily="2" charset="2"/>
              <a:buChar char="ü"/>
            </a:pPr>
            <a:r>
              <a:rPr lang="ca-ES" sz="1200" dirty="0" smtClean="0"/>
              <a:t>Gestió </a:t>
            </a:r>
            <a:r>
              <a:rPr lang="ca-ES" sz="1200" dirty="0"/>
              <a:t>de residus (</a:t>
            </a:r>
            <a:r>
              <a:rPr lang="ca-ES" sz="1200" dirty="0" smtClean="0"/>
              <a:t>160h)</a:t>
            </a:r>
          </a:p>
          <a:p>
            <a:pPr marL="285750" lvl="0" indent="-285750">
              <a:spcAft>
                <a:spcPts val="0"/>
              </a:spcAft>
              <a:buClr>
                <a:schemeClr val="accent2"/>
              </a:buClr>
              <a:buFont typeface="Wingdings" panose="05000000000000000000" pitchFamily="2" charset="2"/>
              <a:buChar char="ü"/>
            </a:pPr>
            <a:r>
              <a:rPr lang="ca-ES" sz="1200" dirty="0" smtClean="0"/>
              <a:t>PRL en servei de botiga (8 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servei de restauració social i col·lectiva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sector construcció (</a:t>
            </a:r>
            <a:r>
              <a:rPr lang="ca-ES" sz="1200" dirty="0" smtClean="0"/>
              <a:t>26h)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forestal (</a:t>
            </a:r>
            <a:r>
              <a:rPr lang="ca-ES" sz="1200" dirty="0" smtClean="0"/>
              <a:t>20h)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operador carretons (</a:t>
            </a:r>
            <a:r>
              <a:rPr lang="ca-ES" sz="1200" dirty="0" smtClean="0"/>
              <a:t>12h)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servei de bugaderia industrial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tallers de manipulats i muntatges (</a:t>
            </a:r>
            <a:r>
              <a:rPr lang="ca-ES" sz="1200" dirty="0" smtClean="0"/>
              <a:t>4h)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taller de serralleria i soldadura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taller impremta i arts gràfiques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taller fusteria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taller confecció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trasllats (</a:t>
            </a:r>
            <a:r>
              <a:rPr lang="ca-ES" sz="1200" dirty="0" smtClean="0"/>
              <a:t>8h)</a:t>
            </a:r>
          </a:p>
          <a:p>
            <a:pPr marL="285750" lvl="0" indent="-285750">
              <a:spcAft>
                <a:spcPts val="0"/>
              </a:spcAft>
              <a:buClr>
                <a:schemeClr val="accent2"/>
              </a:buClr>
              <a:buFont typeface="Wingdings" panose="05000000000000000000" pitchFamily="2" charset="2"/>
              <a:buChar char="ü"/>
            </a:pPr>
            <a:r>
              <a:rPr lang="ca-ES" sz="1200" dirty="0" smtClean="0"/>
              <a:t>PRL </a:t>
            </a:r>
            <a:r>
              <a:rPr lang="ca-ES" sz="1200" dirty="0"/>
              <a:t>en gestió de residus (8h</a:t>
            </a:r>
            <a:r>
              <a:rPr lang="ca-ES" sz="1200" dirty="0" smtClean="0"/>
              <a:t>)</a:t>
            </a:r>
            <a:endParaRPr lang="ca-ES" sz="1200" dirty="0"/>
          </a:p>
        </p:txBody>
      </p:sp>
      <p:sp>
        <p:nvSpPr>
          <p:cNvPr id="5" name="Rectangle 4"/>
          <p:cNvSpPr/>
          <p:nvPr/>
        </p:nvSpPr>
        <p:spPr>
          <a:xfrm>
            <a:off x="4499992" y="2060848"/>
            <a:ext cx="4104456" cy="39135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8" name="Picture 2" descr="http://futurodon.com/wp-content/uploads/2016/11/slide-formaci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860"/>
          <a:stretch/>
        </p:blipFill>
        <p:spPr bwMode="auto">
          <a:xfrm>
            <a:off x="7103555" y="548680"/>
            <a:ext cx="2040445" cy="170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28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6 CuadroTexto"/>
          <p:cNvSpPr txBox="1">
            <a:spLocks noChangeArrowheads="1"/>
          </p:cNvSpPr>
          <p:nvPr/>
        </p:nvSpPr>
        <p:spPr bwMode="auto">
          <a:xfrm>
            <a:off x="204788" y="5619750"/>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ca-ES" sz="1200" b="1">
                <a:solidFill>
                  <a:schemeClr val="bg1"/>
                </a:solidFill>
                <a:latin typeface="Arial" charset="0"/>
                <a:cs typeface="Arial" charset="0"/>
              </a:rPr>
              <a:t>Direcció territorial</a:t>
            </a:r>
            <a:endParaRPr lang="ca-ES" altLang="ca-ES" sz="1200" b="1">
              <a:solidFill>
                <a:schemeClr val="bg1"/>
              </a:solidFill>
              <a:latin typeface="Arial" charset="0"/>
              <a:cs typeface="Arial" charset="0"/>
            </a:endParaRPr>
          </a:p>
        </p:txBody>
      </p:sp>
      <p:sp>
        <p:nvSpPr>
          <p:cNvPr id="9"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F</a:t>
            </a:r>
            <a:r>
              <a:rPr lang="ca-ES" u="none" dirty="0" smtClean="0">
                <a:ea typeface="+mj-ea"/>
              </a:rPr>
              <a:t>ormació no formal</a:t>
            </a:r>
            <a:endParaRPr lang="ca-ES" dirty="0">
              <a:ea typeface="+mj-ea"/>
            </a:endParaRPr>
          </a:p>
        </p:txBody>
      </p:sp>
      <p:sp>
        <p:nvSpPr>
          <p:cNvPr id="10245" name="7 Rectángulo"/>
          <p:cNvSpPr>
            <a:spLocks noChangeArrowheads="1"/>
          </p:cNvSpPr>
          <p:nvPr/>
        </p:nvSpPr>
        <p:spPr bwMode="auto">
          <a:xfrm>
            <a:off x="5004048" y="620688"/>
            <a:ext cx="388843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ca-ES" altLang="ca-ES" sz="1400" dirty="0" smtClean="0">
                <a:latin typeface="Arial" charset="0"/>
                <a:cs typeface="Arial" charset="0"/>
              </a:rPr>
              <a:t>La formació no formal són programes formatius teoric</a:t>
            </a:r>
            <a:r>
              <a:rPr lang="ca-ES" altLang="ca-ES" sz="1400" dirty="0">
                <a:latin typeface="Arial" charset="0"/>
                <a:cs typeface="Arial" charset="0"/>
              </a:rPr>
              <a:t>o</a:t>
            </a:r>
            <a:r>
              <a:rPr lang="ca-ES" altLang="ca-ES" sz="1400" dirty="0" smtClean="0">
                <a:latin typeface="Arial" charset="0"/>
                <a:cs typeface="Arial" charset="0"/>
              </a:rPr>
              <a:t>pràctics que tenen com a finalitat </a:t>
            </a:r>
            <a:r>
              <a:rPr lang="ca-ES" altLang="ca-ES" sz="1400" b="1" dirty="0" smtClean="0">
                <a:latin typeface="Arial" charset="0"/>
                <a:cs typeface="Arial" charset="0"/>
              </a:rPr>
              <a:t>millorar la qualificació professional i/o la capacitat d’inserció laboral </a:t>
            </a:r>
            <a:r>
              <a:rPr lang="ca-ES" altLang="ca-ES" sz="1400" dirty="0" smtClean="0">
                <a:latin typeface="Arial" charset="0"/>
                <a:cs typeface="Arial" charset="0"/>
              </a:rPr>
              <a:t>mitjançant la consecució i el perfeccionament de les competències professionals de les persones que hi participen.</a:t>
            </a:r>
            <a:endParaRPr lang="ca-ES" altLang="ca-ES" sz="1400" b="1" dirty="0" smtClean="0">
              <a:latin typeface="Arial" charset="0"/>
              <a:cs typeface="Arial" charset="0"/>
            </a:endParaRPr>
          </a:p>
          <a:p>
            <a:pPr marL="0" lvl="1" eaLnBrk="1" hangingPunct="1">
              <a:spcBef>
                <a:spcPct val="0"/>
              </a:spcBef>
              <a:buFontTx/>
              <a:buNone/>
            </a:pPr>
            <a:endParaRPr lang="ca-ES" altLang="ca-ES" sz="1400" b="1" dirty="0">
              <a:latin typeface="Arial" charset="0"/>
              <a:cs typeface="Arial" charset="0"/>
            </a:endParaRPr>
          </a:p>
          <a:p>
            <a:pPr marL="0" lvl="1" eaLnBrk="1" hangingPunct="1">
              <a:spcBef>
                <a:spcPct val="0"/>
              </a:spcBef>
              <a:buFontTx/>
              <a:buNone/>
            </a:pPr>
            <a:r>
              <a:rPr lang="ca-ES" altLang="ca-ES" sz="1400" dirty="0" smtClean="0">
                <a:latin typeface="Arial" charset="0"/>
                <a:cs typeface="Arial" charset="0"/>
              </a:rPr>
              <a:t>És una formació que no va dirigida a l’obtenció d’un certificat de professionalitat però s’imparteixen els mateixos continguts formatius. D’aquest manera, tot i que l’alumne no podrà obtenir la titulació oficial, sí que adquirirà els mateixos aprenentatges.</a:t>
            </a:r>
          </a:p>
          <a:p>
            <a:pPr marL="0" lvl="1" eaLnBrk="1" hangingPunct="1">
              <a:spcBef>
                <a:spcPct val="0"/>
              </a:spcBef>
              <a:buFontTx/>
              <a:buNone/>
            </a:pPr>
            <a:endParaRPr lang="ca-ES" altLang="ca-ES" sz="1400" dirty="0">
              <a:latin typeface="Arial" charset="0"/>
              <a:cs typeface="Arial" charset="0"/>
            </a:endParaRPr>
          </a:p>
          <a:p>
            <a:pPr marL="0" lvl="1" eaLnBrk="1" hangingPunct="1">
              <a:spcBef>
                <a:spcPct val="0"/>
              </a:spcBef>
              <a:buFontTx/>
              <a:buNone/>
            </a:pPr>
            <a:r>
              <a:rPr lang="ca-ES" altLang="ca-ES" sz="1400" dirty="0">
                <a:latin typeface="Arial" charset="0"/>
                <a:cs typeface="Arial" charset="0"/>
              </a:rPr>
              <a:t>Mitjançant el Programa Acredita’t, gestionat per </a:t>
            </a:r>
            <a:r>
              <a:rPr lang="ca-ES" altLang="ca-ES" sz="1400" dirty="0" smtClean="0">
                <a:latin typeface="Arial" charset="0"/>
                <a:cs typeface="Arial" charset="0"/>
              </a:rPr>
              <a:t>l'Agència </a:t>
            </a:r>
            <a:r>
              <a:rPr lang="ca-ES" altLang="ca-ES" sz="1400" dirty="0">
                <a:latin typeface="Arial" charset="0"/>
                <a:cs typeface="Arial" charset="0"/>
              </a:rPr>
              <a:t>Pública de Formació i Qualificació Professionals de </a:t>
            </a:r>
            <a:r>
              <a:rPr lang="ca-ES" altLang="ca-ES" sz="1400" dirty="0" smtClean="0">
                <a:latin typeface="Arial" charset="0"/>
                <a:cs typeface="Arial" charset="0"/>
              </a:rPr>
              <a:t>Catalunya, </a:t>
            </a:r>
            <a:r>
              <a:rPr lang="ca-ES" altLang="ca-ES" sz="1400" dirty="0">
                <a:latin typeface="Arial" charset="0"/>
                <a:cs typeface="Arial" charset="0"/>
              </a:rPr>
              <a:t>és pretén que en un futur es puguin certificar oficialment les competències professionals adquirides mitjançant l’experiència laboral o a través d’altres processos no formals d’aprenentatge. En aquest sentit, l’acreditació permetrà aconseguir una certificació professional per poder treballar, o bé continuar la formació amb la convalidació de la part </a:t>
            </a:r>
            <a:r>
              <a:rPr lang="ca-ES" altLang="ca-ES" sz="1400" dirty="0" smtClean="0">
                <a:latin typeface="Arial" charset="0"/>
                <a:cs typeface="Arial" charset="0"/>
              </a:rPr>
              <a:t>certificada.</a:t>
            </a:r>
          </a:p>
        </p:txBody>
      </p:sp>
      <p:pic>
        <p:nvPicPr>
          <p:cNvPr id="6" name="Picture 6" descr="N:\FOTOS\Selecció fotos CIRE\FORMACIÓ\IMG_6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7" y="2060848"/>
            <a:ext cx="45370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49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251520" y="1052736"/>
            <a:ext cx="4214813"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El treball a les presons és un </a:t>
            </a:r>
            <a:r>
              <a:rPr lang="ca-ES" altLang="ca-ES" sz="1400" b="1" dirty="0" smtClean="0">
                <a:latin typeface="Arial" charset="0"/>
                <a:cs typeface="Arial" charset="0"/>
              </a:rPr>
              <a:t>dret fonamental </a:t>
            </a:r>
            <a:r>
              <a:rPr lang="ca-ES" altLang="ca-ES" sz="1400" dirty="0" smtClean="0">
                <a:latin typeface="Arial" charset="0"/>
                <a:cs typeface="Arial" charset="0"/>
              </a:rPr>
              <a:t>i un </a:t>
            </a:r>
            <a:r>
              <a:rPr lang="ca-ES" altLang="ca-ES" sz="1400" b="1" dirty="0" smtClean="0">
                <a:latin typeface="Arial" charset="0"/>
                <a:cs typeface="Arial" charset="0"/>
              </a:rPr>
              <a:t>element essencial del tractament penitenciari</a:t>
            </a:r>
            <a:r>
              <a:rPr lang="ca-ES" altLang="ca-ES" sz="1400" dirty="0" smtClean="0">
                <a:latin typeface="Arial" charset="0"/>
                <a:cs typeface="Arial" charset="0"/>
              </a:rPr>
              <a:t>. </a:t>
            </a:r>
          </a:p>
          <a:p>
            <a:pPr eaLnBrk="1" hangingPunct="1">
              <a:spcBef>
                <a:spcPct val="0"/>
              </a:spcBef>
              <a:buFontTx/>
              <a:buNone/>
            </a:pPr>
            <a:endParaRPr lang="ca-ES" altLang="ca-ES" sz="1400" dirty="0">
              <a:latin typeface="Arial" charset="0"/>
              <a:cs typeface="Arial" charset="0"/>
            </a:endParaRPr>
          </a:p>
          <a:p>
            <a:pPr eaLnBrk="1" hangingPunct="1">
              <a:spcBef>
                <a:spcPct val="0"/>
              </a:spcBef>
              <a:buNone/>
            </a:pPr>
            <a:r>
              <a:rPr lang="ca-ES" altLang="ca-ES" sz="1400" dirty="0">
                <a:latin typeface="Arial" charset="0"/>
              </a:rPr>
              <a:t>El treball està directament relacionat amb aspectes educatius, formatius, de tractament i, en conseqüència, forma part d’un </a:t>
            </a:r>
            <a:r>
              <a:rPr lang="ca-ES" altLang="ca-ES" sz="1400" b="1" dirty="0">
                <a:latin typeface="Arial" charset="0"/>
              </a:rPr>
              <a:t>procés integral de reinserció laboral i social, </a:t>
            </a:r>
            <a:r>
              <a:rPr lang="ca-ES" altLang="ca-ES" sz="1400" dirty="0">
                <a:latin typeface="Arial" charset="0"/>
              </a:rPr>
              <a:t>adaptat a les necessitats i capacitats </a:t>
            </a:r>
            <a:r>
              <a:rPr lang="ca-ES" altLang="ca-ES" sz="1400" dirty="0" smtClean="0">
                <a:latin typeface="Arial" charset="0"/>
              </a:rPr>
              <a:t>de les persones internes.</a:t>
            </a:r>
          </a:p>
          <a:p>
            <a:pPr eaLnBrk="1" hangingPunct="1">
              <a:spcBef>
                <a:spcPct val="0"/>
              </a:spcBef>
              <a:buNone/>
            </a:pPr>
            <a:endParaRPr lang="ca-ES" altLang="ca-ES" sz="1400" dirty="0" smtClean="0">
              <a:latin typeface="Arial" charset="0"/>
            </a:endParaRPr>
          </a:p>
          <a:p>
            <a:pPr eaLnBrk="1" hangingPunct="1">
              <a:spcBef>
                <a:spcPct val="0"/>
              </a:spcBef>
              <a:buNone/>
            </a:pPr>
            <a:r>
              <a:rPr lang="ca-ES" altLang="ca-ES" sz="1400" dirty="0" smtClean="0">
                <a:latin typeface="Arial" charset="0"/>
              </a:rPr>
              <a:t>A </a:t>
            </a:r>
            <a:r>
              <a:rPr lang="ca-ES" altLang="ca-ES" sz="1400" dirty="0">
                <a:latin typeface="Arial" charset="0"/>
              </a:rPr>
              <a:t>banda dels principals beneficis del treball com a element socialitzador, el treball és també considerat un </a:t>
            </a:r>
            <a:r>
              <a:rPr lang="ca-ES" altLang="ca-ES" sz="1400" b="1" dirty="0">
                <a:latin typeface="Arial" charset="0"/>
              </a:rPr>
              <a:t>factor clau de pacificació</a:t>
            </a:r>
            <a:r>
              <a:rPr lang="ca-ES" altLang="ca-ES" sz="1400" dirty="0">
                <a:latin typeface="Arial" charset="0"/>
              </a:rPr>
              <a:t>, és a dir, de la “pau social” als </a:t>
            </a:r>
            <a:r>
              <a:rPr lang="ca-ES" altLang="ca-ES" sz="1400" dirty="0" smtClean="0">
                <a:latin typeface="Arial" charset="0"/>
              </a:rPr>
              <a:t>centres, </a:t>
            </a:r>
            <a:r>
              <a:rPr lang="ca-ES" altLang="ca-ES" sz="1400" dirty="0">
                <a:latin typeface="Arial" charset="0"/>
              </a:rPr>
              <a:t>ja que el treball en aquest sentit permet el següent</a:t>
            </a:r>
            <a:r>
              <a:rPr lang="ca-ES" altLang="ca-ES" sz="1400" dirty="0" smtClean="0">
                <a:latin typeface="Arial" charset="0"/>
              </a:rPr>
              <a:t>:</a:t>
            </a:r>
          </a:p>
          <a:p>
            <a:pPr eaLnBrk="1" hangingPunct="1">
              <a:spcBef>
                <a:spcPct val="0"/>
              </a:spcBef>
              <a:buNone/>
            </a:pPr>
            <a:endParaRPr lang="ca-ES" altLang="ca-ES" sz="1400" dirty="0">
              <a:latin typeface="Arial" charset="0"/>
            </a:endParaRPr>
          </a:p>
          <a:p>
            <a:pPr marL="285750" indent="-285750" eaLnBrk="1" hangingPunct="1">
              <a:spcBef>
                <a:spcPct val="0"/>
              </a:spcBef>
              <a:buFont typeface="Arial" panose="020B0604020202020204" pitchFamily="34" charset="0"/>
              <a:buChar char="•"/>
            </a:pPr>
            <a:r>
              <a:rPr lang="ca-ES" altLang="ca-ES" sz="1400" dirty="0">
                <a:latin typeface="Arial" charset="0"/>
              </a:rPr>
              <a:t>Les persones internes estan més ocupades i això minimitza el risc de conflictes.</a:t>
            </a:r>
          </a:p>
          <a:p>
            <a:pPr marL="285750" indent="-285750" eaLnBrk="1" hangingPunct="1">
              <a:spcBef>
                <a:spcPct val="0"/>
              </a:spcBef>
              <a:buFont typeface="Arial" panose="020B0604020202020204" pitchFamily="34" charset="0"/>
              <a:buChar char="•"/>
            </a:pPr>
            <a:r>
              <a:rPr lang="ca-ES" altLang="ca-ES" sz="1400" dirty="0">
                <a:latin typeface="Arial" charset="0"/>
              </a:rPr>
              <a:t>La remuneració facilita l’adquisició de productes que fan la vida més còmoda.</a:t>
            </a:r>
          </a:p>
          <a:p>
            <a:pPr marL="285750" indent="-285750" eaLnBrk="1" hangingPunct="1">
              <a:spcBef>
                <a:spcPct val="0"/>
              </a:spcBef>
              <a:buFont typeface="Arial" panose="020B0604020202020204" pitchFamily="34" charset="0"/>
              <a:buChar char="•"/>
            </a:pPr>
            <a:r>
              <a:rPr lang="ca-ES" altLang="ca-ES" sz="1400" dirty="0">
                <a:latin typeface="Arial" charset="0"/>
              </a:rPr>
              <a:t>La remuneració permet col·laborar amb les càrregues familiars.</a:t>
            </a:r>
          </a:p>
          <a:p>
            <a:pPr marL="285750" indent="-285750" eaLnBrk="1" hangingPunct="1">
              <a:spcBef>
                <a:spcPct val="0"/>
              </a:spcBef>
              <a:buFont typeface="Arial" panose="020B0604020202020204" pitchFamily="34" charset="0"/>
              <a:buChar char="•"/>
            </a:pPr>
            <a:r>
              <a:rPr lang="ca-ES" altLang="ca-ES" sz="1400" dirty="0">
                <a:latin typeface="Arial" charset="0"/>
              </a:rPr>
              <a:t>La remuneració permet el pagament d’indemnitzacions i responsabilitats civils, etc</a:t>
            </a:r>
            <a:r>
              <a:rPr lang="ca-ES" altLang="ca-ES" sz="1400" dirty="0" smtClean="0">
                <a:latin typeface="Arial" charset="0"/>
              </a:rPr>
              <a:t>.</a:t>
            </a:r>
            <a:endParaRPr lang="ca-ES" altLang="ca-ES" sz="1400" dirty="0">
              <a:latin typeface="Arial" charset="0"/>
            </a:endParaRPr>
          </a:p>
        </p:txBody>
      </p:sp>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a:t>
            </a:r>
            <a:endParaRPr lang="ca-ES" u="none" dirty="0">
              <a:ea typeface="+mj-ea"/>
            </a:endParaRPr>
          </a:p>
        </p:txBody>
      </p:sp>
      <p:pic>
        <p:nvPicPr>
          <p:cNvPr id="2" name="Imat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568" y="1916832"/>
            <a:ext cx="4392488" cy="2928325"/>
          </a:xfrm>
          <a:prstGeom prst="rect">
            <a:avLst/>
          </a:prstGeom>
        </p:spPr>
      </p:pic>
    </p:spTree>
    <p:extLst>
      <p:ext uri="{BB962C8B-B14F-4D97-AF65-F5344CB8AC3E}">
        <p14:creationId xmlns:p14="http://schemas.microsoft.com/office/powerpoint/2010/main" val="513433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4139952" y="1081474"/>
            <a:ext cx="4536504"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ca-ES" altLang="ca-ES" sz="1400" dirty="0" smtClean="0">
                <a:latin typeface="Arial" charset="0"/>
              </a:rPr>
              <a:t>El treball penitenciari està </a:t>
            </a:r>
            <a:r>
              <a:rPr lang="ca-ES" altLang="ca-ES" sz="1400" dirty="0">
                <a:latin typeface="Arial" charset="0"/>
              </a:rPr>
              <a:t>orientat a aconseguir un seguit d’</a:t>
            </a:r>
            <a:r>
              <a:rPr lang="ca-ES" altLang="ca-ES" sz="1400" b="1" dirty="0">
                <a:latin typeface="Arial" charset="0"/>
              </a:rPr>
              <a:t>objectius</a:t>
            </a:r>
            <a:r>
              <a:rPr lang="ca-ES" altLang="ca-ES" sz="1400" dirty="0" smtClean="0">
                <a:latin typeface="Arial" charset="0"/>
              </a:rPr>
              <a:t>:</a:t>
            </a:r>
          </a:p>
          <a:p>
            <a:pPr eaLnBrk="1" hangingPunct="1">
              <a:spcBef>
                <a:spcPct val="0"/>
              </a:spcBef>
              <a:buNone/>
            </a:pP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C</a:t>
            </a:r>
            <a:r>
              <a:rPr lang="ca-ES" altLang="ca-ES" sz="1400" dirty="0" smtClean="0">
                <a:latin typeface="Arial" charset="0"/>
              </a:rPr>
              <a:t>oneixement </a:t>
            </a:r>
            <a:r>
              <a:rPr lang="ca-ES" altLang="ca-ES" sz="1400" dirty="0">
                <a:latin typeface="Arial" charset="0"/>
              </a:rPr>
              <a:t>de l’ofici, la maquinària i tècniques de </a:t>
            </a:r>
            <a:r>
              <a:rPr lang="ca-ES" altLang="ca-ES" sz="1400" dirty="0" smtClean="0">
                <a:latin typeface="Arial" charset="0"/>
              </a:rPr>
              <a:t>treball.</a:t>
            </a: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smtClean="0">
                <a:latin typeface="Arial" charset="0"/>
              </a:rPr>
              <a:t>Adquisició </a:t>
            </a:r>
            <a:r>
              <a:rPr lang="ca-ES" altLang="ca-ES" sz="1400" dirty="0">
                <a:latin typeface="Arial" charset="0"/>
              </a:rPr>
              <a:t>d’hàbits i disciplina </a:t>
            </a:r>
            <a:r>
              <a:rPr lang="ca-ES" altLang="ca-ES" sz="1400" dirty="0" smtClean="0">
                <a:latin typeface="Arial" charset="0"/>
              </a:rPr>
              <a:t>laboral.</a:t>
            </a: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I</a:t>
            </a:r>
            <a:r>
              <a:rPr lang="ca-ES" altLang="ca-ES" sz="1400" dirty="0" smtClean="0">
                <a:latin typeface="Arial" charset="0"/>
              </a:rPr>
              <a:t>nteriorització </a:t>
            </a:r>
            <a:r>
              <a:rPr lang="ca-ES" altLang="ca-ES" sz="1400" dirty="0">
                <a:latin typeface="Arial" charset="0"/>
              </a:rPr>
              <a:t>de valors com el treball en equip, respecte a les jerarquies, responsabilitat, autocontrol, entre </a:t>
            </a:r>
            <a:r>
              <a:rPr lang="ca-ES" altLang="ca-ES" sz="1400" dirty="0" smtClean="0">
                <a:latin typeface="Arial" charset="0"/>
              </a:rPr>
              <a:t>d’altres.</a:t>
            </a: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T</a:t>
            </a:r>
            <a:r>
              <a:rPr lang="ca-ES" altLang="ca-ES" sz="1400" dirty="0" smtClean="0">
                <a:latin typeface="Arial" charset="0"/>
              </a:rPr>
              <a:t>reballar </a:t>
            </a:r>
            <a:r>
              <a:rPr lang="ca-ES" altLang="ca-ES" sz="1400" dirty="0">
                <a:latin typeface="Arial" charset="0"/>
              </a:rPr>
              <a:t>conceptes com productivitat, promoció professional i </a:t>
            </a:r>
            <a:r>
              <a:rPr lang="ca-ES" altLang="ca-ES" sz="1400" dirty="0" smtClean="0">
                <a:latin typeface="Arial" charset="0"/>
              </a:rPr>
              <a:t>apreciar </a:t>
            </a:r>
            <a:r>
              <a:rPr lang="ca-ES" altLang="ca-ES" sz="1400" dirty="0">
                <a:latin typeface="Arial" charset="0"/>
              </a:rPr>
              <a:t>el valor econòmic i social d’un producte o </a:t>
            </a:r>
            <a:r>
              <a:rPr lang="ca-ES" altLang="ca-ES" sz="1400" dirty="0" smtClean="0">
                <a:latin typeface="Arial" charset="0"/>
              </a:rPr>
              <a:t>servei</a:t>
            </a:r>
            <a:r>
              <a:rPr lang="ca-ES" altLang="ca-ES" sz="1400" dirty="0">
                <a:latin typeface="Arial" charset="0"/>
              </a:rPr>
              <a:t>.</a:t>
            </a: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C</a:t>
            </a:r>
            <a:r>
              <a:rPr lang="ca-ES" altLang="ca-ES" sz="1400" dirty="0" smtClean="0">
                <a:latin typeface="Arial" charset="0"/>
              </a:rPr>
              <a:t>onèixer </a:t>
            </a:r>
            <a:r>
              <a:rPr lang="ca-ES" altLang="ca-ES" sz="1400" dirty="0">
                <a:latin typeface="Arial" charset="0"/>
              </a:rPr>
              <a:t>i compartir espais de treball </a:t>
            </a:r>
            <a:r>
              <a:rPr lang="ca-ES" altLang="ca-ES" sz="1400" dirty="0" smtClean="0">
                <a:latin typeface="Arial" charset="0"/>
              </a:rPr>
              <a:t>comuns.</a:t>
            </a: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M</a:t>
            </a:r>
            <a:r>
              <a:rPr lang="ca-ES" altLang="ca-ES" sz="1400" dirty="0" smtClean="0">
                <a:latin typeface="Arial" charset="0"/>
              </a:rPr>
              <a:t>illorar </a:t>
            </a:r>
            <a:r>
              <a:rPr lang="ca-ES" altLang="ca-ES" sz="1400" dirty="0">
                <a:latin typeface="Arial" charset="0"/>
              </a:rPr>
              <a:t>l’autoestima i la motivació revertint positivament en la participació d’altres activitats o àmbits de la </a:t>
            </a:r>
            <a:r>
              <a:rPr lang="ca-ES" altLang="ca-ES" sz="1400" dirty="0" smtClean="0">
                <a:latin typeface="Arial" charset="0"/>
              </a:rPr>
              <a:t>presó.</a:t>
            </a: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D</a:t>
            </a:r>
            <a:r>
              <a:rPr lang="ca-ES" altLang="ca-ES" sz="1400" dirty="0" smtClean="0">
                <a:latin typeface="Arial" charset="0"/>
              </a:rPr>
              <a:t>isminuir </a:t>
            </a:r>
            <a:r>
              <a:rPr lang="ca-ES" altLang="ca-ES" sz="1400" dirty="0">
                <a:latin typeface="Arial" charset="0"/>
              </a:rPr>
              <a:t>la sensació de patiment inherent a la manca de </a:t>
            </a:r>
            <a:r>
              <a:rPr lang="ca-ES" altLang="ca-ES" sz="1400" dirty="0" smtClean="0">
                <a:latin typeface="Arial" charset="0"/>
              </a:rPr>
              <a:t>llibertat.</a:t>
            </a:r>
            <a:endParaRPr lang="ca-ES" altLang="ca-ES" sz="1400" dirty="0">
              <a:latin typeface="Arial" charset="0"/>
            </a:endParaRPr>
          </a:p>
          <a:p>
            <a:pPr marL="285750" indent="-285750" eaLnBrk="1" hangingPunct="1">
              <a:spcBef>
                <a:spcPct val="0"/>
              </a:spcBef>
              <a:spcAft>
                <a:spcPts val="600"/>
              </a:spcAft>
              <a:buFont typeface="Arial" panose="020B0604020202020204" pitchFamily="34" charset="0"/>
              <a:buChar char="•"/>
            </a:pPr>
            <a:r>
              <a:rPr lang="ca-ES" altLang="ca-ES" sz="1400" dirty="0">
                <a:latin typeface="Arial" charset="0"/>
              </a:rPr>
              <a:t>I</a:t>
            </a:r>
            <a:r>
              <a:rPr lang="ca-ES" altLang="ca-ES" sz="1400" dirty="0" smtClean="0">
                <a:latin typeface="Arial" charset="0"/>
              </a:rPr>
              <a:t>nterioritzar </a:t>
            </a:r>
            <a:r>
              <a:rPr lang="ca-ES" altLang="ca-ES" sz="1400" dirty="0">
                <a:latin typeface="Arial" charset="0"/>
              </a:rPr>
              <a:t>el rol de treballador per damunt del </a:t>
            </a:r>
            <a:r>
              <a:rPr lang="ca-ES" altLang="ca-ES" sz="1400" dirty="0" smtClean="0">
                <a:latin typeface="Arial" charset="0"/>
              </a:rPr>
              <a:t>de persona interna.</a:t>
            </a:r>
            <a:endParaRPr lang="ca-ES" altLang="ca-ES" sz="1400" dirty="0">
              <a:latin typeface="Arial" charset="0"/>
            </a:endParaRPr>
          </a:p>
        </p:txBody>
      </p:sp>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a:t>
            </a:r>
            <a:endParaRPr lang="ca-ES" u="none" dirty="0">
              <a:ea typeface="+mj-ea"/>
            </a:endParaRPr>
          </a:p>
        </p:txBody>
      </p:sp>
      <p:pic>
        <p:nvPicPr>
          <p:cNvPr id="3" name="Imat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080120"/>
            <a:ext cx="3246107" cy="4869160"/>
          </a:xfrm>
          <a:prstGeom prst="rect">
            <a:avLst/>
          </a:prstGeom>
        </p:spPr>
      </p:pic>
    </p:spTree>
    <p:extLst>
      <p:ext uri="{BB962C8B-B14F-4D97-AF65-F5344CB8AC3E}">
        <p14:creationId xmlns:p14="http://schemas.microsoft.com/office/powerpoint/2010/main" val="31359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0" y="274638"/>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Qui som</a:t>
            </a:r>
            <a:br>
              <a:rPr lang="ca-ES" u="none" dirty="0" smtClean="0">
                <a:ea typeface="+mj-ea"/>
              </a:rPr>
            </a:br>
            <a:endParaRPr lang="ca-ES" u="none" dirty="0">
              <a:ea typeface="+mj-ea"/>
            </a:endParaRPr>
          </a:p>
        </p:txBody>
      </p:sp>
      <p:sp>
        <p:nvSpPr>
          <p:cNvPr id="5123" name="3 CuadroTexto"/>
          <p:cNvSpPr txBox="1">
            <a:spLocks noChangeArrowheads="1"/>
          </p:cNvSpPr>
          <p:nvPr/>
        </p:nvSpPr>
        <p:spPr bwMode="auto">
          <a:xfrm>
            <a:off x="506413" y="3212976"/>
            <a:ext cx="84296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800" dirty="0">
                <a:latin typeface="Arial" charset="0"/>
                <a:cs typeface="Arial" charset="0"/>
              </a:rPr>
              <a:t>El Centre d’Iniciatives per a la Reinserció (CIRE) és l’empresa pública </a:t>
            </a:r>
            <a:r>
              <a:rPr lang="ca-ES" altLang="ca-ES" sz="1800" dirty="0" smtClean="0">
                <a:latin typeface="Arial" charset="0"/>
                <a:cs typeface="Arial" charset="0"/>
              </a:rPr>
              <a:t>del Departament de Justícia, Drets i Memòria que </a:t>
            </a:r>
            <a:r>
              <a:rPr lang="ca-ES" altLang="ca-ES" sz="1800" dirty="0">
                <a:latin typeface="Arial" charset="0"/>
                <a:cs typeface="Arial" charset="0"/>
              </a:rPr>
              <a:t>té com objecte facilitar la reinserció sociolaboral </a:t>
            </a:r>
            <a:r>
              <a:rPr lang="ca-ES" altLang="ca-ES" sz="1800" dirty="0" smtClean="0">
                <a:latin typeface="Arial" charset="0"/>
                <a:cs typeface="Arial" charset="0"/>
              </a:rPr>
              <a:t>de les persones internes </a:t>
            </a:r>
            <a:r>
              <a:rPr lang="ca-ES" altLang="ca-ES" sz="1800" dirty="0">
                <a:latin typeface="Arial" charset="0"/>
                <a:cs typeface="Arial" charset="0"/>
              </a:rPr>
              <a:t>en centres penitenciaris i educatius de justícia juvenil de Catalunya. </a:t>
            </a:r>
          </a:p>
          <a:p>
            <a:pPr eaLnBrk="1" hangingPunct="1">
              <a:spcBef>
                <a:spcPct val="0"/>
              </a:spcBef>
              <a:buFontTx/>
              <a:buNone/>
            </a:pPr>
            <a:endParaRPr lang="ca-ES" altLang="ca-ES" sz="1800" dirty="0">
              <a:latin typeface="Arial" charset="0"/>
              <a:cs typeface="Arial" charset="0"/>
            </a:endParaRPr>
          </a:p>
          <a:p>
            <a:pPr eaLnBrk="1" hangingPunct="1">
              <a:spcBef>
                <a:spcPct val="0"/>
              </a:spcBef>
              <a:buFontTx/>
              <a:buNone/>
            </a:pPr>
            <a:r>
              <a:rPr lang="ca-ES" altLang="ca-ES" sz="1800" dirty="0">
                <a:latin typeface="Arial" charset="0"/>
                <a:cs typeface="Arial" charset="0"/>
              </a:rPr>
              <a:t>El CIRE promou la creació, l'aplicació i el desenvolupament de programes formatius i educatius, la creació de llocs de treball adaptats a les necessitats d'aquestes persones i altres actuacions encaminades a aconseguir-ne la reinserció.</a:t>
            </a:r>
            <a:endParaRPr lang="ca-ES" altLang="ca-ES" sz="1400" dirty="0">
              <a:latin typeface="Arial" charset="0"/>
              <a:cs typeface="Arial" charset="0"/>
            </a:endParaRPr>
          </a:p>
        </p:txBody>
      </p:sp>
      <p:grpSp>
        <p:nvGrpSpPr>
          <p:cNvPr id="5124" name="6 Grupo"/>
          <p:cNvGrpSpPr>
            <a:grpSpLocks/>
          </p:cNvGrpSpPr>
          <p:nvPr/>
        </p:nvGrpSpPr>
        <p:grpSpPr bwMode="auto">
          <a:xfrm>
            <a:off x="3268663" y="981075"/>
            <a:ext cx="2738437" cy="1881188"/>
            <a:chOff x="2357422" y="1071546"/>
            <a:chExt cx="2738446" cy="1881191"/>
          </a:xfrm>
        </p:grpSpPr>
        <p:pic>
          <p:nvPicPr>
            <p:cNvPr id="5125" name="Picture 6" descr="http://www20.gencat.cat/docs/actic/04%20Continguts%20Home/Imatges/Arxius/gen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22" y="1071546"/>
              <a:ext cx="1571636" cy="15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http://profile.ak.fbcdn.net/hprofile-ak-ash4/s160x160/267453_194955117223722_3420043_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736"/>
              <a:ext cx="15240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395536" y="1124744"/>
            <a:ext cx="309634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rPr>
              <a:t>El CIRE compta amb tallers industrials genèrics amb activitats relacionades amb els </a:t>
            </a:r>
            <a:r>
              <a:rPr lang="ca-ES" altLang="ca-ES" sz="1400" b="1" dirty="0" smtClean="0">
                <a:latin typeface="Arial" charset="0"/>
              </a:rPr>
              <a:t>manipulats i muntatges</a:t>
            </a:r>
            <a:r>
              <a:rPr lang="ca-ES" altLang="ca-ES" sz="1400" dirty="0" smtClean="0">
                <a:latin typeface="Arial" charset="0"/>
              </a:rPr>
              <a:t>, i altres especialitzats en </a:t>
            </a:r>
            <a:r>
              <a:rPr lang="ca-ES" altLang="ca-ES" sz="1400" b="1" dirty="0" smtClean="0">
                <a:latin typeface="Arial" charset="0"/>
              </a:rPr>
              <a:t>impremta, serralleria</a:t>
            </a:r>
            <a:r>
              <a:rPr lang="ca-ES" altLang="ca-ES" sz="1400" b="1" dirty="0">
                <a:latin typeface="Arial" charset="0"/>
              </a:rPr>
              <a:t>, fusteria o confecció</a:t>
            </a:r>
            <a:r>
              <a:rPr lang="ca-ES" altLang="ca-ES" sz="1400" dirty="0">
                <a:latin typeface="Arial" charset="0"/>
              </a:rPr>
              <a:t>, </a:t>
            </a:r>
            <a:r>
              <a:rPr lang="ca-ES" altLang="ca-ES" sz="1400" dirty="0" smtClean="0">
                <a:latin typeface="Arial" charset="0"/>
              </a:rPr>
              <a:t>en un entorn de treball laboral ordinari, a l’interior dels centres penitenciaris i educatius de justícia juvenil. </a:t>
            </a:r>
          </a:p>
          <a:p>
            <a:pPr eaLnBrk="1" hangingPunct="1">
              <a:spcBef>
                <a:spcPct val="0"/>
              </a:spcBef>
              <a:buFontTx/>
              <a:buNone/>
            </a:pPr>
            <a:endParaRPr lang="ca-ES" altLang="ca-ES" sz="1400" dirty="0">
              <a:latin typeface="Arial" charset="0"/>
            </a:endParaRPr>
          </a:p>
          <a:p>
            <a:pPr eaLnBrk="1" hangingPunct="1">
              <a:spcBef>
                <a:spcPct val="0"/>
              </a:spcBef>
              <a:buNone/>
            </a:pPr>
            <a:r>
              <a:rPr lang="ca-ES" altLang="ca-ES" sz="1400" dirty="0" smtClean="0">
                <a:latin typeface="Arial" charset="0"/>
              </a:rPr>
              <a:t>El </a:t>
            </a:r>
            <a:r>
              <a:rPr lang="ca-ES" altLang="ca-ES" sz="1400" dirty="0">
                <a:latin typeface="Arial" charset="0"/>
              </a:rPr>
              <a:t>treball </a:t>
            </a:r>
            <a:r>
              <a:rPr lang="ca-ES" altLang="ca-ES" sz="1400" dirty="0" smtClean="0">
                <a:latin typeface="Arial" charset="0"/>
              </a:rPr>
              <a:t>productiu </a:t>
            </a:r>
            <a:r>
              <a:rPr lang="ca-ES" altLang="ca-ES" sz="1400" dirty="0">
                <a:latin typeface="Arial" charset="0"/>
              </a:rPr>
              <a:t>també té lloc en els </a:t>
            </a:r>
            <a:r>
              <a:rPr lang="ca-ES" altLang="ca-ES" sz="1400" b="1" dirty="0" smtClean="0">
                <a:latin typeface="Arial" charset="0"/>
              </a:rPr>
              <a:t>espais exteriors</a:t>
            </a:r>
            <a:r>
              <a:rPr lang="ca-ES" altLang="ca-ES" sz="1400" dirty="0" smtClean="0">
                <a:latin typeface="Arial" charset="0"/>
              </a:rPr>
              <a:t>, </a:t>
            </a:r>
            <a:r>
              <a:rPr lang="ca-ES" altLang="ca-ES" sz="1400" dirty="0">
                <a:latin typeface="Arial" charset="0"/>
              </a:rPr>
              <a:t>com </a:t>
            </a:r>
            <a:r>
              <a:rPr lang="ca-ES" altLang="ca-ES" sz="1400" dirty="0" smtClean="0">
                <a:latin typeface="Arial" charset="0"/>
              </a:rPr>
              <a:t>és el cas del taller exterior de Raïmat</a:t>
            </a:r>
            <a:r>
              <a:rPr lang="ca-ES" altLang="ca-ES" sz="1400" dirty="0">
                <a:latin typeface="Arial" charset="0"/>
              </a:rPr>
              <a:t>, on diàriament es desplacen </a:t>
            </a:r>
            <a:r>
              <a:rPr lang="ca-ES" altLang="ca-ES" sz="1400" dirty="0" smtClean="0">
                <a:latin typeface="Arial" charset="0"/>
              </a:rPr>
              <a:t>persones internes </a:t>
            </a:r>
            <a:r>
              <a:rPr lang="ca-ES" altLang="ca-ES" sz="1400" dirty="0">
                <a:latin typeface="Arial" charset="0"/>
              </a:rPr>
              <a:t>en </a:t>
            </a:r>
            <a:r>
              <a:rPr lang="ca-ES" altLang="ca-ES" sz="1400" dirty="0" smtClean="0">
                <a:latin typeface="Arial" charset="0"/>
              </a:rPr>
              <a:t>semi llibertat; </a:t>
            </a:r>
            <a:r>
              <a:rPr lang="ca-ES" altLang="ca-ES" sz="1400" dirty="0" smtClean="0">
                <a:latin typeface="Arial" charset="0"/>
              </a:rPr>
              <a:t>iniciativa única </a:t>
            </a:r>
            <a:r>
              <a:rPr lang="ca-ES" altLang="ca-ES" sz="1400" dirty="0">
                <a:latin typeface="Arial" charset="0"/>
              </a:rPr>
              <a:t>a l’Estat </a:t>
            </a:r>
            <a:r>
              <a:rPr lang="ca-ES" altLang="ca-ES" sz="1400" dirty="0" smtClean="0">
                <a:latin typeface="Arial" charset="0"/>
              </a:rPr>
              <a:t>espanyol.</a:t>
            </a:r>
            <a:r>
              <a:rPr lang="ca-ES" altLang="ca-ES" sz="1400" dirty="0">
                <a:latin typeface="Arial" charset="0"/>
              </a:rPr>
              <a:t> </a:t>
            </a:r>
            <a:endParaRPr lang="ca-ES" altLang="ca-ES" sz="1400" dirty="0" smtClean="0">
              <a:latin typeface="Arial" charset="0"/>
            </a:endParaRPr>
          </a:p>
          <a:p>
            <a:pPr eaLnBrk="1" hangingPunct="1">
              <a:spcBef>
                <a:spcPct val="0"/>
              </a:spcBef>
              <a:buNone/>
            </a:pPr>
            <a:endParaRPr lang="ca-ES" altLang="ca-ES" sz="1400" dirty="0">
              <a:latin typeface="Arial" charset="0"/>
            </a:endParaRPr>
          </a:p>
          <a:p>
            <a:pPr eaLnBrk="1" hangingPunct="1">
              <a:spcBef>
                <a:spcPct val="0"/>
              </a:spcBef>
              <a:buNone/>
            </a:pPr>
            <a:r>
              <a:rPr lang="ca-ES" altLang="ca-ES" sz="1400" dirty="0" smtClean="0">
                <a:latin typeface="Arial" charset="0"/>
              </a:rPr>
              <a:t>En els tallers productius industrials </a:t>
            </a:r>
            <a:r>
              <a:rPr lang="ca-ES" altLang="ca-ES" sz="1400" b="1" dirty="0" smtClean="0">
                <a:latin typeface="Arial" charset="0"/>
              </a:rPr>
              <a:t>treballen </a:t>
            </a:r>
            <a:r>
              <a:rPr lang="ca-ES" altLang="ca-ES" sz="1400" b="1" dirty="0">
                <a:latin typeface="Arial" charset="0"/>
              </a:rPr>
              <a:t>unes </a:t>
            </a:r>
            <a:r>
              <a:rPr lang="ca-ES" altLang="ca-ES" sz="1400" b="1" dirty="0" smtClean="0">
                <a:latin typeface="Arial" charset="0"/>
              </a:rPr>
              <a:t>1.425 </a:t>
            </a:r>
            <a:r>
              <a:rPr lang="ca-ES" altLang="ca-ES" sz="1400" b="1" dirty="0" smtClean="0">
                <a:latin typeface="Arial" charset="0"/>
              </a:rPr>
              <a:t>persones de mitjana mensual </a:t>
            </a:r>
            <a:r>
              <a:rPr lang="ca-ES" altLang="ca-ES" sz="1400" dirty="0" smtClean="0">
                <a:latin typeface="Arial" charset="0"/>
              </a:rPr>
              <a:t>(dades </a:t>
            </a:r>
            <a:r>
              <a:rPr lang="ca-ES" altLang="ca-ES" sz="1400" dirty="0" smtClean="0">
                <a:latin typeface="Arial" charset="0"/>
              </a:rPr>
              <a:t>a </a:t>
            </a:r>
            <a:r>
              <a:rPr lang="ca-ES" altLang="ca-ES" sz="1400" dirty="0" smtClean="0">
                <a:latin typeface="Arial" charset="0"/>
              </a:rPr>
              <a:t>maig de </a:t>
            </a:r>
            <a:r>
              <a:rPr lang="ca-ES" altLang="ca-ES" sz="1400" dirty="0" smtClean="0">
                <a:latin typeface="Arial" charset="0"/>
              </a:rPr>
              <a:t>2024).</a:t>
            </a:r>
            <a:endParaRPr lang="ca-ES" altLang="ca-ES" sz="1400" dirty="0" smtClean="0">
              <a:latin typeface="Arial" charset="0"/>
            </a:endParaRPr>
          </a:p>
        </p:txBody>
      </p:sp>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Tallers productius industrials</a:t>
            </a:r>
            <a:endParaRPr lang="ca-ES" dirty="0">
              <a:ea typeface="+mj-ea"/>
            </a:endParaRPr>
          </a:p>
        </p:txBody>
      </p:sp>
      <p:pic>
        <p:nvPicPr>
          <p:cNvPr id="3" name="Imat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772816"/>
            <a:ext cx="5040560" cy="3354493"/>
          </a:xfrm>
          <a:prstGeom prst="rect">
            <a:avLst/>
          </a:prstGeom>
        </p:spPr>
      </p:pic>
    </p:spTree>
    <p:extLst>
      <p:ext uri="{BB962C8B-B14F-4D97-AF65-F5344CB8AC3E}">
        <p14:creationId xmlns:p14="http://schemas.microsoft.com/office/powerpoint/2010/main" val="1567182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a 3"/>
          <p:cNvGraphicFramePr>
            <a:graphicFrameLocks noGrp="1"/>
          </p:cNvGraphicFramePr>
          <p:nvPr>
            <p:extLst>
              <p:ext uri="{D42A27DB-BD31-4B8C-83A1-F6EECF244321}">
                <p14:modId xmlns:p14="http://schemas.microsoft.com/office/powerpoint/2010/main" val="2186704704"/>
              </p:ext>
            </p:extLst>
          </p:nvPr>
        </p:nvGraphicFramePr>
        <p:xfrm>
          <a:off x="395536" y="887391"/>
          <a:ext cx="8402917" cy="5853977"/>
        </p:xfrm>
        <a:graphic>
          <a:graphicData uri="http://schemas.openxmlformats.org/drawingml/2006/table">
            <a:tbl>
              <a:tblPr firstRow="1" firstCol="1" bandRow="1">
                <a:tableStyleId>{5C22544A-7EE6-4342-B048-85BDC9FD1C3A}</a:tableStyleId>
              </a:tblPr>
              <a:tblGrid>
                <a:gridCol w="1482868">
                  <a:extLst>
                    <a:ext uri="{9D8B030D-6E8A-4147-A177-3AD203B41FA5}">
                      <a16:colId xmlns:a16="http://schemas.microsoft.com/office/drawing/2014/main" val="2651031359"/>
                    </a:ext>
                  </a:extLst>
                </a:gridCol>
                <a:gridCol w="827935">
                  <a:extLst>
                    <a:ext uri="{9D8B030D-6E8A-4147-A177-3AD203B41FA5}">
                      <a16:colId xmlns:a16="http://schemas.microsoft.com/office/drawing/2014/main" val="2250032071"/>
                    </a:ext>
                  </a:extLst>
                </a:gridCol>
                <a:gridCol w="770267">
                  <a:extLst>
                    <a:ext uri="{9D8B030D-6E8A-4147-A177-3AD203B41FA5}">
                      <a16:colId xmlns:a16="http://schemas.microsoft.com/office/drawing/2014/main" val="1025312015"/>
                    </a:ext>
                  </a:extLst>
                </a:gridCol>
                <a:gridCol w="840292">
                  <a:extLst>
                    <a:ext uri="{9D8B030D-6E8A-4147-A177-3AD203B41FA5}">
                      <a16:colId xmlns:a16="http://schemas.microsoft.com/office/drawing/2014/main" val="2890242526"/>
                    </a:ext>
                  </a:extLst>
                </a:gridCol>
                <a:gridCol w="840292">
                  <a:extLst>
                    <a:ext uri="{9D8B030D-6E8A-4147-A177-3AD203B41FA5}">
                      <a16:colId xmlns:a16="http://schemas.microsoft.com/office/drawing/2014/main" val="26672872"/>
                    </a:ext>
                  </a:extLst>
                </a:gridCol>
                <a:gridCol w="770267">
                  <a:extLst>
                    <a:ext uri="{9D8B030D-6E8A-4147-A177-3AD203B41FA5}">
                      <a16:colId xmlns:a16="http://schemas.microsoft.com/office/drawing/2014/main" val="237986009"/>
                    </a:ext>
                  </a:extLst>
                </a:gridCol>
                <a:gridCol w="1050365">
                  <a:extLst>
                    <a:ext uri="{9D8B030D-6E8A-4147-A177-3AD203B41FA5}">
                      <a16:colId xmlns:a16="http://schemas.microsoft.com/office/drawing/2014/main" val="4047394184"/>
                    </a:ext>
                  </a:extLst>
                </a:gridCol>
                <a:gridCol w="1820631">
                  <a:extLst>
                    <a:ext uri="{9D8B030D-6E8A-4147-A177-3AD203B41FA5}">
                      <a16:colId xmlns:a16="http://schemas.microsoft.com/office/drawing/2014/main" val="132611190"/>
                    </a:ext>
                  </a:extLst>
                </a:gridCol>
              </a:tblGrid>
              <a:tr h="430620">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r>
                        <a:rPr lang="ca-ES" sz="1100" spc="-10" noProof="0" dirty="0" smtClean="0">
                          <a:effectLst/>
                          <a:latin typeface="Arial" panose="020B0604020202020204" pitchFamily="34" charset="0"/>
                          <a:cs typeface="Arial" panose="020B0604020202020204" pitchFamily="34" charset="0"/>
                        </a:rPr>
                        <a:t>Centre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Confecció</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Impremta</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Fusteria metàl·lica</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Fusteria</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Muntatge</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Manipulats</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Sectors</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2473033925"/>
                  </a:ext>
                </a:extLst>
              </a:tr>
              <a:tr h="340864">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de Dones BCN</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gridSpan="2">
                  <a:txBody>
                    <a:bodyPr/>
                    <a:lstStyle/>
                    <a:p>
                      <a:pPr algn="ctr">
                        <a:lnSpc>
                          <a:spcPct val="115000"/>
                        </a:lnSpc>
                        <a:spcAft>
                          <a:spcPts val="0"/>
                        </a:spcAft>
                        <a:tabLst>
                          <a:tab pos="90170" algn="l"/>
                        </a:tabLst>
                      </a:pPr>
                      <a:r>
                        <a:rPr lang="ca-ES" sz="1100" spc="-10" noProof="0" dirty="0" smtClean="0">
                          <a:effectLst/>
                          <a:latin typeface="Arial" panose="020B0604020202020204" pitchFamily="34" charset="0"/>
                          <a:cs typeface="Arial" panose="020B0604020202020204" pitchFamily="34" charset="0"/>
                        </a:rPr>
                        <a:t>                    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hMerge="1">
                  <a:txBody>
                    <a:bodyPr/>
                    <a:lstStyle/>
                    <a:p>
                      <a:endParaRPr lang="ca-ES"/>
                    </a:p>
                  </a:txBody>
                  <a:tcP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Estètica / Regal i</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comerç minorista</a:t>
                      </a:r>
                      <a:endParaRPr lang="ca-ES" sz="1000" noProof="0" dirty="0" smtClean="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2551544122"/>
                  </a:ext>
                </a:extLst>
              </a:tr>
              <a:tr h="340864">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Ponent</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6</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Tèxtil /</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a:t>
                      </a: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 /</a:t>
                      </a:r>
                    </a:p>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Indústria</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gràfica</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4077503504"/>
                  </a:ext>
                </a:extLst>
              </a:tr>
              <a:tr h="511296">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Quatre Camins</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3</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gridSpan="2">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2</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hMerge="1">
                  <a:txBody>
                    <a:bodyPr/>
                    <a:lstStyle/>
                    <a:p>
                      <a:endParaRPr lang="ca-ES"/>
                    </a:p>
                  </a:txBody>
                  <a:tcP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 / Electricitat / Construcció</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 </a:t>
                      </a:r>
                      <a:r>
                        <a:rPr lang="ca-ES" sz="1000" noProof="0" dirty="0" smtClean="0">
                          <a:effectLst/>
                          <a:latin typeface="Arial" panose="020B0604020202020204" pitchFamily="34" charset="0"/>
                          <a:ea typeface="Calibri" panose="020F0502020204030204" pitchFamily="34" charset="0"/>
                          <a:cs typeface="Arial" panose="020B0604020202020204" pitchFamily="34" charset="0"/>
                        </a:rPr>
                        <a:t>Tèxtil /  </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Hospitalari</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3544135523"/>
                  </a:ext>
                </a:extLst>
              </a:tr>
              <a:tr h="511296">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Brians 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gridSpan="2">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4</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hMerge="1">
                  <a:txBody>
                    <a:bodyPr/>
                    <a:lstStyle/>
                    <a:p>
                      <a:endParaRPr lang="ca-ES"/>
                    </a:p>
                  </a:txBody>
                  <a:tcP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 / Alimentació</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 </a:t>
                      </a:r>
                      <a:r>
                        <a:rPr lang="ca-ES" sz="1000" noProof="0" dirty="0" smtClean="0">
                          <a:effectLst/>
                          <a:latin typeface="Arial" panose="020B0604020202020204" pitchFamily="34" charset="0"/>
                          <a:ea typeface="Calibri" panose="020F0502020204030204" pitchFamily="34" charset="0"/>
                          <a:cs typeface="Arial" panose="020B0604020202020204" pitchFamily="34" charset="0"/>
                        </a:rPr>
                        <a:t>Electricitat /  Regal</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i comerç minorista / Indústria gràfica</a:t>
                      </a:r>
                      <a:endParaRPr lang="ca-ES" sz="1000" noProof="0" dirty="0" smtClean="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668967184"/>
                  </a:ext>
                </a:extLst>
              </a:tr>
              <a:tr h="340864">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Brians 2</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3</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 / Alimentació</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 </a:t>
                      </a:r>
                      <a:r>
                        <a:rPr lang="ca-ES" sz="1000" noProof="0" dirty="0" smtClean="0">
                          <a:effectLst/>
                          <a:latin typeface="Arial" panose="020B0604020202020204" pitchFamily="34" charset="0"/>
                          <a:ea typeface="Calibri" panose="020F0502020204030204" pitchFamily="34" charset="0"/>
                          <a:cs typeface="Arial" panose="020B0604020202020204" pitchFamily="34" charset="0"/>
                        </a:rPr>
                        <a:t>Tèxtil</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1443873233"/>
                  </a:ext>
                </a:extLst>
              </a:tr>
              <a:tr h="511296">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Lledoners</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r>
                        <a:rPr lang="ca-ES" sz="1100" spc="-10" noProof="0" dirty="0" smtClean="0">
                          <a:effectLst/>
                          <a:latin typeface="Arial" panose="020B0604020202020204" pitchFamily="34" charset="0"/>
                          <a:cs typeface="Arial" panose="020B0604020202020204" pitchFamily="34" charset="0"/>
                        </a:rPr>
                        <a:t>1 (secció)</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smtClean="0">
                          <a:effectLst/>
                          <a:latin typeface="Arial" panose="020B0604020202020204" pitchFamily="34" charset="0"/>
                          <a:cs typeface="Arial" panose="020B0604020202020204" pitchFamily="34" charset="0"/>
                        </a:rPr>
                        <a:t>3</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smtClean="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Electricitat / Construcció</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 </a:t>
                      </a: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 / Regal</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i comerç minorista /Tèxtil</a:t>
                      </a:r>
                      <a:endParaRPr lang="ca-ES" sz="1000" noProof="0" dirty="0" smtClean="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1685624052"/>
                  </a:ext>
                </a:extLst>
              </a:tr>
              <a:tr h="340864">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de Joves</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gridSpan="2">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hMerge="1">
                  <a:txBody>
                    <a:bodyPr/>
                    <a:lstStyle/>
                    <a:p>
                      <a:endParaRPr lang="ca-ES"/>
                    </a:p>
                  </a:txBody>
                  <a:tcP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 / Indústria / Regal i comerç minorista</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1130927610"/>
                  </a:ext>
                </a:extLst>
              </a:tr>
              <a:tr h="510751">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Puig de les Basses</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smtClean="0">
                          <a:effectLst/>
                          <a:latin typeface="Arial" panose="020B0604020202020204" pitchFamily="34" charset="0"/>
                          <a:cs typeface="Arial" panose="020B0604020202020204" pitchFamily="34" charset="0"/>
                        </a:rPr>
                        <a:t>3</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smtClean="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Electricitat / Regal</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i comerç minorista / </a:t>
                      </a: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Automoció</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4049213735"/>
                  </a:ext>
                </a:extLst>
              </a:tr>
              <a:tr h="340864">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CP </a:t>
                      </a:r>
                      <a:r>
                        <a:rPr lang="ca-ES" sz="1100" spc="-10" noProof="0" dirty="0" smtClean="0">
                          <a:effectLst/>
                          <a:latin typeface="Arial" panose="020B0604020202020204" pitchFamily="34" charset="0"/>
                          <a:cs typeface="Arial" panose="020B0604020202020204" pitchFamily="34" charset="0"/>
                        </a:rPr>
                        <a:t>Mas</a:t>
                      </a:r>
                      <a:r>
                        <a:rPr lang="ca-ES" sz="1100" spc="-10" baseline="0" noProof="0" dirty="0" smtClean="0">
                          <a:effectLst/>
                          <a:latin typeface="Arial" panose="020B0604020202020204" pitchFamily="34" charset="0"/>
                          <a:cs typeface="Arial" panose="020B0604020202020204" pitchFamily="34" charset="0"/>
                        </a:rPr>
                        <a:t> </a:t>
                      </a:r>
                      <a:r>
                        <a:rPr lang="ca-ES" sz="1100" spc="-10" noProof="0" dirty="0" smtClean="0">
                          <a:effectLst/>
                          <a:latin typeface="Arial" panose="020B0604020202020204" pitchFamily="34" charset="0"/>
                          <a:cs typeface="Arial" panose="020B0604020202020204" pitchFamily="34" charset="0"/>
                        </a:rPr>
                        <a:t>d’Enric</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smtClean="0">
                          <a:effectLst/>
                          <a:latin typeface="Arial" panose="020B0604020202020204" pitchFamily="34" charset="0"/>
                          <a:cs typeface="Arial" panose="020B0604020202020204" pitchFamily="34" charset="0"/>
                        </a:rPr>
                        <a:t>1 (secció)</a:t>
                      </a: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2</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2</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Ferreteria industrial /</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Electricitat / Tèxtil</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1623767257"/>
                  </a:ext>
                </a:extLst>
              </a:tr>
              <a:tr h="374950">
                <a:tc>
                  <a:txBody>
                    <a:bodyPr/>
                    <a:lstStyle/>
                    <a:p>
                      <a:pP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Taller exterior Raïmat</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spc="-10" noProof="0" dirty="0">
                          <a:effectLst/>
                          <a:latin typeface="Arial" panose="020B0604020202020204" pitchFamily="34" charset="0"/>
                          <a:cs typeface="Arial" panose="020B0604020202020204" pitchFamily="34" charset="0"/>
                        </a:rPr>
                        <a:t> </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Agrari / Indústria</a:t>
                      </a:r>
                      <a:r>
                        <a:rPr lang="ca-ES" sz="1000" baseline="0" noProof="0" dirty="0" smtClean="0">
                          <a:effectLst/>
                          <a:latin typeface="Arial" panose="020B0604020202020204" pitchFamily="34" charset="0"/>
                          <a:ea typeface="Calibri" panose="020F0502020204030204" pitchFamily="34" charset="0"/>
                          <a:cs typeface="Arial" panose="020B0604020202020204" pitchFamily="34" charset="0"/>
                        </a:rPr>
                        <a:t> / Cartonatge</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1806986369"/>
                  </a:ext>
                </a:extLst>
              </a:tr>
              <a:tr h="258158">
                <a:tc>
                  <a:txBody>
                    <a:bodyPr/>
                    <a:lstStyle/>
                    <a:p>
                      <a:pP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CE L’Alzina</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endParaRPr lang="ca-ES" sz="1700" noProof="0" dirty="0"/>
                    </a:p>
                  </a:txBody>
                  <a:tcPr marL="64540" marR="64540" marT="0" marB="0" anchor="ctr"/>
                </a:tc>
                <a:tc>
                  <a:txBody>
                    <a:bodyPr/>
                    <a:lstStyle/>
                    <a:p>
                      <a:pPr algn="ctr"/>
                      <a:r>
                        <a:rPr lang="ca-ES" sz="1000" noProof="0" dirty="0" smtClean="0">
                          <a:latin typeface="Arial" panose="020B0604020202020204" pitchFamily="34" charset="0"/>
                          <a:cs typeface="Arial" panose="020B0604020202020204" pitchFamily="34" charset="0"/>
                        </a:rPr>
                        <a:t>Indústria</a:t>
                      </a:r>
                      <a:endParaRPr lang="ca-ES" sz="1000" noProof="0" dirty="0">
                        <a:latin typeface="Arial" panose="020B060402020202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2415750093"/>
                  </a:ext>
                </a:extLst>
              </a:tr>
              <a:tr h="258158">
                <a:tc>
                  <a:txBody>
                    <a:bodyPr/>
                    <a:lstStyle/>
                    <a:p>
                      <a:pP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CE El</a:t>
                      </a:r>
                      <a:r>
                        <a:rPr lang="ca-ES" sz="1100" baseline="0" noProof="0" dirty="0" smtClean="0">
                          <a:effectLst/>
                          <a:latin typeface="Arial" panose="020B0604020202020204" pitchFamily="34" charset="0"/>
                          <a:ea typeface="Calibri" panose="020F0502020204030204" pitchFamily="34" charset="0"/>
                          <a:cs typeface="Arial" panose="020B0604020202020204" pitchFamily="34" charset="0"/>
                        </a:rPr>
                        <a:t> Segre</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endParaRPr lang="ca-ES" sz="1700" noProof="0" dirty="0"/>
                    </a:p>
                  </a:txBody>
                  <a:tcPr marL="64540" marR="64540" marT="0" marB="0" anchor="ctr"/>
                </a:tc>
                <a:tc>
                  <a:txBody>
                    <a:bodyPr/>
                    <a:lstStyle/>
                    <a:p>
                      <a:pPr algn="ctr"/>
                      <a:r>
                        <a:rPr lang="ca-ES" sz="1000" noProof="0" dirty="0" smtClean="0">
                          <a:latin typeface="Arial" panose="020B0604020202020204" pitchFamily="34" charset="0"/>
                          <a:cs typeface="Arial" panose="020B0604020202020204" pitchFamily="34" charset="0"/>
                        </a:rPr>
                        <a:t>Indústria gràfica</a:t>
                      </a:r>
                      <a:endParaRPr lang="ca-ES" sz="1000" noProof="0" dirty="0">
                        <a:latin typeface="Arial" panose="020B060402020202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1722197975"/>
                  </a:ext>
                </a:extLst>
              </a:tr>
              <a:tr h="335538">
                <a:tc>
                  <a:txBody>
                    <a:bodyPr/>
                    <a:lstStyle/>
                    <a:p>
                      <a:pP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CE Can </a:t>
                      </a:r>
                      <a:r>
                        <a:rPr lang="ca-ES" sz="1100" noProof="0" dirty="0" err="1" smtClean="0">
                          <a:effectLst/>
                          <a:latin typeface="Arial" panose="020B0604020202020204" pitchFamily="34" charset="0"/>
                          <a:ea typeface="Calibri" panose="020F0502020204030204" pitchFamily="34" charset="0"/>
                          <a:cs typeface="Arial" panose="020B0604020202020204" pitchFamily="34" charset="0"/>
                        </a:rPr>
                        <a:t>Llupià</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endParaRPr lang="ca-ES" sz="1700" noProof="0" dirty="0"/>
                    </a:p>
                  </a:txBody>
                  <a:tcPr marL="64540" marR="64540" marT="0" marB="0" anchor="ctr"/>
                </a:tc>
                <a:tc>
                  <a:txBody>
                    <a:bodyPr/>
                    <a:lstStyle/>
                    <a:p>
                      <a:pPr algn="ctr"/>
                      <a:r>
                        <a:rPr lang="ca-ES" sz="1000" noProof="0" dirty="0" smtClean="0">
                          <a:latin typeface="Arial" panose="020B0604020202020204" pitchFamily="34" charset="0"/>
                          <a:cs typeface="Arial" panose="020B0604020202020204" pitchFamily="34" charset="0"/>
                        </a:rPr>
                        <a:t>Mecànica</a:t>
                      </a:r>
                      <a:endParaRPr lang="ca-ES" sz="1000" noProof="0" dirty="0">
                        <a:latin typeface="Arial" panose="020B060402020202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360021703"/>
                  </a:ext>
                </a:extLst>
              </a:tr>
              <a:tr h="343396">
                <a:tc>
                  <a:txBody>
                    <a:bodyPr/>
                    <a:lstStyle/>
                    <a:p>
                      <a:pP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CE </a:t>
                      </a:r>
                      <a:r>
                        <a:rPr lang="ca-ES" sz="1100" noProof="0" dirty="0" err="1" smtClean="0">
                          <a:effectLst/>
                          <a:latin typeface="Arial" panose="020B0604020202020204" pitchFamily="34" charset="0"/>
                          <a:ea typeface="Calibri" panose="020F0502020204030204" pitchFamily="34" charset="0"/>
                          <a:cs typeface="Arial" panose="020B0604020202020204" pitchFamily="34" charset="0"/>
                        </a:rPr>
                        <a:t>Montilivi</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100" noProof="0" dirty="0" smtClean="0">
                          <a:effectLst/>
                          <a:latin typeface="Arial" panose="020B0604020202020204" pitchFamily="34" charset="0"/>
                          <a:ea typeface="Calibri" panose="020F0502020204030204" pitchFamily="34" charset="0"/>
                          <a:cs typeface="Arial" panose="020B0604020202020204" pitchFamily="34" charset="0"/>
                        </a:rPr>
                        <a:t>1</a:t>
                      </a:r>
                      <a:endParaRPr lang="ca-ES" sz="11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tc>
                  <a:txBody>
                    <a:bodyPr/>
                    <a:lstStyle/>
                    <a:p>
                      <a:pPr algn="ctr">
                        <a:lnSpc>
                          <a:spcPct val="115000"/>
                        </a:lnSpc>
                        <a:spcAft>
                          <a:spcPts val="0"/>
                        </a:spcAft>
                        <a:tabLst>
                          <a:tab pos="90170" algn="l"/>
                        </a:tabLst>
                      </a:pPr>
                      <a:r>
                        <a:rPr lang="ca-ES" sz="1000" noProof="0" dirty="0" smtClean="0">
                          <a:effectLst/>
                          <a:latin typeface="Arial" panose="020B0604020202020204" pitchFamily="34" charset="0"/>
                          <a:ea typeface="Calibri" panose="020F0502020204030204" pitchFamily="34" charset="0"/>
                          <a:cs typeface="Arial" panose="020B0604020202020204" pitchFamily="34" charset="0"/>
                        </a:rPr>
                        <a:t>Regal i comerç minorista</a:t>
                      </a:r>
                      <a:endParaRPr lang="ca-ES" sz="1000" noProof="0" dirty="0">
                        <a:effectLst/>
                        <a:latin typeface="Arial" panose="020B0604020202020204" pitchFamily="34" charset="0"/>
                        <a:ea typeface="Calibri" panose="020F0502020204030204" pitchFamily="34" charset="0"/>
                        <a:cs typeface="Arial" panose="020B0604020202020204" pitchFamily="34" charset="0"/>
                      </a:endParaRPr>
                    </a:p>
                  </a:txBody>
                  <a:tcPr marL="64540" marR="64540" marT="0" marB="0" anchor="ctr"/>
                </a:tc>
                <a:extLst>
                  <a:ext uri="{0D108BD9-81ED-4DB2-BD59-A6C34878D82A}">
                    <a16:rowId xmlns:a16="http://schemas.microsoft.com/office/drawing/2014/main" val="2179021089"/>
                  </a:ext>
                </a:extLst>
              </a:tr>
            </a:tbl>
          </a:graphicData>
        </a:graphic>
      </p:graphicFrame>
      <p:sp>
        <p:nvSpPr>
          <p:cNvPr id="7"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Tallers productius industrials</a:t>
            </a:r>
            <a:endParaRPr lang="ca-ES" dirty="0">
              <a:ea typeface="+mj-ea"/>
            </a:endParaRPr>
          </a:p>
        </p:txBody>
      </p:sp>
    </p:spTree>
    <p:extLst>
      <p:ext uri="{BB962C8B-B14F-4D97-AF65-F5344CB8AC3E}">
        <p14:creationId xmlns:p14="http://schemas.microsoft.com/office/powerpoint/2010/main" val="3123912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3563888" y="1101557"/>
            <a:ext cx="525658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L’article </a:t>
            </a:r>
            <a:r>
              <a:rPr lang="ca-ES" altLang="ca-ES" sz="1400" dirty="0">
                <a:latin typeface="Arial" charset="0"/>
                <a:cs typeface="Arial" charset="0"/>
              </a:rPr>
              <a:t>116 del Decret 329/2006, de 5 de setembre, pel qual s’aprova el reglament d’organització i funcionament dels serveis d’execució penal a </a:t>
            </a:r>
            <a:r>
              <a:rPr lang="ca-ES" altLang="ca-ES" sz="1400" dirty="0" smtClean="0">
                <a:latin typeface="Arial" charset="0"/>
                <a:cs typeface="Arial" charset="0"/>
              </a:rPr>
              <a:t>Catalunya, </a:t>
            </a:r>
            <a:r>
              <a:rPr lang="ca-ES" altLang="ca-ES" sz="1400" dirty="0">
                <a:latin typeface="Arial" charset="0"/>
                <a:cs typeface="Arial" charset="0"/>
              </a:rPr>
              <a:t>estableix que els serveis </a:t>
            </a:r>
            <a:r>
              <a:rPr lang="ca-ES" altLang="ca-ES" sz="1400" dirty="0" smtClean="0">
                <a:latin typeface="Arial" charset="0"/>
                <a:cs typeface="Arial" charset="0"/>
              </a:rPr>
              <a:t>de botiga (economat), </a:t>
            </a:r>
            <a:r>
              <a:rPr lang="ca-ES" altLang="ca-ES" sz="1400" dirty="0">
                <a:latin typeface="Arial" charset="0"/>
                <a:cs typeface="Arial" charset="0"/>
              </a:rPr>
              <a:t>de cuina i de cafeteria poden ser gestionats mitjançat tres fórmules</a:t>
            </a:r>
            <a:r>
              <a:rPr lang="ca-ES" altLang="ca-ES" sz="1400" dirty="0" smtClean="0">
                <a:latin typeface="Arial" charset="0"/>
                <a:cs typeface="Arial" charset="0"/>
              </a:rPr>
              <a:t>:</a:t>
            </a:r>
          </a:p>
          <a:p>
            <a:pPr eaLnBrk="1" hangingPunct="1">
              <a:spcBef>
                <a:spcPct val="0"/>
              </a:spcBef>
              <a:buFontTx/>
              <a:buNone/>
            </a:pPr>
            <a:endParaRPr lang="ca-ES" altLang="ca-ES" sz="1400" dirty="0">
              <a:latin typeface="Arial" charset="0"/>
              <a:cs typeface="Arial" charset="0"/>
            </a:endParaRPr>
          </a:p>
          <a:p>
            <a:pPr marL="285750" indent="-285750" eaLnBrk="1" hangingPunct="1">
              <a:spcBef>
                <a:spcPct val="0"/>
              </a:spcBef>
              <a:buFont typeface="Arial" panose="020B0604020202020204" pitchFamily="34" charset="0"/>
              <a:buChar char="•"/>
            </a:pPr>
            <a:r>
              <a:rPr lang="ca-ES" altLang="ca-ES" sz="1400" dirty="0" smtClean="0">
                <a:latin typeface="Arial" charset="0"/>
                <a:cs typeface="Arial" charset="0"/>
              </a:rPr>
              <a:t>Pel </a:t>
            </a:r>
            <a:r>
              <a:rPr lang="ca-ES" altLang="ca-ES" sz="1400" dirty="0">
                <a:latin typeface="Arial" charset="0"/>
                <a:cs typeface="Arial" charset="0"/>
              </a:rPr>
              <a:t>departament competent en matèria d’execució </a:t>
            </a:r>
            <a:r>
              <a:rPr lang="ca-ES" altLang="ca-ES" sz="1400" dirty="0" smtClean="0">
                <a:latin typeface="Arial" charset="0"/>
                <a:cs typeface="Arial" charset="0"/>
              </a:rPr>
              <a:t>penal</a:t>
            </a:r>
            <a:endParaRPr lang="ca-ES" altLang="ca-ES" sz="1400" dirty="0">
              <a:latin typeface="Arial" charset="0"/>
              <a:cs typeface="Arial" charset="0"/>
            </a:endParaRPr>
          </a:p>
          <a:p>
            <a:pPr marL="285750" indent="-285750" eaLnBrk="1" hangingPunct="1">
              <a:spcBef>
                <a:spcPct val="0"/>
              </a:spcBef>
              <a:buFont typeface="Arial" panose="020B0604020202020204" pitchFamily="34" charset="0"/>
              <a:buChar char="•"/>
            </a:pPr>
            <a:r>
              <a:rPr lang="ca-ES" altLang="ca-ES" sz="1400" dirty="0">
                <a:latin typeface="Arial" charset="0"/>
                <a:cs typeface="Arial" charset="0"/>
              </a:rPr>
              <a:t>P</a:t>
            </a:r>
            <a:r>
              <a:rPr lang="ca-ES" altLang="ca-ES" sz="1400" dirty="0" smtClean="0">
                <a:latin typeface="Arial" charset="0"/>
                <a:cs typeface="Arial" charset="0"/>
              </a:rPr>
              <a:t>er </a:t>
            </a:r>
            <a:r>
              <a:rPr lang="ca-ES" altLang="ca-ES" sz="1400" dirty="0">
                <a:latin typeface="Arial" charset="0"/>
                <a:cs typeface="Arial" charset="0"/>
              </a:rPr>
              <a:t>entitats d’iniciativa social o mercantil adjudicatàries per contracte administratiu de </a:t>
            </a:r>
            <a:r>
              <a:rPr lang="ca-ES" altLang="ca-ES" sz="1400" dirty="0" smtClean="0">
                <a:latin typeface="Arial" charset="0"/>
                <a:cs typeface="Arial" charset="0"/>
              </a:rPr>
              <a:t>serveis</a:t>
            </a:r>
            <a:endParaRPr lang="ca-ES" altLang="ca-ES" sz="1400" dirty="0">
              <a:latin typeface="Arial" charset="0"/>
              <a:cs typeface="Arial" charset="0"/>
            </a:endParaRPr>
          </a:p>
          <a:p>
            <a:pPr marL="285750" indent="-285750" eaLnBrk="1" hangingPunct="1">
              <a:spcBef>
                <a:spcPct val="0"/>
              </a:spcBef>
              <a:buFont typeface="Arial" panose="020B0604020202020204" pitchFamily="34" charset="0"/>
              <a:buChar char="•"/>
            </a:pPr>
            <a:r>
              <a:rPr lang="ca-ES" altLang="ca-ES" sz="1400" dirty="0">
                <a:latin typeface="Arial" charset="0"/>
                <a:cs typeface="Arial" charset="0"/>
              </a:rPr>
              <a:t>P</a:t>
            </a:r>
            <a:r>
              <a:rPr lang="ca-ES" altLang="ca-ES" sz="1400" dirty="0" smtClean="0">
                <a:latin typeface="Arial" charset="0"/>
                <a:cs typeface="Arial" charset="0"/>
              </a:rPr>
              <a:t>el </a:t>
            </a:r>
            <a:r>
              <a:rPr lang="ca-ES" altLang="ca-ES" sz="1400" dirty="0">
                <a:latin typeface="Arial" charset="0"/>
                <a:cs typeface="Arial" charset="0"/>
              </a:rPr>
              <a:t>CIRE, mitjançant la fórmula de taller </a:t>
            </a:r>
            <a:r>
              <a:rPr lang="ca-ES" altLang="ca-ES" sz="1400" dirty="0" smtClean="0">
                <a:latin typeface="Arial" charset="0"/>
                <a:cs typeface="Arial" charset="0"/>
              </a:rPr>
              <a:t>productiu</a:t>
            </a:r>
          </a:p>
          <a:p>
            <a:pPr marL="285750" indent="-285750" eaLnBrk="1" hangingPunct="1">
              <a:spcBef>
                <a:spcPct val="0"/>
              </a:spcBef>
              <a:buFont typeface="Arial" panose="020B0604020202020204" pitchFamily="34" charset="0"/>
              <a:buChar char="•"/>
            </a:pPr>
            <a:endParaRPr lang="ca-ES" altLang="ca-ES" sz="1400" dirty="0">
              <a:latin typeface="Arial" charset="0"/>
              <a:cs typeface="Arial" charset="0"/>
            </a:endParaRPr>
          </a:p>
          <a:p>
            <a:pPr eaLnBrk="1" hangingPunct="1">
              <a:spcBef>
                <a:spcPct val="0"/>
              </a:spcBef>
              <a:buNone/>
            </a:pPr>
            <a:r>
              <a:rPr lang="ca-ES" altLang="ca-ES" sz="1400" dirty="0">
                <a:latin typeface="Arial" charset="0"/>
              </a:rPr>
              <a:t>En aquest sentit, el CIRE va crear al 2007 una </a:t>
            </a:r>
            <a:r>
              <a:rPr lang="ca-ES" altLang="ca-ES" sz="1400" b="1" dirty="0">
                <a:latin typeface="Arial" charset="0"/>
              </a:rPr>
              <a:t>nova via per ocupar les persones internes </a:t>
            </a:r>
            <a:r>
              <a:rPr lang="ca-ES" altLang="ca-ES" sz="1400" dirty="0">
                <a:latin typeface="Arial" charset="0"/>
              </a:rPr>
              <a:t>en serveis altament demandats pel mercat laboral i fonamentals per al </a:t>
            </a:r>
            <a:r>
              <a:rPr lang="ca-ES" altLang="ca-ES" sz="1400" dirty="0" smtClean="0">
                <a:latin typeface="Arial" charset="0"/>
              </a:rPr>
              <a:t>bon </a:t>
            </a:r>
            <a:r>
              <a:rPr lang="ca-ES" altLang="ca-ES" sz="1400" dirty="0">
                <a:latin typeface="Arial" charset="0"/>
              </a:rPr>
              <a:t>funcionament dels centres </a:t>
            </a:r>
            <a:r>
              <a:rPr lang="ca-ES" altLang="ca-ES" sz="1400" dirty="0" smtClean="0">
                <a:latin typeface="Arial" charset="0"/>
              </a:rPr>
              <a:t>penitenciaris. Aquests són:</a:t>
            </a:r>
          </a:p>
          <a:p>
            <a:pPr eaLnBrk="1" hangingPunct="1">
              <a:spcBef>
                <a:spcPct val="0"/>
              </a:spcBef>
              <a:buNone/>
            </a:pPr>
            <a:endParaRPr lang="ca-ES" altLang="ca-ES" sz="1400" dirty="0" smtClean="0">
              <a:latin typeface="Arial" charset="0"/>
            </a:endParaRPr>
          </a:p>
          <a:p>
            <a:pPr marL="285750" indent="-285750" eaLnBrk="1" hangingPunct="1">
              <a:spcBef>
                <a:spcPct val="0"/>
              </a:spcBef>
              <a:buFont typeface="Arial" panose="020B0604020202020204" pitchFamily="34" charset="0"/>
              <a:buChar char="•"/>
            </a:pPr>
            <a:r>
              <a:rPr lang="ca-ES" altLang="ca-ES" sz="1400" b="1" dirty="0" smtClean="0">
                <a:latin typeface="Arial" charset="0"/>
              </a:rPr>
              <a:t>Serveis interiors sota gestió del CIRE: </a:t>
            </a:r>
            <a:r>
              <a:rPr lang="ca-ES" altLang="ca-ES" sz="1400" dirty="0" smtClean="0">
                <a:latin typeface="Arial" charset="0"/>
              </a:rPr>
              <a:t>cuina</a:t>
            </a:r>
            <a:r>
              <a:rPr lang="ca-ES" altLang="ca-ES" sz="1400" dirty="0">
                <a:latin typeface="Arial" charset="0"/>
              </a:rPr>
              <a:t>, </a:t>
            </a:r>
            <a:r>
              <a:rPr lang="ca-ES" altLang="ca-ES" sz="1400" dirty="0" smtClean="0">
                <a:latin typeface="Arial" charset="0"/>
              </a:rPr>
              <a:t>fleca, cafeteria, offices/distribució, bugaderia i botiga. Tallers en els que </a:t>
            </a:r>
            <a:r>
              <a:rPr lang="ca-ES" altLang="ca-ES" sz="1400" b="1" dirty="0" smtClean="0">
                <a:latin typeface="Arial" charset="0"/>
              </a:rPr>
              <a:t>s’ocupen unes </a:t>
            </a:r>
            <a:r>
              <a:rPr lang="ca-ES" altLang="ca-ES" sz="1400" b="1" dirty="0" smtClean="0">
                <a:latin typeface="Arial" charset="0"/>
              </a:rPr>
              <a:t>1.085 </a:t>
            </a:r>
            <a:r>
              <a:rPr lang="ca-ES" altLang="ca-ES" sz="1400" b="1" dirty="0" smtClean="0">
                <a:latin typeface="Arial" charset="0"/>
              </a:rPr>
              <a:t>persones mensualment, </a:t>
            </a:r>
            <a:r>
              <a:rPr lang="ca-ES" altLang="ca-ES" sz="1400" dirty="0" smtClean="0">
                <a:latin typeface="Arial" charset="0"/>
              </a:rPr>
              <a:t>(</a:t>
            </a:r>
            <a:r>
              <a:rPr lang="ca-ES" altLang="ca-ES" sz="1400" dirty="0" smtClean="0">
                <a:latin typeface="Arial" charset="0"/>
              </a:rPr>
              <a:t>dades a </a:t>
            </a:r>
            <a:r>
              <a:rPr lang="ca-ES" altLang="ca-ES" sz="1400" dirty="0">
                <a:latin typeface="Arial" charset="0"/>
              </a:rPr>
              <a:t>maig de </a:t>
            </a:r>
            <a:r>
              <a:rPr lang="ca-ES" altLang="ca-ES" sz="1400" dirty="0" smtClean="0">
                <a:latin typeface="Arial" charset="0"/>
              </a:rPr>
              <a:t>2024).</a:t>
            </a:r>
            <a:endParaRPr lang="ca-ES" altLang="ca-ES" sz="1400" dirty="0">
              <a:latin typeface="Arial" charset="0"/>
            </a:endParaRPr>
          </a:p>
          <a:p>
            <a:pPr marL="285750" indent="-285750" eaLnBrk="1" hangingPunct="1">
              <a:spcBef>
                <a:spcPct val="0"/>
              </a:spcBef>
              <a:buFont typeface="Arial" panose="020B0604020202020204" pitchFamily="34" charset="0"/>
              <a:buChar char="•"/>
            </a:pPr>
            <a:r>
              <a:rPr lang="ca-ES" altLang="ca-ES" sz="1400" b="1" dirty="0" smtClean="0">
                <a:latin typeface="Arial" charset="0"/>
              </a:rPr>
              <a:t>Serveis auxiliars, sota gestió del centre, </a:t>
            </a:r>
            <a:r>
              <a:rPr lang="ca-ES" altLang="ca-ES" sz="1400" dirty="0" smtClean="0">
                <a:latin typeface="Arial" charset="0"/>
              </a:rPr>
              <a:t>on es desenvolupen activitats majoritàriament vinculades a la neteja i </a:t>
            </a:r>
            <a:r>
              <a:rPr lang="ca-ES" altLang="ca-ES" sz="1400" dirty="0" smtClean="0">
                <a:latin typeface="Arial" charset="0"/>
              </a:rPr>
              <a:t>manteniment, que </a:t>
            </a:r>
            <a:r>
              <a:rPr lang="ca-ES" altLang="ca-ES" sz="1400" b="1" dirty="0" smtClean="0">
                <a:latin typeface="Arial" charset="0"/>
              </a:rPr>
              <a:t>ocupen prop de 900 persones </a:t>
            </a:r>
            <a:r>
              <a:rPr lang="ca-ES" altLang="ca-ES" sz="1400" dirty="0" smtClean="0">
                <a:latin typeface="Arial" charset="0"/>
              </a:rPr>
              <a:t>(dades a maig de 2024).</a:t>
            </a:r>
            <a:endParaRPr lang="ca-ES" altLang="ca-ES" sz="1400" dirty="0">
              <a:latin typeface="Arial" charset="0"/>
            </a:endParaRPr>
          </a:p>
        </p:txBody>
      </p:sp>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Tallers productius de serveis</a:t>
            </a:r>
            <a:endParaRPr lang="ca-ES" u="none" dirty="0">
              <a:ea typeface="+mj-ea"/>
            </a:endParaRPr>
          </a:p>
        </p:txBody>
      </p:sp>
      <p:pic>
        <p:nvPicPr>
          <p:cNvPr id="2" name="Imat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0" y="1220855"/>
            <a:ext cx="3024336" cy="4536504"/>
          </a:xfrm>
          <a:prstGeom prst="rect">
            <a:avLst/>
          </a:prstGeom>
        </p:spPr>
      </p:pic>
    </p:spTree>
    <p:extLst>
      <p:ext uri="{BB962C8B-B14F-4D97-AF65-F5344CB8AC3E}">
        <p14:creationId xmlns:p14="http://schemas.microsoft.com/office/powerpoint/2010/main" val="3094211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a:spLocks noChangeArrowheads="1"/>
          </p:cNvSpPr>
          <p:nvPr/>
        </p:nvSpPr>
        <p:spPr bwMode="auto">
          <a:xfrm>
            <a:off x="323528" y="1268760"/>
            <a:ext cx="421481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b="1" dirty="0" smtClean="0">
                <a:latin typeface="Arial" charset="0"/>
                <a:cs typeface="Arial" charset="0"/>
              </a:rPr>
              <a:t>SERVEI D’ALIMENTACIÓ</a:t>
            </a:r>
            <a:r>
              <a:rPr lang="ca-ES" altLang="ca-ES" sz="1400" dirty="0" smtClean="0">
                <a:latin typeface="Arial" charset="0"/>
                <a:cs typeface="Arial" charset="0"/>
              </a:rPr>
              <a:t>. El CIRE ha convertit el servei de cuina en un taller de reinserció que prepara a les persones internes en un sector altament demandat com és l’hostaleria.</a:t>
            </a: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El CIRE gestiona el servei d’alimentació </a:t>
            </a:r>
            <a:r>
              <a:rPr lang="ca-ES" altLang="ca-ES" sz="1400" dirty="0">
                <a:latin typeface="Arial" charset="0"/>
                <a:cs typeface="Arial" charset="0"/>
              </a:rPr>
              <a:t>(cuina i cafeteries per a funcionaris</a:t>
            </a:r>
            <a:r>
              <a:rPr lang="ca-ES" altLang="ca-ES" sz="1400" dirty="0" smtClean="0">
                <a:latin typeface="Arial" charset="0"/>
                <a:cs typeface="Arial" charset="0"/>
              </a:rPr>
              <a:t>) de tots els centres penitenciaris de Catalunya. Aquest model </a:t>
            </a:r>
            <a:r>
              <a:rPr lang="ca-ES" altLang="ca-ES" sz="1400" dirty="0">
                <a:latin typeface="Arial" charset="0"/>
                <a:cs typeface="Arial" charset="0"/>
              </a:rPr>
              <a:t>es caracteritza per la seguretat, la qualitat i la </a:t>
            </a:r>
            <a:r>
              <a:rPr lang="ca-ES" altLang="ca-ES" sz="1400" dirty="0" smtClean="0">
                <a:latin typeface="Arial" charset="0"/>
                <a:cs typeface="Arial" charset="0"/>
              </a:rPr>
              <a:t>professionalització.</a:t>
            </a: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Aquest servei preveu </a:t>
            </a:r>
            <a:r>
              <a:rPr lang="ca-ES" altLang="ca-ES" sz="1400" dirty="0">
                <a:latin typeface="Arial" charset="0"/>
                <a:cs typeface="Arial" charset="0"/>
              </a:rPr>
              <a:t>una alimentació sana i equilibrada </a:t>
            </a:r>
            <a:r>
              <a:rPr lang="ca-ES" altLang="ca-ES" sz="1400" dirty="0" smtClean="0">
                <a:latin typeface="Arial" charset="0"/>
                <a:cs typeface="Arial" charset="0"/>
              </a:rPr>
              <a:t>per a les persones internes </a:t>
            </a:r>
            <a:r>
              <a:rPr lang="ca-ES" altLang="ca-ES" sz="1400" dirty="0">
                <a:latin typeface="Arial" charset="0"/>
                <a:cs typeface="Arial" charset="0"/>
              </a:rPr>
              <a:t>presumint, en tot moment, la higiene i </a:t>
            </a:r>
            <a:r>
              <a:rPr lang="ca-ES" altLang="ca-ES" sz="1400" dirty="0" smtClean="0">
                <a:latin typeface="Arial" charset="0"/>
                <a:cs typeface="Arial" charset="0"/>
              </a:rPr>
              <a:t>bones pràctiques alimentàries. </a:t>
            </a:r>
            <a:r>
              <a:rPr lang="ca-ES" altLang="ca-ES" sz="1400" dirty="0">
                <a:latin typeface="Arial" charset="0"/>
                <a:cs typeface="Arial" charset="0"/>
              </a:rPr>
              <a:t>Això fa que els professionals i </a:t>
            </a:r>
            <a:r>
              <a:rPr lang="ca-ES" altLang="ca-ES" sz="1400" dirty="0" smtClean="0">
                <a:latin typeface="Arial" charset="0"/>
                <a:cs typeface="Arial" charset="0"/>
              </a:rPr>
              <a:t>les persones internes </a:t>
            </a:r>
            <a:r>
              <a:rPr lang="ca-ES" altLang="ca-ES" sz="1400" dirty="0">
                <a:latin typeface="Arial" charset="0"/>
                <a:cs typeface="Arial" charset="0"/>
              </a:rPr>
              <a:t>estiguin en constant formació. </a:t>
            </a:r>
            <a:r>
              <a:rPr lang="ca-ES" altLang="ca-ES" sz="1400" dirty="0" smtClean="0">
                <a:latin typeface="Arial" charset="0"/>
                <a:cs typeface="Arial" charset="0"/>
              </a:rPr>
              <a:t>Les persones internes treballadores disposen de </a:t>
            </a:r>
            <a:r>
              <a:rPr lang="ca-ES" altLang="ca-ES" sz="1400" dirty="0">
                <a:latin typeface="Arial" charset="0"/>
                <a:cs typeface="Arial" charset="0"/>
              </a:rPr>
              <a:t>formació inicial, formació en l’ocupació a través de càpsules formatives i una formació d’aprofundiment que, una vegada </a:t>
            </a:r>
            <a:r>
              <a:rPr lang="ca-ES" altLang="ca-ES" sz="1400" dirty="0" smtClean="0">
                <a:latin typeface="Arial" charset="0"/>
                <a:cs typeface="Arial" charset="0"/>
              </a:rPr>
              <a:t>superada, </a:t>
            </a:r>
            <a:r>
              <a:rPr lang="ca-ES" altLang="ca-ES" sz="1400" dirty="0">
                <a:latin typeface="Arial" charset="0"/>
                <a:cs typeface="Arial" charset="0"/>
              </a:rPr>
              <a:t>pot donar peu a l’acreditació. </a:t>
            </a:r>
            <a:endParaRPr lang="ca-ES" altLang="ca-ES" sz="1400" dirty="0" smtClean="0">
              <a:latin typeface="Arial" charset="0"/>
              <a:cs typeface="Arial" charset="0"/>
            </a:endParaRPr>
          </a:p>
        </p:txBody>
      </p:sp>
      <p:sp>
        <p:nvSpPr>
          <p:cNvPr id="12290" name="3 CuadroTexto"/>
          <p:cNvSpPr txBox="1">
            <a:spLocks noChangeArrowheads="1"/>
          </p:cNvSpPr>
          <p:nvPr/>
        </p:nvSpPr>
        <p:spPr bwMode="auto">
          <a:xfrm>
            <a:off x="4716016" y="1268760"/>
            <a:ext cx="42148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b="1" dirty="0" smtClean="0">
                <a:latin typeface="Arial" charset="0"/>
                <a:cs typeface="Arial" charset="0"/>
              </a:rPr>
              <a:t>SERVEI DE BUGADERIA. </a:t>
            </a:r>
            <a:r>
              <a:rPr lang="ca-ES" altLang="ca-ES" sz="1400" dirty="0" smtClean="0">
                <a:latin typeface="Arial" charset="0"/>
                <a:cs typeface="Arial" charset="0"/>
              </a:rPr>
              <a:t>El CIRE gestiona també de </a:t>
            </a:r>
            <a:r>
              <a:rPr lang="ca-ES" altLang="ca-ES" sz="1400" dirty="0">
                <a:latin typeface="Arial" charset="0"/>
                <a:cs typeface="Arial" charset="0"/>
              </a:rPr>
              <a:t>manera centralitzada </a:t>
            </a:r>
            <a:r>
              <a:rPr lang="ca-ES" altLang="ca-ES" sz="1400" dirty="0" smtClean="0">
                <a:latin typeface="Arial" charset="0"/>
                <a:cs typeface="Arial" charset="0"/>
              </a:rPr>
              <a:t>el </a:t>
            </a:r>
            <a:r>
              <a:rPr lang="ca-ES" altLang="ca-ES" sz="1400" dirty="0">
                <a:latin typeface="Arial" charset="0"/>
                <a:cs typeface="Arial" charset="0"/>
              </a:rPr>
              <a:t>servei de les </a:t>
            </a:r>
            <a:r>
              <a:rPr lang="ca-ES" altLang="ca-ES" sz="1400" dirty="0" smtClean="0">
                <a:latin typeface="Arial" charset="0"/>
                <a:cs typeface="Arial" charset="0"/>
              </a:rPr>
              <a:t>bugaderies </a:t>
            </a:r>
            <a:r>
              <a:rPr lang="ca-ES" altLang="ca-ES" sz="1400" dirty="0">
                <a:latin typeface="Arial" charset="0"/>
                <a:cs typeface="Arial" charset="0"/>
              </a:rPr>
              <a:t>dels </a:t>
            </a:r>
            <a:r>
              <a:rPr lang="ca-ES" altLang="ca-ES" sz="1400" dirty="0" smtClean="0">
                <a:latin typeface="Arial" charset="0"/>
                <a:cs typeface="Arial" charset="0"/>
              </a:rPr>
              <a:t>centres Brians </a:t>
            </a:r>
            <a:r>
              <a:rPr lang="ca-ES" altLang="ca-ES" sz="1400" dirty="0">
                <a:latin typeface="Arial" charset="0"/>
                <a:cs typeface="Arial" charset="0"/>
              </a:rPr>
              <a:t>2, </a:t>
            </a:r>
            <a:r>
              <a:rPr lang="ca-ES" altLang="ca-ES" sz="1400" dirty="0" smtClean="0">
                <a:latin typeface="Arial" charset="0"/>
                <a:cs typeface="Arial" charset="0"/>
              </a:rPr>
              <a:t>de Dones, de </a:t>
            </a:r>
            <a:r>
              <a:rPr lang="ca-ES" altLang="ca-ES" sz="1400" dirty="0">
                <a:latin typeface="Arial" charset="0"/>
                <a:cs typeface="Arial" charset="0"/>
              </a:rPr>
              <a:t>Joves, Lledoners, Puig de les Basses i Mas </a:t>
            </a:r>
            <a:r>
              <a:rPr lang="ca-ES" altLang="ca-ES" sz="1400" dirty="0" smtClean="0">
                <a:latin typeface="Arial" charset="0"/>
                <a:cs typeface="Arial" charset="0"/>
              </a:rPr>
              <a:t>d’Enric, </a:t>
            </a:r>
            <a:r>
              <a:rPr lang="ca-ES" altLang="ca-ES" sz="1400" dirty="0">
                <a:latin typeface="Arial" charset="0"/>
                <a:cs typeface="Arial" charset="0"/>
              </a:rPr>
              <a:t>que renten la roba </a:t>
            </a:r>
            <a:r>
              <a:rPr lang="ca-ES" altLang="ca-ES" sz="1400" dirty="0" smtClean="0">
                <a:latin typeface="Arial" charset="0"/>
                <a:cs typeface="Arial" charset="0"/>
              </a:rPr>
              <a:t>de les persones internes </a:t>
            </a:r>
            <a:r>
              <a:rPr lang="ca-ES" altLang="ca-ES" sz="1400" dirty="0">
                <a:latin typeface="Arial" charset="0"/>
                <a:cs typeface="Arial" charset="0"/>
              </a:rPr>
              <a:t>i tenen repartida la roba plana de la resta de centres. </a:t>
            </a:r>
            <a:endParaRPr lang="ca-ES" altLang="ca-ES" sz="1400" dirty="0" smtClean="0">
              <a:latin typeface="Arial" charset="0"/>
              <a:cs typeface="Arial" charset="0"/>
            </a:endParaRP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Les </a:t>
            </a:r>
            <a:r>
              <a:rPr lang="ca-ES" altLang="ca-ES" sz="1400" dirty="0">
                <a:latin typeface="Arial" charset="0"/>
                <a:cs typeface="Arial" charset="0"/>
              </a:rPr>
              <a:t>empreses proveïdores de la maquinària i de productes de neteja fan la formació necessària en l’ús dels equips i empreses especialitzades imparteixes cursos anuals d’auxiliar de bugaderia. </a:t>
            </a:r>
            <a:endParaRPr lang="ca-ES" altLang="ca-ES" sz="1400" dirty="0" smtClean="0">
              <a:latin typeface="Arial" charset="0"/>
              <a:cs typeface="Arial" charset="0"/>
            </a:endParaRPr>
          </a:p>
        </p:txBody>
      </p:sp>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Tallers productius de serveis</a:t>
            </a:r>
            <a:endParaRPr lang="ca-ES" u="none" dirty="0">
              <a:ea typeface="+mj-ea"/>
            </a:endParaRPr>
          </a:p>
        </p:txBody>
      </p:sp>
      <p:pic>
        <p:nvPicPr>
          <p:cNvPr id="4" name="Imat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005064"/>
            <a:ext cx="3262078" cy="2174718"/>
          </a:xfrm>
          <a:prstGeom prst="rect">
            <a:avLst/>
          </a:prstGeom>
        </p:spPr>
      </p:pic>
    </p:spTree>
    <p:extLst>
      <p:ext uri="{BB962C8B-B14F-4D97-AF65-F5344CB8AC3E}">
        <p14:creationId xmlns:p14="http://schemas.microsoft.com/office/powerpoint/2010/main" val="142287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4697006" y="908720"/>
            <a:ext cx="42148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b="1" dirty="0" smtClean="0">
                <a:latin typeface="Arial" charset="0"/>
                <a:cs typeface="Arial" charset="0"/>
              </a:rPr>
              <a:t>SERVEIS AUXILIARS</a:t>
            </a:r>
            <a:r>
              <a:rPr lang="ca-ES" altLang="ca-ES" sz="1400" dirty="0" smtClean="0">
                <a:latin typeface="Arial" charset="0"/>
                <a:cs typeface="Arial" charset="0"/>
              </a:rPr>
              <a:t>. Proporcionen una ocupació a les persones internes en tasques de manteniment, jardineria, perruqueria, biblioteca, subministraments o neteja dins mòduls residencials dels centres penitenciaris. </a:t>
            </a:r>
          </a:p>
          <a:p>
            <a:pPr eaLnBrk="1" hangingPunct="1">
              <a:spcBef>
                <a:spcPct val="0"/>
              </a:spcBef>
              <a:buFontTx/>
              <a:buNone/>
            </a:pPr>
            <a:endParaRPr lang="ca-ES" altLang="ca-ES" sz="1400" dirty="0" smtClean="0">
              <a:latin typeface="Arial" charset="0"/>
              <a:cs typeface="Arial" charset="0"/>
            </a:endParaRPr>
          </a:p>
          <a:p>
            <a:pPr eaLnBrk="1" hangingPunct="1">
              <a:spcBef>
                <a:spcPct val="0"/>
              </a:spcBef>
              <a:buNone/>
            </a:pPr>
            <a:r>
              <a:rPr lang="ca-ES" altLang="ca-ES" sz="1400" dirty="0" smtClean="0">
                <a:latin typeface="Arial" charset="0"/>
                <a:cs typeface="Arial" charset="0"/>
              </a:rPr>
              <a:t>Les persones internes reben una formació específica de riscos laborals. </a:t>
            </a:r>
          </a:p>
          <a:p>
            <a:pPr eaLnBrk="1" hangingPunct="1">
              <a:spcBef>
                <a:spcPct val="0"/>
              </a:spcBef>
              <a:buNone/>
            </a:pPr>
            <a:endParaRPr lang="ca-ES" altLang="ca-ES" sz="1400" dirty="0">
              <a:solidFill>
                <a:schemeClr val="accent3">
                  <a:lumMod val="75000"/>
                </a:schemeClr>
              </a:solidFill>
              <a:latin typeface="Arial" charset="0"/>
              <a:cs typeface="Arial" charset="0"/>
            </a:endParaRPr>
          </a:p>
        </p:txBody>
      </p:sp>
      <p:sp>
        <p:nvSpPr>
          <p:cNvPr id="6"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Tallers productius de serveis</a:t>
            </a:r>
            <a:endParaRPr lang="ca-ES" u="none" dirty="0">
              <a:ea typeface="+mj-ea"/>
            </a:endParaRPr>
          </a:p>
        </p:txBody>
      </p:sp>
      <p:pic>
        <p:nvPicPr>
          <p:cNvPr id="3" name="Imat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616" y="3721305"/>
            <a:ext cx="3675591" cy="2450394"/>
          </a:xfrm>
          <a:prstGeom prst="rect">
            <a:avLst/>
          </a:prstGeom>
        </p:spPr>
      </p:pic>
      <p:sp>
        <p:nvSpPr>
          <p:cNvPr id="7" name="3 CuadroTexto"/>
          <p:cNvSpPr txBox="1">
            <a:spLocks noChangeArrowheads="1"/>
          </p:cNvSpPr>
          <p:nvPr/>
        </p:nvSpPr>
        <p:spPr bwMode="auto">
          <a:xfrm>
            <a:off x="250013" y="908720"/>
            <a:ext cx="42148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b="1" dirty="0" smtClean="0">
                <a:latin typeface="Arial" charset="0"/>
                <a:cs typeface="Arial" charset="0"/>
              </a:rPr>
              <a:t>SERVEI DE BOTIGA</a:t>
            </a:r>
            <a:r>
              <a:rPr lang="ca-ES" altLang="ca-ES" sz="1400" dirty="0" smtClean="0">
                <a:latin typeface="Arial" charset="0"/>
                <a:cs typeface="Arial" charset="0"/>
              </a:rPr>
              <a:t>. É</a:t>
            </a:r>
            <a:r>
              <a:rPr lang="ca-ES" altLang="ca-ES" sz="1400" dirty="0" smtClean="0">
                <a:latin typeface="Arial" charset="0"/>
              </a:rPr>
              <a:t>s un taller de formació i ocupació per a les persones internes, que es formen i treballen com a gestors d'estoc, carreters de magatzem i també com a auxiliars de botiga.</a:t>
            </a:r>
          </a:p>
          <a:p>
            <a:pPr eaLnBrk="1" hangingPunct="1">
              <a:spcBef>
                <a:spcPct val="0"/>
              </a:spcBef>
              <a:buFontTx/>
              <a:buNone/>
            </a:pPr>
            <a:endParaRPr lang="ca-ES" altLang="ca-ES" sz="1400" dirty="0">
              <a:latin typeface="Arial" charset="0"/>
            </a:endParaRPr>
          </a:p>
          <a:p>
            <a:pPr eaLnBrk="1" hangingPunct="1">
              <a:spcBef>
                <a:spcPct val="0"/>
              </a:spcBef>
              <a:buFontTx/>
              <a:buNone/>
            </a:pPr>
            <a:r>
              <a:rPr lang="ca-ES" altLang="ca-ES" sz="1400" dirty="0">
                <a:latin typeface="Arial" charset="0"/>
              </a:rPr>
              <a:t>A través de diferents punts de venda als mòduls residencials i màquines </a:t>
            </a:r>
            <a:r>
              <a:rPr lang="ca-ES" altLang="ca-ES" sz="1400" dirty="0" smtClean="0">
                <a:latin typeface="Arial" charset="0"/>
              </a:rPr>
              <a:t>expenedores, les persones internes poden </a:t>
            </a:r>
            <a:r>
              <a:rPr lang="ca-ES" altLang="ca-ES" sz="1400" dirty="0">
                <a:latin typeface="Arial" charset="0"/>
              </a:rPr>
              <a:t>adquirir productes de naturalesa complementària als que facilita la institució penitenciària</a:t>
            </a:r>
            <a:r>
              <a:rPr lang="ca-ES" altLang="ca-ES" sz="1400" dirty="0" smtClean="0">
                <a:latin typeface="Arial" charset="0"/>
              </a:rPr>
              <a:t>.</a:t>
            </a:r>
          </a:p>
          <a:p>
            <a:pPr eaLnBrk="1" hangingPunct="1">
              <a:spcBef>
                <a:spcPct val="0"/>
              </a:spcBef>
              <a:buFontTx/>
              <a:buNone/>
            </a:pPr>
            <a:endParaRPr lang="ca-ES" altLang="ca-ES" sz="1400" dirty="0" smtClean="0">
              <a:latin typeface="Arial" charset="0"/>
            </a:endParaRPr>
          </a:p>
          <a:p>
            <a:pPr eaLnBrk="1" hangingPunct="1">
              <a:spcBef>
                <a:spcPct val="0"/>
              </a:spcBef>
              <a:buFontTx/>
              <a:buNone/>
            </a:pPr>
            <a:r>
              <a:rPr lang="ca-ES" altLang="ca-ES" sz="1400" dirty="0" smtClean="0">
                <a:latin typeface="Arial" charset="0"/>
              </a:rPr>
              <a:t>El </a:t>
            </a:r>
            <a:r>
              <a:rPr lang="ca-ES" altLang="ca-ES" sz="1400" dirty="0">
                <a:latin typeface="Arial" charset="0"/>
              </a:rPr>
              <a:t>model de gestió del servei de botiga </a:t>
            </a:r>
            <a:r>
              <a:rPr lang="ca-ES" altLang="ca-ES" sz="1400" dirty="0" smtClean="0">
                <a:latin typeface="Arial" charset="0"/>
              </a:rPr>
              <a:t>determina </a:t>
            </a:r>
            <a:r>
              <a:rPr lang="ca-ES" altLang="ca-ES" sz="1400" dirty="0">
                <a:latin typeface="Arial" charset="0"/>
              </a:rPr>
              <a:t>l’existència d’una Comissió Central de </a:t>
            </a:r>
            <a:r>
              <a:rPr lang="ca-ES" altLang="ca-ES" sz="1400" dirty="0" smtClean="0">
                <a:latin typeface="Arial" charset="0"/>
              </a:rPr>
              <a:t>Seguiment. </a:t>
            </a:r>
            <a:r>
              <a:rPr lang="ca-ES" altLang="ca-ES" sz="1400" dirty="0">
                <a:latin typeface="Arial" charset="0"/>
              </a:rPr>
              <a:t>Aquesta comissió, té, entre altres, la missió d’establir i aprovar els preus dels productes que es venen a les botigues dels centres penitenciaris. </a:t>
            </a:r>
            <a:endParaRPr lang="ca-ES" altLang="ca-ES" sz="1400" dirty="0" smtClean="0">
              <a:latin typeface="Arial" charset="0"/>
            </a:endParaRPr>
          </a:p>
          <a:p>
            <a:pPr eaLnBrk="1" hangingPunct="1">
              <a:spcBef>
                <a:spcPct val="0"/>
              </a:spcBef>
              <a:buFontTx/>
              <a:buNone/>
            </a:pPr>
            <a:endParaRPr lang="ca-ES" altLang="ca-ES" sz="1400" dirty="0">
              <a:latin typeface="Arial" charset="0"/>
            </a:endParaRPr>
          </a:p>
          <a:p>
            <a:pPr eaLnBrk="1" hangingPunct="1">
              <a:spcBef>
                <a:spcPct val="0"/>
              </a:spcBef>
              <a:buFontTx/>
              <a:buNone/>
            </a:pPr>
            <a:r>
              <a:rPr lang="ca-ES" altLang="ca-ES" sz="1400" dirty="0" smtClean="0">
                <a:latin typeface="Arial" charset="0"/>
              </a:rPr>
              <a:t>El </a:t>
            </a:r>
            <a:r>
              <a:rPr lang="ca-ES" altLang="ca-ES" sz="1400" dirty="0">
                <a:latin typeface="Arial" charset="0"/>
              </a:rPr>
              <a:t>servei de botiga experimenta canvis i, per tant, les noves necessitats que es generen poden comportar la introducció i/o retirada de productes. Aquestes actualitzacions es tracten de manera individualitzada per la Comissió Central de Seguiment, amb l’objectiu d’oferir un bon servei a les </a:t>
            </a:r>
            <a:r>
              <a:rPr lang="ca-ES" altLang="ca-ES" sz="1400" dirty="0" smtClean="0">
                <a:latin typeface="Arial" charset="0"/>
              </a:rPr>
              <a:t>persones. </a:t>
            </a:r>
            <a:endParaRPr lang="ca-ES" altLang="ca-ES" sz="1400" dirty="0">
              <a:latin typeface="Arial" charset="0"/>
            </a:endParaRPr>
          </a:p>
        </p:txBody>
      </p:sp>
    </p:spTree>
    <p:extLst>
      <p:ext uri="{BB962C8B-B14F-4D97-AF65-F5344CB8AC3E}">
        <p14:creationId xmlns:p14="http://schemas.microsoft.com/office/powerpoint/2010/main" val="4193041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a 1"/>
          <p:cNvGraphicFramePr>
            <a:graphicFrameLocks noGrp="1"/>
          </p:cNvGraphicFramePr>
          <p:nvPr>
            <p:extLst/>
          </p:nvPr>
        </p:nvGraphicFramePr>
        <p:xfrm>
          <a:off x="179512" y="980728"/>
          <a:ext cx="8789953" cy="5005730"/>
        </p:xfrm>
        <a:graphic>
          <a:graphicData uri="http://schemas.openxmlformats.org/drawingml/2006/table">
            <a:tbl>
              <a:tblPr firstRow="1" firstCol="1" bandRow="1"/>
              <a:tblGrid>
                <a:gridCol w="1536163">
                  <a:extLst>
                    <a:ext uri="{9D8B030D-6E8A-4147-A177-3AD203B41FA5}">
                      <a16:colId xmlns:a16="http://schemas.microsoft.com/office/drawing/2014/main" val="3504243395"/>
                    </a:ext>
                  </a:extLst>
                </a:gridCol>
                <a:gridCol w="768095">
                  <a:extLst>
                    <a:ext uri="{9D8B030D-6E8A-4147-A177-3AD203B41FA5}">
                      <a16:colId xmlns:a16="http://schemas.microsoft.com/office/drawing/2014/main" val="3305761763"/>
                    </a:ext>
                  </a:extLst>
                </a:gridCol>
                <a:gridCol w="864096">
                  <a:extLst>
                    <a:ext uri="{9D8B030D-6E8A-4147-A177-3AD203B41FA5}">
                      <a16:colId xmlns:a16="http://schemas.microsoft.com/office/drawing/2014/main" val="3921900805"/>
                    </a:ext>
                  </a:extLst>
                </a:gridCol>
                <a:gridCol w="792088">
                  <a:extLst>
                    <a:ext uri="{9D8B030D-6E8A-4147-A177-3AD203B41FA5}">
                      <a16:colId xmlns:a16="http://schemas.microsoft.com/office/drawing/2014/main" val="1258272323"/>
                    </a:ext>
                  </a:extLst>
                </a:gridCol>
                <a:gridCol w="648072">
                  <a:extLst>
                    <a:ext uri="{9D8B030D-6E8A-4147-A177-3AD203B41FA5}">
                      <a16:colId xmlns:a16="http://schemas.microsoft.com/office/drawing/2014/main" val="2276454461"/>
                    </a:ext>
                  </a:extLst>
                </a:gridCol>
                <a:gridCol w="936104">
                  <a:extLst>
                    <a:ext uri="{9D8B030D-6E8A-4147-A177-3AD203B41FA5}">
                      <a16:colId xmlns:a16="http://schemas.microsoft.com/office/drawing/2014/main" val="3484134188"/>
                    </a:ext>
                  </a:extLst>
                </a:gridCol>
                <a:gridCol w="936104">
                  <a:extLst>
                    <a:ext uri="{9D8B030D-6E8A-4147-A177-3AD203B41FA5}">
                      <a16:colId xmlns:a16="http://schemas.microsoft.com/office/drawing/2014/main" val="320552222"/>
                    </a:ext>
                  </a:extLst>
                </a:gridCol>
                <a:gridCol w="792088">
                  <a:extLst>
                    <a:ext uri="{9D8B030D-6E8A-4147-A177-3AD203B41FA5}">
                      <a16:colId xmlns:a16="http://schemas.microsoft.com/office/drawing/2014/main" val="3255001915"/>
                    </a:ext>
                  </a:extLst>
                </a:gridCol>
                <a:gridCol w="1517143">
                  <a:extLst>
                    <a:ext uri="{9D8B030D-6E8A-4147-A177-3AD203B41FA5}">
                      <a16:colId xmlns:a16="http://schemas.microsoft.com/office/drawing/2014/main" val="137788228"/>
                    </a:ext>
                  </a:extLst>
                </a:gridCol>
              </a:tblGrid>
              <a:tr h="283734">
                <a:tc rowSpan="2">
                  <a:txBody>
                    <a:bodyPr/>
                    <a:lstStyle/>
                    <a:p>
                      <a:pPr algn="ctr" rtl="0" fontAlgn="ctr"/>
                      <a:r>
                        <a:rPr lang="ca-ES" sz="1100" b="1" i="0" u="none" strike="noStrike" dirty="0">
                          <a:solidFill>
                            <a:srgbClr val="FFFFFF"/>
                          </a:solidFill>
                          <a:effectLst/>
                          <a:latin typeface="Arial" panose="020B0604020202020204" pitchFamily="34" charset="0"/>
                        </a:rPr>
                        <a:t> Centre</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4">
                  <a:txBody>
                    <a:bodyPr/>
                    <a:lstStyle/>
                    <a:p>
                      <a:pPr algn="ctr" rtl="0" fontAlgn="ctr"/>
                      <a:r>
                        <a:rPr lang="ca-ES" sz="1100" b="1" i="0" u="none" strike="noStrike">
                          <a:solidFill>
                            <a:srgbClr val="FFFFFF"/>
                          </a:solidFill>
                          <a:effectLst/>
                          <a:latin typeface="Arial" panose="020B0604020202020204" pitchFamily="34" charset="0"/>
                        </a:rPr>
                        <a:t>Alimentació</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ca-ES"/>
                    </a:p>
                  </a:txBody>
                  <a:tcPr/>
                </a:tc>
                <a:tc hMerge="1">
                  <a:txBody>
                    <a:bodyPr/>
                    <a:lstStyle/>
                    <a:p>
                      <a:endParaRPr lang="ca-ES"/>
                    </a:p>
                  </a:txBody>
                  <a:tcPr/>
                </a:tc>
                <a:tc hMerge="1">
                  <a:txBody>
                    <a:bodyPr/>
                    <a:lstStyle/>
                    <a:p>
                      <a:endParaRPr lang="ca-ES"/>
                    </a:p>
                  </a:txBody>
                  <a:tcPr/>
                </a:tc>
                <a:tc rowSpan="2">
                  <a:txBody>
                    <a:bodyPr/>
                    <a:lstStyle/>
                    <a:p>
                      <a:pPr algn="ctr" rtl="0" fontAlgn="ctr"/>
                      <a:r>
                        <a:rPr lang="ca-ES" sz="1100" b="1" i="0" u="none" strike="noStrike">
                          <a:solidFill>
                            <a:srgbClr val="FFFFFF"/>
                          </a:solidFill>
                          <a:effectLst/>
                          <a:latin typeface="Arial" panose="020B0604020202020204" pitchFamily="34" charset="0"/>
                        </a:rPr>
                        <a:t>Bugaderia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2">
                  <a:txBody>
                    <a:bodyPr/>
                    <a:lstStyle/>
                    <a:p>
                      <a:pPr algn="ctr" rtl="0" fontAlgn="ctr"/>
                      <a:r>
                        <a:rPr lang="ca-ES" sz="1100" b="1" i="0" u="none" strike="noStrike">
                          <a:solidFill>
                            <a:srgbClr val="FFFFFF"/>
                          </a:solidFill>
                          <a:effectLst/>
                          <a:latin typeface="Arial" panose="020B0604020202020204" pitchFamily="34" charset="0"/>
                        </a:rPr>
                        <a:t>Botiga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ca-ES"/>
                    </a:p>
                  </a:txBody>
                  <a:tcPr/>
                </a:tc>
                <a:tc>
                  <a:txBody>
                    <a:bodyPr/>
                    <a:lstStyle/>
                    <a:p>
                      <a:pPr algn="ctr" rtl="0" fontAlgn="ctr"/>
                      <a:r>
                        <a:rPr lang="ca-ES" sz="1100" b="1" i="0" u="none" strike="noStrike">
                          <a:solidFill>
                            <a:srgbClr val="FFFFFF"/>
                          </a:solidFill>
                          <a:effectLst/>
                          <a:latin typeface="Arial" panose="020B0604020202020204" pitchFamily="34" charset="0"/>
                        </a:rPr>
                        <a:t>Serveis auxiliars</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647161909"/>
                  </a:ext>
                </a:extLst>
              </a:tr>
              <a:tr h="452979">
                <a:tc vMerge="1">
                  <a:txBody>
                    <a:bodyPr/>
                    <a:lstStyle/>
                    <a:p>
                      <a:endParaRPr lang="ca-ES"/>
                    </a:p>
                  </a:txBody>
                  <a:tcPr/>
                </a:tc>
                <a:tc>
                  <a:txBody>
                    <a:bodyPr/>
                    <a:lstStyle/>
                    <a:p>
                      <a:pPr algn="ctr" rtl="0" fontAlgn="ctr"/>
                      <a:r>
                        <a:rPr lang="ca-ES" sz="1100" b="0" i="0" u="none" strike="noStrike" dirty="0">
                          <a:solidFill>
                            <a:srgbClr val="000000"/>
                          </a:solidFill>
                          <a:effectLst/>
                          <a:latin typeface="Arial" panose="020B0604020202020204" pitchFamily="34" charset="0"/>
                        </a:rPr>
                        <a:t>Producció</a:t>
                      </a:r>
                    </a:p>
                  </a:txBody>
                  <a:tcPr marL="6764" marR="6764" marT="6764"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Distribució (office)</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Cafeteria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Fleca</a:t>
                      </a:r>
                    </a:p>
                  </a:txBody>
                  <a:tcPr marL="6764" marR="6764" marT="6764"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vMerge="1">
                  <a:txBody>
                    <a:bodyPr/>
                    <a:lstStyle/>
                    <a:p>
                      <a:endParaRPr lang="ca-ES"/>
                    </a:p>
                  </a:txBody>
                  <a:tcPr/>
                </a:tc>
                <a:tc>
                  <a:txBody>
                    <a:bodyPr/>
                    <a:lstStyle/>
                    <a:p>
                      <a:pPr algn="ctr" rtl="0" fontAlgn="ctr"/>
                      <a:r>
                        <a:rPr lang="ca-ES" sz="1100" b="0" i="0" u="none" strike="noStrike">
                          <a:solidFill>
                            <a:srgbClr val="000000"/>
                          </a:solidFill>
                          <a:effectLst/>
                          <a:latin typeface="Arial" panose="020B0604020202020204" pitchFamily="34" charset="0"/>
                        </a:rPr>
                        <a:t>Magatzem central</a:t>
                      </a:r>
                    </a:p>
                  </a:txBody>
                  <a:tcPr marL="6764" marR="6764" marT="6764"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Punt de venda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Control de presència a efectes retributius</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904929320"/>
                  </a:ext>
                </a:extLst>
              </a:tr>
              <a:tr h="288712">
                <a:tc>
                  <a:txBody>
                    <a:bodyPr/>
                    <a:lstStyle/>
                    <a:p>
                      <a:pPr algn="l" rtl="0" fontAlgn="ctr"/>
                      <a:r>
                        <a:rPr lang="ca-ES" sz="1100" b="1" i="0" u="none" strike="noStrike" dirty="0">
                          <a:solidFill>
                            <a:srgbClr val="FFFFFF"/>
                          </a:solidFill>
                          <a:effectLst/>
                          <a:latin typeface="Arial" panose="020B0604020202020204" pitchFamily="34" charset="0"/>
                        </a:rPr>
                        <a:t>CP </a:t>
                      </a:r>
                      <a:r>
                        <a:rPr lang="ca-ES" sz="1100" b="1" i="0" u="none" strike="noStrike" dirty="0" smtClean="0">
                          <a:solidFill>
                            <a:srgbClr val="FFFFFF"/>
                          </a:solidFill>
                          <a:effectLst/>
                          <a:latin typeface="Arial" panose="020B0604020202020204" pitchFamily="34" charset="0"/>
                        </a:rPr>
                        <a:t>de Dones </a:t>
                      </a:r>
                      <a:r>
                        <a:rPr lang="ca-ES" sz="1100" b="1" i="0" u="none" strike="noStrike" dirty="0">
                          <a:solidFill>
                            <a:srgbClr val="FFFFFF"/>
                          </a:solidFill>
                          <a:effectLst/>
                          <a:latin typeface="Arial" panose="020B0604020202020204" pitchFamily="34" charset="0"/>
                        </a:rPr>
                        <a:t>BCN</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dirty="0">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7</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310323106"/>
                  </a:ext>
                </a:extLst>
              </a:tr>
              <a:tr h="293689">
                <a:tc>
                  <a:txBody>
                    <a:bodyPr/>
                    <a:lstStyle/>
                    <a:p>
                      <a:pPr algn="l" rtl="0" fontAlgn="ctr"/>
                      <a:r>
                        <a:rPr lang="ca-ES" sz="1100" b="1" i="0" u="none" strike="noStrike" dirty="0">
                          <a:solidFill>
                            <a:srgbClr val="FFFFFF"/>
                          </a:solidFill>
                          <a:effectLst/>
                          <a:latin typeface="Arial" panose="020B0604020202020204" pitchFamily="34" charset="0"/>
                        </a:rPr>
                        <a:t>CP Ponent</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16</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9</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31600965"/>
                  </a:ext>
                </a:extLst>
              </a:tr>
              <a:tr h="343467">
                <a:tc>
                  <a:txBody>
                    <a:bodyPr/>
                    <a:lstStyle/>
                    <a:p>
                      <a:pPr algn="l" rtl="0" fontAlgn="ctr"/>
                      <a:r>
                        <a:rPr lang="ca-ES" sz="1100" b="1" i="0" u="none" strike="noStrike" dirty="0">
                          <a:solidFill>
                            <a:srgbClr val="FFFFFF"/>
                          </a:solidFill>
                          <a:effectLst/>
                          <a:latin typeface="Arial" panose="020B0604020202020204" pitchFamily="34" charset="0"/>
                        </a:rPr>
                        <a:t>CP Quatre Camins</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13</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9</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202522282"/>
                  </a:ext>
                </a:extLst>
              </a:tr>
              <a:tr h="298668">
                <a:tc>
                  <a:txBody>
                    <a:bodyPr/>
                    <a:lstStyle/>
                    <a:p>
                      <a:pPr algn="l" rtl="0" fontAlgn="ctr"/>
                      <a:r>
                        <a:rPr lang="ca-ES" sz="1100" b="1" i="0" u="none" strike="noStrike" dirty="0">
                          <a:solidFill>
                            <a:srgbClr val="FFFFFF"/>
                          </a:solidFill>
                          <a:effectLst/>
                          <a:latin typeface="Arial" panose="020B0604020202020204" pitchFamily="34" charset="0"/>
                        </a:rPr>
                        <a:t>CP Brians 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15</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2</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9</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325575032"/>
                  </a:ext>
                </a:extLst>
              </a:tr>
              <a:tr h="283734">
                <a:tc>
                  <a:txBody>
                    <a:bodyPr/>
                    <a:lstStyle/>
                    <a:p>
                      <a:pPr algn="l" rtl="0" fontAlgn="ctr"/>
                      <a:r>
                        <a:rPr lang="ca-ES" sz="1100" b="1" i="0" u="none" strike="noStrike" dirty="0">
                          <a:solidFill>
                            <a:srgbClr val="FFFFFF"/>
                          </a:solidFill>
                          <a:effectLst/>
                          <a:latin typeface="Arial" panose="020B0604020202020204" pitchFamily="34" charset="0"/>
                        </a:rPr>
                        <a:t>CP Brians 2</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21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15</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342919333"/>
                  </a:ext>
                </a:extLst>
              </a:tr>
              <a:tr h="278757">
                <a:tc>
                  <a:txBody>
                    <a:bodyPr/>
                    <a:lstStyle/>
                    <a:p>
                      <a:pPr algn="l" rtl="0" fontAlgn="ctr"/>
                      <a:r>
                        <a:rPr lang="ca-ES" sz="1100" b="1" i="0" u="none" strike="noStrike" dirty="0">
                          <a:solidFill>
                            <a:srgbClr val="FFFFFF"/>
                          </a:solidFill>
                          <a:effectLst/>
                          <a:latin typeface="Arial" panose="020B0604020202020204" pitchFamily="34" charset="0"/>
                        </a:rPr>
                        <a:t>CP Lledoners</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12</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9</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58236575"/>
                  </a:ext>
                </a:extLst>
              </a:tr>
              <a:tr h="283734">
                <a:tc>
                  <a:txBody>
                    <a:bodyPr/>
                    <a:lstStyle/>
                    <a:p>
                      <a:pPr algn="l" rtl="0" fontAlgn="ctr"/>
                      <a:r>
                        <a:rPr lang="ca-ES" sz="1100" b="1" i="0" u="none" strike="noStrike" dirty="0">
                          <a:solidFill>
                            <a:srgbClr val="FFFFFF"/>
                          </a:solidFill>
                          <a:effectLst/>
                          <a:latin typeface="Arial" panose="020B0604020202020204" pitchFamily="34" charset="0"/>
                        </a:rPr>
                        <a:t>CP de Joves</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8</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4</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922083454"/>
                  </a:ext>
                </a:extLst>
              </a:tr>
              <a:tr h="428090">
                <a:tc>
                  <a:txBody>
                    <a:bodyPr/>
                    <a:lstStyle/>
                    <a:p>
                      <a:pPr algn="l" rtl="0" fontAlgn="ctr"/>
                      <a:r>
                        <a:rPr lang="fr-FR" sz="1100" b="1" i="0" u="none" strike="noStrike" dirty="0">
                          <a:solidFill>
                            <a:srgbClr val="FFFFFF"/>
                          </a:solidFill>
                          <a:effectLst/>
                          <a:latin typeface="Arial" panose="020B0604020202020204" pitchFamily="34" charset="0"/>
                        </a:rPr>
                        <a:t>CP Puig de les Basses</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12</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9</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281835902"/>
                  </a:ext>
                </a:extLst>
              </a:tr>
              <a:tr h="283734">
                <a:tc>
                  <a:txBody>
                    <a:bodyPr/>
                    <a:lstStyle/>
                    <a:p>
                      <a:pPr algn="l" rtl="0" fontAlgn="ctr"/>
                      <a:r>
                        <a:rPr lang="ca-ES" sz="1100" b="1" i="0" u="none" strike="noStrike" dirty="0">
                          <a:solidFill>
                            <a:srgbClr val="FFFFFF"/>
                          </a:solidFill>
                          <a:effectLst/>
                          <a:latin typeface="Arial" panose="020B0604020202020204" pitchFamily="34" charset="0"/>
                        </a:rPr>
                        <a:t>CP Mas d’Enric</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13</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778366297"/>
                  </a:ext>
                </a:extLst>
              </a:tr>
              <a:tr h="411229">
                <a:tc>
                  <a:txBody>
                    <a:bodyPr/>
                    <a:lstStyle/>
                    <a:p>
                      <a:pPr algn="l" rtl="0" fontAlgn="ctr"/>
                      <a:r>
                        <a:rPr lang="ca-ES" sz="1100" b="1" i="0" u="none" strike="noStrike" dirty="0">
                          <a:solidFill>
                            <a:srgbClr val="FFFFFF"/>
                          </a:solidFill>
                          <a:effectLst/>
                          <a:latin typeface="Arial" panose="020B0604020202020204" pitchFamily="34" charset="0"/>
                        </a:rPr>
                        <a:t>Taller exterior Raïmat</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endParaRPr lang="ca-ES" sz="1100" b="0" i="0" u="none" strike="noStrike" dirty="0">
                        <a:solidFill>
                          <a:srgbClr val="000000"/>
                        </a:solidFill>
                        <a:effectLst/>
                        <a:latin typeface="Arial" panose="020B0604020202020204" pitchFamily="34" charset="0"/>
                      </a:endParaRP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endParaRPr lang="ca-ES" sz="1100" b="0" i="0" u="none" strike="noStrike" dirty="0">
                        <a:solidFill>
                          <a:srgbClr val="000000"/>
                        </a:solidFill>
                        <a:effectLst/>
                        <a:latin typeface="Arial" panose="020B0604020202020204" pitchFamily="34" charset="0"/>
                      </a:endParaRP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 </a:t>
                      </a:r>
                      <a:r>
                        <a:rPr lang="ca-ES" sz="1100" b="0" i="0" u="none" strike="noStrike" dirty="0" smtClean="0">
                          <a:solidFill>
                            <a:srgbClr val="000000"/>
                          </a:solidFill>
                          <a:effectLst/>
                          <a:latin typeface="Arial" panose="020B0604020202020204" pitchFamily="34" charset="0"/>
                        </a:rPr>
                        <a:t>1</a:t>
                      </a:r>
                      <a:endParaRPr lang="ca-ES" sz="1100" b="0" i="0" u="none" strike="noStrike" dirty="0">
                        <a:solidFill>
                          <a:srgbClr val="000000"/>
                        </a:solidFill>
                        <a:effectLst/>
                        <a:latin typeface="Arial" panose="020B0604020202020204" pitchFamily="34" charset="0"/>
                      </a:endParaRP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359243334"/>
                  </a:ext>
                </a:extLst>
              </a:tr>
              <a:tr h="283734">
                <a:tc>
                  <a:txBody>
                    <a:bodyPr/>
                    <a:lstStyle/>
                    <a:p>
                      <a:pPr algn="l" rtl="0" fontAlgn="ctr"/>
                      <a:r>
                        <a:rPr lang="ca-ES" sz="1100" b="1" i="0" u="none" strike="noStrike" dirty="0">
                          <a:solidFill>
                            <a:srgbClr val="FFFFFF"/>
                          </a:solidFill>
                          <a:effectLst/>
                          <a:latin typeface="Arial" panose="020B0604020202020204" pitchFamily="34" charset="0"/>
                        </a:rPr>
                        <a:t>CO Barcelona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466537447"/>
                  </a:ext>
                </a:extLst>
              </a:tr>
              <a:tr h="283734">
                <a:tc>
                  <a:txBody>
                    <a:bodyPr/>
                    <a:lstStyle/>
                    <a:p>
                      <a:pPr algn="l" rtl="0" fontAlgn="ctr"/>
                      <a:r>
                        <a:rPr lang="ca-ES" sz="1100" b="1" i="0" u="none" strike="noStrike" dirty="0">
                          <a:solidFill>
                            <a:srgbClr val="FFFFFF"/>
                          </a:solidFill>
                          <a:effectLst/>
                          <a:latin typeface="Arial" panose="020B0604020202020204" pitchFamily="34" charset="0"/>
                        </a:rPr>
                        <a:t>CO Tarragona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349416759"/>
                  </a:ext>
                </a:extLst>
              </a:tr>
              <a:tr h="224001">
                <a:tc>
                  <a:txBody>
                    <a:bodyPr/>
                    <a:lstStyle/>
                    <a:p>
                      <a:pPr algn="l" rtl="0" fontAlgn="ctr"/>
                      <a:r>
                        <a:rPr lang="ca-ES" sz="1100" b="1" i="0" u="none" strike="noStrike">
                          <a:solidFill>
                            <a:srgbClr val="FFFFFF"/>
                          </a:solidFill>
                          <a:effectLst/>
                          <a:latin typeface="Arial" panose="020B0604020202020204" pitchFamily="34" charset="0"/>
                        </a:rPr>
                        <a:t>CO Girona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ca-ES" sz="1100" b="0" i="0" u="none" strike="noStrike" dirty="0">
                          <a:solidFill>
                            <a:srgbClr val="000000"/>
                          </a:solidFill>
                          <a:effectLst/>
                          <a:latin typeface="Arial" panose="020B0604020202020204" pitchFamily="34" charset="0"/>
                        </a:rPr>
                        <a:t>X</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49077564"/>
                  </a:ext>
                </a:extLst>
              </a:tr>
              <a:tr h="283734">
                <a:tc>
                  <a:txBody>
                    <a:bodyPr/>
                    <a:lstStyle/>
                    <a:p>
                      <a:pPr algn="l" rtl="0" fontAlgn="ctr"/>
                      <a:r>
                        <a:rPr lang="ca-ES" sz="1100" b="1" i="0" u="none" strike="noStrike">
                          <a:solidFill>
                            <a:srgbClr val="FFFFFF"/>
                          </a:solidFill>
                          <a:effectLst/>
                          <a:latin typeface="Arial" panose="020B0604020202020204" pitchFamily="34" charset="0"/>
                        </a:rPr>
                        <a:t>CO Lleida</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1</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ca-ES" sz="1100" b="0" i="0" u="none" strike="noStrike" dirty="0">
                          <a:solidFill>
                            <a:srgbClr val="000000"/>
                          </a:solidFill>
                          <a:effectLst/>
                          <a:latin typeface="Arial" panose="020B0604020202020204" pitchFamily="34" charset="0"/>
                        </a:rPr>
                        <a:t> </a:t>
                      </a:r>
                    </a:p>
                  </a:txBody>
                  <a:tcPr marL="6764" marR="6764" marT="67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782823861"/>
                  </a:ext>
                </a:extLst>
              </a:tr>
            </a:tbl>
          </a:graphicData>
        </a:graphic>
      </p:graphicFrame>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Tallers productius de serveis</a:t>
            </a:r>
            <a:endParaRPr lang="ca-ES" u="none" dirty="0">
              <a:ea typeface="+mj-ea"/>
            </a:endParaRPr>
          </a:p>
        </p:txBody>
      </p:sp>
    </p:spTree>
    <p:extLst>
      <p:ext uri="{BB962C8B-B14F-4D97-AF65-F5344CB8AC3E}">
        <p14:creationId xmlns:p14="http://schemas.microsoft.com/office/powerpoint/2010/main" val="3207301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Y:\FOTOS\Selecció\TALLERS\IMG_5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965" y="1150067"/>
            <a:ext cx="475329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Serveis exteriors</a:t>
            </a:r>
            <a:endParaRPr lang="ca-ES" dirty="0">
              <a:ea typeface="+mj-ea"/>
            </a:endParaRPr>
          </a:p>
        </p:txBody>
      </p:sp>
      <p:sp>
        <p:nvSpPr>
          <p:cNvPr id="14340" name="9 CuadroTexto"/>
          <p:cNvSpPr txBox="1">
            <a:spLocks noChangeArrowheads="1"/>
          </p:cNvSpPr>
          <p:nvPr/>
        </p:nvSpPr>
        <p:spPr bwMode="auto">
          <a:xfrm>
            <a:off x="179511" y="1106441"/>
            <a:ext cx="360971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L’article </a:t>
            </a:r>
            <a:r>
              <a:rPr lang="ca-ES" altLang="ca-ES" sz="1400" dirty="0">
                <a:latin typeface="Arial" charset="0"/>
                <a:cs typeface="Arial" charset="0"/>
              </a:rPr>
              <a:t>109.4 del Decret 329/2006, de 5 de setembre, pel qual s’aprova el reglament d’organització i funcionament dels serveis d’execució penal a </a:t>
            </a:r>
            <a:r>
              <a:rPr lang="ca-ES" altLang="ca-ES" sz="1400" dirty="0" smtClean="0">
                <a:latin typeface="Arial" charset="0"/>
                <a:cs typeface="Arial" charset="0"/>
              </a:rPr>
              <a:t>Catalunya, </a:t>
            </a:r>
            <a:r>
              <a:rPr lang="ca-ES" altLang="ca-ES" sz="1400" dirty="0">
                <a:latin typeface="Arial" charset="0"/>
                <a:cs typeface="Arial" charset="0"/>
              </a:rPr>
              <a:t>preveu que el CIRE “ha de desenvolupar plans i projectes encaminats a la incorporació </a:t>
            </a:r>
            <a:r>
              <a:rPr lang="ca-ES" altLang="ca-ES" sz="1400" dirty="0" smtClean="0">
                <a:latin typeface="Arial" charset="0"/>
                <a:cs typeface="Arial" charset="0"/>
              </a:rPr>
              <a:t>dels/de </a:t>
            </a:r>
            <a:r>
              <a:rPr lang="ca-ES" altLang="ca-ES" sz="1400" dirty="0">
                <a:latin typeface="Arial" charset="0"/>
                <a:cs typeface="Arial" charset="0"/>
              </a:rPr>
              <a:t>les interns/es al món laboral, fora del centre penitenciari, sempre </a:t>
            </a:r>
            <a:r>
              <a:rPr lang="ca-ES" altLang="ca-ES" sz="1400" dirty="0" smtClean="0">
                <a:latin typeface="Arial" charset="0"/>
                <a:cs typeface="Arial" charset="0"/>
              </a:rPr>
              <a:t>i quan ho </a:t>
            </a:r>
            <a:r>
              <a:rPr lang="ca-ES" altLang="ca-ES" sz="1400" dirty="0">
                <a:latin typeface="Arial" charset="0"/>
                <a:cs typeface="Arial" charset="0"/>
              </a:rPr>
              <a:t>permeti la situació </a:t>
            </a:r>
            <a:r>
              <a:rPr lang="ca-ES" altLang="ca-ES" sz="1400" dirty="0" smtClean="0">
                <a:latin typeface="Arial" charset="0"/>
                <a:cs typeface="Arial" charset="0"/>
              </a:rPr>
              <a:t>penal”.</a:t>
            </a:r>
            <a:endParaRPr lang="ca-ES" altLang="ca-ES" sz="1400" dirty="0">
              <a:latin typeface="Arial" charset="0"/>
              <a:cs typeface="Arial" charset="0"/>
            </a:endParaRP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D’aquesta manera, les persones internes que  </a:t>
            </a:r>
            <a:r>
              <a:rPr lang="ca-ES" altLang="ca-ES" sz="1400" dirty="0">
                <a:latin typeface="Arial" charset="0"/>
                <a:cs typeface="Arial" charset="0"/>
              </a:rPr>
              <a:t>es troben en condicions de </a:t>
            </a:r>
            <a:r>
              <a:rPr lang="ca-ES" altLang="ca-ES" sz="1400" dirty="0" smtClean="0">
                <a:latin typeface="Arial" charset="0"/>
                <a:cs typeface="Arial" charset="0"/>
              </a:rPr>
              <a:t>semi llibertat </a:t>
            </a:r>
            <a:r>
              <a:rPr lang="ca-ES" altLang="ca-ES" sz="1400" dirty="0" smtClean="0">
                <a:latin typeface="Arial" charset="0"/>
                <a:cs typeface="Arial" charset="0"/>
              </a:rPr>
              <a:t>tenen </a:t>
            </a:r>
            <a:r>
              <a:rPr lang="ca-ES" altLang="ca-ES" sz="1400" dirty="0">
                <a:latin typeface="Arial" charset="0"/>
                <a:cs typeface="Arial" charset="0"/>
              </a:rPr>
              <a:t>l’oportunitat de desenvolupar una feina a l’exterior en oficis demandats pel mercat </a:t>
            </a:r>
            <a:r>
              <a:rPr lang="ca-ES" altLang="ca-ES" sz="1400" dirty="0" smtClean="0">
                <a:latin typeface="Arial" charset="0"/>
                <a:cs typeface="Arial" charset="0"/>
              </a:rPr>
              <a:t>laboral, mitjançant la bossa de treball del CIRE.</a:t>
            </a:r>
            <a:endParaRPr lang="ca-ES" altLang="ca-ES" sz="1400" dirty="0">
              <a:latin typeface="Arial" charset="0"/>
              <a:cs typeface="Arial" charset="0"/>
            </a:endParaRP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Els </a:t>
            </a:r>
            <a:r>
              <a:rPr lang="ca-ES" altLang="ca-ES" sz="1400" dirty="0">
                <a:latin typeface="Arial" charset="0"/>
                <a:cs typeface="Arial" charset="0"/>
              </a:rPr>
              <a:t>col·lectius que se’n beneficien són </a:t>
            </a:r>
            <a:r>
              <a:rPr lang="ca-ES" altLang="ca-ES" sz="1400" b="1" dirty="0">
                <a:latin typeface="Arial" charset="0"/>
                <a:cs typeface="Arial" charset="0"/>
              </a:rPr>
              <a:t>tercers graus, segons graus regulats per l’article 100.2, alliberats condicionals i altres en situació de </a:t>
            </a:r>
            <a:r>
              <a:rPr lang="ca-ES" altLang="ca-ES" sz="1400" b="1" dirty="0" smtClean="0">
                <a:latin typeface="Arial" charset="0"/>
                <a:cs typeface="Arial" charset="0"/>
              </a:rPr>
              <a:t>semi llibertat.</a:t>
            </a:r>
            <a:endParaRPr lang="ca-ES" altLang="ca-ES" sz="1400" b="1" dirty="0">
              <a:latin typeface="Arial" charset="0"/>
              <a:cs typeface="Arial" charset="0"/>
            </a:endParaRPr>
          </a:p>
        </p:txBody>
      </p:sp>
      <p:sp>
        <p:nvSpPr>
          <p:cNvPr id="2" name="Rectangle 1"/>
          <p:cNvSpPr/>
          <p:nvPr/>
        </p:nvSpPr>
        <p:spPr>
          <a:xfrm>
            <a:off x="3995936" y="4509120"/>
            <a:ext cx="4680520" cy="1600438"/>
          </a:xfrm>
          <a:prstGeom prst="rect">
            <a:avLst/>
          </a:prstGeom>
        </p:spPr>
        <p:txBody>
          <a:bodyPr wrap="square">
            <a:spAutoFit/>
          </a:bodyPr>
          <a:lstStyle/>
          <a:p>
            <a:r>
              <a:rPr lang="ca-ES" altLang="ca-ES" sz="1400" dirty="0" smtClean="0">
                <a:cs typeface="Arial" charset="0"/>
              </a:rPr>
              <a:t>Tot i que la seva activitats principal es desenvolupa al medi laboral ordinari, l’àrea de serveis </a:t>
            </a:r>
            <a:r>
              <a:rPr lang="ca-ES" altLang="ca-ES" sz="1400" dirty="0">
                <a:cs typeface="Arial" charset="0"/>
              </a:rPr>
              <a:t>e</a:t>
            </a:r>
            <a:r>
              <a:rPr lang="ca-ES" altLang="ca-ES" sz="1400" dirty="0" smtClean="0">
                <a:cs typeface="Arial" charset="0"/>
              </a:rPr>
              <a:t>xteriors també realitza</a:t>
            </a:r>
            <a:r>
              <a:rPr lang="ca-ES" altLang="ca-ES" sz="1400" dirty="0">
                <a:cs typeface="Arial" charset="0"/>
              </a:rPr>
              <a:t> </a:t>
            </a:r>
            <a:r>
              <a:rPr lang="ca-ES" altLang="ca-ES" sz="1400" b="1" dirty="0">
                <a:cs typeface="Arial" charset="0"/>
              </a:rPr>
              <a:t>treballs de manteniment i </a:t>
            </a:r>
            <a:r>
              <a:rPr lang="ca-ES" altLang="ca-ES" sz="1400" b="1" dirty="0" smtClean="0">
                <a:cs typeface="Arial" charset="0"/>
              </a:rPr>
              <a:t>pintura a l’interior dels centres penitenciaris i educatius de justícia juvenil,</a:t>
            </a:r>
            <a:r>
              <a:rPr lang="ca-ES" altLang="ca-ES" sz="1400" dirty="0" smtClean="0">
                <a:cs typeface="Arial" charset="0"/>
              </a:rPr>
              <a:t> </a:t>
            </a:r>
            <a:r>
              <a:rPr lang="ca-ES" altLang="ca-ES" sz="1400" b="1" dirty="0" smtClean="0">
                <a:cs typeface="Arial" charset="0"/>
              </a:rPr>
              <a:t>amb una ocupació de </a:t>
            </a:r>
            <a:r>
              <a:rPr lang="ca-ES" altLang="ca-ES" sz="1400" b="1" dirty="0" smtClean="0">
                <a:cs typeface="Arial" charset="0"/>
              </a:rPr>
              <a:t>47 </a:t>
            </a:r>
            <a:r>
              <a:rPr lang="ca-ES" altLang="ca-ES" sz="1400" b="1" dirty="0" smtClean="0">
                <a:cs typeface="Arial" charset="0"/>
              </a:rPr>
              <a:t>persones de mitjana mensual </a:t>
            </a:r>
            <a:r>
              <a:rPr lang="ca-ES" altLang="ca-ES" sz="1400" dirty="0"/>
              <a:t>(dades </a:t>
            </a:r>
            <a:r>
              <a:rPr lang="ca-ES" altLang="ca-ES" sz="1400" dirty="0" smtClean="0"/>
              <a:t>a </a:t>
            </a:r>
            <a:r>
              <a:rPr lang="ca-ES" altLang="ca-ES" sz="1400" dirty="0"/>
              <a:t>maig de </a:t>
            </a:r>
            <a:r>
              <a:rPr lang="ca-ES" altLang="ca-ES" sz="1400" dirty="0" smtClean="0"/>
              <a:t>2024).</a:t>
            </a:r>
            <a:endParaRPr lang="ca-ES" altLang="ca-ES" sz="1400" dirty="0"/>
          </a:p>
          <a:p>
            <a:endParaRPr lang="ca-ES" altLang="ca-ES" sz="1400" dirty="0">
              <a:cs typeface="Arial" charset="0"/>
            </a:endParaRPr>
          </a:p>
        </p:txBody>
      </p:sp>
    </p:spTree>
    <p:extLst>
      <p:ext uri="{BB962C8B-B14F-4D97-AF65-F5344CB8AC3E}">
        <p14:creationId xmlns:p14="http://schemas.microsoft.com/office/powerpoint/2010/main" val="703689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Serveis exteriors</a:t>
            </a:r>
            <a:endParaRPr lang="ca-ES" dirty="0">
              <a:ea typeface="+mj-ea"/>
            </a:endParaRPr>
          </a:p>
        </p:txBody>
      </p:sp>
      <p:sp>
        <p:nvSpPr>
          <p:cNvPr id="14340" name="9 CuadroTexto"/>
          <p:cNvSpPr txBox="1">
            <a:spLocks noChangeArrowheads="1"/>
          </p:cNvSpPr>
          <p:nvPr/>
        </p:nvSpPr>
        <p:spPr bwMode="auto">
          <a:xfrm>
            <a:off x="323528" y="980728"/>
            <a:ext cx="396044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Dur </a:t>
            </a:r>
            <a:r>
              <a:rPr lang="ca-ES" altLang="ca-ES" sz="1400" dirty="0">
                <a:latin typeface="Arial" charset="0"/>
                <a:cs typeface="Arial" charset="0"/>
              </a:rPr>
              <a:t>a terme aquests serveis exteriors permet que </a:t>
            </a:r>
            <a:r>
              <a:rPr lang="ca-ES" altLang="ca-ES" sz="1400" dirty="0" smtClean="0">
                <a:latin typeface="Arial" charset="0"/>
                <a:cs typeface="Arial" charset="0"/>
              </a:rPr>
              <a:t>les persones internes:</a:t>
            </a:r>
            <a:endParaRPr lang="ca-ES" altLang="ca-ES" sz="1400" dirty="0">
              <a:latin typeface="Arial" charset="0"/>
              <a:cs typeface="Arial" charset="0"/>
            </a:endParaRPr>
          </a:p>
          <a:p>
            <a:pPr eaLnBrk="1" hangingPunct="1">
              <a:spcBef>
                <a:spcPct val="0"/>
              </a:spcBef>
              <a:buFontTx/>
              <a:buNone/>
            </a:pPr>
            <a:endParaRPr lang="ca-ES" altLang="ca-ES" sz="1400" dirty="0">
              <a:latin typeface="Arial" charset="0"/>
              <a:cs typeface="Arial" charset="0"/>
            </a:endParaRPr>
          </a:p>
          <a:p>
            <a:pPr marL="285750" indent="-285750" eaLnBrk="1" hangingPunct="1">
              <a:spcBef>
                <a:spcPct val="0"/>
              </a:spcBef>
              <a:buFont typeface="Arial" panose="020B0604020202020204" pitchFamily="34" charset="0"/>
              <a:buChar char="•"/>
            </a:pPr>
            <a:r>
              <a:rPr lang="ca-ES" altLang="ca-ES" sz="1400" b="1" dirty="0" smtClean="0">
                <a:latin typeface="Arial" charset="0"/>
                <a:cs typeface="Arial" charset="0"/>
              </a:rPr>
              <a:t>Tinguin </a:t>
            </a:r>
            <a:r>
              <a:rPr lang="ca-ES" altLang="ca-ES" sz="1400" b="1" dirty="0">
                <a:latin typeface="Arial" charset="0"/>
                <a:cs typeface="Arial" charset="0"/>
              </a:rPr>
              <a:t>un contacte amb la realitat exterior (sensació de normalitat, desvinculació de la realitat del centre penitenciari</a:t>
            </a:r>
            <a:r>
              <a:rPr lang="ca-ES" altLang="ca-ES" sz="1400" b="1" dirty="0" smtClean="0">
                <a:latin typeface="Arial" charset="0"/>
                <a:cs typeface="Arial" charset="0"/>
              </a:rPr>
              <a:t>).</a:t>
            </a:r>
            <a:endParaRPr lang="ca-ES" altLang="ca-ES" sz="1400" b="1" dirty="0">
              <a:latin typeface="Arial" charset="0"/>
              <a:cs typeface="Arial" charset="0"/>
            </a:endParaRPr>
          </a:p>
          <a:p>
            <a:pPr marL="285750" indent="-285750" eaLnBrk="1" hangingPunct="1">
              <a:spcBef>
                <a:spcPct val="0"/>
              </a:spcBef>
              <a:buFont typeface="Arial" panose="020B0604020202020204" pitchFamily="34" charset="0"/>
              <a:buChar char="•"/>
            </a:pPr>
            <a:r>
              <a:rPr lang="ca-ES" altLang="ca-ES" sz="1400" b="1" dirty="0" smtClean="0">
                <a:latin typeface="Arial" charset="0"/>
                <a:cs typeface="Arial" charset="0"/>
              </a:rPr>
              <a:t>Consolidin </a:t>
            </a:r>
            <a:r>
              <a:rPr lang="ca-ES" altLang="ca-ES" sz="1400" b="1" dirty="0">
                <a:latin typeface="Arial" charset="0"/>
                <a:cs typeface="Arial" charset="0"/>
              </a:rPr>
              <a:t>els hàbits i coneixements apresos.</a:t>
            </a:r>
          </a:p>
          <a:p>
            <a:pPr eaLnBrk="1" hangingPunct="1">
              <a:spcBef>
                <a:spcPct val="0"/>
              </a:spcBef>
              <a:buFontTx/>
              <a:buNone/>
            </a:pPr>
            <a:endParaRPr lang="ca-ES" altLang="ca-ES" sz="1400" dirty="0" smtClean="0">
              <a:latin typeface="Arial" charset="0"/>
              <a:cs typeface="Arial" charset="0"/>
            </a:endParaRPr>
          </a:p>
          <a:p>
            <a:pPr eaLnBrk="1" hangingPunct="1">
              <a:spcBef>
                <a:spcPct val="0"/>
              </a:spcBef>
              <a:buNone/>
            </a:pPr>
            <a:r>
              <a:rPr lang="ca-ES" altLang="ca-ES" sz="1400" dirty="0">
                <a:latin typeface="Arial" charset="0"/>
                <a:cs typeface="Arial" charset="0"/>
              </a:rPr>
              <a:t>Les tasques que les persones internes desenvolupen en els serveis exteriors són </a:t>
            </a:r>
            <a:r>
              <a:rPr lang="ca-ES" altLang="ca-ES" sz="1400" b="1" dirty="0">
                <a:latin typeface="Arial" charset="0"/>
                <a:cs typeface="Arial" charset="0"/>
              </a:rPr>
              <a:t>el darrer pas del procés de reinserció.</a:t>
            </a:r>
            <a:r>
              <a:rPr lang="ca-ES" altLang="ca-ES" sz="1400" dirty="0">
                <a:latin typeface="Arial" charset="0"/>
                <a:cs typeface="Arial" charset="0"/>
              </a:rPr>
              <a:t> Se’ls ofereix un pla de carrera amb l’objectiu de que es puguin formar i especialitzar en funció de les seves aptituds i coneixements</a:t>
            </a:r>
            <a:r>
              <a:rPr lang="ca-ES" altLang="ca-ES" sz="1400" dirty="0" smtClean="0">
                <a:latin typeface="Arial" charset="0"/>
                <a:cs typeface="Arial" charset="0"/>
              </a:rPr>
              <a:t>.</a:t>
            </a:r>
          </a:p>
          <a:p>
            <a:pPr eaLnBrk="1" hangingPunct="1">
              <a:spcBef>
                <a:spcPct val="0"/>
              </a:spcBef>
              <a:buNone/>
            </a:pPr>
            <a:endParaRPr lang="ca-ES" altLang="ca-ES" sz="1400" dirty="0" smtClean="0">
              <a:latin typeface="Arial" charset="0"/>
              <a:cs typeface="Arial" charset="0"/>
            </a:endParaRPr>
          </a:p>
          <a:p>
            <a:pPr eaLnBrk="1" hangingPunct="1">
              <a:spcBef>
                <a:spcPct val="0"/>
              </a:spcBef>
              <a:buNone/>
            </a:pPr>
            <a:r>
              <a:rPr lang="ca-ES" altLang="ca-ES" sz="1400" dirty="0" smtClean="0">
                <a:latin typeface="Arial" charset="0"/>
                <a:cs typeface="Arial" charset="0"/>
              </a:rPr>
              <a:t>Les </a:t>
            </a:r>
            <a:r>
              <a:rPr lang="ca-ES" altLang="ca-ES" sz="1400" dirty="0">
                <a:latin typeface="Arial" charset="0"/>
                <a:cs typeface="Arial" charset="0"/>
              </a:rPr>
              <a:t>brigades exteriors realitzen feines, a tot el territori català, tan diverses com serveis forestals i de jardineria, construcció, pintura, trasllats, muntatges de mobiliari, neteja industrial, manteniment, tractament d’arxiu de documentació i altres serveis a mida</a:t>
            </a:r>
            <a:r>
              <a:rPr lang="ca-ES" altLang="ca-ES" sz="1400" dirty="0" smtClean="0">
                <a:latin typeface="Arial" charset="0"/>
                <a:cs typeface="Arial" charset="0"/>
              </a:rPr>
              <a:t>.</a:t>
            </a:r>
            <a:endParaRPr lang="ca-ES" altLang="ca-ES" sz="1400" dirty="0">
              <a:latin typeface="Arial" charset="0"/>
              <a:cs typeface="Arial" charset="0"/>
            </a:endParaRPr>
          </a:p>
        </p:txBody>
      </p:sp>
      <p:sp>
        <p:nvSpPr>
          <p:cNvPr id="6" name="9 CuadroTexto"/>
          <p:cNvSpPr txBox="1">
            <a:spLocks noChangeArrowheads="1"/>
          </p:cNvSpPr>
          <p:nvPr/>
        </p:nvSpPr>
        <p:spPr bwMode="auto">
          <a:xfrm>
            <a:off x="4560220" y="980728"/>
            <a:ext cx="414622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Aquestes </a:t>
            </a:r>
            <a:r>
              <a:rPr lang="ca-ES" altLang="ca-ES" sz="1400" dirty="0">
                <a:latin typeface="Arial" charset="0"/>
                <a:cs typeface="Arial" charset="0"/>
              </a:rPr>
              <a:t>tasques són una etapa de transició abans d’incorporar-se a la realitat laboral normalitzada</a:t>
            </a:r>
            <a:r>
              <a:rPr lang="ca-ES" altLang="ca-ES" sz="1400" dirty="0" smtClean="0">
                <a:latin typeface="Arial" charset="0"/>
                <a:cs typeface="Arial" charset="0"/>
              </a:rPr>
              <a:t>.</a:t>
            </a:r>
          </a:p>
          <a:p>
            <a:pPr eaLnBrk="1" hangingPunct="1">
              <a:spcBef>
                <a:spcPct val="0"/>
              </a:spcBef>
              <a:buFontTx/>
              <a:buNone/>
            </a:pPr>
            <a:endParaRPr lang="ca-ES" altLang="ca-ES" sz="1400" dirty="0">
              <a:latin typeface="Arial" charset="0"/>
              <a:cs typeface="Arial" charset="0"/>
            </a:endParaRPr>
          </a:p>
          <a:p>
            <a:pPr eaLnBrk="1" hangingPunct="1">
              <a:spcBef>
                <a:spcPct val="0"/>
              </a:spcBef>
              <a:buNone/>
            </a:pPr>
            <a:r>
              <a:rPr lang="ca-ES" altLang="ca-ES" sz="1400" dirty="0">
                <a:latin typeface="Arial" charset="0"/>
                <a:cs typeface="Arial" charset="0"/>
              </a:rPr>
              <a:t>Per la seva banda, l’article 1.2 del Reial decret 782/2001, de 6 de juliol, que regula la relació laboral especial penitenciària, exclou del seu àmbit d’aplicació la relació laboral de les persones internes en règim obert, </a:t>
            </a:r>
            <a:r>
              <a:rPr lang="ca-ES" altLang="ca-ES" sz="1400" dirty="0" smtClean="0">
                <a:latin typeface="Arial" charset="0"/>
                <a:cs typeface="Arial" charset="0"/>
              </a:rPr>
              <a:t>les quals </a:t>
            </a:r>
            <a:r>
              <a:rPr lang="ca-ES" altLang="ca-ES" sz="1400" dirty="0">
                <a:latin typeface="Arial" charset="0"/>
                <a:cs typeface="Arial" charset="0"/>
              </a:rPr>
              <a:t>se sotmeten a un sistema de contractació ordinària amb empresaris, que ha de regular la legislació laboral comuna</a:t>
            </a:r>
            <a:r>
              <a:rPr lang="ca-ES" altLang="ca-ES" sz="1400" dirty="0" smtClean="0">
                <a:latin typeface="Arial" charset="0"/>
                <a:cs typeface="Arial" charset="0"/>
              </a:rPr>
              <a:t>.</a:t>
            </a:r>
            <a:r>
              <a:rPr lang="ca-ES" altLang="ca-ES" sz="1400" dirty="0">
                <a:solidFill>
                  <a:srgbClr val="00B050"/>
                </a:solidFill>
                <a:latin typeface="Arial" charset="0"/>
                <a:cs typeface="Arial" charset="0"/>
              </a:rPr>
              <a:t> </a:t>
            </a:r>
            <a:endParaRPr lang="ca-ES" altLang="ca-ES" sz="1400" dirty="0" smtClean="0">
              <a:solidFill>
                <a:srgbClr val="00B050"/>
              </a:solidFill>
              <a:latin typeface="Arial" charset="0"/>
              <a:cs typeface="Arial" charset="0"/>
            </a:endParaRPr>
          </a:p>
          <a:p>
            <a:pPr eaLnBrk="1" hangingPunct="1">
              <a:spcBef>
                <a:spcPct val="0"/>
              </a:spcBef>
              <a:buNone/>
            </a:pPr>
            <a:endParaRPr lang="ca-ES" altLang="ca-ES" sz="1400" dirty="0">
              <a:solidFill>
                <a:srgbClr val="00B050"/>
              </a:solidFill>
              <a:latin typeface="Arial" charset="0"/>
              <a:cs typeface="Arial" charset="0"/>
            </a:endParaRPr>
          </a:p>
          <a:p>
            <a:pPr eaLnBrk="1" hangingPunct="1">
              <a:spcBef>
                <a:spcPct val="0"/>
              </a:spcBef>
              <a:buNone/>
            </a:pPr>
            <a:r>
              <a:rPr lang="ca-ES" altLang="ca-ES" sz="1400" b="1" dirty="0">
                <a:latin typeface="Arial" charset="0"/>
                <a:cs typeface="Arial" charset="0"/>
              </a:rPr>
              <a:t>L’ocupació </a:t>
            </a:r>
            <a:r>
              <a:rPr lang="ca-ES" altLang="ca-ES" sz="1400" b="1" dirty="0" smtClean="0">
                <a:latin typeface="Arial" charset="0"/>
                <a:cs typeface="Arial" charset="0"/>
              </a:rPr>
              <a:t>és </a:t>
            </a:r>
            <a:r>
              <a:rPr lang="ca-ES" altLang="ca-ES" sz="1400" b="1" dirty="0">
                <a:latin typeface="Arial" charset="0"/>
                <a:cs typeface="Arial" charset="0"/>
              </a:rPr>
              <a:t>de </a:t>
            </a:r>
            <a:r>
              <a:rPr lang="ca-ES" altLang="ca-ES" sz="1400" b="1" dirty="0" smtClean="0">
                <a:latin typeface="Arial" charset="0"/>
                <a:cs typeface="Arial" charset="0"/>
              </a:rPr>
              <a:t>50 </a:t>
            </a:r>
            <a:r>
              <a:rPr lang="ca-ES" altLang="ca-ES" sz="1400" b="1" dirty="0" smtClean="0">
                <a:latin typeface="Arial" charset="0"/>
                <a:cs typeface="Arial" charset="0"/>
              </a:rPr>
              <a:t>persones de mitjana </a:t>
            </a:r>
            <a:r>
              <a:rPr lang="ca-ES" altLang="ca-ES" sz="1400" b="1" dirty="0">
                <a:latin typeface="Arial" charset="0"/>
                <a:cs typeface="Arial" charset="0"/>
              </a:rPr>
              <a:t>mensual a les diferents </a:t>
            </a:r>
            <a:r>
              <a:rPr lang="ca-ES" altLang="ca-ES" sz="1400" b="1" dirty="0" smtClean="0">
                <a:latin typeface="Arial" charset="0"/>
                <a:cs typeface="Arial" charset="0"/>
              </a:rPr>
              <a:t>brigades.</a:t>
            </a:r>
            <a:endParaRPr lang="ca-ES" altLang="ca-ES" sz="1400" b="1" dirty="0">
              <a:latin typeface="Arial" charset="0"/>
              <a:cs typeface="Arial" charset="0"/>
            </a:endParaRPr>
          </a:p>
          <a:p>
            <a:pPr eaLnBrk="1" hangingPunct="1">
              <a:spcBef>
                <a:spcPct val="0"/>
              </a:spcBef>
              <a:buNone/>
            </a:pPr>
            <a:endParaRPr lang="ca-ES" altLang="ca-ES" sz="1400" dirty="0">
              <a:latin typeface="Arial" charset="0"/>
              <a:cs typeface="Arial" charset="0"/>
            </a:endParaRPr>
          </a:p>
        </p:txBody>
      </p:sp>
      <p:pic>
        <p:nvPicPr>
          <p:cNvPr id="2" name="Imat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293095"/>
            <a:ext cx="3384376" cy="2256251"/>
          </a:xfrm>
          <a:prstGeom prst="rect">
            <a:avLst/>
          </a:prstGeom>
        </p:spPr>
      </p:pic>
    </p:spTree>
    <p:extLst>
      <p:ext uri="{BB962C8B-B14F-4D97-AF65-F5344CB8AC3E}">
        <p14:creationId xmlns:p14="http://schemas.microsoft.com/office/powerpoint/2010/main" val="235272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439784" y="980728"/>
            <a:ext cx="8236672" cy="4537283"/>
          </a:xfrm>
          <a:prstGeom prst="rect">
            <a:avLst/>
          </a:prstGeom>
          <a:noFill/>
          <a:ln>
            <a:miter lim="800000"/>
            <a:headEnd/>
            <a:tailEnd/>
          </a:ln>
        </p:spPr>
        <p:txBody>
          <a:bodyPr wrap="square" lIns="104281" tIns="52141" rIns="104281" bIns="52141">
            <a:spAutoFit/>
          </a:bodyPr>
          <a:lstStyle/>
          <a:p>
            <a:pPr defTabSz="1042364">
              <a:spcBef>
                <a:spcPts val="0"/>
              </a:spcBef>
              <a:defRPr/>
            </a:pPr>
            <a:r>
              <a:rPr lang="ca-ES" sz="1600" kern="0" dirty="0" smtClean="0">
                <a:latin typeface="Arial" panose="020B0604020202020204" pitchFamily="34" charset="0"/>
                <a:cs typeface="Arial" panose="020B0604020202020204" pitchFamily="34" charset="0"/>
              </a:rPr>
              <a:t>La relació laboral de les persones internes amb el CIRE ve determinada pel Reial decret 782/2001, de 6 de juliol, pel qual es </a:t>
            </a:r>
            <a:r>
              <a:rPr lang="ca-ES" sz="1600" b="1" kern="0" dirty="0" smtClean="0">
                <a:latin typeface="Arial" panose="020B0604020202020204" pitchFamily="34" charset="0"/>
                <a:cs typeface="Arial" panose="020B0604020202020204" pitchFamily="34" charset="0"/>
              </a:rPr>
              <a:t>regula la relació laboral de caràcter especial dels penats </a:t>
            </a:r>
            <a:r>
              <a:rPr lang="ca-ES" sz="1600" kern="0" dirty="0" smtClean="0">
                <a:latin typeface="Arial" panose="020B0604020202020204" pitchFamily="34" charset="0"/>
                <a:cs typeface="Arial" panose="020B0604020202020204" pitchFamily="34" charset="0"/>
              </a:rPr>
              <a:t>que exerceixin activitats laborals en tallers penitenciaris i la protecció de Seguretat Social dels sotmesos a penes de treball en benefici de la comunitat.</a:t>
            </a:r>
          </a:p>
          <a:p>
            <a:pPr defTabSz="1042364">
              <a:spcBef>
                <a:spcPts val="0"/>
              </a:spcBef>
              <a:defRPr/>
            </a:pPr>
            <a:endParaRPr lang="ca-ES" sz="1600" kern="0" dirty="0" smtClean="0">
              <a:solidFill>
                <a:schemeClr val="tx1"/>
              </a:solidFill>
              <a:latin typeface="Arial" panose="020B0604020202020204" pitchFamily="34" charset="0"/>
              <a:cs typeface="Arial" panose="020B0604020202020204" pitchFamily="34" charset="0"/>
            </a:endParaRPr>
          </a:p>
          <a:p>
            <a:pPr marL="390670" indent="-390670" algn="l" defTabSz="1042364" hangingPunct="1">
              <a:spcBef>
                <a:spcPts val="0"/>
              </a:spcBef>
              <a:buFont typeface="Arial" pitchFamily="34" charset="0"/>
              <a:buChar char="•"/>
              <a:defRPr/>
            </a:pPr>
            <a:r>
              <a:rPr lang="ca-ES" sz="1600" b="1" kern="0" dirty="0" smtClean="0">
                <a:latin typeface="Arial" panose="020B0604020202020204" pitchFamily="34" charset="0"/>
                <a:cs typeface="Arial" panose="020B0604020202020204" pitchFamily="34" charset="0"/>
              </a:rPr>
              <a:t>Art. 2: Subjectes de la relació laboral</a:t>
            </a:r>
          </a:p>
          <a:p>
            <a:pPr algn="l" defTabSz="1042364" hangingPunct="1">
              <a:spcBef>
                <a:spcPts val="0"/>
              </a:spcBef>
              <a:defRPr/>
            </a:pPr>
            <a:endParaRPr lang="ca-ES" sz="1600" b="1" kern="0" dirty="0">
              <a:latin typeface="Arial" panose="020B0604020202020204" pitchFamily="34" charset="0"/>
              <a:cs typeface="Arial" panose="020B0604020202020204" pitchFamily="34" charset="0"/>
            </a:endParaRPr>
          </a:p>
          <a:p>
            <a:pPr defTabSz="1042364">
              <a:spcBef>
                <a:spcPts val="0"/>
              </a:spcBef>
              <a:defRPr/>
            </a:pPr>
            <a:r>
              <a:rPr lang="ca-ES" sz="1600" kern="0" dirty="0" smtClean="0">
                <a:latin typeface="Arial" panose="020B0604020202020204" pitchFamily="34" charset="0"/>
                <a:cs typeface="Arial" panose="020B0604020202020204" pitchFamily="34" charset="0"/>
              </a:rPr>
              <a:t>Són treballadors </a:t>
            </a:r>
            <a:r>
              <a:rPr lang="ca-ES" sz="1600" kern="0" dirty="0">
                <a:latin typeface="Arial" panose="020B0604020202020204" pitchFamily="34" charset="0"/>
                <a:cs typeface="Arial" panose="020B0604020202020204" pitchFamily="34" charset="0"/>
              </a:rPr>
              <a:t>els interns que exerceixin activitats laborals de producció per compte d'altri als tallers productius dels centres penitenciaris.</a:t>
            </a:r>
          </a:p>
          <a:p>
            <a:pPr defTabSz="1042364">
              <a:spcBef>
                <a:spcPts val="0"/>
              </a:spcBef>
              <a:defRPr/>
            </a:pPr>
            <a:endParaRPr lang="ca-ES" sz="1600" kern="0" dirty="0">
              <a:latin typeface="Arial" panose="020B0604020202020204" pitchFamily="34" charset="0"/>
              <a:cs typeface="Arial" panose="020B0604020202020204" pitchFamily="34" charset="0"/>
            </a:endParaRPr>
          </a:p>
          <a:p>
            <a:pPr defTabSz="1042364">
              <a:spcBef>
                <a:spcPts val="0"/>
              </a:spcBef>
              <a:defRPr/>
            </a:pPr>
            <a:r>
              <a:rPr lang="ca-ES" sz="1600" kern="0" dirty="0" smtClean="0">
                <a:latin typeface="Arial" panose="020B0604020202020204" pitchFamily="34" charset="0"/>
                <a:cs typeface="Arial" panose="020B0604020202020204" pitchFamily="34" charset="0"/>
              </a:rPr>
              <a:t>El patró </a:t>
            </a:r>
            <a:r>
              <a:rPr lang="ca-ES" sz="1600" kern="0" dirty="0">
                <a:latin typeface="Arial" panose="020B0604020202020204" pitchFamily="34" charset="0"/>
                <a:cs typeface="Arial" panose="020B0604020202020204" pitchFamily="34" charset="0"/>
              </a:rPr>
              <a:t>és en tots els casos l'organisme autònom Treball i Prestacions Penitenciàries, o l'òrgan autonòmic </a:t>
            </a:r>
            <a:r>
              <a:rPr lang="ca-ES" sz="1600" kern="0" dirty="0" smtClean="0">
                <a:latin typeface="Arial" panose="020B0604020202020204" pitchFamily="34" charset="0"/>
                <a:cs typeface="Arial" panose="020B0604020202020204" pitchFamily="34" charset="0"/>
              </a:rPr>
              <a:t>equivalent (CIRE).</a:t>
            </a:r>
          </a:p>
          <a:p>
            <a:pPr defTabSz="1042364">
              <a:spcBef>
                <a:spcPts val="0"/>
              </a:spcBef>
              <a:defRPr/>
            </a:pPr>
            <a:endParaRPr lang="ca-ES" sz="1600" kern="0" dirty="0" smtClean="0">
              <a:latin typeface="Arial" panose="020B0604020202020204" pitchFamily="34" charset="0"/>
              <a:cs typeface="Arial" panose="020B0604020202020204" pitchFamily="34" charset="0"/>
            </a:endParaRPr>
          </a:p>
          <a:p>
            <a:pPr marL="390670" indent="-390670" defTabSz="1042364">
              <a:spcBef>
                <a:spcPts val="0"/>
              </a:spcBef>
              <a:buFont typeface="Arial" pitchFamily="34" charset="0"/>
              <a:buChar char="•"/>
              <a:defRPr/>
            </a:pPr>
            <a:r>
              <a:rPr lang="ca-ES" sz="1600" b="1" kern="0" dirty="0">
                <a:latin typeface="Arial" panose="020B0604020202020204" pitchFamily="34" charset="0"/>
                <a:cs typeface="Arial" panose="020B0604020202020204" pitchFamily="34" charset="0"/>
              </a:rPr>
              <a:t>Art. 3: Accés als llocs de treball</a:t>
            </a:r>
          </a:p>
          <a:p>
            <a:pPr marL="390670" indent="-390670" algn="l" defTabSz="1042364" hangingPunct="1">
              <a:spcBef>
                <a:spcPts val="0"/>
              </a:spcBef>
              <a:buFont typeface="Arial" pitchFamily="34" charset="0"/>
              <a:buChar char="•"/>
              <a:defRPr/>
            </a:pPr>
            <a:endParaRPr lang="ca-ES" sz="1600" b="1" kern="0" dirty="0">
              <a:latin typeface="Arial" panose="020B0604020202020204" pitchFamily="34" charset="0"/>
              <a:cs typeface="Arial" panose="020B0604020202020204" pitchFamily="34" charset="0"/>
            </a:endParaRPr>
          </a:p>
          <a:p>
            <a:pPr defTabSz="1042364">
              <a:spcBef>
                <a:spcPts val="0"/>
              </a:spcBef>
              <a:defRPr/>
            </a:pPr>
            <a:r>
              <a:rPr lang="ca-ES" sz="1600" dirty="0"/>
              <a:t>Cal mantenir una oferta de llocs de treball d'acord amb les disponibilitats econòmiques, ordenada en un catàleg i classificada per activitats, especificant-hi la formació requerida i les característiques de cada lloc</a:t>
            </a:r>
            <a:r>
              <a:rPr lang="ca-ES" sz="1600" dirty="0" smtClean="0"/>
              <a:t>.</a:t>
            </a:r>
            <a:endParaRPr lang="ca-ES" sz="1600" kern="0" dirty="0">
              <a:latin typeface="Arial" panose="020B0604020202020204" pitchFamily="34" charset="0"/>
              <a:cs typeface="Arial" panose="020B0604020202020204" pitchFamily="34" charset="0"/>
            </a:endParaRPr>
          </a:p>
        </p:txBody>
      </p:sp>
      <p:sp>
        <p:nvSpPr>
          <p:cNvPr id="7"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Vinculació laboral</a:t>
            </a:r>
            <a:endParaRPr lang="ca-ES" dirty="0">
              <a:ea typeface="+mj-ea"/>
            </a:endParaRPr>
          </a:p>
        </p:txBody>
      </p:sp>
    </p:spTree>
    <p:extLst>
      <p:ext uri="{BB962C8B-B14F-4D97-AF65-F5344CB8AC3E}">
        <p14:creationId xmlns:p14="http://schemas.microsoft.com/office/powerpoint/2010/main" val="1511576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439784" y="980728"/>
            <a:ext cx="8236672" cy="4383395"/>
          </a:xfrm>
          <a:prstGeom prst="rect">
            <a:avLst/>
          </a:prstGeom>
          <a:noFill/>
          <a:ln>
            <a:miter lim="800000"/>
            <a:headEnd/>
            <a:tailEnd/>
          </a:ln>
        </p:spPr>
        <p:txBody>
          <a:bodyPr wrap="square" lIns="104281" tIns="52141" rIns="104281" bIns="52141">
            <a:spAutoFit/>
          </a:bodyPr>
          <a:lstStyle/>
          <a:p>
            <a:pPr marL="390670" indent="-390670" defTabSz="1042364">
              <a:spcBef>
                <a:spcPts val="0"/>
              </a:spcBef>
              <a:buFont typeface="Arial" pitchFamily="34" charset="0"/>
              <a:buChar char="•"/>
              <a:defRPr/>
            </a:pPr>
            <a:r>
              <a:rPr lang="ca-ES" sz="1600" b="1" kern="0" dirty="0" smtClean="0">
                <a:latin typeface="Arial" panose="020B0604020202020204" pitchFamily="34" charset="0"/>
                <a:cs typeface="Arial" panose="020B0604020202020204" pitchFamily="34" charset="0"/>
              </a:rPr>
              <a:t>Art</a:t>
            </a:r>
            <a:r>
              <a:rPr lang="ca-ES" sz="1600" b="1" kern="0" dirty="0">
                <a:latin typeface="Arial" panose="020B0604020202020204" pitchFamily="34" charset="0"/>
                <a:cs typeface="Arial" panose="020B0604020202020204" pitchFamily="34" charset="0"/>
              </a:rPr>
              <a:t>. 3: Accés als llocs de treball</a:t>
            </a:r>
          </a:p>
          <a:p>
            <a:pPr defTabSz="1042364">
              <a:spcBef>
                <a:spcPts val="0"/>
              </a:spcBef>
              <a:defRPr/>
            </a:pPr>
            <a:endParaRPr lang="ca-ES" sz="1600" kern="0" dirty="0">
              <a:latin typeface="Arial" panose="020B0604020202020204" pitchFamily="34" charset="0"/>
              <a:cs typeface="Arial" panose="020B0604020202020204" pitchFamily="34" charset="0"/>
            </a:endParaRPr>
          </a:p>
          <a:p>
            <a:pPr defTabSz="1042364">
              <a:spcBef>
                <a:spcPts val="0"/>
              </a:spcBef>
              <a:defRPr/>
            </a:pPr>
            <a:r>
              <a:rPr lang="ca-ES" sz="1600" kern="0" dirty="0">
                <a:latin typeface="Arial" panose="020B0604020202020204" pitchFamily="34" charset="0"/>
                <a:cs typeface="Arial" panose="020B0604020202020204" pitchFamily="34" charset="0"/>
              </a:rPr>
              <a:t>És la </a:t>
            </a:r>
            <a:r>
              <a:rPr lang="ca-ES" sz="1600" b="1" kern="0" dirty="0">
                <a:latin typeface="Arial" panose="020B0604020202020204" pitchFamily="34" charset="0"/>
                <a:cs typeface="Arial" panose="020B0604020202020204" pitchFamily="34" charset="0"/>
              </a:rPr>
              <a:t>Junta de Tractament</a:t>
            </a:r>
            <a:r>
              <a:rPr lang="ca-ES" sz="1600" kern="0" dirty="0">
                <a:latin typeface="Arial" panose="020B0604020202020204" pitchFamily="34" charset="0"/>
                <a:cs typeface="Arial" panose="020B0604020202020204" pitchFamily="34" charset="0"/>
              </a:rPr>
              <a:t>, com a òrgan administratiu competent, qui adjudica els llocs de treball a les persones internes seguint un </a:t>
            </a:r>
            <a:r>
              <a:rPr lang="ca-ES" sz="1600" b="1" kern="0" dirty="0">
                <a:latin typeface="Arial" panose="020B0604020202020204" pitchFamily="34" charset="0"/>
                <a:cs typeface="Arial" panose="020B0604020202020204" pitchFamily="34" charset="0"/>
              </a:rPr>
              <a:t>ordre de prelació establert:</a:t>
            </a:r>
          </a:p>
          <a:p>
            <a:pPr defTabSz="1042364">
              <a:spcBef>
                <a:spcPts val="0"/>
              </a:spcBef>
              <a:defRPr/>
            </a:pPr>
            <a:endParaRPr lang="ca-ES" sz="1600" b="1" kern="0" dirty="0">
              <a:latin typeface="Arial" panose="020B0604020202020204" pitchFamily="34" charset="0"/>
              <a:cs typeface="Arial" panose="020B0604020202020204" pitchFamily="34" charset="0"/>
            </a:endParaRP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Interns que tinguin en el seu programa individualitzat de tractament el desenvolupament de l’activitat laboral.</a:t>
            </a: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Penats sobre preventius.</a:t>
            </a: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Aptitud laboral de l’intern en relació a les característiques del lloc de treball.</a:t>
            </a: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La conducta penitenciària.</a:t>
            </a: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El temps d’estada a l’establiment penitenciari.</a:t>
            </a: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Les càrregues familiars.</a:t>
            </a:r>
          </a:p>
          <a:p>
            <a:pPr marL="847870" lvl="1" indent="-390670" defTabSz="1042364">
              <a:spcBef>
                <a:spcPts val="0"/>
              </a:spcBef>
              <a:buFont typeface="Courier New" panose="02070309020205020404" pitchFamily="49" charset="0"/>
              <a:buChar char="o"/>
              <a:defRPr/>
            </a:pPr>
            <a:r>
              <a:rPr lang="ca-ES" sz="1600" kern="0" dirty="0">
                <a:latin typeface="Arial" panose="020B0604020202020204" pitchFamily="34" charset="0"/>
                <a:cs typeface="Arial" panose="020B0604020202020204" pitchFamily="34" charset="0"/>
              </a:rPr>
              <a:t>La situació prevista a l’article 14.1 del RD 782/2001.</a:t>
            </a:r>
          </a:p>
          <a:p>
            <a:pPr defTabSz="1042364">
              <a:spcBef>
                <a:spcPts val="0"/>
              </a:spcBef>
              <a:defRPr/>
            </a:pPr>
            <a:endParaRPr lang="ca-ES" sz="1400" i="1" kern="0" dirty="0" smtClean="0">
              <a:latin typeface="Arial" panose="020B0604020202020204" pitchFamily="34" charset="0"/>
              <a:cs typeface="Arial" panose="020B0604020202020204" pitchFamily="34" charset="0"/>
            </a:endParaRPr>
          </a:p>
          <a:p>
            <a:pPr defTabSz="1042364">
              <a:spcBef>
                <a:spcPts val="0"/>
              </a:spcBef>
              <a:defRPr/>
            </a:pPr>
            <a:r>
              <a:rPr lang="ca-ES" sz="1400" i="1" kern="0" dirty="0" smtClean="0">
                <a:latin typeface="Arial" panose="020B0604020202020204" pitchFamily="34" charset="0"/>
                <a:cs typeface="Arial" panose="020B0604020202020204" pitchFamily="34" charset="0"/>
              </a:rPr>
              <a:t>L’article 14.1 informa de la mobilitat. En cas que una persona treballadora sigui trasllada entre centres penitenciaris i hagi desenvolupat un treball per un període superior a un any i s’hagi valorat positivament la seva trajectòria pel centre de procedència, tindrà prioritat a l’hora d’accedir a llocs de treball vacants en el centre de destinació.</a:t>
            </a:r>
          </a:p>
        </p:txBody>
      </p:sp>
      <p:sp>
        <p:nvSpPr>
          <p:cNvPr id="7"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Vinculació laboral</a:t>
            </a:r>
            <a:endParaRPr lang="ca-ES" dirty="0">
              <a:ea typeface="+mj-ea"/>
            </a:endParaRPr>
          </a:p>
        </p:txBody>
      </p:sp>
    </p:spTree>
    <p:extLst>
      <p:ext uri="{BB962C8B-B14F-4D97-AF65-F5344CB8AC3E}">
        <p14:creationId xmlns:p14="http://schemas.microsoft.com/office/powerpoint/2010/main" val="1467366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74638"/>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Presència a tot el territori català</a:t>
            </a:r>
            <a:br>
              <a:rPr lang="ca-ES" u="none" dirty="0" smtClean="0">
                <a:ea typeface="+mj-ea"/>
              </a:rPr>
            </a:br>
            <a:endParaRPr lang="ca-ES" u="none" dirty="0">
              <a:ea typeface="+mj-ea"/>
            </a:endParaRPr>
          </a:p>
        </p:txBody>
      </p:sp>
      <p:sp>
        <p:nvSpPr>
          <p:cNvPr id="6147" name="3 CuadroTexto"/>
          <p:cNvSpPr txBox="1">
            <a:spLocks noChangeArrowheads="1"/>
          </p:cNvSpPr>
          <p:nvPr/>
        </p:nvSpPr>
        <p:spPr bwMode="auto">
          <a:xfrm>
            <a:off x="428625" y="1857375"/>
            <a:ext cx="298147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800" dirty="0" smtClean="0">
                <a:latin typeface="Arial" charset="0"/>
                <a:cs typeface="Arial" charset="0"/>
              </a:rPr>
              <a:t>Desenvolupem </a:t>
            </a:r>
            <a:r>
              <a:rPr lang="ca-ES" altLang="ca-ES" sz="1800" dirty="0">
                <a:latin typeface="Arial" charset="0"/>
                <a:cs typeface="Arial" charset="0"/>
              </a:rPr>
              <a:t>la nostra missió </a:t>
            </a:r>
            <a:r>
              <a:rPr lang="ca-ES" altLang="ca-ES" sz="1800" b="1" dirty="0" smtClean="0">
                <a:latin typeface="Arial" charset="0"/>
                <a:cs typeface="Arial" charset="0"/>
              </a:rPr>
              <a:t>als </a:t>
            </a:r>
            <a:r>
              <a:rPr lang="ca-ES" altLang="ca-ES" sz="1800" b="1" dirty="0">
                <a:latin typeface="Arial" charset="0"/>
                <a:cs typeface="Arial" charset="0"/>
              </a:rPr>
              <a:t>centres </a:t>
            </a:r>
            <a:r>
              <a:rPr lang="ca-ES" altLang="ca-ES" sz="1800" b="1" dirty="0" smtClean="0">
                <a:latin typeface="Arial" charset="0"/>
                <a:cs typeface="Arial" charset="0"/>
              </a:rPr>
              <a:t>penitenciaris, centres oberts i centres </a:t>
            </a:r>
            <a:r>
              <a:rPr lang="ca-ES" altLang="ca-ES" sz="1800" b="1" dirty="0">
                <a:latin typeface="Arial" charset="0"/>
                <a:cs typeface="Arial" charset="0"/>
              </a:rPr>
              <a:t>educatius de justícia </a:t>
            </a:r>
            <a:r>
              <a:rPr lang="ca-ES" altLang="ca-ES" sz="1800" b="1" dirty="0" smtClean="0">
                <a:latin typeface="Arial" charset="0"/>
                <a:cs typeface="Arial" charset="0"/>
              </a:rPr>
              <a:t>juvenil de Catalunya</a:t>
            </a:r>
            <a:r>
              <a:rPr lang="ca-ES" altLang="ca-ES" sz="1800" dirty="0" smtClean="0">
                <a:latin typeface="Arial" charset="0"/>
                <a:cs typeface="Arial" charset="0"/>
              </a:rPr>
              <a:t>, </a:t>
            </a:r>
            <a:endParaRPr lang="ca-ES" altLang="ca-ES" sz="1800" dirty="0">
              <a:latin typeface="Arial" charset="0"/>
              <a:cs typeface="Arial" charset="0"/>
            </a:endParaRPr>
          </a:p>
          <a:p>
            <a:pPr eaLnBrk="1" hangingPunct="1">
              <a:spcBef>
                <a:spcPct val="0"/>
              </a:spcBef>
              <a:buFontTx/>
              <a:buNone/>
            </a:pPr>
            <a:r>
              <a:rPr lang="ca-ES" altLang="ca-ES" sz="1800" dirty="0" smtClean="0">
                <a:latin typeface="Arial" charset="0"/>
                <a:cs typeface="Arial" charset="0"/>
              </a:rPr>
              <a:t>en </a:t>
            </a:r>
            <a:r>
              <a:rPr lang="ca-ES" altLang="ca-ES" sz="1800" dirty="0">
                <a:latin typeface="Arial" charset="0"/>
                <a:cs typeface="Arial" charset="0"/>
              </a:rPr>
              <a:t>col·laboració </a:t>
            </a:r>
            <a:r>
              <a:rPr lang="ca-ES" altLang="ca-ES" sz="1800" dirty="0" smtClean="0">
                <a:latin typeface="Arial" charset="0"/>
                <a:cs typeface="Arial" charset="0"/>
              </a:rPr>
              <a:t>amb l’administració pública i entitats socials i empreses del sector privat.</a:t>
            </a:r>
            <a:endParaRPr lang="ca-ES" altLang="ca-ES" sz="1400" dirty="0">
              <a:latin typeface="Arial" charset="0"/>
              <a:cs typeface="Arial" charset="0"/>
            </a:endParaRPr>
          </a:p>
          <a:p>
            <a:pPr eaLnBrk="1" hangingPunct="1">
              <a:spcBef>
                <a:spcPct val="0"/>
              </a:spcBef>
            </a:pPr>
            <a:endParaRPr lang="ca-ES" altLang="ca-ES" sz="1400" dirty="0">
              <a:latin typeface="Arial" charset="0"/>
              <a:cs typeface="Arial" charset="0"/>
            </a:endParaRP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endParaRPr lang="ca-ES" altLang="ca-ES" sz="1400" dirty="0">
              <a:latin typeface="Arial" charset="0"/>
              <a:cs typeface="Arial" charset="0"/>
            </a:endParaRPr>
          </a:p>
        </p:txBody>
      </p:sp>
      <p:pic>
        <p:nvPicPr>
          <p:cNvPr id="55" name="Imatg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620688"/>
            <a:ext cx="5760244" cy="577853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439784" y="980728"/>
            <a:ext cx="8236672" cy="4952781"/>
          </a:xfrm>
          <a:prstGeom prst="rect">
            <a:avLst/>
          </a:prstGeom>
          <a:noFill/>
          <a:ln>
            <a:miter lim="800000"/>
            <a:headEnd/>
            <a:tailEnd/>
          </a:ln>
        </p:spPr>
        <p:txBody>
          <a:bodyPr wrap="square" lIns="104281" tIns="52141" rIns="104281" bIns="52141">
            <a:spAutoFit/>
          </a:bodyPr>
          <a:lstStyle/>
          <a:p>
            <a:pPr marL="285750" indent="-285750" defTabSz="1042364">
              <a:spcBef>
                <a:spcPts val="0"/>
              </a:spcBef>
              <a:buFont typeface="Arial" panose="020B0604020202020204" pitchFamily="34" charset="0"/>
              <a:buChar char="•"/>
              <a:defRPr/>
            </a:pPr>
            <a:r>
              <a:rPr lang="ca-ES" sz="1600" b="1" kern="0" dirty="0" smtClean="0">
                <a:latin typeface="Arial" panose="020B0604020202020204" pitchFamily="34" charset="0"/>
                <a:cs typeface="Arial" panose="020B0604020202020204" pitchFamily="34" charset="0"/>
              </a:rPr>
              <a:t>Art</a:t>
            </a:r>
            <a:r>
              <a:rPr lang="ca-ES" sz="1600" b="1" kern="0" dirty="0">
                <a:latin typeface="Arial" panose="020B0604020202020204" pitchFamily="34" charset="0"/>
                <a:cs typeface="Arial" panose="020B0604020202020204" pitchFamily="34" charset="0"/>
              </a:rPr>
              <a:t>. 5: Drets </a:t>
            </a:r>
            <a:r>
              <a:rPr lang="ca-ES" sz="1600" b="1" kern="0" dirty="0" smtClean="0">
                <a:latin typeface="Arial" panose="020B0604020202020204" pitchFamily="34" charset="0"/>
                <a:cs typeface="Arial" panose="020B0604020202020204" pitchFamily="34" charset="0"/>
              </a:rPr>
              <a:t>laborals</a:t>
            </a:r>
          </a:p>
          <a:p>
            <a:pPr defTabSz="1042364">
              <a:spcBef>
                <a:spcPts val="0"/>
              </a:spcBef>
              <a:defRPr/>
            </a:pPr>
            <a:endParaRPr lang="ca-ES" sz="1600" b="1"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 </a:t>
            </a:r>
            <a:r>
              <a:rPr lang="ca-ES" sz="1400" kern="0" dirty="0">
                <a:latin typeface="Arial" panose="020B0604020202020204" pitchFamily="34" charset="0"/>
                <a:cs typeface="Arial" panose="020B0604020202020204" pitchFamily="34" charset="0"/>
              </a:rPr>
              <a:t>no ser discriminats </a:t>
            </a:r>
            <a:r>
              <a:rPr lang="ca-ES" sz="1400" kern="0" dirty="0" smtClean="0">
                <a:latin typeface="Arial" panose="020B0604020202020204" pitchFamily="34" charset="0"/>
                <a:cs typeface="Arial" panose="020B0604020202020204" pitchFamily="34" charset="0"/>
              </a:rPr>
              <a:t>per </a:t>
            </a:r>
            <a:r>
              <a:rPr lang="ca-ES" sz="1400" kern="0" dirty="0">
                <a:latin typeface="Arial" panose="020B0604020202020204" pitchFamily="34" charset="0"/>
                <a:cs typeface="Arial" panose="020B0604020202020204" pitchFamily="34" charset="0"/>
              </a:rPr>
              <a:t>raons de nacionalitat, sexe, estat civil, </a:t>
            </a:r>
            <a:r>
              <a:rPr lang="ca-ES" sz="1400" kern="0" dirty="0" smtClean="0">
                <a:latin typeface="Arial" panose="020B0604020202020204" pitchFamily="34" charset="0"/>
                <a:cs typeface="Arial" panose="020B0604020202020204" pitchFamily="34" charset="0"/>
              </a:rPr>
              <a:t>edat, </a:t>
            </a:r>
            <a:r>
              <a:rPr lang="ca-ES" sz="1400" kern="0" dirty="0">
                <a:latin typeface="Arial" panose="020B0604020202020204" pitchFamily="34" charset="0"/>
                <a:cs typeface="Arial" panose="020B0604020202020204" pitchFamily="34" charset="0"/>
              </a:rPr>
              <a:t>raça, condició social, idees religioses o </a:t>
            </a:r>
            <a:r>
              <a:rPr lang="ca-ES" sz="1400" kern="0" dirty="0" smtClean="0">
                <a:latin typeface="Arial" panose="020B0604020202020204" pitchFamily="34" charset="0"/>
                <a:cs typeface="Arial" panose="020B0604020202020204" pitchFamily="34" charset="0"/>
              </a:rPr>
              <a:t>polítiques o idioma.</a:t>
            </a:r>
            <a:endParaRPr lang="ca-ES" sz="1400"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 </a:t>
            </a:r>
            <a:r>
              <a:rPr lang="ca-ES" sz="1400" kern="0" dirty="0">
                <a:latin typeface="Arial" panose="020B0604020202020204" pitchFamily="34" charset="0"/>
                <a:cs typeface="Arial" panose="020B0604020202020204" pitchFamily="34" charset="0"/>
              </a:rPr>
              <a:t>la seva integritat física i a una adequada política de prevenció de riscs </a:t>
            </a:r>
            <a:r>
              <a:rPr lang="ca-ES" sz="1400" kern="0" dirty="0" smtClean="0">
                <a:latin typeface="Arial" panose="020B0604020202020204" pitchFamily="34" charset="0"/>
                <a:cs typeface="Arial" panose="020B0604020202020204" pitchFamily="34" charset="0"/>
              </a:rPr>
              <a:t>laborals.</a:t>
            </a:r>
            <a:endParaRPr lang="ca-ES" sz="1400"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Al </a:t>
            </a:r>
            <a:r>
              <a:rPr lang="ca-ES" sz="1400" kern="0" dirty="0">
                <a:latin typeface="Arial" panose="020B0604020202020204" pitchFamily="34" charset="0"/>
                <a:cs typeface="Arial" panose="020B0604020202020204" pitchFamily="34" charset="0"/>
              </a:rPr>
              <a:t>treball productiu i </a:t>
            </a:r>
            <a:r>
              <a:rPr lang="ca-ES" sz="1400" kern="0" dirty="0" smtClean="0">
                <a:latin typeface="Arial" panose="020B0604020202020204" pitchFamily="34" charset="0"/>
                <a:cs typeface="Arial" panose="020B0604020202020204" pitchFamily="34" charset="0"/>
              </a:rPr>
              <a:t>remunerat i al </a:t>
            </a:r>
            <a:r>
              <a:rPr lang="ca-ES" sz="1400" kern="0" dirty="0">
                <a:latin typeface="Arial" panose="020B0604020202020204" pitchFamily="34" charset="0"/>
                <a:cs typeface="Arial" panose="020B0604020202020204" pitchFamily="34" charset="0"/>
              </a:rPr>
              <a:t>descans setmanal i a les vacances anuals</a:t>
            </a:r>
            <a:r>
              <a:rPr lang="ca-ES" sz="1400" kern="0" dirty="0" smtClean="0">
                <a:latin typeface="Arial" panose="020B0604020202020204" pitchFamily="34" charset="0"/>
                <a:cs typeface="Arial" panose="020B0604020202020204" pitchFamily="34" charset="0"/>
              </a:rPr>
              <a:t>.</a:t>
            </a:r>
            <a:endParaRPr lang="ca-ES" sz="1400"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Al </a:t>
            </a:r>
            <a:r>
              <a:rPr lang="ca-ES" sz="1400" kern="0" dirty="0">
                <a:latin typeface="Arial" panose="020B0604020202020204" pitchFamily="34" charset="0"/>
                <a:cs typeface="Arial" panose="020B0604020202020204" pitchFamily="34" charset="0"/>
              </a:rPr>
              <a:t>respecte a la seva </a:t>
            </a:r>
            <a:r>
              <a:rPr lang="ca-ES" sz="1400" kern="0" dirty="0" smtClean="0">
                <a:latin typeface="Arial" panose="020B0604020202020204" pitchFamily="34" charset="0"/>
                <a:cs typeface="Arial" panose="020B0604020202020204" pitchFamily="34" charset="0"/>
              </a:rPr>
              <a:t>intimitat</a:t>
            </a:r>
            <a:r>
              <a:rPr lang="ca-ES" sz="1400" kern="0" dirty="0">
                <a:latin typeface="Arial" panose="020B0604020202020204" pitchFamily="34" charset="0"/>
                <a:cs typeface="Arial" panose="020B0604020202020204" pitchFamily="34" charset="0"/>
              </a:rPr>
              <a:t> </a:t>
            </a:r>
            <a:r>
              <a:rPr lang="ca-ES" sz="1400" kern="0" dirty="0" smtClean="0">
                <a:latin typeface="Arial" panose="020B0604020202020204" pitchFamily="34" charset="0"/>
                <a:cs typeface="Arial" panose="020B0604020202020204" pitchFamily="34" charset="0"/>
              </a:rPr>
              <a:t>i </a:t>
            </a:r>
            <a:r>
              <a:rPr lang="ca-ES" sz="1400" kern="0" dirty="0">
                <a:latin typeface="Arial" panose="020B0604020202020204" pitchFamily="34" charset="0"/>
                <a:cs typeface="Arial" panose="020B0604020202020204" pitchFamily="34" charset="0"/>
              </a:rPr>
              <a:t>a la consideració deguda a la seva </a:t>
            </a:r>
            <a:r>
              <a:rPr lang="ca-ES" sz="1400" kern="0" dirty="0" smtClean="0">
                <a:latin typeface="Arial" panose="020B0604020202020204" pitchFamily="34" charset="0"/>
                <a:cs typeface="Arial" panose="020B0604020202020204" pitchFamily="34" charset="0"/>
              </a:rPr>
              <a:t>dignitat.</a:t>
            </a:r>
            <a:endParaRPr lang="ca-ES" sz="1400"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 </a:t>
            </a:r>
            <a:r>
              <a:rPr lang="ca-ES" sz="1400" kern="0" dirty="0">
                <a:latin typeface="Arial" panose="020B0604020202020204" pitchFamily="34" charset="0"/>
                <a:cs typeface="Arial" panose="020B0604020202020204" pitchFamily="34" charset="0"/>
              </a:rPr>
              <a:t>participar en l'organització i la planificació del </a:t>
            </a:r>
            <a:r>
              <a:rPr lang="ca-ES" sz="1400" kern="0" dirty="0" smtClean="0">
                <a:latin typeface="Arial" panose="020B0604020202020204" pitchFamily="34" charset="0"/>
                <a:cs typeface="Arial" panose="020B0604020202020204" pitchFamily="34" charset="0"/>
              </a:rPr>
              <a:t>treball.</a:t>
            </a:r>
            <a:endParaRPr lang="ca-ES" sz="1400"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 </a:t>
            </a:r>
            <a:r>
              <a:rPr lang="ca-ES" sz="1400" kern="0" dirty="0">
                <a:latin typeface="Arial" panose="020B0604020202020204" pitchFamily="34" charset="0"/>
                <a:cs typeface="Arial" panose="020B0604020202020204" pitchFamily="34" charset="0"/>
              </a:rPr>
              <a:t>la formació </a:t>
            </a:r>
            <a:r>
              <a:rPr lang="ca-ES" sz="1400" kern="0" dirty="0" smtClean="0">
                <a:latin typeface="Arial" panose="020B0604020202020204" pitchFamily="34" charset="0"/>
                <a:cs typeface="Arial" panose="020B0604020202020204" pitchFamily="34" charset="0"/>
              </a:rPr>
              <a:t>i a </a:t>
            </a:r>
            <a:r>
              <a:rPr lang="ca-ES" sz="1400" kern="0" dirty="0">
                <a:latin typeface="Arial" panose="020B0604020202020204" pitchFamily="34" charset="0"/>
                <a:cs typeface="Arial" panose="020B0604020202020204" pitchFamily="34" charset="0"/>
              </a:rPr>
              <a:t>la promoció en el treball</a:t>
            </a:r>
            <a:r>
              <a:rPr lang="ca-ES" sz="1400" kern="0" dirty="0" smtClean="0">
                <a:latin typeface="Arial" panose="020B0604020202020204" pitchFamily="34" charset="0"/>
                <a:cs typeface="Arial" panose="020B0604020202020204" pitchFamily="34" charset="0"/>
              </a:rPr>
              <a:t>.</a:t>
            </a:r>
          </a:p>
          <a:p>
            <a:pPr marL="285750" indent="-285750" defTabSz="1042364">
              <a:spcBef>
                <a:spcPts val="0"/>
              </a:spcBef>
              <a:spcAft>
                <a:spcPts val="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A que es valori </a:t>
            </a:r>
            <a:r>
              <a:rPr lang="ca-ES" sz="1400" kern="0" dirty="0">
                <a:latin typeface="Arial" panose="020B0604020202020204" pitchFamily="34" charset="0"/>
                <a:cs typeface="Arial" panose="020B0604020202020204" pitchFamily="34" charset="0"/>
              </a:rPr>
              <a:t>el treball productiu </a:t>
            </a:r>
            <a:r>
              <a:rPr lang="ca-ES" sz="1400" kern="0" dirty="0" smtClean="0">
                <a:latin typeface="Arial" panose="020B0604020202020204" pitchFamily="34" charset="0"/>
                <a:cs typeface="Arial" panose="020B0604020202020204" pitchFamily="34" charset="0"/>
              </a:rPr>
              <a:t>amb </a:t>
            </a:r>
            <a:r>
              <a:rPr lang="ca-ES" sz="1400" kern="0" dirty="0">
                <a:latin typeface="Arial" panose="020B0604020202020204" pitchFamily="34" charset="0"/>
                <a:cs typeface="Arial" panose="020B0604020202020204" pitchFamily="34" charset="0"/>
              </a:rPr>
              <a:t>vista al règim i el tractament </a:t>
            </a:r>
            <a:r>
              <a:rPr lang="ca-ES" sz="1400" kern="0" dirty="0" smtClean="0">
                <a:latin typeface="Arial" panose="020B0604020202020204" pitchFamily="34" charset="0"/>
                <a:cs typeface="Arial" panose="020B0604020202020204" pitchFamily="34" charset="0"/>
              </a:rPr>
              <a:t>penitenciaris i per </a:t>
            </a:r>
            <a:r>
              <a:rPr lang="ca-ES" sz="1400" kern="0" dirty="0">
                <a:latin typeface="Arial" panose="020B0604020202020204" pitchFamily="34" charset="0"/>
                <a:cs typeface="Arial" panose="020B0604020202020204" pitchFamily="34" charset="0"/>
              </a:rPr>
              <a:t>a la concessió de beneficis </a:t>
            </a:r>
            <a:r>
              <a:rPr lang="ca-ES" sz="1400" kern="0" dirty="0" smtClean="0">
                <a:latin typeface="Arial" panose="020B0604020202020204" pitchFamily="34" charset="0"/>
                <a:cs typeface="Arial" panose="020B0604020202020204" pitchFamily="34" charset="0"/>
              </a:rPr>
              <a:t>penitenciaris.</a:t>
            </a:r>
          </a:p>
          <a:p>
            <a:pPr defTabSz="1042364">
              <a:spcBef>
                <a:spcPts val="0"/>
              </a:spcBef>
              <a:spcAft>
                <a:spcPts val="600"/>
              </a:spcAft>
              <a:defRPr/>
            </a:pPr>
            <a:endParaRPr lang="ca-ES" sz="1400" b="1" i="1" kern="0" dirty="0">
              <a:latin typeface="Arial" panose="020B0604020202020204" pitchFamily="34" charset="0"/>
              <a:cs typeface="Arial" panose="020B0604020202020204" pitchFamily="34" charset="0"/>
            </a:endParaRPr>
          </a:p>
          <a:p>
            <a:pPr marL="285750" indent="-285750" defTabSz="1042364">
              <a:spcBef>
                <a:spcPts val="0"/>
              </a:spcBef>
              <a:buFont typeface="Arial" panose="020B0604020202020204" pitchFamily="34" charset="0"/>
              <a:buChar char="•"/>
              <a:defRPr/>
            </a:pPr>
            <a:r>
              <a:rPr lang="ca-ES" sz="1600" b="1" kern="0" dirty="0">
                <a:latin typeface="Arial" panose="020B0604020202020204" pitchFamily="34" charset="0"/>
                <a:cs typeface="Arial" panose="020B0604020202020204" pitchFamily="34" charset="0"/>
              </a:rPr>
              <a:t>Art. </a:t>
            </a:r>
            <a:r>
              <a:rPr lang="ca-ES" sz="1600" b="1" kern="0" dirty="0" smtClean="0">
                <a:latin typeface="Arial" panose="020B0604020202020204" pitchFamily="34" charset="0"/>
                <a:cs typeface="Arial" panose="020B0604020202020204" pitchFamily="34" charset="0"/>
              </a:rPr>
              <a:t>6</a:t>
            </a:r>
            <a:r>
              <a:rPr lang="ca-ES" sz="1600" b="1" kern="0" dirty="0">
                <a:latin typeface="Arial" panose="020B0604020202020204" pitchFamily="34" charset="0"/>
                <a:cs typeface="Arial" panose="020B0604020202020204" pitchFamily="34" charset="0"/>
              </a:rPr>
              <a:t>: Deures </a:t>
            </a:r>
            <a:r>
              <a:rPr lang="ca-ES" sz="1600" b="1" kern="0" dirty="0" smtClean="0">
                <a:latin typeface="Arial" panose="020B0604020202020204" pitchFamily="34" charset="0"/>
                <a:cs typeface="Arial" panose="020B0604020202020204" pitchFamily="34" charset="0"/>
              </a:rPr>
              <a:t>laborals</a:t>
            </a:r>
          </a:p>
          <a:p>
            <a:pPr marL="285750" indent="-285750" defTabSz="1042364">
              <a:spcBef>
                <a:spcPts val="0"/>
              </a:spcBef>
              <a:buFont typeface="Arial" panose="020B0604020202020204" pitchFamily="34" charset="0"/>
              <a:buChar char="•"/>
              <a:defRPr/>
            </a:pPr>
            <a:endParaRPr lang="ca-ES" sz="1600" b="1" kern="0" dirty="0">
              <a:latin typeface="Arial" panose="020B0604020202020204" pitchFamily="34" charset="0"/>
              <a:cs typeface="Arial" panose="020B0604020202020204" pitchFamily="34" charset="0"/>
            </a:endParaRP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Complir </a:t>
            </a:r>
            <a:r>
              <a:rPr lang="ca-ES" sz="1400" kern="0" dirty="0">
                <a:latin typeface="Arial" panose="020B0604020202020204" pitchFamily="34" charset="0"/>
                <a:cs typeface="Arial" panose="020B0604020202020204" pitchFamily="34" charset="0"/>
              </a:rPr>
              <a:t>les obligacions concretes del seu lloc de </a:t>
            </a:r>
            <a:r>
              <a:rPr lang="ca-ES" sz="1400" kern="0" dirty="0" smtClean="0">
                <a:latin typeface="Arial" panose="020B0604020202020204" pitchFamily="34" charset="0"/>
                <a:cs typeface="Arial" panose="020B0604020202020204" pitchFamily="34" charset="0"/>
              </a:rPr>
              <a:t>treball</a:t>
            </a:r>
            <a:r>
              <a:rPr lang="ca-ES" sz="1400" kern="0" dirty="0">
                <a:latin typeface="Arial" panose="020B0604020202020204" pitchFamily="34" charset="0"/>
                <a:cs typeface="Arial" panose="020B0604020202020204" pitchFamily="34" charset="0"/>
              </a:rPr>
              <a:t>.</a:t>
            </a: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Observar </a:t>
            </a:r>
            <a:r>
              <a:rPr lang="ca-ES" sz="1400" kern="0" dirty="0">
                <a:latin typeface="Arial" panose="020B0604020202020204" pitchFamily="34" charset="0"/>
                <a:cs typeface="Arial" panose="020B0604020202020204" pitchFamily="34" charset="0"/>
              </a:rPr>
              <a:t>les mesures de prevenció de riscos laborals que </a:t>
            </a:r>
            <a:r>
              <a:rPr lang="ca-ES" sz="1400" kern="0" dirty="0" smtClean="0">
                <a:latin typeface="Arial" panose="020B0604020202020204" pitchFamily="34" charset="0"/>
                <a:cs typeface="Arial" panose="020B0604020202020204" pitchFamily="34" charset="0"/>
              </a:rPr>
              <a:t>s'adoptin.</a:t>
            </a: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Complir </a:t>
            </a:r>
            <a:r>
              <a:rPr lang="ca-ES" sz="1400" kern="0" dirty="0">
                <a:latin typeface="Arial" panose="020B0604020202020204" pitchFamily="34" charset="0"/>
                <a:cs typeface="Arial" panose="020B0604020202020204" pitchFamily="34" charset="0"/>
              </a:rPr>
              <a:t>les ordres i les instruccions del personal responsable de l'organització i gestió dels </a:t>
            </a:r>
            <a:r>
              <a:rPr lang="ca-ES" sz="1400" kern="0" dirty="0" smtClean="0">
                <a:latin typeface="Arial" panose="020B0604020202020204" pitchFamily="34" charset="0"/>
                <a:cs typeface="Arial" panose="020B0604020202020204" pitchFamily="34" charset="0"/>
              </a:rPr>
              <a:t>tallers</a:t>
            </a:r>
            <a:r>
              <a:rPr lang="ca-ES" sz="1400" kern="0" dirty="0">
                <a:latin typeface="Arial" panose="020B0604020202020204" pitchFamily="34" charset="0"/>
                <a:cs typeface="Arial" panose="020B0604020202020204" pitchFamily="34" charset="0"/>
              </a:rPr>
              <a:t>.</a:t>
            </a:r>
          </a:p>
          <a:p>
            <a:pPr marL="285750" indent="-285750" defTabSz="1042364">
              <a:spcBef>
                <a:spcPts val="0"/>
              </a:spcBef>
              <a:spcAft>
                <a:spcPts val="600"/>
              </a:spcAft>
              <a:buFont typeface="Courier New" panose="02070309020205020404" pitchFamily="49" charset="0"/>
              <a:buChar char="o"/>
              <a:defRPr/>
            </a:pPr>
            <a:r>
              <a:rPr lang="ca-ES" sz="1400" kern="0" dirty="0" smtClean="0">
                <a:latin typeface="Arial" panose="020B0604020202020204" pitchFamily="34" charset="0"/>
                <a:cs typeface="Arial" panose="020B0604020202020204" pitchFamily="34" charset="0"/>
              </a:rPr>
              <a:t>Contribuir </a:t>
            </a:r>
            <a:r>
              <a:rPr lang="ca-ES" sz="1400" kern="0" dirty="0">
                <a:latin typeface="Arial" panose="020B0604020202020204" pitchFamily="34" charset="0"/>
                <a:cs typeface="Arial" panose="020B0604020202020204" pitchFamily="34" charset="0"/>
              </a:rPr>
              <a:t>a aconseguir el compliment de les finalitats de la relació </a:t>
            </a:r>
            <a:r>
              <a:rPr lang="ca-ES" sz="1400" kern="0" dirty="0" smtClean="0">
                <a:latin typeface="Arial" panose="020B0604020202020204" pitchFamily="34" charset="0"/>
                <a:cs typeface="Arial" panose="020B0604020202020204" pitchFamily="34" charset="0"/>
              </a:rPr>
              <a:t>laboral</a:t>
            </a:r>
            <a:r>
              <a:rPr lang="ca-ES" sz="1400" kern="0" dirty="0">
                <a:latin typeface="Arial" panose="020B0604020202020204" pitchFamily="34" charset="0"/>
                <a:cs typeface="Arial" panose="020B0604020202020204" pitchFamily="34" charset="0"/>
              </a:rPr>
              <a:t>.</a:t>
            </a:r>
          </a:p>
        </p:txBody>
      </p:sp>
      <p:sp>
        <p:nvSpPr>
          <p:cNvPr id="7"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Vinculació laboral</a:t>
            </a:r>
            <a:endParaRPr lang="ca-ES" dirty="0">
              <a:ea typeface="+mj-ea"/>
            </a:endParaRPr>
          </a:p>
        </p:txBody>
      </p:sp>
    </p:spTree>
    <p:extLst>
      <p:ext uri="{BB962C8B-B14F-4D97-AF65-F5344CB8AC3E}">
        <p14:creationId xmlns:p14="http://schemas.microsoft.com/office/powerpoint/2010/main" val="2588284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439784" y="980728"/>
            <a:ext cx="8236672" cy="4906615"/>
          </a:xfrm>
          <a:prstGeom prst="rect">
            <a:avLst/>
          </a:prstGeom>
          <a:noFill/>
          <a:ln>
            <a:noFill/>
            <a:miter lim="800000"/>
            <a:headEnd/>
            <a:tailEnd/>
          </a:ln>
        </p:spPr>
        <p:txBody>
          <a:bodyPr wrap="square" lIns="104281" tIns="52141" rIns="104281" bIns="52141">
            <a:spAutoFit/>
          </a:bodyPr>
          <a:lstStyle/>
          <a:p>
            <a:pPr marL="387213" lvl="1" indent="-387213" defTabSz="1042364">
              <a:spcBef>
                <a:spcPts val="0"/>
              </a:spcBef>
              <a:buFont typeface="Arial" pitchFamily="34" charset="0"/>
              <a:buChar char="•"/>
            </a:pPr>
            <a:r>
              <a:rPr lang="ca-ES" sz="1600" b="1" kern="0" dirty="0" smtClean="0">
                <a:latin typeface="Arial" panose="020B0604020202020204" pitchFamily="34" charset="0"/>
                <a:cs typeface="Arial" panose="020B0604020202020204" pitchFamily="34" charset="0"/>
              </a:rPr>
              <a:t>Art. 7.1: </a:t>
            </a:r>
            <a:r>
              <a:rPr lang="ca-ES" sz="1600" b="1" dirty="0" smtClean="0"/>
              <a:t>Inici i durada de la relació laboral</a:t>
            </a:r>
          </a:p>
          <a:p>
            <a:pPr marL="0" lvl="1" defTabSz="1042364">
              <a:spcBef>
                <a:spcPts val="0"/>
              </a:spcBef>
            </a:pPr>
            <a:endParaRPr lang="ca-ES" sz="1600" kern="0" dirty="0" smtClean="0">
              <a:latin typeface="Arial" panose="020B0604020202020204" pitchFamily="34" charset="0"/>
              <a:cs typeface="Arial" panose="020B0604020202020204" pitchFamily="34" charset="0"/>
            </a:endParaRPr>
          </a:p>
          <a:p>
            <a:pPr marL="0" lvl="1" defTabSz="1042364">
              <a:spcBef>
                <a:spcPts val="0"/>
              </a:spcBef>
            </a:pPr>
            <a:r>
              <a:rPr lang="ca-ES" sz="1400" kern="0" dirty="0" smtClean="0">
                <a:latin typeface="Arial" panose="020B0604020202020204" pitchFamily="34" charset="0"/>
                <a:cs typeface="Arial" panose="020B0604020202020204" pitchFamily="34" charset="0"/>
              </a:rPr>
              <a:t>La relació laboral especial penitenciària es formalitza amb la inscripció de la persona interna en el llibre de matrícula corresponent. Actualment, es formalitza mitjançant </a:t>
            </a:r>
            <a:r>
              <a:rPr lang="ca-ES" sz="1400" b="1" kern="0" dirty="0" smtClean="0">
                <a:latin typeface="Arial" panose="020B0604020202020204" pitchFamily="34" charset="0"/>
                <a:cs typeface="Arial" panose="020B0604020202020204" pitchFamily="34" charset="0"/>
              </a:rPr>
              <a:t>l’alta en la Seguretat Social</a:t>
            </a:r>
            <a:r>
              <a:rPr lang="ca-ES" sz="1400" kern="0" dirty="0" smtClean="0">
                <a:latin typeface="Arial" panose="020B0604020202020204" pitchFamily="34" charset="0"/>
                <a:cs typeface="Arial" panose="020B0604020202020204" pitchFamily="34" charset="0"/>
              </a:rPr>
              <a:t>. </a:t>
            </a:r>
          </a:p>
          <a:p>
            <a:pPr marL="387213" lvl="1" indent="-387213" defTabSz="1042364">
              <a:spcBef>
                <a:spcPts val="0"/>
              </a:spcBef>
              <a:buFont typeface="Arial" pitchFamily="34" charset="0"/>
              <a:buChar char="•"/>
            </a:pPr>
            <a:endParaRPr lang="ca-ES" sz="1600" b="1" kern="0" dirty="0" smtClean="0">
              <a:solidFill>
                <a:schemeClr val="tx1"/>
              </a:solidFill>
              <a:latin typeface="Arial" panose="020B0604020202020204" pitchFamily="34" charset="0"/>
              <a:cs typeface="Arial" panose="020B0604020202020204" pitchFamily="34" charset="0"/>
            </a:endParaRPr>
          </a:p>
          <a:p>
            <a:pPr marL="387213" lvl="1" indent="-387213" defTabSz="1042364">
              <a:spcBef>
                <a:spcPts val="0"/>
              </a:spcBef>
              <a:buFont typeface="Arial" pitchFamily="34" charset="0"/>
              <a:buChar char="•"/>
            </a:pPr>
            <a:r>
              <a:rPr lang="ca-ES" sz="1600" b="1" kern="0" dirty="0" smtClean="0">
                <a:latin typeface="Arial" panose="020B0604020202020204" pitchFamily="34" charset="0"/>
                <a:cs typeface="Arial" panose="020B0604020202020204" pitchFamily="34" charset="0"/>
              </a:rPr>
              <a:t>Art. 9 i 10: Suspensió i extinció de la relació laboral</a:t>
            </a:r>
            <a:endParaRPr lang="ca-ES" sz="1600" kern="0" dirty="0" smtClean="0">
              <a:latin typeface="Arial" panose="020B0604020202020204" pitchFamily="34" charset="0"/>
              <a:cs typeface="Arial" panose="020B0604020202020204" pitchFamily="34" charset="0"/>
            </a:endParaRPr>
          </a:p>
          <a:p>
            <a:pPr marL="387213" lvl="1" indent="-387213" defTabSz="1042364">
              <a:spcBef>
                <a:spcPts val="0"/>
              </a:spcBef>
              <a:buFont typeface="Arial" pitchFamily="34" charset="0"/>
              <a:buChar char="•"/>
            </a:pPr>
            <a:endParaRPr lang="ca-ES" sz="1600" i="1" kern="0" dirty="0" smtClean="0">
              <a:latin typeface="Arial" panose="020B0604020202020204" pitchFamily="34" charset="0"/>
              <a:cs typeface="Arial" panose="020B0604020202020204" pitchFamily="34" charset="0"/>
            </a:endParaRPr>
          </a:p>
          <a:p>
            <a:pPr marL="0" lvl="1" defTabSz="1042364">
              <a:spcBef>
                <a:spcPts val="0"/>
              </a:spcBef>
            </a:pPr>
            <a:r>
              <a:rPr lang="ca-ES" sz="1400" dirty="0" smtClean="0"/>
              <a:t>L'extinció de la relació laboral penitenciària, l'ha d'acordar, amb la valoració prèvia de les circumstàncies de cada cas, el director del centre penitenciari en la seva qualitat de delegat de l'organisme autònom Treball i Prestacions Penitenciàries, o l'organisme autonòmic equivalent.</a:t>
            </a:r>
            <a:endParaRPr lang="ca-ES" sz="1400" kern="0" dirty="0" smtClean="0">
              <a:latin typeface="Arial" panose="020B0604020202020204" pitchFamily="34" charset="0"/>
              <a:cs typeface="Arial" panose="020B0604020202020204" pitchFamily="34" charset="0"/>
            </a:endParaRPr>
          </a:p>
          <a:p>
            <a:pPr marL="0" lvl="1" defTabSz="1042364">
              <a:spcBef>
                <a:spcPts val="0"/>
              </a:spcBef>
            </a:pPr>
            <a:endParaRPr lang="ca-ES" sz="1600" b="1" kern="0" dirty="0" smtClean="0">
              <a:solidFill>
                <a:schemeClr val="tx1"/>
              </a:solidFill>
              <a:latin typeface="Arial" panose="020B0604020202020204" pitchFamily="34" charset="0"/>
              <a:cs typeface="Arial" panose="020B0604020202020204" pitchFamily="34" charset="0"/>
            </a:endParaRPr>
          </a:p>
          <a:p>
            <a:pPr marL="387213" lvl="1" indent="-387213" algn="l" defTabSz="1042364" hangingPunct="1">
              <a:spcBef>
                <a:spcPts val="0"/>
              </a:spcBef>
              <a:buFont typeface="Arial" pitchFamily="34" charset="0"/>
              <a:buChar char="•"/>
            </a:pPr>
            <a:r>
              <a:rPr lang="ca-ES" sz="1600" b="1" kern="0" dirty="0" smtClean="0">
                <a:solidFill>
                  <a:schemeClr val="tx1"/>
                </a:solidFill>
                <a:latin typeface="Arial" panose="020B0604020202020204" pitchFamily="34" charset="0"/>
                <a:cs typeface="Arial" panose="020B0604020202020204" pitchFamily="34" charset="0"/>
              </a:rPr>
              <a:t>Art. </a:t>
            </a:r>
            <a:r>
              <a:rPr lang="ca-ES" sz="1600" b="1" kern="0" dirty="0" smtClean="0">
                <a:latin typeface="Arial" panose="020B0604020202020204" pitchFamily="34" charset="0"/>
                <a:cs typeface="Arial" panose="020B0604020202020204" pitchFamily="34" charset="0"/>
              </a:rPr>
              <a:t>15 i 16: </a:t>
            </a:r>
            <a:r>
              <a:rPr lang="ca-ES" sz="1600" b="1" kern="0" dirty="0" smtClean="0">
                <a:solidFill>
                  <a:schemeClr val="tx1"/>
                </a:solidFill>
                <a:latin typeface="Arial" panose="020B0604020202020204" pitchFamily="34" charset="0"/>
                <a:cs typeface="Arial" panose="020B0604020202020204" pitchFamily="34" charset="0"/>
              </a:rPr>
              <a:t>Remuneració econòmica</a:t>
            </a:r>
            <a:endParaRPr lang="ca-ES" sz="1600" kern="0" dirty="0" smtClean="0">
              <a:solidFill>
                <a:schemeClr val="tx1"/>
              </a:solidFill>
              <a:latin typeface="Arial" panose="020B0604020202020204" pitchFamily="34" charset="0"/>
              <a:cs typeface="Arial" panose="020B0604020202020204" pitchFamily="34" charset="0"/>
            </a:endParaRPr>
          </a:p>
          <a:p>
            <a:pPr marL="0" lvl="1" algn="l" defTabSz="1042364" hangingPunct="1">
              <a:spcBef>
                <a:spcPts val="0"/>
              </a:spcBef>
            </a:pPr>
            <a:endParaRPr lang="ca-ES" sz="1600" kern="0" dirty="0" smtClean="0">
              <a:latin typeface="Arial" panose="020B0604020202020204" pitchFamily="34" charset="0"/>
              <a:cs typeface="Arial" panose="020B0604020202020204" pitchFamily="34" charset="0"/>
            </a:endParaRPr>
          </a:p>
          <a:p>
            <a:pPr marL="0" lvl="1" defTabSz="1042364">
              <a:spcBef>
                <a:spcPts val="0"/>
              </a:spcBef>
            </a:pPr>
            <a:r>
              <a:rPr lang="ca-ES" sz="1400" kern="0" dirty="0" smtClean="0">
                <a:latin typeface="Arial" panose="020B0604020202020204" pitchFamily="34" charset="0"/>
                <a:cs typeface="Arial" panose="020B0604020202020204" pitchFamily="34" charset="0"/>
              </a:rPr>
              <a:t>Per determinar els mòduls retributius, es pren com a referència el salari mínim interprofessional (SMI) vigent en cada moment i el rendiment de cada una de les activitats desenvolupades en els tallers, ja sigui per hora o peça feta. En el càlcul del mòdul retributiu s'inclou la part proporcional corresponent a dies de descans setmanal, vacances anuals i gratificacions extraordinàries.</a:t>
            </a:r>
          </a:p>
          <a:p>
            <a:pPr marL="0" lvl="1" defTabSz="1042364">
              <a:spcBef>
                <a:spcPts val="0"/>
              </a:spcBef>
            </a:pPr>
            <a:endParaRPr lang="ca-ES" sz="1600" kern="0" dirty="0" smtClean="0">
              <a:latin typeface="Arial" panose="020B0604020202020204" pitchFamily="34" charset="0"/>
              <a:cs typeface="Arial" panose="020B0604020202020204" pitchFamily="34" charset="0"/>
            </a:endParaRPr>
          </a:p>
          <a:p>
            <a:pPr marL="0" lvl="1" defTabSz="1042364">
              <a:spcBef>
                <a:spcPts val="0"/>
              </a:spcBef>
            </a:pPr>
            <a:r>
              <a:rPr lang="ca-ES" sz="1400" kern="0" dirty="0" smtClean="0">
                <a:latin typeface="Arial" panose="020B0604020202020204" pitchFamily="34" charset="0"/>
                <a:cs typeface="Arial" panose="020B0604020202020204" pitchFamily="34" charset="0"/>
              </a:rPr>
              <a:t>A partir de l'1 de gener de 2021, el mòdul retributiu de referència per als treballs realitzats per persones internes vinculades al CIRE per mitjà de la relació laboral penitenciària serà, com a mínim, del 50 % del SMI. </a:t>
            </a:r>
          </a:p>
        </p:txBody>
      </p:sp>
      <p:sp>
        <p:nvSpPr>
          <p:cNvPr id="7"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Vinculació laboral</a:t>
            </a:r>
            <a:endParaRPr lang="ca-ES" dirty="0">
              <a:ea typeface="+mj-ea"/>
            </a:endParaRPr>
          </a:p>
        </p:txBody>
      </p:sp>
    </p:spTree>
    <p:extLst>
      <p:ext uri="{BB962C8B-B14F-4D97-AF65-F5344CB8AC3E}">
        <p14:creationId xmlns:p14="http://schemas.microsoft.com/office/powerpoint/2010/main" val="3168565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Imagen" descr="Portada.jpg"/>
          <p:cNvPicPr>
            <a:picLocks noChangeAspect="1"/>
          </p:cNvPicPr>
          <p:nvPr/>
        </p:nvPicPr>
        <p:blipFill>
          <a:blip r:embed="rId2"/>
          <a:stretch>
            <a:fillRect/>
          </a:stretch>
        </p:blipFill>
        <p:spPr>
          <a:xfrm>
            <a:off x="395536" y="1445766"/>
            <a:ext cx="2514650" cy="3644344"/>
          </a:xfrm>
          <a:prstGeom prst="rect">
            <a:avLst/>
          </a:prstGeom>
        </p:spPr>
      </p:pic>
      <p:sp>
        <p:nvSpPr>
          <p:cNvPr id="5" name="Rectangle 6"/>
          <p:cNvSpPr txBox="1">
            <a:spLocks noChangeArrowheads="1"/>
          </p:cNvSpPr>
          <p:nvPr/>
        </p:nvSpPr>
        <p:spPr bwMode="auto">
          <a:xfrm>
            <a:off x="3059832" y="1374935"/>
            <a:ext cx="5788400" cy="3690897"/>
          </a:xfrm>
          <a:prstGeom prst="rect">
            <a:avLst/>
          </a:prstGeom>
          <a:noFill/>
          <a:ln>
            <a:miter lim="800000"/>
            <a:headEnd/>
            <a:tailEnd/>
          </a:ln>
        </p:spPr>
        <p:txBody>
          <a:bodyPr wrap="square" lIns="104281" tIns="52141" rIns="104281" bIns="52141">
            <a:spAutoFit/>
          </a:bodyPr>
          <a:lstStyle/>
          <a:p>
            <a:pPr defTabSz="1042364">
              <a:spcBef>
                <a:spcPts val="0"/>
              </a:spcBef>
              <a:defRPr/>
            </a:pPr>
            <a:r>
              <a:rPr lang="ca-ES" sz="1600" dirty="0" smtClean="0"/>
              <a:t>A l’inici de la relació laboral especial penitenciària es lliura a la persona interna el </a:t>
            </a:r>
            <a:r>
              <a:rPr lang="ca-ES" sz="1600" b="1" dirty="0"/>
              <a:t>“Manual </a:t>
            </a:r>
            <a:r>
              <a:rPr lang="ca-ES" sz="1600" b="1" dirty="0" smtClean="0"/>
              <a:t>d’acollida”</a:t>
            </a:r>
            <a:r>
              <a:rPr lang="ca-ES" sz="1600" dirty="0" smtClean="0"/>
              <a:t>, elaborat pel CIRE.</a:t>
            </a:r>
          </a:p>
          <a:p>
            <a:pPr defTabSz="1042364">
              <a:spcBef>
                <a:spcPts val="0"/>
              </a:spcBef>
              <a:defRPr/>
            </a:pPr>
            <a:endParaRPr lang="ca-ES" sz="1600" dirty="0"/>
          </a:p>
          <a:p>
            <a:pPr defTabSz="1042364">
              <a:spcBef>
                <a:spcPts val="0"/>
              </a:spcBef>
              <a:defRPr/>
            </a:pPr>
            <a:r>
              <a:rPr lang="ca-ES" sz="1600" dirty="0" smtClean="0"/>
              <a:t>És un document que recull de manera clara, directa i entenedora informació rellevant que la persona interna ha de tenir abans d’iniciar la seva activitat laboral:</a:t>
            </a:r>
          </a:p>
          <a:p>
            <a:pPr defTabSz="1042364">
              <a:spcBef>
                <a:spcPts val="0"/>
              </a:spcBef>
              <a:defRPr/>
            </a:pPr>
            <a:endParaRPr lang="ca-ES" sz="1600" dirty="0" smtClean="0"/>
          </a:p>
          <a:p>
            <a:pPr marL="285750" indent="-285750" defTabSz="1042364">
              <a:spcBef>
                <a:spcPts val="0"/>
              </a:spcBef>
              <a:spcAft>
                <a:spcPts val="600"/>
              </a:spcAft>
              <a:buFont typeface="Arial" panose="020B0604020202020204" pitchFamily="34" charset="0"/>
              <a:buChar char="•"/>
              <a:defRPr/>
            </a:pPr>
            <a:r>
              <a:rPr lang="ca-ES" sz="1600" dirty="0" smtClean="0"/>
              <a:t>Què és el CIRE</a:t>
            </a:r>
          </a:p>
          <a:p>
            <a:pPr marL="285750" indent="-285750" defTabSz="1042364">
              <a:spcBef>
                <a:spcPts val="0"/>
              </a:spcBef>
              <a:spcAft>
                <a:spcPts val="600"/>
              </a:spcAft>
              <a:buFont typeface="Arial" panose="020B0604020202020204" pitchFamily="34" charset="0"/>
              <a:buChar char="•"/>
              <a:defRPr/>
            </a:pPr>
            <a:r>
              <a:rPr lang="ca-ES" sz="1600" dirty="0" smtClean="0"/>
              <a:t>Política de qualitat</a:t>
            </a:r>
          </a:p>
          <a:p>
            <a:pPr marL="285750" indent="-285750" defTabSz="1042364">
              <a:spcBef>
                <a:spcPts val="0"/>
              </a:spcBef>
              <a:spcAft>
                <a:spcPts val="600"/>
              </a:spcAft>
              <a:buFont typeface="Arial" panose="020B0604020202020204" pitchFamily="34" charset="0"/>
              <a:buChar char="•"/>
              <a:defRPr/>
            </a:pPr>
            <a:r>
              <a:rPr lang="ca-ES" sz="1600" dirty="0" smtClean="0"/>
              <a:t>Relació laboral</a:t>
            </a:r>
          </a:p>
          <a:p>
            <a:pPr marL="285750" indent="-285750" defTabSz="1042364">
              <a:spcBef>
                <a:spcPts val="0"/>
              </a:spcBef>
              <a:spcAft>
                <a:spcPts val="600"/>
              </a:spcAft>
              <a:buFont typeface="Arial" panose="020B0604020202020204" pitchFamily="34" charset="0"/>
              <a:buChar char="•"/>
              <a:defRPr/>
            </a:pPr>
            <a:r>
              <a:rPr lang="ca-ES" sz="1600" dirty="0" smtClean="0"/>
              <a:t>Normativa general</a:t>
            </a:r>
          </a:p>
          <a:p>
            <a:pPr marL="285750" indent="-285750" defTabSz="1042364">
              <a:spcBef>
                <a:spcPts val="0"/>
              </a:spcBef>
              <a:spcAft>
                <a:spcPts val="600"/>
              </a:spcAft>
              <a:buFont typeface="Arial" panose="020B0604020202020204" pitchFamily="34" charset="0"/>
              <a:buChar char="•"/>
              <a:defRPr/>
            </a:pPr>
            <a:r>
              <a:rPr lang="ca-ES" sz="1600" dirty="0" smtClean="0"/>
              <a:t>Informació bàsica en PRL</a:t>
            </a:r>
          </a:p>
          <a:p>
            <a:pPr marL="285750" indent="-285750" defTabSz="1042364">
              <a:spcBef>
                <a:spcPts val="0"/>
              </a:spcBef>
              <a:spcAft>
                <a:spcPts val="600"/>
              </a:spcAft>
              <a:buFont typeface="Arial" panose="020B0604020202020204" pitchFamily="34" charset="0"/>
              <a:buChar char="•"/>
              <a:defRPr/>
            </a:pPr>
            <a:r>
              <a:rPr lang="ca-ES" sz="1600" dirty="0" smtClean="0"/>
              <a:t>Normes d’actuació en cas d’accident</a:t>
            </a:r>
          </a:p>
        </p:txBody>
      </p:sp>
      <p:sp>
        <p:nvSpPr>
          <p:cNvPr id="7"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O</a:t>
            </a:r>
            <a:r>
              <a:rPr lang="ca-ES" u="none" dirty="0" smtClean="0">
                <a:ea typeface="+mj-ea"/>
              </a:rPr>
              <a:t>cupació – Vinculació laboral</a:t>
            </a:r>
            <a:endParaRPr lang="ca-ES" dirty="0">
              <a:ea typeface="+mj-ea"/>
            </a:endParaRPr>
          </a:p>
        </p:txBody>
      </p:sp>
    </p:spTree>
    <p:extLst>
      <p:ext uri="{BB962C8B-B14F-4D97-AF65-F5344CB8AC3E}">
        <p14:creationId xmlns:p14="http://schemas.microsoft.com/office/powerpoint/2010/main" val="4172900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sz="4000" u="none" dirty="0">
                <a:ea typeface="+mj-ea"/>
              </a:rPr>
              <a:t> </a:t>
            </a:r>
            <a:r>
              <a:rPr lang="ca-ES" sz="4000" u="none" dirty="0" smtClean="0">
                <a:ea typeface="+mj-ea"/>
              </a:rPr>
              <a:t> I</a:t>
            </a:r>
            <a:r>
              <a:rPr lang="ca-ES" u="none" dirty="0" smtClean="0">
                <a:ea typeface="+mj-ea"/>
              </a:rPr>
              <a:t>nserció – Borsa de treball</a:t>
            </a:r>
            <a:endParaRPr lang="ca-ES" dirty="0">
              <a:ea typeface="+mj-ea"/>
            </a:endParaRPr>
          </a:p>
        </p:txBody>
      </p:sp>
      <p:pic>
        <p:nvPicPr>
          <p:cNvPr id="15363" name="Picture 2" descr="U:\COMUNICACIÓ\FOTOGRAFIES\fotos borsa\randst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842" y="1189436"/>
            <a:ext cx="45862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6 Rectángulo"/>
          <p:cNvSpPr>
            <a:spLocks noChangeArrowheads="1"/>
          </p:cNvSpPr>
          <p:nvPr/>
        </p:nvSpPr>
        <p:spPr bwMode="auto">
          <a:xfrm>
            <a:off x="251520" y="1188616"/>
            <a:ext cx="35004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smtClean="0">
                <a:latin typeface="Arial" charset="0"/>
                <a:cs typeface="Arial" charset="0"/>
              </a:rPr>
              <a:t>El cicle, que comença amb la formació i l’ocupació, no s’entén sense un equip tècnic encarregat de buscar constantment recursos per facilitar la tornada al circuit laboral normalitzat, la inserció.</a:t>
            </a:r>
          </a:p>
          <a:p>
            <a:pPr eaLnBrk="1" hangingPunct="1">
              <a:spcBef>
                <a:spcPct val="0"/>
              </a:spcBef>
              <a:buFontTx/>
              <a:buNone/>
            </a:pPr>
            <a:endParaRPr lang="ca-ES" altLang="ca-ES" sz="1400" dirty="0" smtClean="0">
              <a:latin typeface="Arial" charset="0"/>
              <a:cs typeface="Arial" charset="0"/>
            </a:endParaRPr>
          </a:p>
          <a:p>
            <a:pPr eaLnBrk="1" hangingPunct="1">
              <a:spcBef>
                <a:spcPct val="0"/>
              </a:spcBef>
              <a:buFontTx/>
              <a:buNone/>
            </a:pPr>
            <a:r>
              <a:rPr lang="ca-ES" altLang="ca-ES" sz="1400" dirty="0" smtClean="0">
                <a:latin typeface="Arial" charset="0"/>
                <a:cs typeface="Arial" charset="0"/>
              </a:rPr>
              <a:t>La </a:t>
            </a:r>
            <a:r>
              <a:rPr lang="ca-ES" altLang="ca-ES" sz="1400" b="1" dirty="0" smtClean="0">
                <a:latin typeface="Arial" charset="0"/>
                <a:cs typeface="Arial" charset="0"/>
              </a:rPr>
              <a:t>borsa de treball del CIRE </a:t>
            </a:r>
            <a:r>
              <a:rPr lang="ca-ES" altLang="ca-ES" sz="1400" dirty="0" smtClean="0">
                <a:latin typeface="Arial" charset="0"/>
                <a:cs typeface="Arial" charset="0"/>
              </a:rPr>
              <a:t>és la primera borsa d’una entitat pública de tot l’Estat dirigida a la inserció de les persones privades de llibertat, que fa de pont entre el món penitenciari i el món laboral.</a:t>
            </a:r>
          </a:p>
          <a:p>
            <a:pPr eaLnBrk="1" hangingPunct="1">
              <a:spcBef>
                <a:spcPct val="0"/>
              </a:spcBef>
              <a:buFontTx/>
              <a:buNone/>
            </a:pPr>
            <a:endParaRPr lang="ca-ES" altLang="ca-ES" sz="1400" dirty="0">
              <a:latin typeface="Arial" charset="0"/>
              <a:cs typeface="Arial" charset="0"/>
            </a:endParaRPr>
          </a:p>
          <a:p>
            <a:pPr eaLnBrk="1" hangingPunct="1">
              <a:spcBef>
                <a:spcPct val="0"/>
              </a:spcBef>
              <a:buFontTx/>
              <a:buNone/>
            </a:pPr>
            <a:r>
              <a:rPr lang="ca-ES" altLang="ca-ES" sz="1400" dirty="0" smtClean="0">
                <a:latin typeface="Arial" charset="0"/>
                <a:cs typeface="Arial" charset="0"/>
              </a:rPr>
              <a:t>La borsa de treball té un doble objectiu:</a:t>
            </a:r>
          </a:p>
          <a:p>
            <a:pPr eaLnBrk="1" hangingPunct="1">
              <a:spcBef>
                <a:spcPct val="0"/>
              </a:spcBef>
              <a:buFontTx/>
              <a:buNone/>
            </a:pPr>
            <a:endParaRPr lang="ca-ES" altLang="ca-ES" sz="1400" dirty="0" smtClean="0">
              <a:latin typeface="Arial" charset="0"/>
              <a:cs typeface="Arial" charset="0"/>
            </a:endParaRPr>
          </a:p>
          <a:p>
            <a:pPr marL="285750" indent="-285750" eaLnBrk="1" hangingPunct="1">
              <a:spcBef>
                <a:spcPct val="0"/>
              </a:spcBef>
              <a:buFont typeface="Arial" panose="020B0604020202020204" pitchFamily="34" charset="0"/>
              <a:buChar char="•"/>
            </a:pPr>
            <a:r>
              <a:rPr lang="ca-ES" altLang="ca-ES" sz="1400" dirty="0" smtClean="0">
                <a:latin typeface="Arial" charset="0"/>
                <a:cs typeface="Arial" charset="0"/>
              </a:rPr>
              <a:t>Fomentar l’ocupació de les persones sota mesura judicial</a:t>
            </a:r>
          </a:p>
          <a:p>
            <a:pPr marL="285750" indent="-285750" eaLnBrk="1" hangingPunct="1">
              <a:spcBef>
                <a:spcPct val="0"/>
              </a:spcBef>
              <a:buFont typeface="Arial" panose="020B0604020202020204" pitchFamily="34" charset="0"/>
              <a:buChar char="•"/>
            </a:pPr>
            <a:r>
              <a:rPr lang="ca-ES" altLang="ca-ES" sz="1400" dirty="0" smtClean="0">
                <a:latin typeface="Arial" charset="0"/>
                <a:cs typeface="Arial" charset="0"/>
              </a:rPr>
              <a:t>Facilitar el seu accés al mercat de treball promovent la seva formació amb l’adquisició de competències professionals i personals per a desenvolupar-se en un lloc de treball.</a:t>
            </a:r>
            <a:endParaRPr lang="ca-ES" altLang="ca-ES" sz="1400" dirty="0">
              <a:latin typeface="Arial" charset="0"/>
              <a:cs typeface="Arial" charset="0"/>
            </a:endParaRPr>
          </a:p>
        </p:txBody>
      </p:sp>
      <p:sp>
        <p:nvSpPr>
          <p:cNvPr id="5" name="Rectangle 4"/>
          <p:cNvSpPr/>
          <p:nvPr/>
        </p:nvSpPr>
        <p:spPr>
          <a:xfrm>
            <a:off x="3923928" y="4564285"/>
            <a:ext cx="4572000" cy="1384995"/>
          </a:xfrm>
          <a:prstGeom prst="rect">
            <a:avLst/>
          </a:prstGeom>
        </p:spPr>
        <p:txBody>
          <a:bodyPr>
            <a:spAutoFit/>
          </a:bodyPr>
          <a:lstStyle/>
          <a:p>
            <a:r>
              <a:rPr lang="ca-ES" altLang="ca-ES" sz="1400" dirty="0">
                <a:cs typeface="Arial" charset="0"/>
              </a:rPr>
              <a:t>La metodologia emprada és un </a:t>
            </a:r>
            <a:r>
              <a:rPr lang="ca-ES" altLang="ca-ES" sz="1400" b="1" dirty="0">
                <a:cs typeface="Arial" charset="0"/>
              </a:rPr>
              <a:t>model d’intervenció per competències. </a:t>
            </a:r>
          </a:p>
          <a:p>
            <a:endParaRPr lang="ca-ES" altLang="ca-ES" sz="1400" b="1" dirty="0">
              <a:cs typeface="Arial" charset="0"/>
            </a:endParaRPr>
          </a:p>
          <a:p>
            <a:r>
              <a:rPr lang="ca-ES" altLang="ca-ES" sz="1400" dirty="0">
                <a:cs typeface="Arial" charset="0"/>
              </a:rPr>
              <a:t>Durant tot el procés, les persones privades de llibertat reben orientació personalitzada així com assessorament en matèria d’estrangeria, si és el cas.</a:t>
            </a:r>
          </a:p>
        </p:txBody>
      </p:sp>
    </p:spTree>
    <p:extLst>
      <p:ext uri="{BB962C8B-B14F-4D97-AF65-F5344CB8AC3E}">
        <p14:creationId xmlns:p14="http://schemas.microsoft.com/office/powerpoint/2010/main" val="2365126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sz="4000" u="none" dirty="0">
                <a:ea typeface="+mj-ea"/>
              </a:rPr>
              <a:t> </a:t>
            </a:r>
            <a:r>
              <a:rPr lang="ca-ES" sz="4000" u="none" dirty="0" smtClean="0">
                <a:ea typeface="+mj-ea"/>
              </a:rPr>
              <a:t> I</a:t>
            </a:r>
            <a:r>
              <a:rPr lang="ca-ES" u="none" dirty="0" smtClean="0">
                <a:ea typeface="+mj-ea"/>
              </a:rPr>
              <a:t>nserció – Borsa de treball</a:t>
            </a:r>
            <a:endParaRPr lang="ca-ES" dirty="0">
              <a:ea typeface="+mj-ea"/>
            </a:endParaRPr>
          </a:p>
        </p:txBody>
      </p:sp>
      <p:sp>
        <p:nvSpPr>
          <p:cNvPr id="15364" name="6 Rectángulo"/>
          <p:cNvSpPr>
            <a:spLocks noChangeArrowheads="1"/>
          </p:cNvSpPr>
          <p:nvPr/>
        </p:nvSpPr>
        <p:spPr bwMode="auto">
          <a:xfrm>
            <a:off x="323528" y="1115616"/>
            <a:ext cx="856895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0"/>
              </a:spcBef>
              <a:spcAft>
                <a:spcPts val="0"/>
              </a:spcAft>
              <a:buFontTx/>
              <a:buNone/>
            </a:pPr>
            <a:r>
              <a:rPr lang="ca-ES" altLang="ca-ES" sz="1600" b="1" dirty="0" smtClean="0">
                <a:latin typeface="Arial" panose="020B0604020202020204" pitchFamily="34" charset="0"/>
                <a:cs typeface="Arial" panose="020B0604020202020204" pitchFamily="34" charset="0"/>
              </a:rPr>
              <a:t>Què ofereix la borsa de treball?</a:t>
            </a:r>
          </a:p>
          <a:p>
            <a:pPr eaLnBrk="1" hangingPunct="1">
              <a:spcBef>
                <a:spcPts val="0"/>
              </a:spcBef>
              <a:spcAft>
                <a:spcPts val="0"/>
              </a:spcAft>
              <a:buFontTx/>
              <a:buNone/>
            </a:pPr>
            <a:endParaRPr lang="ca-ES" altLang="ca-ES" sz="1600" dirty="0" smtClean="0">
              <a:latin typeface="Arial" panose="020B0604020202020204" pitchFamily="34" charset="0"/>
              <a:cs typeface="Arial" panose="020B0604020202020204" pitchFamily="34" charset="0"/>
            </a:endParaRPr>
          </a:p>
          <a:p>
            <a:pPr marL="285750" indent="-285750" algn="just" eaLnBrk="1" hangingPunct="1">
              <a:spcBef>
                <a:spcPts val="0"/>
              </a:spcBef>
              <a:spcAft>
                <a:spcPts val="0"/>
              </a:spcAft>
              <a:buClr>
                <a:srgbClr val="000000"/>
              </a:buClr>
              <a:buSzPct val="100000"/>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Adequació de les seves habilitats laborals i socials</a:t>
            </a:r>
            <a:r>
              <a:rPr lang="ca-E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 les necessitats reals del mercat de treball.</a:t>
            </a:r>
            <a:endParaRPr lang="ca-ES" sz="1600" dirty="0">
              <a:latin typeface="Arial" panose="020B0604020202020204" pitchFamily="34" charset="0"/>
              <a:cs typeface="Arial" panose="020B0604020202020204" pitchFamily="34" charset="0"/>
            </a:endParaRP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Identificació dels dèficits</a:t>
            </a:r>
            <a:r>
              <a:rPr lang="ca-E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de les competències personals i professionals mitjançant la realització d’un </a:t>
            </a: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diagnòstic d’ocupabilitat.</a:t>
            </a:r>
            <a:endParaRPr lang="ca-ES" sz="1600" dirty="0">
              <a:latin typeface="Arial" panose="020B0604020202020204" pitchFamily="34" charset="0"/>
              <a:cs typeface="Arial" panose="020B0604020202020204" pitchFamily="34" charset="0"/>
            </a:endParaRP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Definició d’un pla de treball personalitzat i individualitzat.</a:t>
            </a:r>
            <a:endParaRPr lang="ca-ES" sz="1600" dirty="0">
              <a:latin typeface="Arial" panose="020B0604020202020204" pitchFamily="34" charset="0"/>
              <a:cs typeface="Arial" panose="020B0604020202020204" pitchFamily="34" charset="0"/>
            </a:endParaRP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Orientació i acompanyament </a:t>
            </a:r>
            <a:r>
              <a:rPr lang="ca-E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en la recerca de treball</a:t>
            </a:r>
            <a:r>
              <a:rPr lang="ca-ES" sz="16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a:latin typeface="Arial" panose="020B0604020202020204" pitchFamily="34" charset="0"/>
                <a:cs typeface="Arial" panose="020B0604020202020204" pitchFamily="34" charset="0"/>
              </a:rPr>
              <a:t>Avaluació de forma continuada i individualitzada</a:t>
            </a:r>
            <a:r>
              <a:rPr lang="ca-ES" sz="1600" dirty="0">
                <a:latin typeface="Arial" panose="020B0604020202020204" pitchFamily="34" charset="0"/>
                <a:cs typeface="Arial" panose="020B0604020202020204" pitchFamily="34" charset="0"/>
              </a:rPr>
              <a:t> del seu pas pel servei de la </a:t>
            </a:r>
            <a:r>
              <a:rPr lang="ca-ES" sz="1600" dirty="0" smtClean="0">
                <a:latin typeface="Arial" panose="020B0604020202020204" pitchFamily="34" charset="0"/>
                <a:cs typeface="Arial" panose="020B0604020202020204" pitchFamily="34" charset="0"/>
              </a:rPr>
              <a:t>borsa </a:t>
            </a:r>
            <a:r>
              <a:rPr lang="ca-ES" sz="1600" dirty="0">
                <a:latin typeface="Arial" panose="020B0604020202020204" pitchFamily="34" charset="0"/>
                <a:cs typeface="Arial" panose="020B0604020202020204" pitchFamily="34" charset="0"/>
              </a:rPr>
              <a:t>de </a:t>
            </a:r>
            <a:r>
              <a:rPr lang="ca-ES" sz="1600" dirty="0" smtClean="0">
                <a:latin typeface="Arial" panose="020B0604020202020204" pitchFamily="34" charset="0"/>
                <a:cs typeface="Arial" panose="020B0604020202020204" pitchFamily="34" charset="0"/>
              </a:rPr>
              <a:t>treball </a:t>
            </a:r>
            <a:r>
              <a:rPr lang="ca-ES" sz="1600" dirty="0">
                <a:latin typeface="Arial" panose="020B0604020202020204" pitchFamily="34" charset="0"/>
                <a:cs typeface="Arial" panose="020B0604020202020204" pitchFamily="34" charset="0"/>
              </a:rPr>
              <a:t>i identificar accions de millora.</a:t>
            </a: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Formació </a:t>
            </a: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 </a:t>
            </a: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mida. </a:t>
            </a:r>
            <a:r>
              <a:rPr lang="ca-ES" sz="16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Aprenentatge permanent.</a:t>
            </a:r>
            <a:endParaRPr lang="ca-E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Adequació </a:t>
            </a: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persona-lloc de </a:t>
            </a: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treball</a:t>
            </a:r>
            <a:r>
              <a:rPr lang="ca-ES" sz="16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tenint en compte factors personals (competències personals i professionals) i contextuals (socials i laborals).</a:t>
            </a: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Avaluació </a:t>
            </a: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del </a:t>
            </a: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rendiment. </a:t>
            </a:r>
            <a:r>
              <a:rPr lang="ca-ES" sz="16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Valoració de la seva contribució a l’empresa i acordar compromisos de millorar.</a:t>
            </a:r>
            <a:endPar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lgn="just" eaLnBrk="1" hangingPunct="1">
              <a:spcBef>
                <a:spcPts val="0"/>
              </a:spcBef>
              <a:spcAft>
                <a:spcPts val="0"/>
              </a:spcAft>
              <a:tabLst>
                <a:tab pos="282575" algn="l"/>
                <a:tab pos="730250" algn="l"/>
                <a:tab pos="1179576" algn="l"/>
                <a:tab pos="1628775" algn="l"/>
                <a:tab pos="2078101" algn="l"/>
                <a:tab pos="2527300" algn="l"/>
                <a:tab pos="2976626" algn="l"/>
                <a:tab pos="3425825" algn="l"/>
                <a:tab pos="3875151" algn="l"/>
                <a:tab pos="4324350" algn="l"/>
                <a:tab pos="4773676" algn="l"/>
                <a:tab pos="5222875" algn="l"/>
                <a:tab pos="5672201" algn="l"/>
                <a:tab pos="6121400" algn="l"/>
                <a:tab pos="6570726" algn="l"/>
                <a:tab pos="7019925" algn="l"/>
                <a:tab pos="7469251" algn="l"/>
                <a:tab pos="7918450" algn="l"/>
                <a:tab pos="8367776" algn="l"/>
                <a:tab pos="8816975" algn="l"/>
                <a:tab pos="9266301" algn="l"/>
              </a:tabLst>
            </a:pP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Assessorament </a:t>
            </a:r>
            <a:r>
              <a:rPr lang="ca-ES"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en matèria </a:t>
            </a:r>
            <a:r>
              <a:rPr lang="ca-E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d’estrangeria.</a:t>
            </a:r>
            <a:r>
              <a:rPr lang="ca-ES" sz="16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Els serveis jurídics de la borsa de treball realitzen un estudi individualitzat de la situació legal que té una persona estrangera per assessorar-la i gestionar les tràmits necessaris per regularitzar la seva situació legal i social.</a:t>
            </a:r>
            <a:endParaRPr lang="ca-E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19808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Rectángulo"/>
          <p:cNvSpPr>
            <a:spLocks noChangeArrowheads="1"/>
          </p:cNvSpPr>
          <p:nvPr/>
        </p:nvSpPr>
        <p:spPr bwMode="auto">
          <a:xfrm>
            <a:off x="4786313" y="1269335"/>
            <a:ext cx="392906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600" dirty="0" smtClean="0">
                <a:latin typeface="Arial" charset="0"/>
                <a:cs typeface="Arial" charset="0"/>
              </a:rPr>
              <a:t>El </a:t>
            </a:r>
            <a:r>
              <a:rPr lang="ca-ES" altLang="ca-ES" sz="1600" dirty="0">
                <a:latin typeface="Arial" charset="0"/>
                <a:cs typeface="Arial" charset="0"/>
              </a:rPr>
              <a:t>CIRE compta amb el Programa Reincorpora, en col·laboració amb la </a:t>
            </a:r>
            <a:r>
              <a:rPr lang="ca-ES" altLang="ca-ES" sz="1600" b="1" dirty="0">
                <a:latin typeface="Arial" charset="0"/>
                <a:cs typeface="Arial" charset="0"/>
              </a:rPr>
              <a:t>Fundació Bancària La Caixa,</a:t>
            </a:r>
            <a:r>
              <a:rPr lang="ca-ES" altLang="ca-ES" sz="1600" dirty="0">
                <a:latin typeface="Arial" charset="0"/>
                <a:cs typeface="Arial" charset="0"/>
              </a:rPr>
              <a:t> com una de les eines fonamentals per a multiplicar les possibilitats </a:t>
            </a:r>
            <a:r>
              <a:rPr lang="ca-ES" altLang="ca-ES" sz="1600" b="1" dirty="0">
                <a:latin typeface="Arial" charset="0"/>
                <a:cs typeface="Arial" charset="0"/>
              </a:rPr>
              <a:t>d’integració sociolaboral </a:t>
            </a:r>
            <a:r>
              <a:rPr lang="ca-ES" altLang="ca-ES" sz="1600" dirty="0" smtClean="0">
                <a:latin typeface="Arial" charset="0"/>
                <a:cs typeface="Arial" charset="0"/>
              </a:rPr>
              <a:t>de les persones internes</a:t>
            </a:r>
            <a:r>
              <a:rPr lang="ca-ES" altLang="ca-ES" sz="1600" dirty="0">
                <a:latin typeface="Arial" charset="0"/>
                <a:cs typeface="Arial" charset="0"/>
              </a:rPr>
              <a:t>.</a:t>
            </a:r>
          </a:p>
          <a:p>
            <a:pPr eaLnBrk="1" hangingPunct="1">
              <a:spcBef>
                <a:spcPct val="0"/>
              </a:spcBef>
              <a:buFontTx/>
              <a:buNone/>
            </a:pPr>
            <a:endParaRPr lang="ca-ES" altLang="ca-ES" sz="1600" dirty="0">
              <a:latin typeface="Arial" charset="0"/>
              <a:cs typeface="Arial" charset="0"/>
            </a:endParaRPr>
          </a:p>
          <a:p>
            <a:pPr eaLnBrk="1" hangingPunct="1">
              <a:spcBef>
                <a:spcPct val="0"/>
              </a:spcBef>
              <a:buFontTx/>
              <a:buNone/>
            </a:pPr>
            <a:r>
              <a:rPr lang="ca-ES" altLang="ca-ES" sz="1600" dirty="0">
                <a:latin typeface="Arial" charset="0"/>
                <a:cs typeface="Arial" charset="0"/>
              </a:rPr>
              <a:t>Iniciat al 2011, el projecte ha esdevingut part integral i consolidada de les </a:t>
            </a:r>
            <a:r>
              <a:rPr lang="ca-ES" altLang="ca-ES" sz="1600" b="1" dirty="0">
                <a:latin typeface="Arial" charset="0"/>
                <a:cs typeface="Arial" charset="0"/>
              </a:rPr>
              <a:t>polítiques actives de reinserció del Departament de </a:t>
            </a:r>
            <a:r>
              <a:rPr lang="ca-ES" altLang="ca-ES" sz="1600" b="1" dirty="0" smtClean="0">
                <a:latin typeface="Arial" charset="0"/>
                <a:cs typeface="Arial" charset="0"/>
              </a:rPr>
              <a:t>Justícia, Drets i Memòria.</a:t>
            </a:r>
            <a:endParaRPr lang="ca-ES" altLang="ca-ES" sz="1600" dirty="0">
              <a:latin typeface="Arial" charset="0"/>
              <a:cs typeface="Arial" charset="0"/>
            </a:endParaRPr>
          </a:p>
          <a:p>
            <a:pPr eaLnBrk="1" hangingPunct="1">
              <a:spcBef>
                <a:spcPct val="0"/>
              </a:spcBef>
              <a:buFontTx/>
              <a:buNone/>
            </a:pPr>
            <a:endParaRPr lang="ca-ES" altLang="ca-ES" sz="1600" dirty="0">
              <a:latin typeface="Arial" charset="0"/>
              <a:cs typeface="Arial" charset="0"/>
            </a:endParaRPr>
          </a:p>
          <a:p>
            <a:pPr eaLnBrk="1" hangingPunct="1">
              <a:spcBef>
                <a:spcPct val="0"/>
              </a:spcBef>
              <a:buFontTx/>
              <a:buNone/>
            </a:pPr>
            <a:r>
              <a:rPr lang="ca-ES" altLang="ca-ES" sz="1600" dirty="0">
                <a:latin typeface="Arial" charset="0"/>
                <a:cs typeface="Arial" charset="0"/>
              </a:rPr>
              <a:t>Constitueix un marc de </a:t>
            </a:r>
            <a:r>
              <a:rPr lang="ca-ES" altLang="ca-ES" sz="1600" b="1" dirty="0">
                <a:latin typeface="Arial" charset="0"/>
                <a:cs typeface="Arial" charset="0"/>
              </a:rPr>
              <a:t>col·laboració de tots els agents socials </a:t>
            </a:r>
            <a:r>
              <a:rPr lang="ca-ES" altLang="ca-ES" sz="1600" dirty="0">
                <a:latin typeface="Arial" charset="0"/>
                <a:cs typeface="Arial" charset="0"/>
              </a:rPr>
              <a:t>amb l’objectiu de la </a:t>
            </a:r>
            <a:r>
              <a:rPr lang="ca-ES" altLang="ca-ES" sz="1600" dirty="0" err="1" smtClean="0">
                <a:latin typeface="Arial" charset="0"/>
                <a:cs typeface="Arial" charset="0"/>
              </a:rPr>
              <a:t>corresponsabilització</a:t>
            </a:r>
            <a:r>
              <a:rPr lang="ca-ES" altLang="ca-ES" sz="1600" dirty="0" smtClean="0">
                <a:latin typeface="Arial" charset="0"/>
                <a:cs typeface="Arial" charset="0"/>
              </a:rPr>
              <a:t> </a:t>
            </a:r>
            <a:r>
              <a:rPr lang="ca-ES" altLang="ca-ES" sz="1600" dirty="0">
                <a:latin typeface="Arial" charset="0"/>
                <a:cs typeface="Arial" charset="0"/>
              </a:rPr>
              <a:t>en la tasca de la reinserció</a:t>
            </a:r>
            <a:r>
              <a:rPr lang="ca-ES" altLang="ca-ES" sz="1600" dirty="0" smtClean="0">
                <a:latin typeface="Arial" charset="0"/>
                <a:cs typeface="Arial" charset="0"/>
              </a:rPr>
              <a:t>.</a:t>
            </a:r>
            <a:endParaRPr lang="ca-ES" altLang="ca-ES" sz="1600" dirty="0">
              <a:latin typeface="Arial" charset="0"/>
              <a:cs typeface="Arial" charset="0"/>
            </a:endParaRPr>
          </a:p>
        </p:txBody>
      </p:sp>
      <p:pic>
        <p:nvPicPr>
          <p:cNvPr id="16387" name="Picture 1" descr="L:\COMUNICACIÓ\INFOCIRE_preparació\2012\InfoCIRE Febrer 2012\Reincorp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14438"/>
            <a:ext cx="43656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I</a:t>
            </a:r>
            <a:r>
              <a:rPr lang="ca-ES" u="none" dirty="0" smtClean="0">
                <a:ea typeface="+mj-ea"/>
              </a:rPr>
              <a:t>nserció – Reincorpora</a:t>
            </a:r>
            <a:endParaRPr lang="ca-ES" u="none" dirty="0">
              <a:ea typeface="+mj-ea"/>
            </a:endParaRPr>
          </a:p>
        </p:txBody>
      </p:sp>
    </p:spTree>
    <p:extLst>
      <p:ext uri="{BB962C8B-B14F-4D97-AF65-F5344CB8AC3E}">
        <p14:creationId xmlns:p14="http://schemas.microsoft.com/office/powerpoint/2010/main" val="3725795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274638"/>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Made in CIRE</a:t>
            </a:r>
            <a:endParaRPr lang="ca-ES" u="none" dirty="0">
              <a:ea typeface="+mj-ea"/>
            </a:endParaRPr>
          </a:p>
        </p:txBody>
      </p:sp>
      <p:grpSp>
        <p:nvGrpSpPr>
          <p:cNvPr id="6" name="Agrupa 5"/>
          <p:cNvGrpSpPr/>
          <p:nvPr/>
        </p:nvGrpSpPr>
        <p:grpSpPr>
          <a:xfrm>
            <a:off x="251520" y="1687881"/>
            <a:ext cx="5120806" cy="3500246"/>
            <a:chOff x="251519" y="2276872"/>
            <a:chExt cx="5120806" cy="3500246"/>
          </a:xfrm>
        </p:grpSpPr>
        <p:pic>
          <p:nvPicPr>
            <p:cNvPr id="2" name="Imatge 1"/>
            <p:cNvPicPr>
              <a:picLocks noChangeAspect="1"/>
            </p:cNvPicPr>
            <p:nvPr/>
          </p:nvPicPr>
          <p:blipFill>
            <a:blip r:embed="rId2"/>
            <a:stretch>
              <a:fillRect/>
            </a:stretch>
          </p:blipFill>
          <p:spPr>
            <a:xfrm>
              <a:off x="251519" y="2276872"/>
              <a:ext cx="5118577" cy="1577092"/>
            </a:xfrm>
            <a:prstGeom prst="rect">
              <a:avLst/>
            </a:prstGeom>
          </p:spPr>
        </p:pic>
        <p:pic>
          <p:nvPicPr>
            <p:cNvPr id="4" name="Imatge 3"/>
            <p:cNvPicPr>
              <a:picLocks noChangeAspect="1"/>
            </p:cNvPicPr>
            <p:nvPr/>
          </p:nvPicPr>
          <p:blipFill>
            <a:blip r:embed="rId3"/>
            <a:stretch>
              <a:fillRect/>
            </a:stretch>
          </p:blipFill>
          <p:spPr>
            <a:xfrm>
              <a:off x="251519" y="3853964"/>
              <a:ext cx="5120806" cy="1923154"/>
            </a:xfrm>
            <a:prstGeom prst="rect">
              <a:avLst/>
            </a:prstGeom>
          </p:spPr>
        </p:pic>
      </p:grpSp>
      <p:sp>
        <p:nvSpPr>
          <p:cNvPr id="9" name="9 CuadroTexto"/>
          <p:cNvSpPr txBox="1">
            <a:spLocks noChangeArrowheads="1"/>
          </p:cNvSpPr>
          <p:nvPr/>
        </p:nvSpPr>
        <p:spPr bwMode="auto">
          <a:xfrm>
            <a:off x="5724129" y="1628800"/>
            <a:ext cx="316835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600" b="1" dirty="0">
                <a:latin typeface="Arial" charset="0"/>
                <a:cs typeface="Arial" charset="0"/>
              </a:rPr>
              <a:t>Made in </a:t>
            </a:r>
            <a:r>
              <a:rPr lang="ca-ES" altLang="ca-ES" sz="1600" b="1" dirty="0" smtClean="0">
                <a:latin typeface="Arial" charset="0"/>
                <a:cs typeface="Arial" charset="0"/>
              </a:rPr>
              <a:t>CIRE és la resposta i el resultat final de la política i els valors del CIRE,</a:t>
            </a:r>
            <a:r>
              <a:rPr lang="ca-ES" altLang="ca-ES" sz="1600" dirty="0" smtClean="0">
                <a:latin typeface="Arial" charset="0"/>
                <a:cs typeface="Arial" charset="0"/>
              </a:rPr>
              <a:t> que treballa sota el paraigua del model FOI per acompanyar i orientar la persona interna en el seu procés de reinserció.</a:t>
            </a:r>
          </a:p>
          <a:p>
            <a:pPr eaLnBrk="1" hangingPunct="1">
              <a:spcBef>
                <a:spcPct val="0"/>
              </a:spcBef>
              <a:buFontTx/>
              <a:buNone/>
            </a:pPr>
            <a:endParaRPr lang="ca-ES" altLang="ca-ES" sz="1600" dirty="0">
              <a:latin typeface="Arial" charset="0"/>
              <a:cs typeface="Arial" charset="0"/>
            </a:endParaRPr>
          </a:p>
          <a:p>
            <a:pPr eaLnBrk="1" hangingPunct="1">
              <a:spcBef>
                <a:spcPct val="0"/>
              </a:spcBef>
              <a:buFontTx/>
              <a:buNone/>
            </a:pPr>
            <a:r>
              <a:rPr lang="ca-ES" altLang="ca-ES" sz="1600" dirty="0" err="1" smtClean="0">
                <a:latin typeface="Arial" charset="0"/>
                <a:cs typeface="Arial" charset="0"/>
              </a:rPr>
              <a:t>Made</a:t>
            </a:r>
            <a:r>
              <a:rPr lang="ca-ES" altLang="ca-ES" sz="1600" dirty="0" smtClean="0">
                <a:latin typeface="Arial" charset="0"/>
                <a:cs typeface="Arial" charset="0"/>
              </a:rPr>
              <a:t> in CIRE és </a:t>
            </a:r>
            <a:r>
              <a:rPr lang="ca-ES" altLang="ca-ES" sz="1600" dirty="0">
                <a:latin typeface="Arial" charset="0"/>
                <a:cs typeface="Arial" charset="0"/>
              </a:rPr>
              <a:t>una marca pròpia que llança al mercat productes de qualitat elaborats íntegrament als centres penitenciaris catalans per </a:t>
            </a:r>
            <a:r>
              <a:rPr lang="ca-ES" altLang="ca-ES" sz="1600" b="1" dirty="0">
                <a:latin typeface="Arial" charset="0"/>
                <a:cs typeface="Arial" charset="0"/>
              </a:rPr>
              <a:t>donar a conèixer i prestigiar el treball </a:t>
            </a:r>
            <a:r>
              <a:rPr lang="ca-ES" altLang="ca-ES" sz="1600" b="1" dirty="0" smtClean="0">
                <a:latin typeface="Arial" charset="0"/>
                <a:cs typeface="Arial" charset="0"/>
              </a:rPr>
              <a:t>de les persones internes</a:t>
            </a:r>
            <a:r>
              <a:rPr lang="ca-ES" altLang="ca-ES" sz="1600" dirty="0">
                <a:latin typeface="Arial" charset="0"/>
                <a:cs typeface="Arial" charset="0"/>
              </a:rPr>
              <a:t>.</a:t>
            </a:r>
          </a:p>
          <a:p>
            <a:pPr eaLnBrk="1" hangingPunct="1">
              <a:spcBef>
                <a:spcPct val="0"/>
              </a:spcBef>
              <a:buFontTx/>
              <a:buNone/>
            </a:pPr>
            <a:endParaRPr lang="ca-ES" altLang="ca-ES" sz="1600" dirty="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274638"/>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Qualitat</a:t>
            </a:r>
            <a:r>
              <a:rPr lang="es-ES" dirty="0" smtClean="0">
                <a:ea typeface="+mj-ea"/>
              </a:rPr>
              <a:t/>
            </a:r>
            <a:br>
              <a:rPr lang="es-ES" dirty="0" smtClean="0">
                <a:ea typeface="+mj-ea"/>
              </a:rPr>
            </a:br>
            <a:endParaRPr lang="ca-ES" dirty="0">
              <a:ea typeface="+mj-ea"/>
            </a:endParaRPr>
          </a:p>
        </p:txBody>
      </p:sp>
      <p:sp>
        <p:nvSpPr>
          <p:cNvPr id="18435" name="4 CuadroTexto"/>
          <p:cNvSpPr txBox="1">
            <a:spLocks noChangeArrowheads="1"/>
          </p:cNvSpPr>
          <p:nvPr/>
        </p:nvSpPr>
        <p:spPr bwMode="auto">
          <a:xfrm>
            <a:off x="3786188" y="1484784"/>
            <a:ext cx="48577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ca-ES" sz="1600" dirty="0">
                <a:latin typeface="Arial" charset="0"/>
                <a:cs typeface="Arial" charset="0"/>
              </a:rPr>
              <a:t>El </a:t>
            </a:r>
            <a:r>
              <a:rPr lang="ca-ES" altLang="ca-ES" sz="1600" dirty="0">
                <a:latin typeface="Arial" charset="0"/>
                <a:cs typeface="Arial" charset="0"/>
              </a:rPr>
              <a:t>CIRE s’orienta a </a:t>
            </a:r>
            <a:r>
              <a:rPr lang="ca-ES" altLang="ca-ES" sz="1600" b="1" dirty="0">
                <a:latin typeface="Arial" charset="0"/>
                <a:cs typeface="Arial" charset="0"/>
              </a:rPr>
              <a:t>la qualitat </a:t>
            </a:r>
            <a:r>
              <a:rPr lang="ca-ES" altLang="ca-ES" sz="1600" dirty="0">
                <a:latin typeface="Arial" charset="0"/>
                <a:cs typeface="Arial" charset="0"/>
              </a:rPr>
              <a:t>com una de les polítiques estratègiques i aposta per la </a:t>
            </a:r>
            <a:r>
              <a:rPr lang="ca-ES" altLang="ca-ES" sz="1600" b="1" dirty="0">
                <a:latin typeface="Arial" charset="0"/>
                <a:cs typeface="Arial" charset="0"/>
              </a:rPr>
              <a:t>millora contínua </a:t>
            </a:r>
            <a:r>
              <a:rPr lang="ca-ES" altLang="ca-ES" sz="1600" dirty="0">
                <a:latin typeface="Arial" charset="0"/>
                <a:cs typeface="Arial" charset="0"/>
              </a:rPr>
              <a:t>en totes les àrees d’actuació.</a:t>
            </a:r>
          </a:p>
          <a:p>
            <a:pPr eaLnBrk="1" hangingPunct="1">
              <a:spcBef>
                <a:spcPct val="0"/>
              </a:spcBef>
              <a:buFontTx/>
              <a:buNone/>
            </a:pPr>
            <a:endParaRPr lang="ca-ES" altLang="ca-ES" sz="1600" dirty="0">
              <a:latin typeface="Arial" charset="0"/>
              <a:cs typeface="Arial" charset="0"/>
            </a:endParaRPr>
          </a:p>
          <a:p>
            <a:pPr eaLnBrk="1" hangingPunct="1">
              <a:spcBef>
                <a:spcPct val="0"/>
              </a:spcBef>
              <a:buFontTx/>
              <a:buNone/>
            </a:pPr>
            <a:r>
              <a:rPr lang="ca-ES" altLang="ca-ES" sz="1600" dirty="0">
                <a:latin typeface="Arial" charset="0"/>
                <a:cs typeface="Arial" charset="0"/>
              </a:rPr>
              <a:t>El CIRE compta amb </a:t>
            </a:r>
            <a:r>
              <a:rPr lang="ca-ES" altLang="ca-ES" sz="1600" b="1" dirty="0">
                <a:latin typeface="Arial" charset="0"/>
                <a:cs typeface="Arial" charset="0"/>
              </a:rPr>
              <a:t>quatre certificacions de qualitat</a:t>
            </a:r>
            <a:r>
              <a:rPr lang="ca-ES" altLang="ca-ES" sz="1600" dirty="0">
                <a:latin typeface="Arial" charset="0"/>
                <a:cs typeface="Arial" charset="0"/>
              </a:rPr>
              <a:t> als centres penitenciaris Brians 2, Quatre Camins, Lledoners i Puig de les </a:t>
            </a:r>
            <a:r>
              <a:rPr lang="ca-ES" altLang="ca-ES" sz="1600" dirty="0" smtClean="0">
                <a:latin typeface="Arial" charset="0"/>
                <a:cs typeface="Arial" charset="0"/>
              </a:rPr>
              <a:t>Basses, en l’especialitat de manipulats i muntatges mecànics i elèctrics </a:t>
            </a:r>
            <a:r>
              <a:rPr lang="ca-ES" altLang="ca-ES" sz="1600" dirty="0">
                <a:latin typeface="Arial" charset="0"/>
                <a:cs typeface="Arial" charset="0"/>
              </a:rPr>
              <a:t>(ISO 9001:2015</a:t>
            </a:r>
            <a:r>
              <a:rPr lang="ca-ES" altLang="ca-ES" sz="1600" dirty="0" smtClean="0">
                <a:latin typeface="Arial" charset="0"/>
                <a:cs typeface="Arial" charset="0"/>
              </a:rPr>
              <a:t>).</a:t>
            </a:r>
          </a:p>
          <a:p>
            <a:pPr eaLnBrk="1" hangingPunct="1">
              <a:spcBef>
                <a:spcPct val="0"/>
              </a:spcBef>
              <a:buFontTx/>
              <a:buNone/>
            </a:pPr>
            <a:endParaRPr lang="ca-ES" altLang="ca-ES" sz="1600" dirty="0">
              <a:latin typeface="Arial" charset="0"/>
              <a:cs typeface="Arial" charset="0"/>
            </a:endParaRPr>
          </a:p>
          <a:p>
            <a:pPr eaLnBrk="1" hangingPunct="1">
              <a:spcBef>
                <a:spcPct val="0"/>
              </a:spcBef>
              <a:buFontTx/>
              <a:buNone/>
            </a:pPr>
            <a:r>
              <a:rPr lang="ca-ES" altLang="ca-ES" sz="1600" dirty="0" smtClean="0">
                <a:latin typeface="Arial" charset="0"/>
                <a:cs typeface="Arial" charset="0"/>
              </a:rPr>
              <a:t>Per </a:t>
            </a:r>
            <a:r>
              <a:rPr lang="ca-ES" altLang="ca-ES" sz="1600" dirty="0">
                <a:latin typeface="Arial" charset="0"/>
                <a:cs typeface="Arial" charset="0"/>
              </a:rPr>
              <a:t>donar compliment a la disposició transitòria segona de l’Ordre TMS/369/2019, de 28 de març, des del CIRE s’ha iniciat el </a:t>
            </a:r>
            <a:r>
              <a:rPr lang="ca-ES" altLang="ca-ES" sz="1600" b="1" dirty="0">
                <a:latin typeface="Arial" charset="0"/>
                <a:cs typeface="Arial" charset="0"/>
              </a:rPr>
              <a:t>procediment per certificar en la ISO 9001 la formació </a:t>
            </a:r>
            <a:r>
              <a:rPr lang="ca-ES" altLang="ca-ES" sz="1600" dirty="0">
                <a:latin typeface="Arial" charset="0"/>
                <a:cs typeface="Arial" charset="0"/>
              </a:rPr>
              <a:t>conduent a l’obtenció de certificats de professionalitat que s’està duent a terme en col·laboració amb el </a:t>
            </a:r>
            <a:r>
              <a:rPr lang="ca-ES" altLang="ca-ES" sz="1600" dirty="0" smtClean="0">
                <a:latin typeface="Arial" charset="0"/>
                <a:cs typeface="Arial" charset="0"/>
              </a:rPr>
              <a:t>SOC i </a:t>
            </a:r>
            <a:r>
              <a:rPr lang="ca-ES" altLang="ca-ES" sz="1600" dirty="0">
                <a:latin typeface="Arial" charset="0"/>
                <a:cs typeface="Arial" charset="0"/>
              </a:rPr>
              <a:t>cofinançada pel FSE.</a:t>
            </a:r>
          </a:p>
        </p:txBody>
      </p:sp>
      <p:grpSp>
        <p:nvGrpSpPr>
          <p:cNvPr id="18436" name="7 Grupo"/>
          <p:cNvGrpSpPr>
            <a:grpSpLocks/>
          </p:cNvGrpSpPr>
          <p:nvPr/>
        </p:nvGrpSpPr>
        <p:grpSpPr bwMode="auto">
          <a:xfrm>
            <a:off x="500063" y="1562571"/>
            <a:ext cx="3143250" cy="3429000"/>
            <a:chOff x="500034" y="1857364"/>
            <a:chExt cx="3791416" cy="4073177"/>
          </a:xfrm>
        </p:grpSpPr>
        <p:pic>
          <p:nvPicPr>
            <p:cNvPr id="18437" name="Picture 4" descr="El CIRE ratifica la seva aposta per la qualitat i renova la certificació ISO 9001:2008 pels tallers de Quatre Camins i Brian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857364"/>
              <a:ext cx="32099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n 12" descr="cid:image002.png@01CDCBBF.6A105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298" y="3429000"/>
              <a:ext cx="1791152" cy="250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0" y="274638"/>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Indicadors – FOI </a:t>
            </a:r>
            <a:r>
              <a:rPr lang="ca-ES" u="none" dirty="0" smtClean="0">
                <a:ea typeface="+mj-ea"/>
              </a:rPr>
              <a:t>2023</a:t>
            </a:r>
            <a:r>
              <a:rPr lang="ca-ES" u="none" dirty="0" smtClean="0">
                <a:ea typeface="+mj-ea"/>
              </a:rPr>
              <a:t/>
            </a:r>
            <a:br>
              <a:rPr lang="ca-ES" u="none" dirty="0" smtClean="0">
                <a:ea typeface="+mj-ea"/>
              </a:rPr>
            </a:br>
            <a:endParaRPr lang="ca-ES" u="none" dirty="0">
              <a:ea typeface="+mj-ea"/>
            </a:endParaRPr>
          </a:p>
        </p:txBody>
      </p:sp>
      <p:graphicFrame>
        <p:nvGraphicFramePr>
          <p:cNvPr id="5" name="Chart 1"/>
          <p:cNvGraphicFramePr>
            <a:graphicFrameLocks/>
          </p:cNvGraphicFramePr>
          <p:nvPr>
            <p:extLst>
              <p:ext uri="{D42A27DB-BD31-4B8C-83A1-F6EECF244321}">
                <p14:modId xmlns:p14="http://schemas.microsoft.com/office/powerpoint/2010/main" val="3443598182"/>
              </p:ext>
            </p:extLst>
          </p:nvPr>
        </p:nvGraphicFramePr>
        <p:xfrm>
          <a:off x="395536" y="1052736"/>
          <a:ext cx="4320480" cy="2636941"/>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idor de contingut 3"/>
          <p:cNvSpPr txBox="1">
            <a:spLocks/>
          </p:cNvSpPr>
          <p:nvPr/>
        </p:nvSpPr>
        <p:spPr bwMode="auto">
          <a:xfrm>
            <a:off x="3059832" y="1340768"/>
            <a:ext cx="5760639"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Clr>
                <a:srgbClr val="C00000"/>
              </a:buClr>
              <a:buFont typeface="Wingdings 2" pitchFamily="18" charset="2"/>
              <a:buChar char=""/>
              <a:defRPr>
                <a:solidFill>
                  <a:schemeClr val="tx1"/>
                </a:solidFill>
                <a:latin typeface="Arial" charset="0"/>
                <a:cs typeface="Arial" charset="0"/>
              </a:defRPr>
            </a:lvl1pPr>
            <a:lvl2pPr marL="742950" indent="-285750" eaLnBrk="0" hangingPunct="0">
              <a:spcBef>
                <a:spcPct val="20000"/>
              </a:spcBef>
              <a:buFont typeface="Wingdings" pitchFamily="2" charset="2"/>
              <a:buChar char="§"/>
              <a:defRPr sz="1600">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buClr>
                <a:srgbClr val="9B2D2A"/>
              </a:buClr>
              <a:buFont typeface="Wingdings" panose="05000000000000000000" pitchFamily="2" charset="2"/>
              <a:buChar char="q"/>
            </a:pPr>
            <a:r>
              <a:rPr lang="ca-ES" altLang="ca-ES" sz="1600" b="1" dirty="0" smtClean="0"/>
              <a:t>3.502</a:t>
            </a:r>
            <a:r>
              <a:rPr lang="ca-ES" altLang="ca-ES" sz="1600" b="1" dirty="0" smtClean="0"/>
              <a:t> </a:t>
            </a:r>
            <a:r>
              <a:rPr lang="ca-ES" altLang="ca-ES" sz="1600" b="1" dirty="0" smtClean="0"/>
              <a:t>persones formades</a:t>
            </a:r>
          </a:p>
          <a:p>
            <a:pPr eaLnBrk="1" hangingPunct="1">
              <a:buClr>
                <a:srgbClr val="9B2D2A"/>
              </a:buClr>
              <a:buFont typeface="Wingdings" panose="05000000000000000000" pitchFamily="2" charset="2"/>
              <a:buChar char="q"/>
            </a:pPr>
            <a:r>
              <a:rPr lang="ca-ES" altLang="ca-ES" sz="1600" b="1" dirty="0" smtClean="0"/>
              <a:t>275 </a:t>
            </a:r>
            <a:r>
              <a:rPr lang="ca-ES" altLang="ca-ES" sz="1600" b="1" dirty="0"/>
              <a:t>activitats </a:t>
            </a:r>
            <a:r>
              <a:rPr lang="ca-ES" altLang="ca-ES" sz="1600" b="1" dirty="0" smtClean="0"/>
              <a:t>formatives</a:t>
            </a:r>
          </a:p>
          <a:p>
            <a:pPr eaLnBrk="1" hangingPunct="1">
              <a:buClr>
                <a:srgbClr val="9B2D2A"/>
              </a:buClr>
              <a:buFont typeface="Wingdings" panose="05000000000000000000" pitchFamily="2" charset="2"/>
              <a:buChar char="q"/>
            </a:pPr>
            <a:r>
              <a:rPr lang="ca-ES" altLang="ca-ES" sz="1600" b="1" dirty="0" smtClean="0"/>
              <a:t>32 aules homologades (de les 40 disponibles)</a:t>
            </a:r>
          </a:p>
          <a:p>
            <a:pPr eaLnBrk="1" hangingPunct="1">
              <a:buClr>
                <a:srgbClr val="9B2D2A"/>
              </a:buClr>
              <a:buFont typeface="Wingdings" panose="05000000000000000000" pitchFamily="2" charset="2"/>
              <a:buChar char="q"/>
            </a:pPr>
            <a:r>
              <a:rPr lang="ca-ES" altLang="ca-ES" sz="1600" b="1" dirty="0" smtClean="0"/>
              <a:t>2.605 </a:t>
            </a:r>
            <a:r>
              <a:rPr lang="ca-ES" altLang="ca-ES" sz="1600" b="1" dirty="0" smtClean="0"/>
              <a:t>acreditacions</a:t>
            </a:r>
          </a:p>
          <a:p>
            <a:pPr eaLnBrk="1" hangingPunct="1">
              <a:buClr>
                <a:srgbClr val="9B2D2A"/>
              </a:buClr>
              <a:buFont typeface="Wingdings" panose="05000000000000000000" pitchFamily="2" charset="2"/>
              <a:buChar char="q"/>
            </a:pPr>
            <a:r>
              <a:rPr lang="ca-ES" altLang="ca-ES" sz="1600" b="1" dirty="0" smtClean="0"/>
              <a:t>270 </a:t>
            </a:r>
            <a:r>
              <a:rPr lang="ca-ES" altLang="ca-ES" sz="1600" b="1" dirty="0"/>
              <a:t>certificats parcials o totals basats en FPO</a:t>
            </a:r>
          </a:p>
          <a:p>
            <a:pPr marL="0" indent="0" eaLnBrk="1" hangingPunct="1">
              <a:buNone/>
            </a:pPr>
            <a:endParaRPr lang="ca-ES" altLang="ca-ES" dirty="0"/>
          </a:p>
          <a:p>
            <a:pPr eaLnBrk="1" hangingPunct="1">
              <a:buClr>
                <a:srgbClr val="769535"/>
              </a:buClr>
              <a:buFont typeface="Wingdings" panose="05000000000000000000" pitchFamily="2" charset="2"/>
              <a:buChar char="q"/>
            </a:pPr>
            <a:r>
              <a:rPr lang="ca-ES" altLang="ca-ES" sz="1600" b="1" dirty="0" smtClean="0"/>
              <a:t>3.89 persones ocupades </a:t>
            </a:r>
            <a:r>
              <a:rPr lang="ca-ES" altLang="ca-ES" sz="1600" dirty="0" smtClean="0"/>
              <a:t>(5,66% dones)</a:t>
            </a:r>
            <a:endParaRPr lang="ca-ES" altLang="ca-ES" sz="1600" b="1" dirty="0" smtClean="0"/>
          </a:p>
          <a:p>
            <a:pPr eaLnBrk="1" hangingPunct="1">
              <a:buClr>
                <a:srgbClr val="769535"/>
              </a:buClr>
              <a:buFont typeface="Wingdings" panose="05000000000000000000" pitchFamily="2" charset="2"/>
              <a:buChar char="q"/>
            </a:pPr>
            <a:r>
              <a:rPr lang="ca-ES" altLang="ca-ES" sz="1600" b="1" dirty="0" smtClean="0"/>
              <a:t>43 </a:t>
            </a:r>
            <a:r>
              <a:rPr lang="ca-ES" altLang="ca-ES" sz="1600" b="1" dirty="0"/>
              <a:t>tallers industrials: </a:t>
            </a:r>
            <a:r>
              <a:rPr lang="ca-ES" altLang="ca-ES" sz="1600" dirty="0"/>
              <a:t>confecció (12), impremta (3), fusteria metàl·lica (1), fusteria (1), soldadura (1) muntatge i manipulats (25</a:t>
            </a:r>
            <a:r>
              <a:rPr lang="ca-ES" altLang="ca-ES" sz="1600" dirty="0" smtClean="0"/>
              <a:t>)</a:t>
            </a:r>
          </a:p>
          <a:p>
            <a:pPr eaLnBrk="1" hangingPunct="1">
              <a:buClr>
                <a:srgbClr val="769535"/>
              </a:buClr>
              <a:buFont typeface="Wingdings" panose="05000000000000000000" pitchFamily="2" charset="2"/>
              <a:buChar char="q"/>
            </a:pPr>
            <a:r>
              <a:rPr lang="ca-ES" altLang="ca-ES" sz="1600" b="1" dirty="0" smtClean="0"/>
              <a:t>243 espais de serveis</a:t>
            </a:r>
            <a:r>
              <a:rPr lang="ca-ES" altLang="ca-ES" sz="1600" dirty="0" smtClean="0"/>
              <a:t>: cuina (12), distribució àpats (121), cafeteria (11), fleca 8; bugaderia (6) i botiga (9 i 76 punts de venda)</a:t>
            </a:r>
          </a:p>
          <a:p>
            <a:pPr eaLnBrk="1" hangingPunct="1">
              <a:buClr>
                <a:srgbClr val="769535"/>
              </a:buClr>
              <a:buFont typeface="Wingdings" panose="05000000000000000000" pitchFamily="2" charset="2"/>
              <a:buChar char="q"/>
            </a:pPr>
            <a:endParaRPr lang="ca-ES" altLang="ca-ES" sz="1600" dirty="0" smtClean="0"/>
          </a:p>
          <a:p>
            <a:pPr eaLnBrk="1" hangingPunct="1">
              <a:buClr>
                <a:srgbClr val="5D417E"/>
              </a:buClr>
              <a:buFont typeface="Wingdings" panose="05000000000000000000" pitchFamily="2" charset="2"/>
              <a:buChar char="q"/>
            </a:pPr>
            <a:r>
              <a:rPr lang="ca-ES" altLang="ca-ES" sz="1600" b="1" dirty="0" smtClean="0"/>
              <a:t>2.954 persones ateses a través de la borsa de treball</a:t>
            </a:r>
          </a:p>
          <a:p>
            <a:pPr eaLnBrk="1" hangingPunct="1">
              <a:buClr>
                <a:srgbClr val="5D417E"/>
              </a:buClr>
              <a:buFont typeface="Wingdings" panose="05000000000000000000" pitchFamily="2" charset="2"/>
              <a:buChar char="q"/>
            </a:pPr>
            <a:r>
              <a:rPr lang="ca-ES" altLang="ca-ES" sz="1600" b="1" dirty="0" smtClean="0"/>
              <a:t>1.156 </a:t>
            </a:r>
            <a:r>
              <a:rPr lang="ca-ES" altLang="ca-ES" sz="1600" b="1" dirty="0" smtClean="0"/>
              <a:t>persones inserides</a:t>
            </a:r>
          </a:p>
          <a:p>
            <a:pPr eaLnBrk="1" hangingPunct="1">
              <a:buClr>
                <a:srgbClr val="5D417E"/>
              </a:buClr>
              <a:buFont typeface="Wingdings" panose="05000000000000000000" pitchFamily="2" charset="2"/>
              <a:buChar char="q"/>
            </a:pPr>
            <a:r>
              <a:rPr lang="ca-ES" altLang="ca-ES" sz="1600" b="1" dirty="0" smtClean="0"/>
              <a:t>840 </a:t>
            </a:r>
            <a:r>
              <a:rPr lang="ca-ES" altLang="ca-ES" sz="1600" b="1" dirty="0" smtClean="0"/>
              <a:t>participants en el Programa Reincorpora</a:t>
            </a:r>
            <a:endParaRPr lang="ca-ES" altLang="ca-ES" dirty="0" smtClean="0"/>
          </a:p>
        </p:txBody>
      </p:sp>
      <p:graphicFrame>
        <p:nvGraphicFramePr>
          <p:cNvPr id="10" name="Diagrama 9"/>
          <p:cNvGraphicFramePr/>
          <p:nvPr>
            <p:extLst>
              <p:ext uri="{D42A27DB-BD31-4B8C-83A1-F6EECF244321}">
                <p14:modId xmlns:p14="http://schemas.microsoft.com/office/powerpoint/2010/main" val="3756505174"/>
              </p:ext>
            </p:extLst>
          </p:nvPr>
        </p:nvGraphicFramePr>
        <p:xfrm>
          <a:off x="-828600" y="908720"/>
          <a:ext cx="4392488"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4849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683568" y="260648"/>
            <a:ext cx="7773512" cy="5688632"/>
          </a:xfrm>
          <a:prstGeom prst="rect">
            <a:avLst/>
          </a:prstGeom>
        </p:spPr>
      </p:pic>
    </p:spTree>
    <p:extLst>
      <p:ext uri="{BB962C8B-B14F-4D97-AF65-F5344CB8AC3E}">
        <p14:creationId xmlns:p14="http://schemas.microsoft.com/office/powerpoint/2010/main" val="98016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ca-ES"/>
          </a:p>
        </p:txBody>
      </p:sp>
      <p:pic>
        <p:nvPicPr>
          <p:cNvPr id="4" name="Imatge 3"/>
          <p:cNvPicPr>
            <a:picLocks noChangeAspect="1"/>
          </p:cNvPicPr>
          <p:nvPr/>
        </p:nvPicPr>
        <p:blipFill rotWithShape="1">
          <a:blip r:embed="rId2"/>
          <a:srcRect l="3688" t="20610" r="7423" b="6626"/>
          <a:stretch/>
        </p:blipFill>
        <p:spPr>
          <a:xfrm>
            <a:off x="179511" y="980728"/>
            <a:ext cx="8866803" cy="4536504"/>
          </a:xfrm>
          <a:prstGeom prst="rect">
            <a:avLst/>
          </a:prstGeom>
        </p:spPr>
      </p:pic>
      <p:sp>
        <p:nvSpPr>
          <p:cNvPr id="3" name="Contenidor de text 2"/>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167900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CuadroTexto"/>
          <p:cNvSpPr txBox="1">
            <a:spLocks noChangeArrowheads="1"/>
          </p:cNvSpPr>
          <p:nvPr/>
        </p:nvSpPr>
        <p:spPr bwMode="auto">
          <a:xfrm>
            <a:off x="0" y="2757696"/>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1800" b="1" dirty="0">
                <a:solidFill>
                  <a:srgbClr val="C00000"/>
                </a:solidFill>
                <a:latin typeface="Arial" charset="0"/>
              </a:rPr>
              <a:t>Centre d’Iniciatives per a la Reinserció</a:t>
            </a:r>
          </a:p>
          <a:p>
            <a:pPr algn="ctr" eaLnBrk="1" hangingPunct="1">
              <a:spcBef>
                <a:spcPct val="0"/>
              </a:spcBef>
              <a:buFontTx/>
              <a:buNone/>
            </a:pPr>
            <a:endParaRPr lang="ca-ES" altLang="ca-ES" sz="1800" b="1" dirty="0">
              <a:solidFill>
                <a:srgbClr val="C00000"/>
              </a:solidFill>
              <a:latin typeface="Arial" charset="0"/>
            </a:endParaRPr>
          </a:p>
          <a:p>
            <a:pPr algn="ctr" eaLnBrk="1" hangingPunct="1">
              <a:spcBef>
                <a:spcPct val="0"/>
              </a:spcBef>
              <a:buFontTx/>
              <a:buNone/>
            </a:pPr>
            <a:r>
              <a:rPr lang="ca-ES" altLang="ca-ES" sz="1600" b="1" dirty="0" smtClean="0">
                <a:latin typeface="Arial" charset="0"/>
              </a:rPr>
              <a:t>Districte Administratiu</a:t>
            </a:r>
          </a:p>
          <a:p>
            <a:pPr algn="ctr" eaLnBrk="1" hangingPunct="1">
              <a:spcBef>
                <a:spcPct val="0"/>
              </a:spcBef>
              <a:buFontTx/>
              <a:buNone/>
            </a:pPr>
            <a:r>
              <a:rPr lang="ca-ES" altLang="ca-ES" sz="1600" b="1" dirty="0" smtClean="0">
                <a:latin typeface="Arial" charset="0"/>
              </a:rPr>
              <a:t>Foc, 57</a:t>
            </a:r>
            <a:endParaRPr lang="ca-ES" altLang="ca-ES" sz="1600" b="1" dirty="0">
              <a:latin typeface="Arial" charset="0"/>
            </a:endParaRPr>
          </a:p>
          <a:p>
            <a:pPr algn="ctr" eaLnBrk="1" hangingPunct="1">
              <a:spcBef>
                <a:spcPct val="0"/>
              </a:spcBef>
              <a:buFontTx/>
              <a:buNone/>
            </a:pPr>
            <a:r>
              <a:rPr lang="ca-ES" altLang="ca-ES" sz="1600" b="1" dirty="0" smtClean="0">
                <a:latin typeface="Arial" charset="0"/>
              </a:rPr>
              <a:t>08038 </a:t>
            </a:r>
            <a:r>
              <a:rPr lang="ca-ES" altLang="ca-ES" sz="1600" b="1" dirty="0">
                <a:latin typeface="Arial" charset="0"/>
              </a:rPr>
              <a:t>Barcelona</a:t>
            </a:r>
          </a:p>
          <a:p>
            <a:pPr algn="ctr" eaLnBrk="1" hangingPunct="1">
              <a:spcBef>
                <a:spcPct val="0"/>
              </a:spcBef>
              <a:buFontTx/>
              <a:buNone/>
            </a:pPr>
            <a:r>
              <a:rPr lang="ca-ES" altLang="ca-ES" sz="1600" b="1" dirty="0" smtClean="0">
                <a:latin typeface="Arial" charset="0"/>
              </a:rPr>
              <a:t>93 </a:t>
            </a:r>
            <a:r>
              <a:rPr lang="ca-ES" altLang="ca-ES" sz="1600" b="1" dirty="0">
                <a:latin typeface="Arial" charset="0"/>
              </a:rPr>
              <a:t>857 40 00</a:t>
            </a:r>
          </a:p>
          <a:p>
            <a:pPr algn="ctr" eaLnBrk="1" hangingPunct="1">
              <a:spcBef>
                <a:spcPct val="0"/>
              </a:spcBef>
              <a:buFontTx/>
              <a:buNone/>
            </a:pPr>
            <a:endParaRPr lang="ca-ES" altLang="ca-ES" sz="1800" b="1" dirty="0">
              <a:latin typeface="Arial" charset="0"/>
            </a:endParaRPr>
          </a:p>
          <a:p>
            <a:pPr algn="ctr" eaLnBrk="1" hangingPunct="1">
              <a:spcBef>
                <a:spcPct val="0"/>
              </a:spcBef>
              <a:buFontTx/>
              <a:buNone/>
            </a:pPr>
            <a:r>
              <a:rPr lang="ca-ES" altLang="ca-ES" sz="1400" dirty="0">
                <a:solidFill>
                  <a:schemeClr val="accent2"/>
                </a:solidFill>
                <a:latin typeface="Arial" charset="0"/>
                <a:hlinkClick r:id="rId2"/>
              </a:rPr>
              <a:t>cireinforma@gencat.cat</a:t>
            </a:r>
            <a:endParaRPr lang="ca-ES" altLang="ca-ES" sz="1400" dirty="0">
              <a:solidFill>
                <a:schemeClr val="accent2"/>
              </a:solidFill>
              <a:latin typeface="Arial" charset="0"/>
            </a:endParaRPr>
          </a:p>
          <a:p>
            <a:pPr algn="ctr" eaLnBrk="1" hangingPunct="1">
              <a:spcBef>
                <a:spcPct val="0"/>
              </a:spcBef>
              <a:buFontTx/>
              <a:buNone/>
            </a:pPr>
            <a:r>
              <a:rPr lang="ca-ES" altLang="ca-ES" sz="1400" dirty="0">
                <a:solidFill>
                  <a:schemeClr val="accent2"/>
                </a:solidFill>
                <a:latin typeface="Arial" charset="0"/>
                <a:hlinkClick r:id="rId3"/>
              </a:rPr>
              <a:t>cire.gencat.cat</a:t>
            </a:r>
            <a:endParaRPr lang="ca-ES" altLang="ca-ES" sz="1400" dirty="0">
              <a:solidFill>
                <a:schemeClr val="accent2"/>
              </a:solidFill>
              <a:latin typeface="Arial" charset="0"/>
            </a:endParaRPr>
          </a:p>
          <a:p>
            <a:pPr algn="ctr" eaLnBrk="1" hangingPunct="1">
              <a:spcBef>
                <a:spcPct val="0"/>
              </a:spcBef>
              <a:buFontTx/>
              <a:buNone/>
            </a:pPr>
            <a:r>
              <a:rPr lang="ca-ES" altLang="ca-ES" sz="1400" dirty="0">
                <a:solidFill>
                  <a:schemeClr val="accent2"/>
                </a:solidFill>
                <a:latin typeface="Arial" charset="0"/>
                <a:hlinkClick r:id="rId4"/>
              </a:rPr>
              <a:t>madeincire.cat</a:t>
            </a:r>
            <a:endParaRPr lang="ca-ES" altLang="ca-ES" sz="1400" dirty="0">
              <a:solidFill>
                <a:schemeClr val="accent2"/>
              </a:solidFill>
              <a:latin typeface="Arial" charset="0"/>
            </a:endParaRPr>
          </a:p>
          <a:p>
            <a:pPr eaLnBrk="1" hangingPunct="1">
              <a:spcBef>
                <a:spcPct val="0"/>
              </a:spcBef>
              <a:buFontTx/>
              <a:buNone/>
            </a:pPr>
            <a:endParaRPr lang="ca-ES" altLang="ca-ES" sz="1800" dirty="0">
              <a:latin typeface="Arial" charset="0"/>
            </a:endParaRPr>
          </a:p>
        </p:txBody>
      </p:sp>
      <p:sp>
        <p:nvSpPr>
          <p:cNvPr id="3" name="QuadreDeText 1"/>
          <p:cNvSpPr txBox="1">
            <a:spLocks noChangeArrowheads="1"/>
          </p:cNvSpPr>
          <p:nvPr/>
        </p:nvSpPr>
        <p:spPr bwMode="auto">
          <a:xfrm>
            <a:off x="0" y="836712"/>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ca-ES" altLang="ca-ES" sz="4000" b="1" dirty="0">
                <a:solidFill>
                  <a:srgbClr val="C00000"/>
                </a:solidFill>
                <a:latin typeface="Arial" panose="020B0604020202020204" pitchFamily="34" charset="0"/>
              </a:rPr>
              <a:t>Moltes gràcies per la seva atenció</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A</a:t>
            </a:r>
            <a:r>
              <a:rPr lang="ca-ES" u="none" dirty="0" smtClean="0">
                <a:ea typeface="+mj-ea"/>
              </a:rPr>
              <a:t>ntecedents</a:t>
            </a:r>
            <a:endParaRPr lang="ca-ES" u="none" dirty="0">
              <a:ea typeface="+mj-ea"/>
            </a:endParaRPr>
          </a:p>
        </p:txBody>
      </p:sp>
      <p:sp>
        <p:nvSpPr>
          <p:cNvPr id="3" name="Rectangle 2"/>
          <p:cNvSpPr/>
          <p:nvPr/>
        </p:nvSpPr>
        <p:spPr>
          <a:xfrm>
            <a:off x="539552" y="1340768"/>
            <a:ext cx="7848872" cy="4031873"/>
          </a:xfrm>
          <a:prstGeom prst="rect">
            <a:avLst/>
          </a:prstGeom>
        </p:spPr>
        <p:txBody>
          <a:bodyPr wrap="square">
            <a:spAutoFit/>
          </a:bodyPr>
          <a:lstStyle/>
          <a:p>
            <a:pPr marL="285750" indent="-285750">
              <a:buFont typeface="Wingdings" panose="05000000000000000000" pitchFamily="2" charset="2"/>
              <a:buChar char="q"/>
            </a:pPr>
            <a:r>
              <a:rPr lang="ca-ES" sz="1600" dirty="0" smtClean="0"/>
              <a:t>La </a:t>
            </a:r>
            <a:r>
              <a:rPr lang="ca-ES" sz="1600" dirty="0"/>
              <a:t>Generalitat de Catalunya va assumir el repte de </a:t>
            </a:r>
            <a:r>
              <a:rPr lang="ca-ES" sz="1600" b="1" dirty="0"/>
              <a:t>gestionar l'activitat penitenciària</a:t>
            </a:r>
            <a:r>
              <a:rPr lang="ca-ES" sz="1600" dirty="0"/>
              <a:t> a Catalunya amb l'article 11.1 de l'Estatut d'autonomia de Catalunya del </a:t>
            </a:r>
            <a:r>
              <a:rPr lang="ca-ES" sz="1600" dirty="0" smtClean="0"/>
              <a:t>1979.</a:t>
            </a:r>
          </a:p>
          <a:p>
            <a:pPr marL="285750" indent="-285750">
              <a:buFont typeface="Wingdings" panose="05000000000000000000" pitchFamily="2" charset="2"/>
              <a:buChar char="q"/>
            </a:pPr>
            <a:endParaRPr lang="ca-ES" sz="1600" dirty="0" smtClean="0"/>
          </a:p>
          <a:p>
            <a:pPr marL="285750" indent="-285750">
              <a:buFont typeface="Wingdings" panose="05000000000000000000" pitchFamily="2" charset="2"/>
              <a:buChar char="q"/>
            </a:pPr>
            <a:r>
              <a:rPr lang="ca-ES" sz="1600" dirty="0" smtClean="0"/>
              <a:t>Des </a:t>
            </a:r>
            <a:r>
              <a:rPr lang="ca-ES" sz="1600" dirty="0"/>
              <a:t>de l'1 de gener de 1984 exerceix competències en aquesta matèria d'una manera efectiva, </a:t>
            </a:r>
            <a:r>
              <a:rPr lang="ca-ES" sz="1600" dirty="0" smtClean="0"/>
              <a:t>ja </a:t>
            </a:r>
            <a:r>
              <a:rPr lang="ca-ES" sz="1600" dirty="0"/>
              <a:t>que té els mitjans i els serveis penitenciaris transferits </a:t>
            </a:r>
            <a:r>
              <a:rPr lang="ca-ES" sz="1600" dirty="0" smtClean="0"/>
              <a:t>pel </a:t>
            </a:r>
            <a:r>
              <a:rPr lang="ca-ES" sz="1600" b="1" dirty="0" smtClean="0"/>
              <a:t>Reial decret 3482/1983, del 28 de desembre</a:t>
            </a:r>
            <a:r>
              <a:rPr lang="ca-ES" sz="1600" dirty="0" smtClean="0"/>
              <a:t>, </a:t>
            </a:r>
            <a:r>
              <a:rPr lang="ca-ES" sz="1600" dirty="0"/>
              <a:t>sobre traspassos de serveis de l'Estat a la Generalitat de Catalunya </a:t>
            </a:r>
            <a:r>
              <a:rPr lang="ca-ES" sz="1600" b="1" dirty="0"/>
              <a:t>en matèria d'administració </a:t>
            </a:r>
            <a:r>
              <a:rPr lang="ca-ES" sz="1600" b="1" dirty="0" smtClean="0"/>
              <a:t>penitenciària.</a:t>
            </a:r>
          </a:p>
          <a:p>
            <a:pPr marL="285750" indent="-285750">
              <a:buFont typeface="Wingdings" panose="05000000000000000000" pitchFamily="2" charset="2"/>
              <a:buChar char="q"/>
            </a:pPr>
            <a:endParaRPr lang="ca-ES" sz="1600" dirty="0"/>
          </a:p>
          <a:p>
            <a:pPr marL="285750" indent="-285750">
              <a:buFont typeface="Wingdings" panose="05000000000000000000" pitchFamily="2" charset="2"/>
              <a:buChar char="q"/>
            </a:pPr>
            <a:r>
              <a:rPr lang="ca-ES" sz="1600" dirty="0" smtClean="0"/>
              <a:t>Catalunya </a:t>
            </a:r>
            <a:r>
              <a:rPr lang="ca-ES" sz="1600" dirty="0"/>
              <a:t>esdevé </a:t>
            </a:r>
            <a:r>
              <a:rPr lang="ca-ES" sz="1600" dirty="0" smtClean="0"/>
              <a:t>en aquell moment l’única </a:t>
            </a:r>
            <a:r>
              <a:rPr lang="ca-ES" sz="1600" dirty="0"/>
              <a:t>c</a:t>
            </a:r>
            <a:r>
              <a:rPr lang="ca-ES" sz="1600" dirty="0" smtClean="0"/>
              <a:t>omunitat </a:t>
            </a:r>
            <a:r>
              <a:rPr lang="ca-ES" sz="1600" dirty="0"/>
              <a:t>a</a:t>
            </a:r>
            <a:r>
              <a:rPr lang="ca-ES" sz="1600" dirty="0" smtClean="0"/>
              <a:t>utònoma </a:t>
            </a:r>
            <a:r>
              <a:rPr lang="ca-ES" sz="1600" dirty="0"/>
              <a:t>de l’Estat espanyol amb competència </a:t>
            </a:r>
            <a:r>
              <a:rPr lang="ca-ES" sz="1600" dirty="0" smtClean="0"/>
              <a:t>en </a:t>
            </a:r>
            <a:r>
              <a:rPr lang="ca-ES" sz="1600" dirty="0"/>
              <a:t>aquesta matèria</a:t>
            </a:r>
            <a:r>
              <a:rPr lang="ca-ES" sz="1600" dirty="0" smtClean="0"/>
              <a:t>.</a:t>
            </a:r>
          </a:p>
          <a:p>
            <a:pPr marL="285750" indent="-285750">
              <a:buFont typeface="Wingdings" panose="05000000000000000000" pitchFamily="2" charset="2"/>
              <a:buChar char="q"/>
            </a:pPr>
            <a:endParaRPr lang="ca-ES" sz="1600" dirty="0"/>
          </a:p>
          <a:p>
            <a:pPr marL="285750" indent="-285750">
              <a:buFont typeface="Wingdings" panose="05000000000000000000" pitchFamily="2" charset="2"/>
              <a:buChar char="q"/>
            </a:pPr>
            <a:r>
              <a:rPr lang="ca-ES" sz="1600" i="1" dirty="0"/>
              <a:t>E</a:t>
            </a:r>
            <a:r>
              <a:rPr lang="ca-ES" sz="1600" i="1" dirty="0" smtClean="0"/>
              <a:t>l País Basc, en virtut de Reial decret 474/2021, de 29 de de juny, sobre traspàs de funcions i serveis de l’Administració de l’Estat a la comunitat autònoma del País Basc sobre execució de la legislació de l’Estat en matèria penitenciària, té actualment també assumides aquestes competències. </a:t>
            </a:r>
            <a:endParaRPr lang="ca-ES" sz="1600" i="1" dirty="0"/>
          </a:p>
        </p:txBody>
      </p:sp>
    </p:spTree>
    <p:extLst>
      <p:ext uri="{BB962C8B-B14F-4D97-AF65-F5344CB8AC3E}">
        <p14:creationId xmlns:p14="http://schemas.microsoft.com/office/powerpoint/2010/main" val="79534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A</a:t>
            </a:r>
            <a:r>
              <a:rPr lang="ca-ES" u="none" dirty="0" smtClean="0">
                <a:ea typeface="+mj-ea"/>
              </a:rPr>
              <a:t>ntecedents</a:t>
            </a:r>
            <a:endParaRPr lang="ca-ES" u="none" dirty="0">
              <a:ea typeface="+mj-ea"/>
            </a:endParaRPr>
          </a:p>
        </p:txBody>
      </p:sp>
      <p:sp>
        <p:nvSpPr>
          <p:cNvPr id="3" name="Rectangle 2"/>
          <p:cNvSpPr/>
          <p:nvPr/>
        </p:nvSpPr>
        <p:spPr>
          <a:xfrm>
            <a:off x="467544" y="1115616"/>
            <a:ext cx="7848872" cy="4924425"/>
          </a:xfrm>
          <a:prstGeom prst="rect">
            <a:avLst/>
          </a:prstGeom>
        </p:spPr>
        <p:txBody>
          <a:bodyPr wrap="square">
            <a:spAutoFit/>
          </a:bodyPr>
          <a:lstStyle/>
          <a:p>
            <a:pPr marL="285750" indent="-285750">
              <a:buFont typeface="Wingdings" panose="05000000000000000000" pitchFamily="2" charset="2"/>
              <a:buChar char="q"/>
            </a:pPr>
            <a:r>
              <a:rPr lang="ca-ES" sz="1600" b="1" dirty="0" smtClean="0"/>
              <a:t>1989</a:t>
            </a:r>
            <a:r>
              <a:rPr lang="ca-ES" sz="1600" dirty="0" smtClean="0"/>
              <a:t>. Es crea el CIRE mitjançant la </a:t>
            </a:r>
            <a:r>
              <a:rPr lang="ca-ES" sz="1600" b="1" dirty="0" smtClean="0"/>
              <a:t>Llei 5/1989, de 12 de maig, </a:t>
            </a:r>
            <a:r>
              <a:rPr lang="ca-ES" sz="1600" dirty="0" smtClean="0"/>
              <a:t>per a poder satisfer el dret al treball de les persones internes en establiments penitenciaris de Catalunya.</a:t>
            </a:r>
          </a:p>
          <a:p>
            <a:pPr marL="285750" indent="-285750">
              <a:buFont typeface="Wingdings" panose="05000000000000000000" pitchFamily="2" charset="2"/>
              <a:buChar char="q"/>
            </a:pPr>
            <a:endParaRPr lang="ca-ES" sz="1600" dirty="0" smtClean="0"/>
          </a:p>
          <a:p>
            <a:pPr lvl="1"/>
            <a:r>
              <a:rPr lang="ca-ES" sz="1400" dirty="0" smtClean="0"/>
              <a:t>Els seus estatuts s’aprovaren mitjançant el Decret 209/1989, de 3 de juliol, i s’adopta la </a:t>
            </a:r>
            <a:r>
              <a:rPr lang="ca-ES" sz="1400" b="1" dirty="0" smtClean="0"/>
              <a:t>fórmula jurídica d’empresa pública amb la naturalesa d'entitat de dret públic sotmesa al dret privat </a:t>
            </a:r>
            <a:r>
              <a:rPr lang="ca-ES" sz="1400" dirty="0" smtClean="0"/>
              <a:t>com a fórmula organitzativa més idònia per a dur-ho a terme. </a:t>
            </a:r>
          </a:p>
          <a:p>
            <a:pPr marL="285750" indent="-285750">
              <a:buFont typeface="Wingdings" panose="05000000000000000000" pitchFamily="2" charset="2"/>
              <a:buChar char="q"/>
            </a:pPr>
            <a:endParaRPr lang="ca-ES" sz="1600" dirty="0" smtClean="0"/>
          </a:p>
          <a:p>
            <a:pPr marL="285750" indent="-285750">
              <a:buFont typeface="Wingdings" panose="05000000000000000000" pitchFamily="2" charset="2"/>
              <a:buChar char="q"/>
            </a:pPr>
            <a:r>
              <a:rPr lang="ca-ES" sz="1600" b="1" dirty="0" smtClean="0"/>
              <a:t>2001</a:t>
            </a:r>
            <a:r>
              <a:rPr lang="ca-ES" sz="1600" dirty="0" smtClean="0"/>
              <a:t>. S’aprova el </a:t>
            </a:r>
            <a:r>
              <a:rPr lang="ca-ES" sz="1600" b="1" dirty="0" smtClean="0"/>
              <a:t>Reial decret 782/2001, del 6 de juliol, </a:t>
            </a:r>
            <a:r>
              <a:rPr lang="ca-ES" sz="1600" dirty="0" smtClean="0"/>
              <a:t>pel qual es regula la relació laboral de caràcter especial dels penats que exerceixin activitats laborals en tallers penitenciaris i la protecció de Seguretat Social dels sotmesos a penes de treball en benefici de la comunitat</a:t>
            </a:r>
          </a:p>
          <a:p>
            <a:pPr marL="285750" indent="-285750">
              <a:buFont typeface="Wingdings" panose="05000000000000000000" pitchFamily="2" charset="2"/>
              <a:buChar char="q"/>
            </a:pPr>
            <a:endParaRPr lang="ca-ES" sz="1600" dirty="0" smtClean="0"/>
          </a:p>
          <a:p>
            <a:pPr lvl="1"/>
            <a:r>
              <a:rPr lang="ca-ES" sz="1400" dirty="0" smtClean="0"/>
              <a:t>És de cabdal importància per al CIRE ja que aquest RD regula </a:t>
            </a:r>
            <a:r>
              <a:rPr lang="ca-ES" sz="1400" dirty="0"/>
              <a:t>la relació laboral de caràcter especial entre l'organisme autònom Treball i Prestacions Penitenciàries, o l'organisme autonòmic equivalent, i </a:t>
            </a:r>
            <a:r>
              <a:rPr lang="ca-ES" sz="1400" dirty="0" smtClean="0"/>
              <a:t>les persones internes que exerceixen </a:t>
            </a:r>
            <a:r>
              <a:rPr lang="ca-ES" sz="1400" dirty="0"/>
              <a:t>una activitat laboral en els tallers productius dels centres </a:t>
            </a:r>
            <a:r>
              <a:rPr lang="ca-ES" sz="1400" dirty="0" smtClean="0"/>
              <a:t>penitenciaris. </a:t>
            </a:r>
            <a:endParaRPr lang="ca-ES" sz="1400" dirty="0"/>
          </a:p>
          <a:p>
            <a:pPr lvl="1"/>
            <a:endParaRPr lang="ca-ES" sz="1400" dirty="0" smtClean="0"/>
          </a:p>
          <a:p>
            <a:pPr lvl="1"/>
            <a:r>
              <a:rPr lang="ca-ES" sz="1400" dirty="0" smtClean="0"/>
              <a:t>Cal destacar que el RD exclou de l’àmbit d’actuació les activitats desenvolupades per persones internes de règim obert per a empresaris, que resten regulades per la legislació laboral comuna.</a:t>
            </a:r>
            <a:endParaRPr lang="ca-ES" sz="1400" dirty="0"/>
          </a:p>
        </p:txBody>
      </p:sp>
    </p:spTree>
    <p:extLst>
      <p:ext uri="{BB962C8B-B14F-4D97-AF65-F5344CB8AC3E}">
        <p14:creationId xmlns:p14="http://schemas.microsoft.com/office/powerpoint/2010/main" val="351151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A</a:t>
            </a:r>
            <a:r>
              <a:rPr lang="ca-ES" u="none" dirty="0" smtClean="0">
                <a:ea typeface="+mj-ea"/>
              </a:rPr>
              <a:t>ntecedents</a:t>
            </a:r>
            <a:endParaRPr lang="ca-ES" u="none" dirty="0">
              <a:ea typeface="+mj-ea"/>
            </a:endParaRPr>
          </a:p>
        </p:txBody>
      </p:sp>
      <p:sp>
        <p:nvSpPr>
          <p:cNvPr id="3" name="Rectangle 2"/>
          <p:cNvSpPr/>
          <p:nvPr/>
        </p:nvSpPr>
        <p:spPr>
          <a:xfrm>
            <a:off x="467544" y="980728"/>
            <a:ext cx="7848872" cy="5047536"/>
          </a:xfrm>
          <a:prstGeom prst="rect">
            <a:avLst/>
          </a:prstGeom>
        </p:spPr>
        <p:txBody>
          <a:bodyPr wrap="square">
            <a:spAutoFit/>
          </a:bodyPr>
          <a:lstStyle/>
          <a:p>
            <a:pPr marL="285750" indent="-285750">
              <a:buFont typeface="Wingdings" panose="05000000000000000000" pitchFamily="2" charset="2"/>
              <a:buChar char="q"/>
            </a:pPr>
            <a:r>
              <a:rPr lang="ca-ES" sz="1600" b="1" dirty="0" smtClean="0"/>
              <a:t>2002. </a:t>
            </a:r>
            <a:r>
              <a:rPr lang="ca-ES" sz="1600" dirty="0" smtClean="0"/>
              <a:t>El </a:t>
            </a:r>
            <a:r>
              <a:rPr lang="ca-ES" sz="1600" dirty="0"/>
              <a:t>Govern de la Generalitat, a través del Departament de Justícia i Interior, va </a:t>
            </a:r>
            <a:r>
              <a:rPr lang="ca-ES" sz="1600" dirty="0" smtClean="0"/>
              <a:t>donar </a:t>
            </a:r>
            <a:r>
              <a:rPr lang="ca-ES" sz="1600" dirty="0"/>
              <a:t>impuls i coherència a la política de reinserció </a:t>
            </a:r>
            <a:r>
              <a:rPr lang="ca-ES" sz="1600" dirty="0" smtClean="0"/>
              <a:t>sociolaboral.</a:t>
            </a:r>
          </a:p>
          <a:p>
            <a:pPr marL="285750" indent="-285750">
              <a:buFont typeface="Wingdings" panose="05000000000000000000" pitchFamily="2" charset="2"/>
              <a:buChar char="q"/>
            </a:pPr>
            <a:endParaRPr lang="ca-ES" sz="1600" dirty="0" smtClean="0"/>
          </a:p>
          <a:p>
            <a:pPr lvl="1"/>
            <a:r>
              <a:rPr lang="ca-ES" sz="1400" dirty="0" smtClean="0"/>
              <a:t>Atribueix </a:t>
            </a:r>
            <a:r>
              <a:rPr lang="ca-ES" sz="1400" dirty="0"/>
              <a:t>únicament al CIRE les </a:t>
            </a:r>
            <a:r>
              <a:rPr lang="ca-ES" sz="1400" b="1" dirty="0"/>
              <a:t>competències per a desenvolupar les diferents fases de la seva implementació i execució,</a:t>
            </a:r>
            <a:r>
              <a:rPr lang="ca-ES" sz="1400" dirty="0"/>
              <a:t> esdevenint la formació professional ocupacional, el treball productiu i la </a:t>
            </a:r>
            <a:r>
              <a:rPr lang="ca-ES" sz="1400" dirty="0" smtClean="0"/>
              <a:t>inserció com a </a:t>
            </a:r>
            <a:r>
              <a:rPr lang="ca-ES" sz="1400" dirty="0"/>
              <a:t>eixos vertebradors de la </a:t>
            </a:r>
            <a:r>
              <a:rPr lang="ca-ES" sz="1400" dirty="0" smtClean="0"/>
              <a:t>mateixa.</a:t>
            </a:r>
          </a:p>
          <a:p>
            <a:pPr lvl="1"/>
            <a:endParaRPr lang="ca-ES" sz="1600" dirty="0"/>
          </a:p>
          <a:p>
            <a:pPr lvl="1"/>
            <a:r>
              <a:rPr lang="ca-ES" sz="1600" dirty="0" smtClean="0"/>
              <a:t>És </a:t>
            </a:r>
            <a:r>
              <a:rPr lang="ca-ES" sz="1600" dirty="0"/>
              <a:t>en aquest moment a on té el seu </a:t>
            </a:r>
            <a:r>
              <a:rPr lang="ca-ES" sz="1600" b="1" dirty="0"/>
              <a:t>origen l’actual model </a:t>
            </a:r>
            <a:r>
              <a:rPr lang="ca-ES" sz="1600" b="1" dirty="0" smtClean="0"/>
              <a:t>FOI (formació, ocupació i inserció). </a:t>
            </a:r>
          </a:p>
          <a:p>
            <a:pPr lvl="1"/>
            <a:endParaRPr lang="ca-ES" sz="1600" b="1" dirty="0"/>
          </a:p>
          <a:p>
            <a:pPr marL="285750" indent="-285750">
              <a:buFont typeface="Wingdings" panose="05000000000000000000" pitchFamily="2" charset="2"/>
              <a:buChar char="q"/>
            </a:pPr>
            <a:r>
              <a:rPr lang="ca-ES" sz="1600" b="1" dirty="0" smtClean="0"/>
              <a:t>2006.</a:t>
            </a:r>
            <a:r>
              <a:rPr lang="ca-ES" sz="1600" dirty="0" smtClean="0"/>
              <a:t> S’aprova el </a:t>
            </a:r>
            <a:r>
              <a:rPr lang="ca-ES" sz="1600" b="1" dirty="0" smtClean="0"/>
              <a:t>Nou </a:t>
            </a:r>
            <a:r>
              <a:rPr lang="ca-ES" sz="1600" b="1" dirty="0"/>
              <a:t>Estatut d’Autonomia de </a:t>
            </a:r>
            <a:r>
              <a:rPr lang="ca-ES" sz="1600" b="1" dirty="0" smtClean="0"/>
              <a:t>Catalunya.</a:t>
            </a:r>
            <a:endParaRPr lang="ca-ES" sz="1600" dirty="0"/>
          </a:p>
          <a:p>
            <a:pPr marL="285750" indent="-285750">
              <a:buFont typeface="Wingdings" panose="05000000000000000000" pitchFamily="2" charset="2"/>
              <a:buChar char="q"/>
            </a:pPr>
            <a:endParaRPr lang="ca-ES" sz="1600" dirty="0" smtClean="0"/>
          </a:p>
          <a:p>
            <a:pPr lvl="1"/>
            <a:r>
              <a:rPr lang="ca-ES" sz="1400" dirty="0" smtClean="0"/>
              <a:t>En </a:t>
            </a:r>
            <a:r>
              <a:rPr lang="ca-ES" sz="1400" dirty="0"/>
              <a:t>el seu article </a:t>
            </a:r>
            <a:r>
              <a:rPr lang="ca-ES" sz="1400" dirty="0" smtClean="0"/>
              <a:t>168.1 </a:t>
            </a:r>
            <a:r>
              <a:rPr lang="ca-ES" sz="1400" dirty="0"/>
              <a:t>atribueix competències executives a la Generalitat perquè pugui planificar i organitzar el treball remunerat de la població reclusa i també l’execució de les activitat d'inserció</a:t>
            </a:r>
            <a:r>
              <a:rPr lang="ca-ES" sz="1400" dirty="0" smtClean="0"/>
              <a:t>.</a:t>
            </a:r>
          </a:p>
          <a:p>
            <a:pPr lvl="1"/>
            <a:endParaRPr lang="ca-ES" sz="1400" dirty="0"/>
          </a:p>
          <a:p>
            <a:pPr marL="285750" indent="-285750">
              <a:buFont typeface="Wingdings" panose="05000000000000000000" pitchFamily="2" charset="2"/>
              <a:buChar char="q"/>
            </a:pPr>
            <a:r>
              <a:rPr lang="ca-ES" sz="1600" b="1" dirty="0" smtClean="0"/>
              <a:t>2006. </a:t>
            </a:r>
            <a:r>
              <a:rPr lang="ca-ES" sz="1600" dirty="0" smtClean="0"/>
              <a:t>Decret 329/2006, del 5 de setembre, pel </a:t>
            </a:r>
            <a:r>
              <a:rPr lang="ca-ES" sz="1600" dirty="0"/>
              <a:t>qual s'aprova el </a:t>
            </a:r>
            <a:r>
              <a:rPr lang="ca-ES" sz="1600" b="1" dirty="0"/>
              <a:t>Reglament d'organització i funcionament dels </a:t>
            </a:r>
            <a:r>
              <a:rPr lang="ca-ES" sz="1600" b="1" dirty="0" smtClean="0"/>
              <a:t>serveis </a:t>
            </a:r>
            <a:r>
              <a:rPr lang="ca-ES" sz="1600" b="1" dirty="0"/>
              <a:t>d'execució penal a </a:t>
            </a:r>
            <a:r>
              <a:rPr lang="ca-ES" sz="1600" b="1" dirty="0" smtClean="0"/>
              <a:t>Catalunya.</a:t>
            </a:r>
            <a:r>
              <a:rPr lang="ca-ES" sz="1600" dirty="0" smtClean="0"/>
              <a:t> </a:t>
            </a:r>
          </a:p>
          <a:p>
            <a:pPr lvl="1"/>
            <a:endParaRPr lang="ca-ES" sz="1600" dirty="0"/>
          </a:p>
          <a:p>
            <a:pPr lvl="1"/>
            <a:r>
              <a:rPr lang="ca-ES" sz="1600" dirty="0" smtClean="0"/>
              <a:t>Possibilita </a:t>
            </a:r>
            <a:r>
              <a:rPr lang="ca-ES" sz="1600" dirty="0"/>
              <a:t>que el CIRE </a:t>
            </a:r>
            <a:r>
              <a:rPr lang="ca-ES" sz="1600" b="1" dirty="0"/>
              <a:t>gestioni els serveis </a:t>
            </a:r>
            <a:r>
              <a:rPr lang="ca-ES" sz="1600" b="1" dirty="0" smtClean="0"/>
              <a:t>de botiga (economat), </a:t>
            </a:r>
            <a:r>
              <a:rPr lang="ca-ES" sz="1600" b="1" dirty="0"/>
              <a:t>alimentació i cafeteria com a </a:t>
            </a:r>
            <a:r>
              <a:rPr lang="ca-ES" sz="1600" b="1" dirty="0" smtClean="0"/>
              <a:t>tallers productius </a:t>
            </a:r>
            <a:r>
              <a:rPr lang="ca-ES" sz="1600" b="1" dirty="0"/>
              <a:t>FOI</a:t>
            </a:r>
            <a:r>
              <a:rPr lang="ca-ES" sz="1600" b="1" dirty="0" smtClean="0"/>
              <a:t>.</a:t>
            </a:r>
          </a:p>
        </p:txBody>
      </p:sp>
    </p:spTree>
    <p:extLst>
      <p:ext uri="{BB962C8B-B14F-4D97-AF65-F5344CB8AC3E}">
        <p14:creationId xmlns:p14="http://schemas.microsoft.com/office/powerpoint/2010/main" val="1972595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A</a:t>
            </a:r>
            <a:r>
              <a:rPr lang="ca-ES" u="none" dirty="0" smtClean="0">
                <a:ea typeface="+mj-ea"/>
              </a:rPr>
              <a:t>ntecedents</a:t>
            </a:r>
            <a:endParaRPr lang="ca-ES" u="none" dirty="0">
              <a:ea typeface="+mj-ea"/>
            </a:endParaRPr>
          </a:p>
        </p:txBody>
      </p:sp>
      <p:sp>
        <p:nvSpPr>
          <p:cNvPr id="3" name="Rectangle 2"/>
          <p:cNvSpPr/>
          <p:nvPr/>
        </p:nvSpPr>
        <p:spPr>
          <a:xfrm>
            <a:off x="467544" y="1115616"/>
            <a:ext cx="7848872" cy="4524315"/>
          </a:xfrm>
          <a:prstGeom prst="rect">
            <a:avLst/>
          </a:prstGeom>
        </p:spPr>
        <p:txBody>
          <a:bodyPr wrap="square">
            <a:spAutoFit/>
          </a:bodyPr>
          <a:lstStyle/>
          <a:p>
            <a:pPr marL="285750" indent="-285750">
              <a:buFont typeface="Wingdings" panose="05000000000000000000" pitchFamily="2" charset="2"/>
              <a:buChar char="q"/>
            </a:pPr>
            <a:r>
              <a:rPr lang="ca-ES" sz="1600" b="1" dirty="0" smtClean="0">
                <a:latin typeface="Arial" panose="020B0604020202020204" pitchFamily="34" charset="0"/>
                <a:cs typeface="Arial" panose="020B0604020202020204" pitchFamily="34" charset="0"/>
              </a:rPr>
              <a:t>2009. </a:t>
            </a:r>
            <a:r>
              <a:rPr lang="ca-ES" sz="1600" dirty="0">
                <a:latin typeface="Arial" panose="020B0604020202020204" pitchFamily="34" charset="0"/>
                <a:cs typeface="Arial" panose="020B0604020202020204" pitchFamily="34" charset="0"/>
              </a:rPr>
              <a:t>El Parlament de Catalunya aprova la </a:t>
            </a:r>
            <a:r>
              <a:rPr lang="ca-ES" sz="1600" b="1" dirty="0">
                <a:latin typeface="Arial" panose="020B0604020202020204" pitchFamily="34" charset="0"/>
                <a:cs typeface="Arial" panose="020B0604020202020204" pitchFamily="34" charset="0"/>
              </a:rPr>
              <a:t>Llei 23/2009, del 23 de desembre, del Centre d’Iniciatives per a la </a:t>
            </a:r>
            <a:r>
              <a:rPr lang="ca-ES" sz="1600" b="1" dirty="0" smtClean="0">
                <a:latin typeface="Arial" panose="020B0604020202020204" pitchFamily="34" charset="0"/>
                <a:cs typeface="Arial" panose="020B0604020202020204" pitchFamily="34" charset="0"/>
              </a:rPr>
              <a:t>Reinserció</a:t>
            </a:r>
            <a:r>
              <a:rPr lang="ca-ES" sz="1600" dirty="0" smtClean="0">
                <a:latin typeface="Arial" panose="020B0604020202020204" pitchFamily="34" charset="0"/>
                <a:cs typeface="Arial" panose="020B0604020202020204" pitchFamily="34" charset="0"/>
              </a:rPr>
              <a:t>, motivada per:</a:t>
            </a:r>
          </a:p>
          <a:p>
            <a:pPr marL="285750" indent="-285750">
              <a:buFont typeface="Wingdings" panose="05000000000000000000" pitchFamily="2" charset="2"/>
              <a:buChar char="q"/>
            </a:pPr>
            <a:endParaRPr lang="ca-E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ca-ES" sz="1600" dirty="0" smtClean="0"/>
              <a:t>Canvis </a:t>
            </a:r>
            <a:r>
              <a:rPr lang="ca-ES" sz="1600" dirty="0"/>
              <a:t>organitzatius i estructurals dels centres penitenciaris i </a:t>
            </a:r>
            <a:r>
              <a:rPr lang="ca-ES" sz="1600" dirty="0" smtClean="0"/>
              <a:t>educatius de justícia juvenil</a:t>
            </a:r>
          </a:p>
          <a:p>
            <a:pPr marL="742950" lvl="1" indent="-285750">
              <a:buFont typeface="Arial" panose="020B0604020202020204" pitchFamily="34" charset="0"/>
              <a:buChar char="•"/>
            </a:pPr>
            <a:r>
              <a:rPr lang="ca-ES" sz="1600" dirty="0" smtClean="0"/>
              <a:t>Augment </a:t>
            </a:r>
            <a:r>
              <a:rPr lang="ca-ES" sz="1600" dirty="0"/>
              <a:t>i canvis de la població </a:t>
            </a:r>
            <a:r>
              <a:rPr lang="ca-ES" sz="1600" dirty="0" smtClean="0"/>
              <a:t>penitenciària</a:t>
            </a:r>
          </a:p>
          <a:p>
            <a:pPr marL="742950" lvl="1" indent="-285750">
              <a:buFont typeface="Arial" panose="020B0604020202020204" pitchFamily="34" charset="0"/>
              <a:buChar char="•"/>
            </a:pPr>
            <a:r>
              <a:rPr lang="ca-ES" sz="1600" dirty="0" smtClean="0"/>
              <a:t>Creixent </a:t>
            </a:r>
            <a:r>
              <a:rPr lang="ca-ES" sz="1600" dirty="0"/>
              <a:t>demanda de llocs de </a:t>
            </a:r>
            <a:r>
              <a:rPr lang="ca-ES" sz="1600" dirty="0" smtClean="0"/>
              <a:t>treball</a:t>
            </a:r>
          </a:p>
          <a:p>
            <a:pPr marL="742950" lvl="1" indent="-285750">
              <a:buFont typeface="Arial" panose="020B0604020202020204" pitchFamily="34" charset="0"/>
              <a:buChar char="•"/>
            </a:pPr>
            <a:r>
              <a:rPr lang="ca-ES" sz="1600" dirty="0" smtClean="0"/>
              <a:t>Necessitat </a:t>
            </a:r>
            <a:r>
              <a:rPr lang="ca-ES" sz="1600" dirty="0"/>
              <a:t>de crear nous i millors itineraris FOI </a:t>
            </a:r>
          </a:p>
          <a:p>
            <a:pPr marL="742950" lvl="1" indent="-285750">
              <a:buFont typeface="Arial" panose="020B0604020202020204" pitchFamily="34" charset="0"/>
              <a:buChar char="•"/>
            </a:pPr>
            <a:r>
              <a:rPr lang="ca-ES" sz="1600" dirty="0" smtClean="0"/>
              <a:t>Afrontar </a:t>
            </a:r>
            <a:r>
              <a:rPr lang="ca-ES" sz="1600" dirty="0"/>
              <a:t>nous reptes i </a:t>
            </a:r>
            <a:r>
              <a:rPr lang="ca-ES" sz="1600" dirty="0" smtClean="0"/>
              <a:t>continuar creixent</a:t>
            </a:r>
          </a:p>
          <a:p>
            <a:pPr marL="742950" lvl="1" indent="-285750">
              <a:buFont typeface="Arial" panose="020B0604020202020204" pitchFamily="34" charset="0"/>
              <a:buChar char="•"/>
            </a:pPr>
            <a:r>
              <a:rPr lang="ca-ES" sz="1600" dirty="0" smtClean="0"/>
              <a:t>Poder donar </a:t>
            </a:r>
            <a:r>
              <a:rPr lang="ca-ES" sz="1600" dirty="0"/>
              <a:t>noves respostes amb les eines més adequades per afavorir la reinserció sociolaboral de les persones privades de </a:t>
            </a:r>
            <a:r>
              <a:rPr lang="ca-ES" sz="1600" dirty="0" smtClean="0"/>
              <a:t>llibertat</a:t>
            </a:r>
          </a:p>
          <a:p>
            <a:pPr marL="285750" indent="-285750">
              <a:buFont typeface="Wingdings" panose="05000000000000000000" pitchFamily="2" charset="2"/>
              <a:buChar char="q"/>
            </a:pPr>
            <a:endParaRPr lang="ca-E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ca-ES" sz="1600" b="1" dirty="0" smtClean="0"/>
              <a:t>2013. </a:t>
            </a:r>
            <a:r>
              <a:rPr lang="ca-ES" sz="1600" dirty="0" smtClean="0"/>
              <a:t>Aprovació </a:t>
            </a:r>
            <a:r>
              <a:rPr lang="ca-ES" sz="1600" dirty="0"/>
              <a:t>del </a:t>
            </a:r>
            <a:r>
              <a:rPr lang="ca-ES" sz="1600" b="1" dirty="0" smtClean="0"/>
              <a:t>Decret </a:t>
            </a:r>
            <a:r>
              <a:rPr lang="ca-ES" sz="1600" b="1" dirty="0"/>
              <a:t>210/2013, de 30 de juliol, els Estatuts del Centre d’Iniciatives per a la </a:t>
            </a:r>
            <a:r>
              <a:rPr lang="ca-ES" sz="1600" b="1" dirty="0" smtClean="0"/>
              <a:t>Reinserció</a:t>
            </a:r>
            <a:r>
              <a:rPr lang="ca-ES" sz="1600" dirty="0" smtClean="0"/>
              <a:t>.</a:t>
            </a:r>
          </a:p>
          <a:p>
            <a:pPr marL="285750" indent="-285750">
              <a:buFont typeface="Wingdings" panose="05000000000000000000" pitchFamily="2" charset="2"/>
              <a:buChar char="q"/>
            </a:pPr>
            <a:endParaRPr lang="ca-ES" sz="1600" dirty="0"/>
          </a:p>
          <a:p>
            <a:pPr lvl="1"/>
            <a:r>
              <a:rPr lang="ca-ES" sz="1600" dirty="0" smtClean="0"/>
              <a:t>Té </a:t>
            </a:r>
            <a:r>
              <a:rPr lang="ca-ES" sz="1600" dirty="0"/>
              <a:t>per objecte regular l’organització i el règim de funcionament de l’empresa perquè esdevingui un instrument àgil i eficaç per al compliment dels fins que té encomanats. </a:t>
            </a:r>
          </a:p>
        </p:txBody>
      </p:sp>
    </p:spTree>
    <p:extLst>
      <p:ext uri="{BB962C8B-B14F-4D97-AF65-F5344CB8AC3E}">
        <p14:creationId xmlns:p14="http://schemas.microsoft.com/office/powerpoint/2010/main" val="364077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p:spPr>
        <p:txBody>
          <a:bodyPr anchor="ctr">
            <a:normAutofit/>
          </a:bodyPr>
          <a:lstStyle>
            <a:lvl1pPr algn="l">
              <a:defRPr sz="2400" u="sng" baseline="0">
                <a:solidFill>
                  <a:srgbClr val="C00000"/>
                </a:solidFill>
                <a:latin typeface="Arial" pitchFamily="34" charset="0"/>
                <a:cs typeface="Arial" pitchFamily="34" charset="0"/>
              </a:defRPr>
            </a:lvl1pPr>
          </a:lstStyle>
          <a:p>
            <a:pPr fontAlgn="auto">
              <a:spcAft>
                <a:spcPts val="0"/>
              </a:spcAft>
              <a:defRPr/>
            </a:pPr>
            <a:r>
              <a:rPr lang="ca-ES" u="none" dirty="0" smtClean="0">
                <a:ea typeface="+mj-ea"/>
              </a:rPr>
              <a:t>  </a:t>
            </a:r>
            <a:r>
              <a:rPr lang="ca-ES" sz="4000" u="none" dirty="0" smtClean="0">
                <a:ea typeface="+mj-ea"/>
              </a:rPr>
              <a:t>A</a:t>
            </a:r>
            <a:r>
              <a:rPr lang="ca-ES" u="none" dirty="0" smtClean="0">
                <a:ea typeface="+mj-ea"/>
              </a:rPr>
              <a:t>ntecedents</a:t>
            </a:r>
            <a:endParaRPr lang="ca-ES" u="none" dirty="0">
              <a:ea typeface="+mj-ea"/>
            </a:endParaRPr>
          </a:p>
        </p:txBody>
      </p:sp>
      <p:sp>
        <p:nvSpPr>
          <p:cNvPr id="3" name="Rectangle 2"/>
          <p:cNvSpPr/>
          <p:nvPr/>
        </p:nvSpPr>
        <p:spPr>
          <a:xfrm>
            <a:off x="467544" y="1115616"/>
            <a:ext cx="7848872" cy="2308324"/>
          </a:xfrm>
          <a:prstGeom prst="rect">
            <a:avLst/>
          </a:prstGeom>
        </p:spPr>
        <p:txBody>
          <a:bodyPr wrap="square">
            <a:spAutoFit/>
          </a:bodyPr>
          <a:lstStyle/>
          <a:p>
            <a:pPr marL="285750" indent="-285750">
              <a:buFont typeface="Wingdings" panose="05000000000000000000" pitchFamily="2" charset="2"/>
              <a:buChar char="q"/>
            </a:pPr>
            <a:r>
              <a:rPr lang="ca-ES" sz="1600" b="1" dirty="0" smtClean="0">
                <a:latin typeface="Arial" panose="020B0604020202020204" pitchFamily="34" charset="0"/>
                <a:cs typeface="Arial" panose="020B0604020202020204" pitchFamily="34" charset="0"/>
              </a:rPr>
              <a:t>2024</a:t>
            </a:r>
            <a:endParaRPr lang="ca-ES" sz="16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ca-ES" sz="1600" b="1" dirty="0" smtClean="0">
              <a:latin typeface="Arial" panose="020B0604020202020204" pitchFamily="34" charset="0"/>
              <a:cs typeface="Arial" panose="020B0604020202020204" pitchFamily="34" charset="0"/>
            </a:endParaRPr>
          </a:p>
          <a:p>
            <a:pPr lvl="1"/>
            <a:r>
              <a:rPr lang="ca-ES" sz="1600" dirty="0" smtClean="0"/>
              <a:t>A dia </a:t>
            </a:r>
            <a:r>
              <a:rPr lang="ca-ES" sz="1600" dirty="0"/>
              <a:t>d’avui continuen vigents la Llei </a:t>
            </a:r>
            <a:r>
              <a:rPr lang="ca-ES" sz="1600" dirty="0" smtClean="0"/>
              <a:t>23/2009</a:t>
            </a:r>
            <a:r>
              <a:rPr lang="ca-ES" sz="1600" dirty="0"/>
              <a:t>, del 23 de </a:t>
            </a:r>
            <a:r>
              <a:rPr lang="ca-ES" sz="1600" dirty="0" smtClean="0"/>
              <a:t>desembre</a:t>
            </a:r>
            <a:r>
              <a:rPr lang="ca-ES" sz="1600" dirty="0"/>
              <a:t> </a:t>
            </a:r>
            <a:r>
              <a:rPr lang="ca-ES" sz="1600" dirty="0" smtClean="0"/>
              <a:t>(versió </a:t>
            </a:r>
            <a:r>
              <a:rPr lang="ca-ES" sz="1600" dirty="0"/>
              <a:t>consolidada per les modificacions introduïdes en algun dels seus articles per la Llei de simplificació administrativa l’any 2011) i els </a:t>
            </a:r>
            <a:r>
              <a:rPr lang="ca-ES" sz="1600" dirty="0" smtClean="0"/>
              <a:t>Estatuts </a:t>
            </a:r>
            <a:r>
              <a:rPr lang="ca-ES" sz="1600" dirty="0"/>
              <a:t>del </a:t>
            </a:r>
            <a:r>
              <a:rPr lang="ca-ES" sz="1600" dirty="0" smtClean="0"/>
              <a:t>CIRE.</a:t>
            </a:r>
          </a:p>
          <a:p>
            <a:pPr lvl="1"/>
            <a:endParaRPr lang="ca-ES" sz="1600" dirty="0"/>
          </a:p>
          <a:p>
            <a:pPr lvl="1"/>
            <a:r>
              <a:rPr lang="ca-ES" sz="1600" dirty="0" smtClean="0"/>
              <a:t>S’estan iniciant </a:t>
            </a:r>
            <a:r>
              <a:rPr lang="ca-ES" sz="1600" dirty="0"/>
              <a:t>els tràmits per </a:t>
            </a:r>
            <a:r>
              <a:rPr lang="ca-ES" sz="1600" dirty="0" smtClean="0"/>
              <a:t>adequar-los </a:t>
            </a:r>
            <a:r>
              <a:rPr lang="ca-ES" sz="1600" dirty="0"/>
              <a:t>a la realitat actual, ja que en el decurs </a:t>
            </a:r>
            <a:r>
              <a:rPr lang="ca-ES" sz="1600" dirty="0" smtClean="0"/>
              <a:t>d’aquests anys </a:t>
            </a:r>
            <a:r>
              <a:rPr lang="ca-ES" sz="1600" dirty="0"/>
              <a:t>el CIRE ha </a:t>
            </a:r>
            <a:r>
              <a:rPr lang="ca-ES" sz="1600" dirty="0" smtClean="0"/>
              <a:t>anat </a:t>
            </a:r>
            <a:r>
              <a:rPr lang="ca-ES" sz="1600" dirty="0"/>
              <a:t>evolucionant en els àmbits </a:t>
            </a:r>
            <a:r>
              <a:rPr lang="ca-ES" sz="1600" dirty="0" smtClean="0"/>
              <a:t>operatiu, econòmic i administratiu </a:t>
            </a:r>
            <a:r>
              <a:rPr lang="ca-ES" sz="1600" dirty="0"/>
              <a:t>i </a:t>
            </a:r>
            <a:r>
              <a:rPr lang="ca-ES" sz="1600" b="1" dirty="0"/>
              <a:t>cal procedir a una actualització de la normativa</a:t>
            </a:r>
            <a:r>
              <a:rPr lang="ca-ES" sz="1600" b="1" dirty="0" smtClean="0"/>
              <a:t>.</a:t>
            </a:r>
            <a:endParaRPr lang="ca-ES" sz="1600" b="1" dirty="0"/>
          </a:p>
        </p:txBody>
      </p:sp>
    </p:spTree>
    <p:extLst>
      <p:ext uri="{BB962C8B-B14F-4D97-AF65-F5344CB8AC3E}">
        <p14:creationId xmlns:p14="http://schemas.microsoft.com/office/powerpoint/2010/main" val="1842161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2539</TotalTime>
  <Words>5339</Words>
  <Application>Microsoft Office PowerPoint</Application>
  <PresentationFormat>Presentació en pantalla (4:3)</PresentationFormat>
  <Paragraphs>611</Paragraphs>
  <Slides>40</Slides>
  <Notes>6</Notes>
  <HiddenSlides>0</HiddenSlides>
  <MMClips>0</MMClips>
  <ScaleCrop>false</ScaleCrop>
  <HeadingPairs>
    <vt:vector size="6" baseType="variant">
      <vt:variant>
        <vt:lpstr>Tipus de lletra utilitzats</vt:lpstr>
      </vt:variant>
      <vt:variant>
        <vt:i4>8</vt:i4>
      </vt:variant>
      <vt:variant>
        <vt:lpstr>Tema</vt:lpstr>
      </vt:variant>
      <vt:variant>
        <vt:i4>1</vt:i4>
      </vt:variant>
      <vt:variant>
        <vt:lpstr>Títols de les diapositives</vt:lpstr>
      </vt:variant>
      <vt:variant>
        <vt:i4>40</vt:i4>
      </vt:variant>
    </vt:vector>
  </HeadingPairs>
  <TitlesOfParts>
    <vt:vector size="49" baseType="lpstr">
      <vt:lpstr>ＭＳ Ｐゴシック</vt:lpstr>
      <vt:lpstr>Arial</vt:lpstr>
      <vt:lpstr>Calibri</vt:lpstr>
      <vt:lpstr>Corbel</vt:lpstr>
      <vt:lpstr>Courier New</vt:lpstr>
      <vt:lpstr>Times New Roman</vt:lpstr>
      <vt:lpstr>Wingdings</vt:lpstr>
      <vt:lpstr>Wingdings 2</vt: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CIRE</dc:title>
  <dc:creator>Generalitat de Catalunya. Departament de Justícia, Drets i Memòria. Centre d'Iniciatives per a la Reinserció</dc:creator>
  <cp:lastModifiedBy>Font Simon, David</cp:lastModifiedBy>
  <cp:revision>749</cp:revision>
  <cp:lastPrinted>2023-06-15T08:29:28Z</cp:lastPrinted>
  <dcterms:created xsi:type="dcterms:W3CDTF">2012-11-28T09:07:59Z</dcterms:created>
  <dcterms:modified xsi:type="dcterms:W3CDTF">2024-05-20T18:34:15Z</dcterms:modified>
</cp:coreProperties>
</file>