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57" r:id="rId4"/>
    <p:sldId id="258" r:id="rId5"/>
    <p:sldId id="263" r:id="rId6"/>
    <p:sldId id="261" r:id="rId7"/>
    <p:sldId id="262" r:id="rId8"/>
    <p:sldId id="259" r:id="rId9"/>
    <p:sldId id="265" r:id="rId10"/>
    <p:sldId id="270" r:id="rId11"/>
    <p:sldId id="271" r:id="rId12"/>
    <p:sldId id="260" r:id="rId13"/>
    <p:sldId id="268" r:id="rId14"/>
    <p:sldId id="267" r:id="rId15"/>
    <p:sldId id="274" r:id="rId16"/>
    <p:sldId id="272" r:id="rId17"/>
    <p:sldId id="273" r:id="rId18"/>
  </p:sldIdLst>
  <p:sldSz cx="9144000" cy="6858000" type="screen4x3"/>
  <p:notesSz cx="6886575" cy="100171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E0A4A-B58F-4214-80E1-E917CF39A74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F5568B-4EBF-4CAA-9915-DBA342661DB8}">
      <dgm:prSet/>
      <dgm:spPr/>
      <dgm:t>
        <a:bodyPr/>
        <a:lstStyle/>
        <a:p>
          <a:r>
            <a:rPr lang="ca-ES" dirty="0">
              <a:latin typeface="Abadi" panose="020B0604020104020204" pitchFamily="34" charset="0"/>
            </a:rPr>
            <a:t>Fonament constitucional </a:t>
          </a:r>
          <a:endParaRPr lang="en-US" dirty="0">
            <a:latin typeface="Abadi" panose="020B0604020104020204" pitchFamily="34" charset="0"/>
          </a:endParaRPr>
        </a:p>
      </dgm:t>
    </dgm:pt>
    <dgm:pt modelId="{CE5582C1-3A4C-4DBE-8DC8-3FFDA5BDDB54}" type="parTrans" cxnId="{7F6EC9F0-8FA8-4F61-8002-8A23513B92D1}">
      <dgm:prSet/>
      <dgm:spPr/>
      <dgm:t>
        <a:bodyPr/>
        <a:lstStyle/>
        <a:p>
          <a:endParaRPr lang="en-US"/>
        </a:p>
      </dgm:t>
    </dgm:pt>
    <dgm:pt modelId="{F1119D71-A65E-4C29-B7C4-EB2BBA39B4E1}" type="sibTrans" cxnId="{7F6EC9F0-8FA8-4F61-8002-8A23513B92D1}">
      <dgm:prSet/>
      <dgm:spPr/>
      <dgm:t>
        <a:bodyPr/>
        <a:lstStyle/>
        <a:p>
          <a:endParaRPr lang="en-US"/>
        </a:p>
      </dgm:t>
    </dgm:pt>
    <dgm:pt modelId="{2DB50CB1-9BBE-492B-9796-9703EFC8BA91}">
      <dgm:prSet/>
      <dgm:spPr/>
      <dgm:t>
        <a:bodyPr/>
        <a:lstStyle/>
        <a:p>
          <a:r>
            <a:rPr lang="ca-ES" dirty="0">
              <a:latin typeface="Abadi" panose="020B0604020104020204" pitchFamily="34" charset="0"/>
            </a:rPr>
            <a:t>Art. 24.1 CE: tutela judicial efectiva</a:t>
          </a:r>
          <a:endParaRPr lang="en-US" dirty="0">
            <a:latin typeface="Abadi" panose="020B0604020104020204" pitchFamily="34" charset="0"/>
          </a:endParaRPr>
        </a:p>
      </dgm:t>
    </dgm:pt>
    <dgm:pt modelId="{6707F8CA-EBDB-4EAA-9E32-367E88983EF4}" type="parTrans" cxnId="{D13F5496-7B8D-4C86-9CE7-2036CECEEE19}">
      <dgm:prSet/>
      <dgm:spPr/>
      <dgm:t>
        <a:bodyPr/>
        <a:lstStyle/>
        <a:p>
          <a:endParaRPr lang="en-US"/>
        </a:p>
      </dgm:t>
    </dgm:pt>
    <dgm:pt modelId="{6572F869-3D0D-4883-BB22-78413A755BDA}" type="sibTrans" cxnId="{D13F5496-7B8D-4C86-9CE7-2036CECEEE19}">
      <dgm:prSet/>
      <dgm:spPr/>
      <dgm:t>
        <a:bodyPr/>
        <a:lstStyle/>
        <a:p>
          <a:endParaRPr lang="en-US"/>
        </a:p>
      </dgm:t>
    </dgm:pt>
    <dgm:pt modelId="{40DFE058-0B55-4044-A324-8AB52D8793BC}">
      <dgm:prSet/>
      <dgm:spPr/>
      <dgm:t>
        <a:bodyPr/>
        <a:lstStyle/>
        <a:p>
          <a:r>
            <a:rPr lang="ca-ES" dirty="0">
              <a:latin typeface="Abadi" panose="020B0604020104020204" pitchFamily="34" charset="0"/>
            </a:rPr>
            <a:t>Art. 25.2 CE: dret al treball penitenciari</a:t>
          </a:r>
          <a:endParaRPr lang="en-US" dirty="0">
            <a:latin typeface="Abadi" panose="020B0604020104020204" pitchFamily="34" charset="0"/>
          </a:endParaRPr>
        </a:p>
      </dgm:t>
    </dgm:pt>
    <dgm:pt modelId="{546CF5CE-C4DA-4E21-A60D-7F8E96BF72AB}" type="parTrans" cxnId="{F59458F8-CA20-4ED8-A83E-9AF9A2224624}">
      <dgm:prSet/>
      <dgm:spPr/>
      <dgm:t>
        <a:bodyPr/>
        <a:lstStyle/>
        <a:p>
          <a:endParaRPr lang="en-US"/>
        </a:p>
      </dgm:t>
    </dgm:pt>
    <dgm:pt modelId="{4D9F6F55-76EA-4BF4-89CB-AB389381F282}" type="sibTrans" cxnId="{F59458F8-CA20-4ED8-A83E-9AF9A2224624}">
      <dgm:prSet/>
      <dgm:spPr/>
      <dgm:t>
        <a:bodyPr/>
        <a:lstStyle/>
        <a:p>
          <a:endParaRPr lang="en-US"/>
        </a:p>
      </dgm:t>
    </dgm:pt>
    <dgm:pt modelId="{A3E0C7BE-7AA7-4D0F-8BF4-B8C789336399}">
      <dgm:prSet/>
      <dgm:spPr/>
      <dgm:t>
        <a:bodyPr/>
        <a:lstStyle/>
        <a:p>
          <a:r>
            <a:rPr lang="ca-ES" dirty="0">
              <a:latin typeface="Abadi" panose="020B0604020104020204" pitchFamily="34" charset="0"/>
            </a:rPr>
            <a:t>Art. 35.1 CE: dret al treball</a:t>
          </a:r>
          <a:endParaRPr lang="en-US" dirty="0">
            <a:latin typeface="Abadi" panose="020B0604020104020204" pitchFamily="34" charset="0"/>
          </a:endParaRPr>
        </a:p>
      </dgm:t>
    </dgm:pt>
    <dgm:pt modelId="{555623C6-EB61-4490-BFFD-7FB392639954}" type="parTrans" cxnId="{364326D0-65CF-4CDE-868E-B042088E9C16}">
      <dgm:prSet/>
      <dgm:spPr/>
      <dgm:t>
        <a:bodyPr/>
        <a:lstStyle/>
        <a:p>
          <a:endParaRPr lang="en-US"/>
        </a:p>
      </dgm:t>
    </dgm:pt>
    <dgm:pt modelId="{31747710-14AE-4D0E-945C-23EB3ECDC773}" type="sibTrans" cxnId="{364326D0-65CF-4CDE-868E-B042088E9C16}">
      <dgm:prSet/>
      <dgm:spPr/>
      <dgm:t>
        <a:bodyPr/>
        <a:lstStyle/>
        <a:p>
          <a:endParaRPr lang="en-US"/>
        </a:p>
      </dgm:t>
    </dgm:pt>
    <dgm:pt modelId="{43FC40DC-6383-4256-9AB9-5AF143FAC35F}">
      <dgm:prSet/>
      <dgm:spPr/>
      <dgm:t>
        <a:bodyPr/>
        <a:lstStyle/>
        <a:p>
          <a:r>
            <a:rPr lang="ca-ES" dirty="0">
              <a:latin typeface="Abadi" panose="020B0604020104020204" pitchFamily="34" charset="0"/>
            </a:rPr>
            <a:t>Art. 106.2 CE: funcionament anòmal serveis públics</a:t>
          </a:r>
          <a:endParaRPr lang="en-US" dirty="0">
            <a:latin typeface="Abadi" panose="020B0604020104020204" pitchFamily="34" charset="0"/>
          </a:endParaRPr>
        </a:p>
      </dgm:t>
    </dgm:pt>
    <dgm:pt modelId="{2F929FC3-BCD7-4AA6-8569-261EB906BED4}" type="parTrans" cxnId="{A9AE5A83-EAD2-4642-91D7-2E5F6EB60569}">
      <dgm:prSet/>
      <dgm:spPr/>
      <dgm:t>
        <a:bodyPr/>
        <a:lstStyle/>
        <a:p>
          <a:endParaRPr lang="en-US"/>
        </a:p>
      </dgm:t>
    </dgm:pt>
    <dgm:pt modelId="{DA425C88-6E7F-4D43-96A8-C70050C5EEA4}" type="sibTrans" cxnId="{A9AE5A83-EAD2-4642-91D7-2E5F6EB60569}">
      <dgm:prSet/>
      <dgm:spPr/>
      <dgm:t>
        <a:bodyPr/>
        <a:lstStyle/>
        <a:p>
          <a:endParaRPr lang="en-US"/>
        </a:p>
      </dgm:t>
    </dgm:pt>
    <dgm:pt modelId="{C45D2050-BF62-4DBF-85D9-C2541D46A055}">
      <dgm:prSet/>
      <dgm:spPr/>
      <dgm:t>
        <a:bodyPr/>
        <a:lstStyle/>
        <a:p>
          <a:r>
            <a:rPr lang="ca-ES" dirty="0">
              <a:latin typeface="Abadi" panose="020B0604020104020204" pitchFamily="34" charset="0"/>
            </a:rPr>
            <a:t>Fonaments normes internacionals de treball</a:t>
          </a:r>
          <a:endParaRPr lang="en-US" dirty="0">
            <a:latin typeface="Abadi" panose="020B0604020104020204" pitchFamily="34" charset="0"/>
          </a:endParaRPr>
        </a:p>
      </dgm:t>
    </dgm:pt>
    <dgm:pt modelId="{59470053-5A47-4A99-A8B4-03B7D93BC13E}" type="parTrans" cxnId="{0AF7CE9A-D2B6-4726-94DF-49404E92CBD5}">
      <dgm:prSet/>
      <dgm:spPr/>
      <dgm:t>
        <a:bodyPr/>
        <a:lstStyle/>
        <a:p>
          <a:endParaRPr lang="en-US"/>
        </a:p>
      </dgm:t>
    </dgm:pt>
    <dgm:pt modelId="{6D2CCACD-C087-4CEC-BB43-997524C4AA78}" type="sibTrans" cxnId="{0AF7CE9A-D2B6-4726-94DF-49404E92CBD5}">
      <dgm:prSet/>
      <dgm:spPr/>
      <dgm:t>
        <a:bodyPr/>
        <a:lstStyle/>
        <a:p>
          <a:endParaRPr lang="en-US"/>
        </a:p>
      </dgm:t>
    </dgm:pt>
    <dgm:pt modelId="{ECE17379-8662-4F0E-A27C-559FD87D8669}">
      <dgm:prSet/>
      <dgm:spPr/>
      <dgm:t>
        <a:bodyPr/>
        <a:lstStyle/>
        <a:p>
          <a:r>
            <a:rPr lang="ca-ES" dirty="0">
              <a:latin typeface="Abadi" panose="020B0604020104020204" pitchFamily="34" charset="0"/>
            </a:rPr>
            <a:t>OIT. Conveni 158: art. 10</a:t>
          </a:r>
          <a:endParaRPr lang="en-US" dirty="0">
            <a:latin typeface="Abadi" panose="020B0604020104020204" pitchFamily="34" charset="0"/>
          </a:endParaRPr>
        </a:p>
      </dgm:t>
    </dgm:pt>
    <dgm:pt modelId="{B7AADB4D-8776-4CFC-AF6D-3233CEC4768D}" type="parTrans" cxnId="{55620DD1-C933-4409-BAED-A8C32EE4ECD1}">
      <dgm:prSet/>
      <dgm:spPr/>
      <dgm:t>
        <a:bodyPr/>
        <a:lstStyle/>
        <a:p>
          <a:endParaRPr lang="en-US"/>
        </a:p>
      </dgm:t>
    </dgm:pt>
    <dgm:pt modelId="{1ED3A285-B957-48B3-B9A3-01E89BF64630}" type="sibTrans" cxnId="{55620DD1-C933-4409-BAED-A8C32EE4ECD1}">
      <dgm:prSet/>
      <dgm:spPr/>
      <dgm:t>
        <a:bodyPr/>
        <a:lstStyle/>
        <a:p>
          <a:endParaRPr lang="en-US"/>
        </a:p>
      </dgm:t>
    </dgm:pt>
    <dgm:pt modelId="{C2A7FED0-4F49-47AF-AC95-806E02022D81}">
      <dgm:prSet/>
      <dgm:spPr/>
      <dgm:t>
        <a:bodyPr/>
        <a:lstStyle/>
        <a:p>
          <a:r>
            <a:rPr lang="ca-ES" dirty="0">
              <a:latin typeface="Abadi" panose="020B0604020104020204" pitchFamily="34" charset="0"/>
            </a:rPr>
            <a:t>Consell d’Europa. Carta Social Europea: art. 24 b</a:t>
          </a:r>
          <a:endParaRPr lang="en-US" dirty="0">
            <a:latin typeface="Abadi" panose="020B0604020104020204" pitchFamily="34" charset="0"/>
          </a:endParaRPr>
        </a:p>
      </dgm:t>
    </dgm:pt>
    <dgm:pt modelId="{E03C4E1E-FCEB-4291-9BE7-F1A4F542F6DF}" type="parTrans" cxnId="{A73F9A3B-1764-4FAB-BB1D-0CFC64860F43}">
      <dgm:prSet/>
      <dgm:spPr/>
      <dgm:t>
        <a:bodyPr/>
        <a:lstStyle/>
        <a:p>
          <a:endParaRPr lang="en-US"/>
        </a:p>
      </dgm:t>
    </dgm:pt>
    <dgm:pt modelId="{977137BC-0ECB-4AA6-862A-F8C9E9829C68}" type="sibTrans" cxnId="{A73F9A3B-1764-4FAB-BB1D-0CFC64860F43}">
      <dgm:prSet/>
      <dgm:spPr/>
      <dgm:t>
        <a:bodyPr/>
        <a:lstStyle/>
        <a:p>
          <a:endParaRPr lang="en-US"/>
        </a:p>
      </dgm:t>
    </dgm:pt>
    <dgm:pt modelId="{690043D7-A821-48B1-83A6-46E1A549D8B7}" type="pres">
      <dgm:prSet presAssocID="{1AFE0A4A-B58F-4214-80E1-E917CF39A748}" presName="Name0" presStyleCnt="0">
        <dgm:presLayoutVars>
          <dgm:dir/>
          <dgm:animLvl val="lvl"/>
          <dgm:resizeHandles val="exact"/>
        </dgm:presLayoutVars>
      </dgm:prSet>
      <dgm:spPr/>
    </dgm:pt>
    <dgm:pt modelId="{4EE4C2B5-62DD-4923-BFF9-8D9745D3C3A2}" type="pres">
      <dgm:prSet presAssocID="{89F5568B-4EBF-4CAA-9915-DBA342661DB8}" presName="composite" presStyleCnt="0"/>
      <dgm:spPr/>
    </dgm:pt>
    <dgm:pt modelId="{67F908A4-C613-4760-90C0-243538B64EA9}" type="pres">
      <dgm:prSet presAssocID="{89F5568B-4EBF-4CAA-9915-DBA342661DB8}" presName="parTx" presStyleLbl="alignNode1" presStyleIdx="0" presStyleCnt="2" custScaleX="117909">
        <dgm:presLayoutVars>
          <dgm:chMax val="0"/>
          <dgm:chPref val="0"/>
          <dgm:bulletEnabled val="1"/>
        </dgm:presLayoutVars>
      </dgm:prSet>
      <dgm:spPr/>
    </dgm:pt>
    <dgm:pt modelId="{E1576398-C849-4D27-B35E-54BA9FDD1248}" type="pres">
      <dgm:prSet presAssocID="{89F5568B-4EBF-4CAA-9915-DBA342661DB8}" presName="desTx" presStyleLbl="alignAccFollowNode1" presStyleIdx="0" presStyleCnt="2" custScaleX="117971">
        <dgm:presLayoutVars>
          <dgm:bulletEnabled val="1"/>
        </dgm:presLayoutVars>
      </dgm:prSet>
      <dgm:spPr/>
    </dgm:pt>
    <dgm:pt modelId="{F907FF43-45B9-4FC8-A645-D30B265F5AAF}" type="pres">
      <dgm:prSet presAssocID="{F1119D71-A65E-4C29-B7C4-EB2BBA39B4E1}" presName="space" presStyleCnt="0"/>
      <dgm:spPr/>
    </dgm:pt>
    <dgm:pt modelId="{F95D5035-F539-4333-A274-58AB00647836}" type="pres">
      <dgm:prSet presAssocID="{C45D2050-BF62-4DBF-85D9-C2541D46A055}" presName="composite" presStyleCnt="0"/>
      <dgm:spPr/>
    </dgm:pt>
    <dgm:pt modelId="{F9F91CAD-C867-480C-87CC-655DE5B53716}" type="pres">
      <dgm:prSet presAssocID="{C45D2050-BF62-4DBF-85D9-C2541D46A0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476581-8A21-43DE-AAE3-953FBE6D175C}" type="pres">
      <dgm:prSet presAssocID="{C45D2050-BF62-4DBF-85D9-C2541D46A05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1EC4723-EEF4-42FF-BFEE-BF918C4D6112}" type="presOf" srcId="{89F5568B-4EBF-4CAA-9915-DBA342661DB8}" destId="{67F908A4-C613-4760-90C0-243538B64EA9}" srcOrd="0" destOrd="0" presId="urn:microsoft.com/office/officeart/2005/8/layout/hList1"/>
    <dgm:cxn modelId="{A73F9A3B-1764-4FAB-BB1D-0CFC64860F43}" srcId="{C45D2050-BF62-4DBF-85D9-C2541D46A055}" destId="{C2A7FED0-4F49-47AF-AC95-806E02022D81}" srcOrd="1" destOrd="0" parTransId="{E03C4E1E-FCEB-4291-9BE7-F1A4F542F6DF}" sibTransId="{977137BC-0ECB-4AA6-862A-F8C9E9829C68}"/>
    <dgm:cxn modelId="{FB65F67C-1472-4179-B1A5-2349833E96FA}" type="presOf" srcId="{C2A7FED0-4F49-47AF-AC95-806E02022D81}" destId="{2B476581-8A21-43DE-AAE3-953FBE6D175C}" srcOrd="0" destOrd="1" presId="urn:microsoft.com/office/officeart/2005/8/layout/hList1"/>
    <dgm:cxn modelId="{E055597F-CCD7-4088-B708-8737496E1F0C}" type="presOf" srcId="{A3E0C7BE-7AA7-4D0F-8BF4-B8C789336399}" destId="{E1576398-C849-4D27-B35E-54BA9FDD1248}" srcOrd="0" destOrd="2" presId="urn:microsoft.com/office/officeart/2005/8/layout/hList1"/>
    <dgm:cxn modelId="{A9AE5A83-EAD2-4642-91D7-2E5F6EB60569}" srcId="{89F5568B-4EBF-4CAA-9915-DBA342661DB8}" destId="{43FC40DC-6383-4256-9AB9-5AF143FAC35F}" srcOrd="3" destOrd="0" parTransId="{2F929FC3-BCD7-4AA6-8569-261EB906BED4}" sibTransId="{DA425C88-6E7F-4D43-96A8-C70050C5EEA4}"/>
    <dgm:cxn modelId="{EDC7EA8D-629F-4480-98D1-868318215E46}" type="presOf" srcId="{40DFE058-0B55-4044-A324-8AB52D8793BC}" destId="{E1576398-C849-4D27-B35E-54BA9FDD1248}" srcOrd="0" destOrd="1" presId="urn:microsoft.com/office/officeart/2005/8/layout/hList1"/>
    <dgm:cxn modelId="{D13F5496-7B8D-4C86-9CE7-2036CECEEE19}" srcId="{89F5568B-4EBF-4CAA-9915-DBA342661DB8}" destId="{2DB50CB1-9BBE-492B-9796-9703EFC8BA91}" srcOrd="0" destOrd="0" parTransId="{6707F8CA-EBDB-4EAA-9E32-367E88983EF4}" sibTransId="{6572F869-3D0D-4883-BB22-78413A755BDA}"/>
    <dgm:cxn modelId="{8F0B2099-54A0-4BB9-A585-1D9EF4122868}" type="presOf" srcId="{2DB50CB1-9BBE-492B-9796-9703EFC8BA91}" destId="{E1576398-C849-4D27-B35E-54BA9FDD1248}" srcOrd="0" destOrd="0" presId="urn:microsoft.com/office/officeart/2005/8/layout/hList1"/>
    <dgm:cxn modelId="{0AF7CE9A-D2B6-4726-94DF-49404E92CBD5}" srcId="{1AFE0A4A-B58F-4214-80E1-E917CF39A748}" destId="{C45D2050-BF62-4DBF-85D9-C2541D46A055}" srcOrd="1" destOrd="0" parTransId="{59470053-5A47-4A99-A8B4-03B7D93BC13E}" sibTransId="{6D2CCACD-C087-4CEC-BB43-997524C4AA78}"/>
    <dgm:cxn modelId="{046894C5-76BF-46C2-9DC7-EBDF523DA119}" type="presOf" srcId="{43FC40DC-6383-4256-9AB9-5AF143FAC35F}" destId="{E1576398-C849-4D27-B35E-54BA9FDD1248}" srcOrd="0" destOrd="3" presId="urn:microsoft.com/office/officeart/2005/8/layout/hList1"/>
    <dgm:cxn modelId="{64E593CC-B8FB-48DB-97E1-B45140CF774F}" type="presOf" srcId="{ECE17379-8662-4F0E-A27C-559FD87D8669}" destId="{2B476581-8A21-43DE-AAE3-953FBE6D175C}" srcOrd="0" destOrd="0" presId="urn:microsoft.com/office/officeart/2005/8/layout/hList1"/>
    <dgm:cxn modelId="{364326D0-65CF-4CDE-868E-B042088E9C16}" srcId="{89F5568B-4EBF-4CAA-9915-DBA342661DB8}" destId="{A3E0C7BE-7AA7-4D0F-8BF4-B8C789336399}" srcOrd="2" destOrd="0" parTransId="{555623C6-EB61-4490-BFFD-7FB392639954}" sibTransId="{31747710-14AE-4D0E-945C-23EB3ECDC773}"/>
    <dgm:cxn modelId="{55620DD1-C933-4409-BAED-A8C32EE4ECD1}" srcId="{C45D2050-BF62-4DBF-85D9-C2541D46A055}" destId="{ECE17379-8662-4F0E-A27C-559FD87D8669}" srcOrd="0" destOrd="0" parTransId="{B7AADB4D-8776-4CFC-AF6D-3233CEC4768D}" sibTransId="{1ED3A285-B957-48B3-B9A3-01E89BF64630}"/>
    <dgm:cxn modelId="{D0E61BD3-C2E2-4CCB-8288-1E2EB3449EEB}" type="presOf" srcId="{C45D2050-BF62-4DBF-85D9-C2541D46A055}" destId="{F9F91CAD-C867-480C-87CC-655DE5B53716}" srcOrd="0" destOrd="0" presId="urn:microsoft.com/office/officeart/2005/8/layout/hList1"/>
    <dgm:cxn modelId="{F4E339EA-4E0D-42B4-92CF-16F7FA98FA25}" type="presOf" srcId="{1AFE0A4A-B58F-4214-80E1-E917CF39A748}" destId="{690043D7-A821-48B1-83A6-46E1A549D8B7}" srcOrd="0" destOrd="0" presId="urn:microsoft.com/office/officeart/2005/8/layout/hList1"/>
    <dgm:cxn modelId="{7F6EC9F0-8FA8-4F61-8002-8A23513B92D1}" srcId="{1AFE0A4A-B58F-4214-80E1-E917CF39A748}" destId="{89F5568B-4EBF-4CAA-9915-DBA342661DB8}" srcOrd="0" destOrd="0" parTransId="{CE5582C1-3A4C-4DBE-8DC8-3FFDA5BDDB54}" sibTransId="{F1119D71-A65E-4C29-B7C4-EB2BBA39B4E1}"/>
    <dgm:cxn modelId="{F59458F8-CA20-4ED8-A83E-9AF9A2224624}" srcId="{89F5568B-4EBF-4CAA-9915-DBA342661DB8}" destId="{40DFE058-0B55-4044-A324-8AB52D8793BC}" srcOrd="1" destOrd="0" parTransId="{546CF5CE-C4DA-4E21-A60D-7F8E96BF72AB}" sibTransId="{4D9F6F55-76EA-4BF4-89CB-AB389381F282}"/>
    <dgm:cxn modelId="{0482C3A0-F25F-400A-8123-5C2916C06527}" type="presParOf" srcId="{690043D7-A821-48B1-83A6-46E1A549D8B7}" destId="{4EE4C2B5-62DD-4923-BFF9-8D9745D3C3A2}" srcOrd="0" destOrd="0" presId="urn:microsoft.com/office/officeart/2005/8/layout/hList1"/>
    <dgm:cxn modelId="{38038248-2FA2-45A0-8CF4-62F1DB00D847}" type="presParOf" srcId="{4EE4C2B5-62DD-4923-BFF9-8D9745D3C3A2}" destId="{67F908A4-C613-4760-90C0-243538B64EA9}" srcOrd="0" destOrd="0" presId="urn:microsoft.com/office/officeart/2005/8/layout/hList1"/>
    <dgm:cxn modelId="{B98D5640-7DE9-488D-BB51-9E6E2538E2FB}" type="presParOf" srcId="{4EE4C2B5-62DD-4923-BFF9-8D9745D3C3A2}" destId="{E1576398-C849-4D27-B35E-54BA9FDD1248}" srcOrd="1" destOrd="0" presId="urn:microsoft.com/office/officeart/2005/8/layout/hList1"/>
    <dgm:cxn modelId="{C5A31EC6-6512-43FA-8B22-26E06ECE9D90}" type="presParOf" srcId="{690043D7-A821-48B1-83A6-46E1A549D8B7}" destId="{F907FF43-45B9-4FC8-A645-D30B265F5AAF}" srcOrd="1" destOrd="0" presId="urn:microsoft.com/office/officeart/2005/8/layout/hList1"/>
    <dgm:cxn modelId="{9D71A50B-85F6-480F-B1F2-8D76FF879A12}" type="presParOf" srcId="{690043D7-A821-48B1-83A6-46E1A549D8B7}" destId="{F95D5035-F539-4333-A274-58AB00647836}" srcOrd="2" destOrd="0" presId="urn:microsoft.com/office/officeart/2005/8/layout/hList1"/>
    <dgm:cxn modelId="{71A42172-E018-47A4-81C1-9C452188E33D}" type="presParOf" srcId="{F95D5035-F539-4333-A274-58AB00647836}" destId="{F9F91CAD-C867-480C-87CC-655DE5B53716}" srcOrd="0" destOrd="0" presId="urn:microsoft.com/office/officeart/2005/8/layout/hList1"/>
    <dgm:cxn modelId="{0C961F9A-92F2-42EB-BB2D-F5EC64A6DD26}" type="presParOf" srcId="{F95D5035-F539-4333-A274-58AB00647836}" destId="{2B476581-8A21-43DE-AAE3-953FBE6D17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908A4-C613-4760-90C0-243538B64EA9}">
      <dsp:nvSpPr>
        <dsp:cNvPr id="0" name=""/>
        <dsp:cNvSpPr/>
      </dsp:nvSpPr>
      <dsp:spPr>
        <a:xfrm>
          <a:off x="5217" y="24346"/>
          <a:ext cx="4234935" cy="7590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>
              <a:latin typeface="Abadi" panose="020B0604020104020204" pitchFamily="34" charset="0"/>
            </a:rPr>
            <a:t>Fonament constitucional </a:t>
          </a:r>
          <a:endParaRPr lang="en-US" sz="2200" kern="1200" dirty="0">
            <a:latin typeface="Abadi" panose="020B0604020104020204" pitchFamily="34" charset="0"/>
          </a:endParaRPr>
        </a:p>
      </dsp:txBody>
      <dsp:txXfrm>
        <a:off x="5217" y="24346"/>
        <a:ext cx="4234935" cy="759081"/>
      </dsp:txXfrm>
    </dsp:sp>
    <dsp:sp modelId="{E1576398-C849-4D27-B35E-54BA9FDD1248}">
      <dsp:nvSpPr>
        <dsp:cNvPr id="0" name=""/>
        <dsp:cNvSpPr/>
      </dsp:nvSpPr>
      <dsp:spPr>
        <a:xfrm>
          <a:off x="4104" y="783427"/>
          <a:ext cx="4237162" cy="30376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>
              <a:latin typeface="Abadi" panose="020B0604020104020204" pitchFamily="34" charset="0"/>
            </a:rPr>
            <a:t>Art. 24.1 CE: tutela judicial efectiva</a:t>
          </a:r>
          <a:endParaRPr lang="en-US" sz="2200" kern="1200" dirty="0">
            <a:latin typeface="Abadi" panose="020B06040201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>
              <a:latin typeface="Abadi" panose="020B0604020104020204" pitchFamily="34" charset="0"/>
            </a:rPr>
            <a:t>Art. 25.2 CE: dret al treball penitenciari</a:t>
          </a:r>
          <a:endParaRPr lang="en-US" sz="2200" kern="1200" dirty="0">
            <a:latin typeface="Abadi" panose="020B06040201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>
              <a:latin typeface="Abadi" panose="020B0604020104020204" pitchFamily="34" charset="0"/>
            </a:rPr>
            <a:t>Art. 35.1 CE: dret al treball</a:t>
          </a:r>
          <a:endParaRPr lang="en-US" sz="2200" kern="1200" dirty="0">
            <a:latin typeface="Abadi" panose="020B06040201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>
              <a:latin typeface="Abadi" panose="020B0604020104020204" pitchFamily="34" charset="0"/>
            </a:rPr>
            <a:t>Art. 106.2 CE: funcionament anòmal serveis públics</a:t>
          </a:r>
          <a:endParaRPr lang="en-US" sz="2200" kern="1200" dirty="0">
            <a:latin typeface="Abadi" panose="020B0604020104020204" pitchFamily="34" charset="0"/>
          </a:endParaRPr>
        </a:p>
      </dsp:txBody>
      <dsp:txXfrm>
        <a:off x="4104" y="783427"/>
        <a:ext cx="4237162" cy="3037639"/>
      </dsp:txXfrm>
    </dsp:sp>
    <dsp:sp modelId="{F9F91CAD-C867-480C-87CC-655DE5B53716}">
      <dsp:nvSpPr>
        <dsp:cNvPr id="0" name=""/>
        <dsp:cNvSpPr/>
      </dsp:nvSpPr>
      <dsp:spPr>
        <a:xfrm>
          <a:off x="4744104" y="24346"/>
          <a:ext cx="3591698" cy="7590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>
              <a:latin typeface="Abadi" panose="020B0604020104020204" pitchFamily="34" charset="0"/>
            </a:rPr>
            <a:t>Fonaments normes internacionals de treball</a:t>
          </a:r>
          <a:endParaRPr lang="en-US" sz="2200" kern="1200" dirty="0">
            <a:latin typeface="Abadi" panose="020B0604020104020204" pitchFamily="34" charset="0"/>
          </a:endParaRPr>
        </a:p>
      </dsp:txBody>
      <dsp:txXfrm>
        <a:off x="4744104" y="24346"/>
        <a:ext cx="3591698" cy="759081"/>
      </dsp:txXfrm>
    </dsp:sp>
    <dsp:sp modelId="{2B476581-8A21-43DE-AAE3-953FBE6D175C}">
      <dsp:nvSpPr>
        <dsp:cNvPr id="0" name=""/>
        <dsp:cNvSpPr/>
      </dsp:nvSpPr>
      <dsp:spPr>
        <a:xfrm>
          <a:off x="4744104" y="783427"/>
          <a:ext cx="3591698" cy="30376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>
              <a:latin typeface="Abadi" panose="020B0604020104020204" pitchFamily="34" charset="0"/>
            </a:rPr>
            <a:t>OIT. Conveni 158: art. 10</a:t>
          </a:r>
          <a:endParaRPr lang="en-US" sz="2200" kern="1200" dirty="0">
            <a:latin typeface="Abadi" panose="020B06040201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200" kern="1200" dirty="0">
              <a:latin typeface="Abadi" panose="020B0604020104020204" pitchFamily="34" charset="0"/>
            </a:rPr>
            <a:t>Consell d’Europa. Carta Social Europea: art. 24 b</a:t>
          </a:r>
          <a:endParaRPr lang="en-US" sz="2200" kern="1200" dirty="0">
            <a:latin typeface="Abadi" panose="020B0604020104020204" pitchFamily="34" charset="0"/>
          </a:endParaRPr>
        </a:p>
      </dsp:txBody>
      <dsp:txXfrm>
        <a:off x="4744104" y="783427"/>
        <a:ext cx="3591698" cy="3037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183" cy="50085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0801" y="1"/>
            <a:ext cx="2984183" cy="50085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033265BF-BD19-4E00-9A7D-364FBA376B21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514531"/>
            <a:ext cx="2984183" cy="500856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0801" y="9514531"/>
            <a:ext cx="2984183" cy="500856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FA79FC69-6C02-48F3-94C2-453871EE3E92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77" cy="5023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900010" y="0"/>
            <a:ext cx="2984976" cy="5023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F3444F2-CE07-4C6D-BF2B-86D17E691BFE}" type="datetimeFigureOut">
              <a:rPr lang="ca-ES" smtClean="0"/>
              <a:t>20/5/2024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2538"/>
            <a:ext cx="45037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9452" y="4820175"/>
            <a:ext cx="5509260" cy="3944213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9514758"/>
            <a:ext cx="2984977" cy="5023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0010" y="9514758"/>
            <a:ext cx="2984976" cy="5023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BC86B4C6-8074-4D41-81E7-86C1ADDE0A3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451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B4C6-8074-4D41-81E7-86C1ADDE0A34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2466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7CED-D56F-48E6-ABAE-88625310949A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5379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7CED-D56F-48E6-ABAE-88625310949A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4478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7CED-D56F-48E6-ABAE-88625310949A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2747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7CED-D56F-48E6-ABAE-88625310949A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526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7CED-D56F-48E6-ABAE-88625310949A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7746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7CED-D56F-48E6-ABAE-88625310949A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4526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7CED-D56F-48E6-ABAE-88625310949A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0407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7CED-D56F-48E6-ABAE-88625310949A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912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B4C6-8074-4D41-81E7-86C1ADDE0A34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025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B4C6-8074-4D41-81E7-86C1ADDE0A34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371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B4C6-8074-4D41-81E7-86C1ADDE0A34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034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B4C6-8074-4D41-81E7-86C1ADDE0A34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326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B4C6-8074-4D41-81E7-86C1ADDE0A34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246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B4C6-8074-4D41-81E7-86C1ADDE0A34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750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6B4C6-8074-4D41-81E7-86C1ADDE0A34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407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7CED-D56F-48E6-ABAE-88625310949A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302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2F3C55-9BD7-4E01-BBA0-DD07A274E37D}" type="datetimeFigureOut">
              <a:rPr lang="es-ES" smtClean="0"/>
              <a:t>20/05/2024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C2E1B3-35B2-43F1-A377-E3CC0631E749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2900" y="1211275"/>
            <a:ext cx="8458200" cy="1944216"/>
          </a:xfrm>
        </p:spPr>
        <p:txBody>
          <a:bodyPr>
            <a:normAutofit/>
          </a:bodyPr>
          <a:lstStyle/>
          <a:p>
            <a:r>
              <a:rPr lang="ca-E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Aptos" panose="020B0004020202020204" pitchFamily="34" charset="0"/>
              </a:rPr>
              <a:t>TREBALL A LA PRESÓ: </a:t>
            </a:r>
            <a:br>
              <a:rPr lang="ca-E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Aptos" panose="020B0004020202020204" pitchFamily="34" charset="0"/>
              </a:rPr>
            </a:br>
            <a:r>
              <a:rPr lang="ca-E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Aptos" panose="020B0004020202020204" pitchFamily="34" charset="0"/>
              </a:rPr>
              <a:t>RÈGIM JURÍDIC I QÜESTIONS PRÀCTIQUES</a:t>
            </a:r>
            <a:endParaRPr lang="es-ES" sz="6000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613957" y="5327377"/>
            <a:ext cx="3528392" cy="1320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a-ES" sz="1600" i="1" cap="none" dirty="0">
                <a:latin typeface="Abadi" panose="020B0604020104020204" pitchFamily="34" charset="0"/>
                <a:cs typeface="Arial" pitchFamily="34" charset="0"/>
              </a:rPr>
              <a:t>Xavier </a:t>
            </a:r>
            <a:r>
              <a:rPr lang="ca-ES" sz="1600" i="1" cap="none" dirty="0" err="1">
                <a:latin typeface="Abadi" panose="020B0604020104020204" pitchFamily="34" charset="0"/>
                <a:cs typeface="Arial" pitchFamily="34" charset="0"/>
              </a:rPr>
              <a:t>Gonzàlez</a:t>
            </a:r>
            <a:r>
              <a:rPr lang="ca-ES" sz="1600" i="1" cap="none" dirty="0">
                <a:latin typeface="Abadi" panose="020B0604020104020204" pitchFamily="34" charset="0"/>
                <a:cs typeface="Arial" pitchFamily="34" charset="0"/>
              </a:rPr>
              <a:t> de Rivera Serra</a:t>
            </a:r>
          </a:p>
          <a:p>
            <a:pPr>
              <a:spcBef>
                <a:spcPts val="0"/>
              </a:spcBef>
            </a:pPr>
            <a:r>
              <a:rPr lang="ca-ES" sz="1600" i="1" cap="none" dirty="0">
                <a:latin typeface="Abadi" panose="020B0604020104020204" pitchFamily="34" charset="0"/>
                <a:cs typeface="Arial" pitchFamily="34" charset="0"/>
              </a:rPr>
              <a:t>Magistrat</a:t>
            </a:r>
          </a:p>
          <a:p>
            <a:pPr>
              <a:spcBef>
                <a:spcPts val="0"/>
              </a:spcBef>
            </a:pPr>
            <a:r>
              <a:rPr lang="ca-ES" sz="1600" i="1" cap="none" dirty="0">
                <a:latin typeface="Abadi" panose="020B0604020104020204" pitchFamily="34" charset="0"/>
                <a:cs typeface="Arial" pitchFamily="34" charset="0"/>
              </a:rPr>
              <a:t>Jutjat Social núm. 3</a:t>
            </a:r>
          </a:p>
          <a:p>
            <a:pPr>
              <a:spcBef>
                <a:spcPts val="0"/>
              </a:spcBef>
            </a:pPr>
            <a:r>
              <a:rPr lang="ca-ES" sz="1600" i="1" cap="none" dirty="0">
                <a:latin typeface="Abadi" panose="020B0604020104020204" pitchFamily="34" charset="0"/>
                <a:cs typeface="Arial" pitchFamily="34" charset="0"/>
              </a:rPr>
              <a:t>Barcelona</a:t>
            </a:r>
            <a:endParaRPr lang="es-ES" sz="1600" i="1" cap="none" dirty="0">
              <a:latin typeface="Abadi" panose="020B0604020104020204" pitchFamily="34" charset="0"/>
              <a:cs typeface="Arial" pitchFamily="34" charset="0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DE9D21D6-4F0E-1EF8-C035-ACA6166E69BB}"/>
              </a:ext>
            </a:extLst>
          </p:cNvPr>
          <p:cNvSpPr txBox="1"/>
          <p:nvPr/>
        </p:nvSpPr>
        <p:spPr>
          <a:xfrm>
            <a:off x="611560" y="4209489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latin typeface="Abadi" panose="020B0604020104020204" pitchFamily="34" charset="0"/>
              </a:rPr>
              <a:t>Consell de l’Advocacia de Catalunya</a:t>
            </a:r>
          </a:p>
          <a:p>
            <a:r>
              <a:rPr lang="ca-ES" sz="2800" dirty="0">
                <a:latin typeface="Abadi" panose="020B0604020104020204" pitchFamily="34" charset="0"/>
              </a:rPr>
              <a:t>21 maig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C64E2B4-73F1-C60C-B633-4D24E7F6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624736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latin typeface="Abadi" panose="020B0604020104020204" pitchFamily="34" charset="0"/>
              </a:rPr>
              <a:t>Sentència Tribunal Suprem (Sala Social)</a:t>
            </a:r>
            <a:br>
              <a:rPr lang="ca-ES" sz="2400" b="1" dirty="0">
                <a:latin typeface="Abadi" panose="020B0604020104020204" pitchFamily="34" charset="0"/>
              </a:rPr>
            </a:br>
            <a:r>
              <a:rPr lang="ca-ES" sz="2400" b="1" dirty="0">
                <a:latin typeface="Abadi" panose="020B0604020104020204" pitchFamily="34" charset="0"/>
              </a:rPr>
              <a:t>19 setembre 2023 (ECLI:ES:TS:2023:3810)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10AEC1A-F6AB-E2FF-DE8F-ADC3FE5E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916832"/>
            <a:ext cx="6467276" cy="4119512"/>
          </a:xfrm>
        </p:spPr>
        <p:txBody>
          <a:bodyPr>
            <a:normAutofit/>
          </a:bodyPr>
          <a:lstStyle/>
          <a:p>
            <a:r>
              <a:rPr lang="ca-ES" sz="2800" dirty="0">
                <a:latin typeface="Abadi" panose="020B0604020104020204" pitchFamily="34" charset="0"/>
              </a:rPr>
              <a:t>Supòsit de fet</a:t>
            </a:r>
          </a:p>
          <a:p>
            <a:r>
              <a:rPr lang="ca-ES" sz="2800" dirty="0">
                <a:latin typeface="Abadi" panose="020B0604020104020204" pitchFamily="34" charset="0"/>
              </a:rPr>
              <a:t>Contradicció</a:t>
            </a:r>
          </a:p>
          <a:p>
            <a:r>
              <a:rPr lang="ca-ES" sz="2800" dirty="0">
                <a:latin typeface="Abadi" panose="020B0604020104020204" pitchFamily="34" charset="0"/>
              </a:rPr>
              <a:t>Jurisprudència analitzada</a:t>
            </a:r>
          </a:p>
          <a:p>
            <a:pPr marL="342900" lvl="1" indent="0">
              <a:buNone/>
            </a:pPr>
            <a:r>
              <a:rPr lang="ca-ES" sz="2000" dirty="0">
                <a:latin typeface="Abadi" panose="020B0604020104020204" pitchFamily="34" charset="0"/>
              </a:rPr>
              <a:t>(antecedents doctrina TS)</a:t>
            </a:r>
          </a:p>
          <a:p>
            <a:r>
              <a:rPr lang="ca-ES" sz="2800" dirty="0">
                <a:latin typeface="Abadi" panose="020B0604020104020204" pitchFamily="34" charset="0"/>
              </a:rPr>
              <a:t>Decisió</a:t>
            </a:r>
          </a:p>
          <a:p>
            <a:pPr marL="342900" lvl="1" indent="0">
              <a:buNone/>
            </a:pPr>
            <a:r>
              <a:rPr lang="ca-ES" sz="2000" dirty="0">
                <a:latin typeface="Abadi" panose="020B0604020104020204" pitchFamily="34" charset="0"/>
              </a:rPr>
              <a:t>Conseqüències</a:t>
            </a:r>
          </a:p>
          <a:p>
            <a:endParaRPr lang="ca-ES" dirty="0"/>
          </a:p>
        </p:txBody>
      </p:sp>
      <p:pic>
        <p:nvPicPr>
          <p:cNvPr id="4" name="Picture 4" descr="Statue on top of building">
            <a:extLst>
              <a:ext uri="{FF2B5EF4-FFF2-40B4-BE49-F238E27FC236}">
                <a16:creationId xmlns:a16="http://schemas.microsoft.com/office/drawing/2014/main" id="{2C2C5CF2-3B5C-0FC8-BA6D-B92A21CA7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11" r="24916" b="1"/>
          <a:stretch/>
        </p:blipFill>
        <p:spPr>
          <a:xfrm>
            <a:off x="5974" y="1153507"/>
            <a:ext cx="2050527" cy="515078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177006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idor de contingut 2">
            <a:extLst>
              <a:ext uri="{FF2B5EF4-FFF2-40B4-BE49-F238E27FC236}">
                <a16:creationId xmlns:a16="http://schemas.microsoft.com/office/drawing/2014/main" id="{1FF435E5-7A30-3134-00F6-4ADC557F4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288417"/>
              </p:ext>
            </p:extLst>
          </p:nvPr>
        </p:nvGraphicFramePr>
        <p:xfrm>
          <a:off x="402046" y="1844824"/>
          <a:ext cx="8339907" cy="3845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ol 1">
            <a:extLst>
              <a:ext uri="{FF2B5EF4-FFF2-40B4-BE49-F238E27FC236}">
                <a16:creationId xmlns:a16="http://schemas.microsoft.com/office/drawing/2014/main" id="{6EA61A96-FE6C-C83E-68D3-2E30BCBC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624736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latin typeface="Abadi" panose="020B0604020104020204" pitchFamily="34" charset="0"/>
              </a:rPr>
              <a:t>Sentència Tribunal Suprem (Sala Social)</a:t>
            </a:r>
            <a:br>
              <a:rPr lang="ca-ES" sz="2400" b="1" dirty="0">
                <a:latin typeface="Abadi" panose="020B0604020104020204" pitchFamily="34" charset="0"/>
              </a:rPr>
            </a:br>
            <a:r>
              <a:rPr lang="ca-ES" sz="2400" b="1" dirty="0">
                <a:latin typeface="Abadi" panose="020B0604020104020204" pitchFamily="34" charset="0"/>
              </a:rPr>
              <a:t>19 setembre 2023 (ECLI:ES:TS:2023:3810)</a:t>
            </a:r>
          </a:p>
        </p:txBody>
      </p:sp>
    </p:spTree>
    <p:extLst>
      <p:ext uri="{BB962C8B-B14F-4D97-AF65-F5344CB8AC3E}">
        <p14:creationId xmlns:p14="http://schemas.microsoft.com/office/powerpoint/2010/main" val="99843401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A65EC05-AF4F-7DD8-EF27-06AB3FAF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28800"/>
            <a:ext cx="7272808" cy="4248472"/>
          </a:xfrm>
        </p:spPr>
        <p:txBody>
          <a:bodyPr>
            <a:normAutofit fontScale="92500"/>
          </a:bodyPr>
          <a:lstStyle/>
          <a:p>
            <a:r>
              <a:rPr lang="ca-ES" sz="3000" dirty="0">
                <a:latin typeface="Abadi" panose="020B0604020104020204" pitchFamily="34" charset="0"/>
              </a:rPr>
              <a:t>Fonaments de legalitat ordinària</a:t>
            </a:r>
          </a:p>
          <a:p>
            <a:endParaRPr lang="ca-ES" sz="3000" dirty="0">
              <a:latin typeface="Abadi" panose="020B0604020104020204" pitchFamily="34" charset="0"/>
            </a:endParaRPr>
          </a:p>
          <a:p>
            <a:pPr lvl="1"/>
            <a:r>
              <a:rPr lang="ca-ES" sz="2600" dirty="0">
                <a:latin typeface="Abadi" panose="020B0604020104020204" pitchFamily="34" charset="0"/>
              </a:rPr>
              <a:t>Llei 40/2015, règim jurídic del sector públic</a:t>
            </a:r>
          </a:p>
          <a:p>
            <a:pPr lvl="2"/>
            <a:r>
              <a:rPr lang="ca-ES" sz="2200" dirty="0">
                <a:latin typeface="Abadi" panose="020B0604020104020204" pitchFamily="34" charset="0"/>
              </a:rPr>
              <a:t>Art. 32: responsabilitat administració pública pel funcionament normal i anormal dels serveis públics</a:t>
            </a:r>
          </a:p>
          <a:p>
            <a:pPr lvl="2"/>
            <a:r>
              <a:rPr lang="ca-ES" sz="2200" dirty="0">
                <a:latin typeface="Abadi" panose="020B0604020104020204" pitchFamily="34" charset="0"/>
              </a:rPr>
              <a:t>Art. 34: reparació patrimonial</a:t>
            </a:r>
          </a:p>
          <a:p>
            <a:pPr lvl="2"/>
            <a:endParaRPr lang="ca-ES" sz="2200" dirty="0">
              <a:latin typeface="Abadi" panose="020B0604020104020204" pitchFamily="34" charset="0"/>
            </a:endParaRPr>
          </a:p>
          <a:p>
            <a:pPr lvl="1"/>
            <a:r>
              <a:rPr lang="ca-ES" sz="2600" dirty="0">
                <a:latin typeface="Abadi" panose="020B0604020104020204" pitchFamily="34" charset="0"/>
              </a:rPr>
              <a:t>Estatut dels treballadors (no)</a:t>
            </a:r>
          </a:p>
          <a:p>
            <a:pPr lvl="1"/>
            <a:endParaRPr lang="ca-ES" sz="2600" dirty="0">
              <a:latin typeface="Abadi" panose="020B0604020104020204" pitchFamily="34" charset="0"/>
            </a:endParaRPr>
          </a:p>
          <a:p>
            <a:pPr lvl="1"/>
            <a:r>
              <a:rPr lang="ca-ES" sz="2600" dirty="0">
                <a:latin typeface="Abadi" panose="020B0604020104020204" pitchFamily="34" charset="0"/>
              </a:rPr>
              <a:t>Llei reguladora de la jurisdicció social</a:t>
            </a:r>
          </a:p>
          <a:p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9F106C84-79C8-6D6D-F984-CF7B2BFA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624736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latin typeface="Abadi" panose="020B0604020104020204" pitchFamily="34" charset="0"/>
              </a:rPr>
              <a:t>Sentència Tribunal Suprem (Sala Social)</a:t>
            </a:r>
            <a:br>
              <a:rPr lang="ca-ES" sz="2400" b="1" dirty="0">
                <a:latin typeface="Abadi" panose="020B0604020104020204" pitchFamily="34" charset="0"/>
              </a:rPr>
            </a:br>
            <a:r>
              <a:rPr lang="ca-ES" sz="2400" b="1" dirty="0">
                <a:latin typeface="Abadi" panose="020B0604020104020204" pitchFamily="34" charset="0"/>
              </a:rPr>
              <a:t>19 setembre 2023 (ECLI:ES:TS:2023:3810)</a:t>
            </a:r>
          </a:p>
        </p:txBody>
      </p:sp>
    </p:spTree>
    <p:extLst>
      <p:ext uri="{BB962C8B-B14F-4D97-AF65-F5344CB8AC3E}">
        <p14:creationId xmlns:p14="http://schemas.microsoft.com/office/powerpoint/2010/main" val="279548289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A65EC05-AF4F-7DD8-EF27-06AB3FAF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50" y="1412776"/>
            <a:ext cx="7993497" cy="49685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SzPct val="80000"/>
            </a:pP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ET no és aplicable, no es descarta que operin garanties d’altes normes.</a:t>
            </a:r>
            <a:endParaRPr lang="ca-ES" sz="20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LRJSP és aplicable quan es considera contrària a dret l’extinció que no precisa les causes.</a:t>
            </a:r>
            <a:endParaRPr lang="ca-ES" sz="20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Pretensió de danys i perjudicis derivada de l’AP pel funcionament dels serveis públics no és una pretensió que es pugui exercitar davant la jurisdicció laboral.</a:t>
            </a:r>
            <a:endParaRPr lang="ca-ES" sz="20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NIT estableix </a:t>
            </a:r>
            <a:r>
              <a:rPr lang="ca-ES" sz="2000" i="1" dirty="0" err="1">
                <a:solidFill>
                  <a:srgbClr val="404040"/>
                </a:solidFill>
                <a:latin typeface="Abadi" panose="020B0604020104020204" pitchFamily="34" charset="0"/>
              </a:rPr>
              <a:t>restitutio</a:t>
            </a:r>
            <a:r>
              <a:rPr lang="ca-ES" sz="2000" i="1" dirty="0">
                <a:solidFill>
                  <a:srgbClr val="404040"/>
                </a:solidFill>
                <a:latin typeface="Abadi" panose="020B0604020104020204" pitchFamily="34" charset="0"/>
              </a:rPr>
              <a:t> in </a:t>
            </a:r>
            <a:r>
              <a:rPr lang="ca-ES" sz="2000" i="1" dirty="0" err="1">
                <a:solidFill>
                  <a:srgbClr val="404040"/>
                </a:solidFill>
                <a:latin typeface="Abadi" panose="020B0604020104020204" pitchFamily="34" charset="0"/>
              </a:rPr>
              <a:t>integrum</a:t>
            </a:r>
            <a:r>
              <a:rPr lang="ca-ES" sz="2000" i="1" dirty="0">
                <a:solidFill>
                  <a:srgbClr val="404040"/>
                </a:solidFill>
                <a:latin typeface="Abadi" panose="020B0604020104020204" pitchFamily="34" charset="0"/>
              </a:rPr>
              <a:t> </a:t>
            </a: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</a:t>
            </a: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 readmissió</a:t>
            </a:r>
            <a:endParaRPr lang="ca-ES" sz="20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No hi ha previsió en legislació laboral que l’anul·lació comporti indemnització</a:t>
            </a:r>
            <a:endParaRPr lang="ca-ES" sz="20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Tutela judicial ...</a:t>
            </a:r>
            <a:endParaRPr lang="ca-ES" sz="20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No aplicable previsió constitucional per anòmal funcionament, però quan ens trobem davant una desviació de l’AP que actua com a </a:t>
            </a:r>
            <a:r>
              <a:rPr lang="ca-ES" sz="2000" dirty="0" err="1">
                <a:solidFill>
                  <a:srgbClr val="404040"/>
                </a:solidFill>
                <a:latin typeface="Abadi" panose="020B0604020104020204" pitchFamily="34" charset="0"/>
              </a:rPr>
              <a:t>empleadora</a:t>
            </a: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.</a:t>
            </a:r>
            <a:endParaRPr lang="ca-ES" sz="20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a-ES" sz="2000" dirty="0">
                <a:solidFill>
                  <a:srgbClr val="404040"/>
                </a:solidFill>
                <a:latin typeface="Abadi" panose="020B0604020104020204" pitchFamily="34" charset="0"/>
              </a:rPr>
              <a:t>Analogia: compensació equivalent al salari frustrat.</a:t>
            </a:r>
            <a:endParaRPr lang="ca-ES" sz="2000" dirty="0">
              <a:latin typeface="Abadi" panose="020B0604020104020204" pitchFamily="34" charset="0"/>
            </a:endParaRPr>
          </a:p>
          <a:p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626F7B8-8AEC-EA4F-957D-077E6513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624736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latin typeface="Abadi" panose="020B0604020104020204" pitchFamily="34" charset="0"/>
              </a:rPr>
              <a:t>Sentència Tribunal Suprem (Sala Social)</a:t>
            </a:r>
            <a:br>
              <a:rPr lang="ca-ES" sz="2400" b="1" dirty="0">
                <a:latin typeface="Abadi" panose="020B0604020104020204" pitchFamily="34" charset="0"/>
              </a:rPr>
            </a:br>
            <a:r>
              <a:rPr lang="ca-ES" sz="2400" b="1" dirty="0">
                <a:latin typeface="Abadi" panose="020B0604020104020204" pitchFamily="34" charset="0"/>
              </a:rPr>
              <a:t>19 setembre 2023 (ECLI:ES:TS:2023:3810)</a:t>
            </a:r>
          </a:p>
        </p:txBody>
      </p:sp>
    </p:spTree>
    <p:extLst>
      <p:ext uri="{BB962C8B-B14F-4D97-AF65-F5344CB8AC3E}">
        <p14:creationId xmlns:p14="http://schemas.microsoft.com/office/powerpoint/2010/main" val="1993143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A65EC05-AF4F-7DD8-EF27-06AB3FAF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2132856"/>
            <a:ext cx="5780218" cy="4063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>
                <a:latin typeface="Abadi" panose="020B0604020104020204" pitchFamily="34" charset="0"/>
                <a:sym typeface="Wingdings" panose="05000000000000000000" pitchFamily="2" charset="2"/>
              </a:rPr>
              <a:t>Indemnització danys i perjudicis pot constituir una pretensió autònoma i independent, però també subordinada i accessòria de l’anul·lació de l’acte administratiu. </a:t>
            </a:r>
            <a:endParaRPr lang="ca-ES" sz="2800" dirty="0">
              <a:latin typeface="Abadi" panose="020B0604020104020204" pitchFamily="34" charset="0"/>
            </a:endParaRPr>
          </a:p>
        </p:txBody>
      </p:sp>
      <p:pic>
        <p:nvPicPr>
          <p:cNvPr id="6" name="Picture 4" descr="Front steps and columns of a majestic city building">
            <a:extLst>
              <a:ext uri="{FF2B5EF4-FFF2-40B4-BE49-F238E27FC236}">
                <a16:creationId xmlns:a16="http://schemas.microsoft.com/office/drawing/2014/main" id="{F1164A3C-5667-6646-6F12-CCCCF4C12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555" r="37905" b="1"/>
          <a:stretch/>
        </p:blipFill>
        <p:spPr>
          <a:xfrm>
            <a:off x="20" y="10"/>
            <a:ext cx="2483748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2" name="Títol 1">
            <a:extLst>
              <a:ext uri="{FF2B5EF4-FFF2-40B4-BE49-F238E27FC236}">
                <a16:creationId xmlns:a16="http://schemas.microsoft.com/office/drawing/2014/main" id="{0A04B9D8-948D-7557-748D-E35E37C7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624736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latin typeface="Abadi" panose="020B0604020104020204" pitchFamily="34" charset="0"/>
              </a:rPr>
              <a:t>Sentència Tribunal Suprem (Sala Social)</a:t>
            </a:r>
            <a:br>
              <a:rPr lang="ca-ES" sz="2400" b="1" dirty="0">
                <a:latin typeface="Abadi" panose="020B0604020104020204" pitchFamily="34" charset="0"/>
              </a:rPr>
            </a:br>
            <a:r>
              <a:rPr lang="ca-ES" sz="2400" b="1" dirty="0">
                <a:latin typeface="Abadi" panose="020B0604020104020204" pitchFamily="34" charset="0"/>
              </a:rPr>
              <a:t>19 setembre 2023 (ECLI:ES:TS:2023:3810)</a:t>
            </a:r>
          </a:p>
        </p:txBody>
      </p:sp>
    </p:spTree>
    <p:extLst>
      <p:ext uri="{BB962C8B-B14F-4D97-AF65-F5344CB8AC3E}">
        <p14:creationId xmlns:p14="http://schemas.microsoft.com/office/powerpoint/2010/main" val="284022224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A65EC05-AF4F-7DD8-EF27-06AB3FAF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844824"/>
            <a:ext cx="6624736" cy="464004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a-ES" sz="2800" dirty="0">
                <a:latin typeface="Abadi" panose="020B0604020104020204" pitchFamily="34" charset="0"/>
                <a:sym typeface="Wingdings" panose="05000000000000000000" pitchFamily="2" charset="2"/>
              </a:rPr>
              <a:t>Dret al cobrament del salari mínim interprofessional</a:t>
            </a:r>
          </a:p>
          <a:p>
            <a:pPr>
              <a:buFontTx/>
              <a:buChar char="-"/>
            </a:pPr>
            <a:r>
              <a:rPr lang="ca-ES" sz="2800" dirty="0">
                <a:latin typeface="Abadi" panose="020B0604020104020204" pitchFamily="34" charset="0"/>
                <a:sym typeface="Wingdings" panose="05000000000000000000" pitchFamily="2" charset="2"/>
              </a:rPr>
              <a:t>Mòdul retributiu (prova)</a:t>
            </a:r>
          </a:p>
          <a:p>
            <a:pPr>
              <a:buFontTx/>
              <a:buChar char="-"/>
            </a:pPr>
            <a:r>
              <a:rPr lang="ca-ES" sz="2800" dirty="0" err="1">
                <a:latin typeface="Abadi" panose="020B0604020104020204" pitchFamily="34" charset="0"/>
                <a:sym typeface="Wingdings" panose="05000000000000000000" pitchFamily="2" charset="2"/>
              </a:rPr>
              <a:t>Inadmissió</a:t>
            </a:r>
            <a:r>
              <a:rPr lang="ca-ES" sz="2800" dirty="0">
                <a:latin typeface="Abadi" panose="020B0604020104020204" pitchFamily="34" charset="0"/>
                <a:sym typeface="Wingdings" panose="05000000000000000000" pitchFamily="2" charset="2"/>
              </a:rPr>
              <a:t> del recurs per no contradicció</a:t>
            </a:r>
          </a:p>
          <a:p>
            <a:pPr>
              <a:buFontTx/>
              <a:buChar char="-"/>
            </a:pPr>
            <a:r>
              <a:rPr lang="ca-ES" sz="2800" dirty="0">
                <a:latin typeface="Abadi" panose="020B0604020104020204" pitchFamily="34" charset="0"/>
                <a:sym typeface="Wingdings" panose="05000000000000000000" pitchFamily="2" charset="2"/>
              </a:rPr>
              <a:t>Com s’ha d’acreditar?</a:t>
            </a:r>
          </a:p>
          <a:p>
            <a:pPr lvl="1">
              <a:buFontTx/>
              <a:buChar char="-"/>
            </a:pPr>
            <a:r>
              <a:rPr lang="ca-ES" sz="2400" dirty="0">
                <a:latin typeface="Abadi" panose="020B0604020104020204" pitchFamily="34" charset="0"/>
                <a:sym typeface="Wingdings" panose="05000000000000000000" pitchFamily="2" charset="2"/>
              </a:rPr>
              <a:t>Art. 15.2 RD 782/2001</a:t>
            </a:r>
          </a:p>
          <a:p>
            <a:pPr>
              <a:buFontTx/>
              <a:buChar char="-"/>
            </a:pPr>
            <a:endParaRPr lang="ca-ES" sz="2800" dirty="0">
              <a:latin typeface="Abadi" panose="020B0604020104020204" pitchFamily="34" charset="0"/>
            </a:endParaRPr>
          </a:p>
        </p:txBody>
      </p:sp>
      <p:pic>
        <p:nvPicPr>
          <p:cNvPr id="6" name="Picture 4" descr="Front steps and columns of a majestic city building">
            <a:extLst>
              <a:ext uri="{FF2B5EF4-FFF2-40B4-BE49-F238E27FC236}">
                <a16:creationId xmlns:a16="http://schemas.microsoft.com/office/drawing/2014/main" id="{F1164A3C-5667-6646-6F12-CCCCF4C12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555" r="37905" b="1"/>
          <a:stretch/>
        </p:blipFill>
        <p:spPr>
          <a:xfrm>
            <a:off x="20" y="10"/>
            <a:ext cx="2483748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2" name="Títol 1">
            <a:extLst>
              <a:ext uri="{FF2B5EF4-FFF2-40B4-BE49-F238E27FC236}">
                <a16:creationId xmlns:a16="http://schemas.microsoft.com/office/drawing/2014/main" id="{0A04B9D8-948D-7557-748D-E35E37C7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624736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latin typeface="Abadi" panose="020B0604020104020204" pitchFamily="34" charset="0"/>
              </a:rPr>
              <a:t>Sentència Tribunal Suprem (Sala Social)</a:t>
            </a:r>
            <a:br>
              <a:rPr lang="ca-ES" sz="2400" b="1" dirty="0">
                <a:latin typeface="Abadi" panose="020B0604020104020204" pitchFamily="34" charset="0"/>
              </a:rPr>
            </a:br>
            <a:r>
              <a:rPr lang="ca-ES" sz="2400" b="1" dirty="0">
                <a:latin typeface="Abadi" panose="020B0604020104020204" pitchFamily="34" charset="0"/>
              </a:rPr>
              <a:t>27/09/22 (ECLI:ES:TS:2022:3456)</a:t>
            </a:r>
          </a:p>
        </p:txBody>
      </p:sp>
    </p:spTree>
    <p:extLst>
      <p:ext uri="{BB962C8B-B14F-4D97-AF65-F5344CB8AC3E}">
        <p14:creationId xmlns:p14="http://schemas.microsoft.com/office/powerpoint/2010/main" val="160074823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61E9B6F-2A24-C593-A4DE-FCC36D62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542" y="361958"/>
            <a:ext cx="4818330" cy="990600"/>
          </a:xfrm>
        </p:spPr>
        <p:txBody>
          <a:bodyPr>
            <a:normAutofit/>
          </a:bodyPr>
          <a:lstStyle/>
          <a:p>
            <a:r>
              <a:rPr lang="ca-ES" b="1" dirty="0">
                <a:latin typeface="Abadi" panose="020B0604020104020204" pitchFamily="34" charset="0"/>
              </a:rPr>
              <a:t>Altres punts crítics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2D3FDA9D-734B-20F5-AF1E-72F56AE5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94" r="3621" b="-1"/>
          <a:stretch/>
        </p:blipFill>
        <p:spPr>
          <a:xfrm>
            <a:off x="15" y="857258"/>
            <a:ext cx="2050527" cy="515078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A65EC05-AF4F-7DD8-EF27-06AB3FAF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542" y="2188049"/>
            <a:ext cx="6553905" cy="3358204"/>
          </a:xfrm>
        </p:spPr>
        <p:txBody>
          <a:bodyPr>
            <a:normAutofit/>
          </a:bodyPr>
          <a:lstStyle/>
          <a:p>
            <a:pPr lvl="1"/>
            <a:r>
              <a:rPr lang="ca-ES" dirty="0">
                <a:latin typeface="Abadi" panose="020B0604020104020204" pitchFamily="34" charset="0"/>
              </a:rPr>
              <a:t>Sindicació: art. 28 CE</a:t>
            </a:r>
          </a:p>
          <a:p>
            <a:pPr lvl="1"/>
            <a:r>
              <a:rPr lang="ca-ES" dirty="0">
                <a:latin typeface="Abadi" panose="020B0604020104020204" pitchFamily="34" charset="0"/>
              </a:rPr>
              <a:t>Altres causes d’extinció: ineptitud</a:t>
            </a:r>
          </a:p>
          <a:p>
            <a:pPr lvl="1"/>
            <a:r>
              <a:rPr lang="ca-ES" dirty="0">
                <a:latin typeface="Abadi" panose="020B0604020104020204" pitchFamily="34" charset="0"/>
              </a:rPr>
              <a:t>Prevenció de riscos laborals</a:t>
            </a:r>
          </a:p>
          <a:p>
            <a:pPr lvl="1"/>
            <a:r>
              <a:rPr lang="ca-ES" dirty="0">
                <a:latin typeface="Abadi" panose="020B0604020104020204" pitchFamily="34" charset="0"/>
              </a:rPr>
              <a:t>Prestacions no contributives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5315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A65EC05-AF4F-7DD8-EF27-06AB3FAF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973710"/>
            <a:ext cx="4032448" cy="2910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dirty="0">
                <a:latin typeface="Abadi" panose="020B0604020104020204" pitchFamily="34" charset="0"/>
              </a:rPr>
              <a:t>GRÀCIES PER LA SEVA ATENCIÓ</a:t>
            </a:r>
          </a:p>
        </p:txBody>
      </p:sp>
      <p:pic>
        <p:nvPicPr>
          <p:cNvPr id="5" name="Picture 4" descr="A tractor in the distance on a farm">
            <a:extLst>
              <a:ext uri="{FF2B5EF4-FFF2-40B4-BE49-F238E27FC236}">
                <a16:creationId xmlns:a16="http://schemas.microsoft.com/office/drawing/2014/main" id="{11F4F0DE-3DDE-FDC7-AAB1-2B41E1626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1" r="10488" b="-2"/>
          <a:stretch/>
        </p:blipFill>
        <p:spPr>
          <a:xfrm>
            <a:off x="0" y="1052736"/>
            <a:ext cx="3635881" cy="51435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2 Subtítulo">
            <a:extLst>
              <a:ext uri="{FF2B5EF4-FFF2-40B4-BE49-F238E27FC236}">
                <a16:creationId xmlns:a16="http://schemas.microsoft.com/office/drawing/2014/main" id="{F7A9A970-24A9-ABD7-BB6A-74094FE2345F}"/>
              </a:ext>
            </a:extLst>
          </p:cNvPr>
          <p:cNvSpPr txBox="1">
            <a:spLocks/>
          </p:cNvSpPr>
          <p:nvPr/>
        </p:nvSpPr>
        <p:spPr>
          <a:xfrm>
            <a:off x="5613957" y="5327377"/>
            <a:ext cx="3528392" cy="1320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a-ES" sz="1400" i="1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Xavier </a:t>
            </a:r>
            <a:r>
              <a:rPr lang="ca-ES" sz="1400" i="1" dirty="0" err="1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Gonzàlez</a:t>
            </a:r>
            <a:r>
              <a:rPr lang="ca-ES" sz="1400" i="1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 de Rivera Serra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a-ES" sz="1400" i="1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Magistrat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a-ES" sz="1400" i="1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Jutjat Social núm.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ca-ES" sz="1400" i="1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Barcelona</a:t>
            </a:r>
            <a:endParaRPr lang="es-ES" sz="1400" i="1" dirty="0">
              <a:solidFill>
                <a:schemeClr val="tx1"/>
              </a:solidFill>
              <a:latin typeface="Abadi" panose="020B06040201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8434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tx2">
                    <a:lumMod val="90000"/>
                  </a:schemeClr>
                </a:solidFill>
                <a:latin typeface="Abadi" panose="020B0604020104020204" pitchFamily="34" charset="0"/>
              </a:rPr>
              <a:t>INTRODUCCIÓ</a:t>
            </a:r>
            <a:endParaRPr lang="es-ES" dirty="0">
              <a:solidFill>
                <a:schemeClr val="tx2">
                  <a:lumMod val="9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8840"/>
            <a:ext cx="8136903" cy="4771999"/>
          </a:xfrm>
          <a:ln/>
        </p:spPr>
        <p:txBody>
          <a:bodyPr>
            <a:normAutofit fontScale="47500" lnSpcReduction="20000"/>
          </a:bodyPr>
          <a:lstStyle/>
          <a:p>
            <a:pPr lvl="1" algn="just" eaLnBrk="1" hangingPunct="1"/>
            <a:r>
              <a:rPr lang="ca-ES" altLang="ca-ES" sz="5100" dirty="0">
                <a:latin typeface="Abadi" panose="020B0604020104020204" pitchFamily="34" charset="0"/>
              </a:rPr>
              <a:t>Constitució espanyola (art. 25) </a:t>
            </a:r>
          </a:p>
          <a:p>
            <a:pPr lvl="1" algn="just" eaLnBrk="1" hangingPunct="1"/>
            <a:r>
              <a:rPr lang="ca-ES" altLang="ca-ES" sz="5100" dirty="0">
                <a:latin typeface="Abadi" panose="020B0604020104020204" pitchFamily="34" charset="0"/>
              </a:rPr>
              <a:t>Llei general penitenciària (LO 1/79, arts. 26 a 35)</a:t>
            </a:r>
          </a:p>
          <a:p>
            <a:pPr lvl="1" algn="just" eaLnBrk="1" hangingPunct="1"/>
            <a:r>
              <a:rPr lang="ca-ES" altLang="ca-ES" sz="5100" dirty="0">
                <a:latin typeface="Abadi" panose="020B0604020104020204" pitchFamily="34" charset="0"/>
              </a:rPr>
              <a:t>Codi penal (LO 10/95, art. 49)</a:t>
            </a:r>
          </a:p>
          <a:p>
            <a:pPr lvl="1" algn="just" eaLnBrk="1" hangingPunct="1"/>
            <a:r>
              <a:rPr lang="ca-ES" altLang="ca-ES" sz="5100" dirty="0">
                <a:latin typeface="Abadi" panose="020B0604020104020204" pitchFamily="34" charset="0"/>
              </a:rPr>
              <a:t>Reglament penitenciari (RD 190/96, arts. 132 a 133, i 153)</a:t>
            </a:r>
          </a:p>
          <a:p>
            <a:pPr lvl="1" algn="just" eaLnBrk="1" hangingPunct="1"/>
            <a:r>
              <a:rPr lang="ca-ES" altLang="ca-ES" sz="5100" dirty="0">
                <a:latin typeface="Abadi" panose="020B0604020104020204" pitchFamily="34" charset="0"/>
              </a:rPr>
              <a:t>RD 782/01, relació laboral especial i protecció a la Seguretat Social, modificat pel RD 2131/08.</a:t>
            </a:r>
          </a:p>
          <a:p>
            <a:pPr lvl="1" algn="just" eaLnBrk="1" hangingPunct="1"/>
            <a:r>
              <a:rPr lang="ca-ES" altLang="ca-ES" sz="5100" dirty="0">
                <a:latin typeface="Abadi" panose="020B0604020104020204" pitchFamily="34" charset="0"/>
              </a:rPr>
              <a:t>RD 840/2011, execució penes treball benefici comunitat.</a:t>
            </a:r>
          </a:p>
          <a:p>
            <a:pPr lvl="1" algn="just" eaLnBrk="1" hangingPunct="1"/>
            <a:r>
              <a:rPr lang="ca-ES" altLang="ca-ES" sz="5100" dirty="0">
                <a:latin typeface="Abadi" panose="020B0604020104020204" pitchFamily="34" charset="0"/>
              </a:rPr>
              <a:t>Llei 53/02, regula relació laboral especial menors interns, i RD 1774/04 (reglament de LO 5/2000 de respons. penal menors).</a:t>
            </a:r>
          </a:p>
          <a:p>
            <a:pPr lvl="2">
              <a:lnSpc>
                <a:spcPct val="90000"/>
              </a:lnSpc>
              <a:buNone/>
            </a:pPr>
            <a:endParaRPr lang="ca-ES" dirty="0"/>
          </a:p>
          <a:p>
            <a:pPr>
              <a:lnSpc>
                <a:spcPct val="90000"/>
              </a:lnSpc>
              <a:buFontTx/>
              <a:buNone/>
            </a:pPr>
            <a:endParaRPr lang="ca-ES" dirty="0"/>
          </a:p>
          <a:p>
            <a:pPr>
              <a:lnSpc>
                <a:spcPct val="90000"/>
              </a:lnSpc>
              <a:buFontTx/>
              <a:buNone/>
            </a:pPr>
            <a:endParaRPr lang="ca-E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848872" cy="48489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b="1" dirty="0">
                <a:latin typeface="Abadi" panose="020B0604020104020204" pitchFamily="34" charset="0"/>
                <a:cs typeface="Arial" pitchFamily="34" charset="0"/>
              </a:rPr>
              <a:t>Notes preliminars:</a:t>
            </a:r>
          </a:p>
          <a:p>
            <a:pPr lvl="2" algn="l">
              <a:defRPr/>
            </a:pPr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Efectes de la presó en les relacions laborals: suspensió/extinció de treball prèvia.  </a:t>
            </a:r>
          </a:p>
          <a:p>
            <a:pPr lvl="2" algn="l">
              <a:defRPr/>
            </a:pPr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Efectes en la situació a la Seguretat Social.</a:t>
            </a:r>
          </a:p>
          <a:p>
            <a:pPr lvl="2" algn="l">
              <a:defRPr/>
            </a:pPr>
            <a:endParaRPr lang="ca-ES" dirty="0">
              <a:latin typeface="Abadi" panose="020B0604020104020204" pitchFamily="34" charset="0"/>
              <a:cs typeface="Arial" pitchFamily="34" charset="0"/>
            </a:endParaRPr>
          </a:p>
          <a:p>
            <a:pPr marL="342900" lvl="2" indent="-342900" algn="l">
              <a:defRPr/>
            </a:pPr>
            <a:r>
              <a:rPr lang="ca-ES" sz="2800" b="1" dirty="0">
                <a:latin typeface="Abadi" panose="020B0604020104020204" pitchFamily="34" charset="0"/>
                <a:cs typeface="Arial" pitchFamily="34" charset="0"/>
              </a:rPr>
              <a:t>Formes de treball</a:t>
            </a:r>
            <a:r>
              <a:rPr lang="ca-ES" b="1" dirty="0">
                <a:latin typeface="Abadi" panose="020B0604020104020204" pitchFamily="34" charset="0"/>
                <a:cs typeface="Arial" pitchFamily="34" charset="0"/>
              </a:rPr>
              <a:t> (</a:t>
            </a:r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Treball productiu i no productiu)</a:t>
            </a:r>
            <a:endParaRPr lang="ca-ES" b="1" dirty="0">
              <a:latin typeface="Abadi" panose="020B0604020104020204" pitchFamily="34" charset="0"/>
              <a:cs typeface="Arial" pitchFamily="34" charset="0"/>
            </a:endParaRPr>
          </a:p>
          <a:p>
            <a:pPr lvl="2" algn="l">
              <a:defRPr/>
            </a:pPr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Treball penitenciari</a:t>
            </a:r>
          </a:p>
          <a:p>
            <a:pPr lvl="2" algn="l">
              <a:defRPr/>
            </a:pPr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Treball de menors en l’àmbit penitenciari</a:t>
            </a:r>
          </a:p>
          <a:p>
            <a:pPr lvl="2" algn="l">
              <a:defRPr/>
            </a:pPr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Treballs en serveis auxiliars</a:t>
            </a:r>
          </a:p>
          <a:p>
            <a:pPr lvl="2" algn="l">
              <a:defRPr/>
            </a:pPr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Treball en règim obert</a:t>
            </a:r>
          </a:p>
          <a:p>
            <a:pPr lvl="2" algn="l">
              <a:defRPr/>
            </a:pPr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Treballs en benefici de la comunitat</a:t>
            </a:r>
          </a:p>
          <a:p>
            <a:endParaRPr lang="es-ES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2EE7A9-F45B-BB60-D4B9-7FFAAB96F5F2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>
                <a:solidFill>
                  <a:schemeClr val="tx2">
                    <a:lumMod val="90000"/>
                  </a:schemeClr>
                </a:solidFill>
                <a:latin typeface="Abadi" panose="020B0604020104020204" pitchFamily="34" charset="0"/>
              </a:rPr>
              <a:t>INTRODUCCIÓ</a:t>
            </a:r>
            <a:endParaRPr lang="es-ES" dirty="0">
              <a:solidFill>
                <a:schemeClr val="tx2">
                  <a:lumMod val="90000"/>
                </a:schemeClr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58200" cy="1222375"/>
          </a:xfrm>
        </p:spPr>
        <p:txBody>
          <a:bodyPr>
            <a:normAutofit fontScale="90000"/>
          </a:bodyPr>
          <a:lstStyle/>
          <a:p>
            <a:pPr marL="898525" indent="-898525">
              <a:lnSpc>
                <a:spcPct val="90000"/>
              </a:lnSpc>
              <a:spcBef>
                <a:spcPct val="20000"/>
              </a:spcBef>
            </a:pPr>
            <a:r>
              <a:rPr lang="ca-ES" sz="4000" b="1" dirty="0">
                <a:latin typeface="Abadi" panose="020B0604020104020204" pitchFamily="34" charset="0"/>
                <a:cs typeface="Arial" pitchFamily="34" charset="0"/>
              </a:rPr>
              <a:t>OBJECTE</a:t>
            </a:r>
            <a:br>
              <a:rPr lang="ca-ES" sz="4000" b="1" dirty="0">
                <a:latin typeface="Abadi" panose="020B0604020104020204" pitchFamily="34" charset="0"/>
                <a:cs typeface="Arial" pitchFamily="34" charset="0"/>
              </a:rPr>
            </a:br>
            <a:br>
              <a:rPr lang="ca-ES" sz="4000" b="1" dirty="0">
                <a:latin typeface="Abadi" panose="020B0604020104020204" pitchFamily="34" charset="0"/>
                <a:cs typeface="Arial" pitchFamily="34" charset="0"/>
              </a:rPr>
            </a:br>
            <a:endParaRPr lang="es-ES" b="1" dirty="0">
              <a:solidFill>
                <a:schemeClr val="tx1"/>
              </a:solidFill>
              <a:latin typeface="Abadi" panose="020B0604020104020204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5112568"/>
          </a:xfrm>
        </p:spPr>
        <p:txBody>
          <a:bodyPr>
            <a:normAutofit/>
          </a:bodyPr>
          <a:lstStyle/>
          <a:p>
            <a:r>
              <a:rPr lang="ca-ES" sz="2800" dirty="0">
                <a:latin typeface="Abadi" panose="020B0604020104020204" pitchFamily="34" charset="0"/>
                <a:cs typeface="Arial" pitchFamily="34" charset="0"/>
              </a:rPr>
              <a:t>TREBALL PRODUCTIU EN TALLERS PENITENCIARIS</a:t>
            </a:r>
          </a:p>
          <a:p>
            <a:endParaRPr lang="ca-ES" dirty="0">
              <a:latin typeface="Abadi" panose="020B0604020104020204" pitchFamily="34" charset="0"/>
              <a:cs typeface="Arial" pitchFamily="34" charset="0"/>
            </a:endParaRPr>
          </a:p>
          <a:p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DIFERÈNCIES AMB ALTRES ACTIVITATS</a:t>
            </a:r>
          </a:p>
          <a:p>
            <a:pPr lvl="2" algn="l"/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Formació ocupacional</a:t>
            </a:r>
          </a:p>
          <a:p>
            <a:pPr lvl="2" algn="l"/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Formació professional</a:t>
            </a:r>
          </a:p>
          <a:p>
            <a:pPr lvl="2" algn="l"/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Treball productiu en cooperatives</a:t>
            </a:r>
          </a:p>
          <a:p>
            <a:pPr lvl="2" algn="l"/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Serveis auxiliars:</a:t>
            </a:r>
          </a:p>
          <a:p>
            <a:pPr lvl="3" algn="l"/>
            <a:r>
              <a:rPr lang="ca-ES" sz="2400" dirty="0">
                <a:latin typeface="Abadi" panose="020B0604020104020204" pitchFamily="34" charset="0"/>
                <a:cs typeface="Arial" pitchFamily="34" charset="0"/>
              </a:rPr>
              <a:t>Neteja i manteniment de l’ordre (neteja zones comunes)</a:t>
            </a:r>
          </a:p>
          <a:p>
            <a:pPr lvl="3" algn="l"/>
            <a:r>
              <a:rPr lang="ca-ES" sz="2400" dirty="0">
                <a:latin typeface="Abadi" panose="020B0604020104020204" pitchFamily="34" charset="0"/>
                <a:cs typeface="Arial" pitchFamily="34" charset="0"/>
              </a:rPr>
              <a:t>Economats, cafeteries i cuines</a:t>
            </a:r>
          </a:p>
          <a:p>
            <a:endParaRPr lang="es-ES" cap="non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58200" cy="1222375"/>
          </a:xfrm>
        </p:spPr>
        <p:txBody>
          <a:bodyPr>
            <a:normAutofit/>
          </a:bodyPr>
          <a:lstStyle/>
          <a:p>
            <a:pPr marL="898525" indent="-898525">
              <a:lnSpc>
                <a:spcPct val="90000"/>
              </a:lnSpc>
              <a:spcBef>
                <a:spcPct val="20000"/>
              </a:spcBef>
            </a:pPr>
            <a:r>
              <a:rPr lang="ca-ES" sz="3200" b="1" dirty="0">
                <a:latin typeface="Arial" pitchFamily="34" charset="0"/>
                <a:cs typeface="Arial" pitchFamily="34" charset="0"/>
              </a:rPr>
              <a:t>SUBJECTES (treballador)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136904" cy="4610273"/>
          </a:xfrm>
        </p:spPr>
        <p:txBody>
          <a:bodyPr>
            <a:normAutofit/>
          </a:bodyPr>
          <a:lstStyle/>
          <a:p>
            <a:pPr lvl="2" algn="l">
              <a:lnSpc>
                <a:spcPct val="90000"/>
              </a:lnSpc>
            </a:pPr>
            <a:r>
              <a:rPr lang="ca-ES" sz="2800" dirty="0">
                <a:latin typeface="Abadi" panose="020B0604020104020204" pitchFamily="34" charset="0"/>
                <a:cs typeface="Arial" pitchFamily="34" charset="0"/>
              </a:rPr>
              <a:t>Penats (art. 29.1 LP)</a:t>
            </a:r>
          </a:p>
          <a:p>
            <a:pPr lvl="3" algn="l">
              <a:lnSpc>
                <a:spcPct val="90000"/>
              </a:lnSpc>
            </a:pPr>
            <a:r>
              <a:rPr lang="ca-ES" sz="2400" dirty="0">
                <a:latin typeface="Abadi" panose="020B0604020104020204" pitchFamily="34" charset="0"/>
                <a:cs typeface="Arial" pitchFamily="34" charset="0"/>
              </a:rPr>
              <a:t>Obligatorietat </a:t>
            </a:r>
          </a:p>
          <a:p>
            <a:pPr lvl="3" algn="l">
              <a:lnSpc>
                <a:spcPct val="90000"/>
              </a:lnSpc>
            </a:pPr>
            <a:r>
              <a:rPr lang="ca-ES" sz="2400" dirty="0">
                <a:latin typeface="Abadi" panose="020B0604020104020204" pitchFamily="34" charset="0"/>
                <a:cs typeface="Arial" pitchFamily="34" charset="0"/>
              </a:rPr>
              <a:t>Exclusions per raons subjectives</a:t>
            </a:r>
          </a:p>
          <a:p>
            <a:pPr lvl="2" algn="l">
              <a:lnSpc>
                <a:spcPct val="90000"/>
              </a:lnSpc>
            </a:pPr>
            <a:r>
              <a:rPr lang="ca-ES" sz="2800" dirty="0">
                <a:latin typeface="Abadi" panose="020B0604020104020204" pitchFamily="34" charset="0"/>
                <a:cs typeface="Arial" pitchFamily="34" charset="0"/>
              </a:rPr>
              <a:t>Preventius (art. 29.2 LP): voluntarietat</a:t>
            </a:r>
          </a:p>
          <a:p>
            <a:pPr lvl="2" algn="l">
              <a:lnSpc>
                <a:spcPct val="90000"/>
              </a:lnSpc>
            </a:pPr>
            <a:r>
              <a:rPr lang="ca-ES" sz="2800" dirty="0">
                <a:latin typeface="Abadi" panose="020B0604020104020204" pitchFamily="34" charset="0"/>
                <a:cs typeface="Arial" pitchFamily="34" charset="0"/>
              </a:rPr>
              <a:t>Treball de menors: Relació laboral especial</a:t>
            </a:r>
          </a:p>
          <a:p>
            <a:pPr lvl="2" algn="l">
              <a:lnSpc>
                <a:spcPct val="90000"/>
              </a:lnSpc>
            </a:pPr>
            <a:r>
              <a:rPr lang="ca-ES" sz="2800" dirty="0">
                <a:latin typeface="Abadi" panose="020B0604020104020204" pitchFamily="34" charset="0"/>
                <a:cs typeface="Arial" pitchFamily="34" charset="0"/>
              </a:rPr>
              <a:t>Penats en altres situacions:</a:t>
            </a:r>
          </a:p>
          <a:p>
            <a:pPr lvl="3" algn="l">
              <a:lnSpc>
                <a:spcPct val="90000"/>
              </a:lnSpc>
            </a:pPr>
            <a:r>
              <a:rPr lang="ca-ES" sz="2400" dirty="0">
                <a:latin typeface="Abadi" panose="020B0604020104020204" pitchFamily="34" charset="0"/>
                <a:cs typeface="Arial" pitchFamily="34" charset="0"/>
              </a:rPr>
              <a:t>règim ple i règim restringit</a:t>
            </a:r>
          </a:p>
          <a:p>
            <a:pPr lvl="3" algn="l">
              <a:lnSpc>
                <a:spcPct val="90000"/>
              </a:lnSpc>
            </a:pPr>
            <a:r>
              <a:rPr lang="ca-ES" sz="2400" dirty="0">
                <a:latin typeface="Abadi" panose="020B0604020104020204" pitchFamily="34" charset="0"/>
                <a:cs typeface="Arial" pitchFamily="34" charset="0"/>
              </a:rPr>
              <a:t>dones (art. 82.2 RP)</a:t>
            </a:r>
          </a:p>
          <a:p>
            <a:pPr lvl="2" algn="l">
              <a:lnSpc>
                <a:spcPct val="90000"/>
              </a:lnSpc>
            </a:pPr>
            <a:r>
              <a:rPr lang="ca-ES" sz="2800" dirty="0">
                <a:latin typeface="Abadi" panose="020B0604020104020204" pitchFamily="34" charset="0"/>
                <a:cs typeface="Arial" pitchFamily="34" charset="0"/>
              </a:rPr>
              <a:t>Estrangers: autorització per treballar</a:t>
            </a:r>
          </a:p>
          <a:p>
            <a:pPr lvl="2" algn="l">
              <a:lnSpc>
                <a:spcPct val="90000"/>
              </a:lnSpc>
            </a:pPr>
            <a:r>
              <a:rPr lang="ca-ES" sz="2800" dirty="0">
                <a:latin typeface="Abadi" panose="020B0604020104020204" pitchFamily="34" charset="0"/>
                <a:cs typeface="Arial" pitchFamily="34" charset="0"/>
              </a:rPr>
              <a:t>Preferències per a la contractació</a:t>
            </a:r>
          </a:p>
          <a:p>
            <a:endParaRPr lang="es-ES" cap="non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58200" cy="1222375"/>
          </a:xfrm>
        </p:spPr>
        <p:txBody>
          <a:bodyPr>
            <a:noAutofit/>
          </a:bodyPr>
          <a:lstStyle/>
          <a:p>
            <a:pPr marL="898525" indent="-898525">
              <a:lnSpc>
                <a:spcPct val="90000"/>
              </a:lnSpc>
              <a:spcBef>
                <a:spcPct val="20000"/>
              </a:spcBef>
            </a:pPr>
            <a:r>
              <a:rPr lang="ca-E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TREBALLS EN BENEFICI DE LA COMUNITAT </a:t>
            </a:r>
            <a:br>
              <a:rPr lang="ca-ES" sz="2800" i="1" dirty="0">
                <a:latin typeface="Arial" pitchFamily="34" charset="0"/>
                <a:cs typeface="Arial" pitchFamily="34" charset="0"/>
              </a:rPr>
            </a:br>
            <a:endParaRPr lang="es-E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816424"/>
          </a:xfrm>
        </p:spPr>
        <p:txBody>
          <a:bodyPr>
            <a:normAutofit/>
          </a:bodyPr>
          <a:lstStyle/>
          <a:p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RD 840/2011, de 17 de juny</a:t>
            </a:r>
          </a:p>
          <a:p>
            <a:r>
              <a:rPr lang="ca-ES" sz="2000" dirty="0">
                <a:latin typeface="Abadi" panose="020B0604020104020204" pitchFamily="34" charset="0"/>
                <a:cs typeface="Arial" pitchFamily="34" charset="0"/>
              </a:rPr>
              <a:t>En matèria de prestacions dels serveis</a:t>
            </a:r>
          </a:p>
          <a:p>
            <a:endParaRPr lang="ca-ES" dirty="0">
              <a:latin typeface="Abadi" panose="020B0604020104020204" pitchFamily="34" charset="0"/>
              <a:cs typeface="Arial" pitchFamily="34" charset="0"/>
            </a:endParaRPr>
          </a:p>
          <a:p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 RD 782/2001, de 6 de juliol, </a:t>
            </a:r>
          </a:p>
          <a:p>
            <a:r>
              <a:rPr lang="ca-ES" dirty="0" err="1">
                <a:latin typeface="Abadi" panose="020B0604020104020204" pitchFamily="34" charset="0"/>
                <a:cs typeface="Arial" pitchFamily="34" charset="0"/>
              </a:rPr>
              <a:t>modif</a:t>
            </a:r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. RD 2131/08, de 26 de desembre</a:t>
            </a:r>
          </a:p>
          <a:p>
            <a:r>
              <a:rPr lang="ca-ES" sz="2000" dirty="0">
                <a:latin typeface="Abadi" panose="020B0604020104020204" pitchFamily="34" charset="0"/>
                <a:cs typeface="Arial" pitchFamily="34" charset="0"/>
              </a:rPr>
              <a:t>En matèria de protecció de Seguretat Social</a:t>
            </a:r>
            <a:endParaRPr lang="es-ES" cap="none" dirty="0">
              <a:latin typeface="Abadi" panose="020B0604020104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58200" cy="1222375"/>
          </a:xfrm>
        </p:spPr>
        <p:txBody>
          <a:bodyPr>
            <a:normAutofit/>
          </a:bodyPr>
          <a:lstStyle/>
          <a:p>
            <a:pPr marL="898525" indent="-898525">
              <a:lnSpc>
                <a:spcPct val="90000"/>
              </a:lnSpc>
              <a:spcBef>
                <a:spcPct val="20000"/>
              </a:spcBef>
            </a:pPr>
            <a:r>
              <a:rPr lang="ca-ES" sz="2800" b="1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TREBALL A L’EXTERIOR </a:t>
            </a:r>
            <a:endParaRPr lang="es-ES" sz="2800" b="1" i="1" dirty="0">
              <a:solidFill>
                <a:schemeClr val="tx1"/>
              </a:solidFill>
              <a:latin typeface="Abadi" panose="020B0604020104020204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136904" cy="2736304"/>
          </a:xfrm>
        </p:spPr>
        <p:txBody>
          <a:bodyPr>
            <a:normAutofit/>
          </a:bodyPr>
          <a:lstStyle/>
          <a:p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Relació laboral ordinària: no hi ha limitacions per treballar</a:t>
            </a:r>
          </a:p>
          <a:p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 </a:t>
            </a:r>
          </a:p>
          <a:p>
            <a:r>
              <a:rPr lang="ca-ES" dirty="0">
                <a:latin typeface="Abadi" panose="020B0604020104020204" pitchFamily="34" charset="0"/>
                <a:cs typeface="Arial" pitchFamily="34" charset="0"/>
              </a:rPr>
              <a:t>Treball domèstic de les dones: art. 82, ap. 2 del Reglament Penitenciari</a:t>
            </a:r>
          </a:p>
          <a:p>
            <a:endParaRPr lang="ca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71736"/>
          </a:xfrm>
        </p:spPr>
        <p:txBody>
          <a:bodyPr>
            <a:normAutofit/>
          </a:bodyPr>
          <a:lstStyle/>
          <a:p>
            <a:pPr marL="898525" indent="-898525">
              <a:lnSpc>
                <a:spcPct val="90000"/>
              </a:lnSpc>
              <a:spcBef>
                <a:spcPct val="20000"/>
              </a:spcBef>
            </a:pPr>
            <a:r>
              <a:rPr lang="ca-ES" sz="3200" b="1" dirty="0">
                <a:latin typeface="Abadi" panose="020B0604020104020204" pitchFamily="34" charset="0"/>
              </a:rPr>
              <a:t>EXTINCIÓ</a:t>
            </a:r>
            <a:endParaRPr lang="es-ES" sz="3200" b="1" dirty="0">
              <a:latin typeface="Abadi" panose="020B0604020104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4226427" cy="4725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a-ES" u="sng" dirty="0">
                <a:latin typeface="Abadi" panose="020B0604020104020204" pitchFamily="34" charset="0"/>
                <a:cs typeface="Arial" pitchFamily="34" charset="0"/>
              </a:rPr>
              <a:t>CAUSES GENERALS</a:t>
            </a:r>
          </a:p>
          <a:p>
            <a:pPr>
              <a:lnSpc>
                <a:spcPct val="90000"/>
              </a:lnSpc>
            </a:pPr>
            <a:endParaRPr lang="ca-ES" u="sng" dirty="0">
              <a:latin typeface="Abadi" panose="020B0604020104020204" pitchFamily="34" charset="0"/>
              <a:cs typeface="Arial" pitchFamily="34" charset="0"/>
            </a:endParaRP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Mutu acord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Final obra o servei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Ineptitud sobrevinguda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Mort o incapacitat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Jubilació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Força major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Renúncia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  <a:cs typeface="Arial" pitchFamily="34" charset="0"/>
              </a:rPr>
              <a:t>Manca d’adaptació a modificacions</a:t>
            </a:r>
          </a:p>
          <a:p>
            <a:pPr lvl="1" algn="l">
              <a:lnSpc>
                <a:spcPct val="90000"/>
              </a:lnSpc>
              <a:buFontTx/>
              <a:buChar char="•"/>
            </a:pPr>
            <a:endParaRPr lang="ca-ES" sz="2000" dirty="0">
              <a:latin typeface="Abadi" panose="020B0604020104020204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buFontTx/>
              <a:buChar char="•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es-ES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28A0F35E-569A-7FB2-B738-3C5823D90C72}"/>
              </a:ext>
            </a:extLst>
          </p:cNvPr>
          <p:cNvSpPr txBox="1"/>
          <p:nvPr/>
        </p:nvSpPr>
        <p:spPr>
          <a:xfrm>
            <a:off x="4837987" y="1453952"/>
            <a:ext cx="3910477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400" u="sng" dirty="0">
                <a:latin typeface="Abadi" panose="020B0604020104020204" pitchFamily="34" charset="0"/>
                <a:cs typeface="Arial" pitchFamily="34" charset="0"/>
              </a:rPr>
              <a:t>CAUSES ESPECÍFIQUES</a:t>
            </a:r>
          </a:p>
          <a:p>
            <a:endParaRPr lang="ca-ES" sz="2400" u="sng" dirty="0">
              <a:latin typeface="Abadi" panose="020B0604020104020204" pitchFamily="34" charset="0"/>
              <a:cs typeface="Arial" pitchFamily="34" charset="0"/>
            </a:endParaRPr>
          </a:p>
          <a:p>
            <a:pPr lvl="1" algn="l">
              <a:buFontTx/>
              <a:buChar char="•"/>
            </a:pPr>
            <a:r>
              <a:rPr lang="ca-ES" sz="2000" dirty="0">
                <a:latin typeface="Abadi" panose="020B0604020104020204" pitchFamily="34" charset="0"/>
                <a:cs typeface="Arial" pitchFamily="34" charset="0"/>
              </a:rPr>
              <a:t>Excarceració</a:t>
            </a:r>
          </a:p>
          <a:p>
            <a:pPr lvl="1" algn="l">
              <a:buFontTx/>
              <a:buChar char="•"/>
            </a:pPr>
            <a:r>
              <a:rPr lang="ca-ES" sz="2000" dirty="0">
                <a:latin typeface="Abadi" panose="020B0604020104020204" pitchFamily="34" charset="0"/>
                <a:cs typeface="Arial" pitchFamily="34" charset="0"/>
              </a:rPr>
              <a:t>Contractació a l’exterior</a:t>
            </a:r>
          </a:p>
          <a:p>
            <a:pPr lvl="1" algn="l">
              <a:buFontTx/>
              <a:buChar char="•"/>
            </a:pPr>
            <a:r>
              <a:rPr lang="ca-ES" sz="2000" dirty="0">
                <a:latin typeface="Abadi" panose="020B0604020104020204" pitchFamily="34" charset="0"/>
                <a:cs typeface="Arial" pitchFamily="34" charset="0"/>
              </a:rPr>
              <a:t>Raons de tractament</a:t>
            </a:r>
          </a:p>
          <a:p>
            <a:pPr lvl="1" algn="l">
              <a:buFontTx/>
              <a:buChar char="•"/>
            </a:pPr>
            <a:r>
              <a:rPr lang="ca-ES" sz="2000" dirty="0">
                <a:latin typeface="Abadi" panose="020B0604020104020204" pitchFamily="34" charset="0"/>
                <a:cs typeface="Arial" pitchFamily="34" charset="0"/>
              </a:rPr>
              <a:t>Trasllat superior a 2 mesos</a:t>
            </a:r>
          </a:p>
          <a:p>
            <a:pPr lvl="1" algn="l">
              <a:buFontTx/>
              <a:buChar char="•"/>
            </a:pPr>
            <a:r>
              <a:rPr lang="ca-ES" sz="2000" dirty="0">
                <a:latin typeface="Abadi" panose="020B0604020104020204" pitchFamily="34" charset="0"/>
                <a:cs typeface="Arial" pitchFamily="34" charset="0"/>
              </a:rPr>
              <a:t>Disciplina i seguretat</a:t>
            </a:r>
          </a:p>
          <a:p>
            <a:pPr lvl="1" algn="l">
              <a:buFontTx/>
              <a:buChar char="•"/>
            </a:pPr>
            <a:r>
              <a:rPr lang="ca-ES" sz="2000" dirty="0">
                <a:latin typeface="Abadi" panose="020B0604020104020204" pitchFamily="34" charset="0"/>
                <a:cs typeface="Arial" pitchFamily="34" charset="0"/>
              </a:rPr>
              <a:t>Incompliments de deures bàsics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1259632" y="587727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a-ES" dirty="0"/>
              <a:t>Director del centre, com a delegat de l’ETPFE o CIRE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7B927DD-1721-5085-AE2D-069D6350F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1700808"/>
            <a:ext cx="7848872" cy="4608512"/>
          </a:xfrm>
        </p:spPr>
        <p:txBody>
          <a:bodyPr>
            <a:normAutofit/>
          </a:bodyPr>
          <a:lstStyle/>
          <a:p>
            <a:pPr lvl="1"/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</a:rPr>
              <a:t>Causes d’extinció: (c) raons de tractament, (e) disciplina i seguretat o (f) incompliment dels deures laborals)</a:t>
            </a:r>
          </a:p>
          <a:p>
            <a:pPr lvl="1"/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</a:rPr>
              <a:t>Accions: acomiadament/declarativa/condemna</a:t>
            </a:r>
          </a:p>
          <a:p>
            <a:pPr lvl="1"/>
            <a:r>
              <a:rPr lang="ca-ES" sz="2000" dirty="0">
                <a:solidFill>
                  <a:schemeClr val="tx1"/>
                </a:solidFill>
                <a:latin typeface="Abadi" panose="020B0604020104020204" pitchFamily="34" charset="0"/>
              </a:rPr>
              <a:t>Efectes: jurisprudència TS (i doctrina de suplicació):</a:t>
            </a:r>
          </a:p>
          <a:p>
            <a:pPr marL="685800" lvl="2" indent="0">
              <a:spcBef>
                <a:spcPts val="0"/>
              </a:spcBef>
              <a:buNone/>
            </a:pPr>
            <a:endParaRPr lang="ca-ES" sz="16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05/05/00 (ECLI:ES:TS:2000:3721)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25/09/00 (ECLI:ES:TS:2000:6745)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30/10/00 (ECLI:ES:TS:2000:7843)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05/05/06 (ECLI:ES:TS:2006:3096)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A 07/06/06 (ECLI:ES:TS:2006:10926A)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11/12/12 (ECLI:ES:TS:2012:8950)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A 26/09/17 (ECLI:ES:TS:2017:9564A)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31/01/19 (ECLI:ES:TS:2019:417)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12/01/22 (ECLI:ES:TS:2022:178)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20/04/22 (ECLI:ES:TS:2022:1597)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ca-ES" sz="1600" dirty="0">
                <a:solidFill>
                  <a:schemeClr val="tx1"/>
                </a:solidFill>
                <a:latin typeface="Abadi" panose="020B0604020104020204" pitchFamily="34" charset="0"/>
              </a:rPr>
              <a:t>11/01/23 (ECLI:ES:TS:2023:70)</a:t>
            </a:r>
          </a:p>
          <a:p>
            <a:pPr marL="685800" lvl="2" indent="0">
              <a:buNone/>
            </a:pPr>
            <a:endParaRPr lang="ca-ES" dirty="0"/>
          </a:p>
        </p:txBody>
      </p:sp>
      <p:sp>
        <p:nvSpPr>
          <p:cNvPr id="6" name="Títol 5">
            <a:extLst>
              <a:ext uri="{FF2B5EF4-FFF2-40B4-BE49-F238E27FC236}">
                <a16:creationId xmlns:a16="http://schemas.microsoft.com/office/drawing/2014/main" id="{E9D99366-AEE6-6C23-07D5-4769FAA5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a-ES" dirty="0">
                <a:latin typeface="Abadi" panose="020B0604020104020204" pitchFamily="34" charset="0"/>
              </a:rPr>
              <a:t>Extinció relació laboral</a:t>
            </a:r>
            <a:br>
              <a:rPr lang="ca-ES" dirty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67826684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1025</Words>
  <Application>Microsoft Office PowerPoint</Application>
  <PresentationFormat>Presentació en pantalla (4:3)</PresentationFormat>
  <Paragraphs>166</Paragraphs>
  <Slides>17</Slides>
  <Notes>17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6" baseType="lpstr">
      <vt:lpstr>Abadi</vt:lpstr>
      <vt:lpstr>Aptos</vt:lpstr>
      <vt:lpstr>Arial</vt:lpstr>
      <vt:lpstr>Calibri</vt:lpstr>
      <vt:lpstr>Franklin Gothic Book</vt:lpstr>
      <vt:lpstr>Franklin Gothic Medium</vt:lpstr>
      <vt:lpstr>Wingdings</vt:lpstr>
      <vt:lpstr>Wingdings 2</vt:lpstr>
      <vt:lpstr>Viajes</vt:lpstr>
      <vt:lpstr>TREBALL A LA PRESÓ:  RÈGIM JURÍDIC I QÜESTIONS PRÀCTIQUES</vt:lpstr>
      <vt:lpstr>INTRODUCCIÓ</vt:lpstr>
      <vt:lpstr>Presentació del PowerPoint</vt:lpstr>
      <vt:lpstr>OBJECTE  </vt:lpstr>
      <vt:lpstr>SUBJECTES (treballador)</vt:lpstr>
      <vt:lpstr>TREBALLS EN BENEFICI DE LA COMUNITAT  </vt:lpstr>
      <vt:lpstr>TREBALL A L’EXTERIOR </vt:lpstr>
      <vt:lpstr>EXTINCIÓ</vt:lpstr>
      <vt:lpstr>Extinció relació laboral </vt:lpstr>
      <vt:lpstr>Sentència Tribunal Suprem (Sala Social) 19 setembre 2023 (ECLI:ES:TS:2023:3810)</vt:lpstr>
      <vt:lpstr>Sentència Tribunal Suprem (Sala Social) 19 setembre 2023 (ECLI:ES:TS:2023:3810)</vt:lpstr>
      <vt:lpstr>Sentència Tribunal Suprem (Sala Social) 19 setembre 2023 (ECLI:ES:TS:2023:3810)</vt:lpstr>
      <vt:lpstr>Sentència Tribunal Suprem (Sala Social) 19 setembre 2023 (ECLI:ES:TS:2023:3810)</vt:lpstr>
      <vt:lpstr>Sentència Tribunal Suprem (Sala Social) 19 setembre 2023 (ECLI:ES:TS:2023:3810)</vt:lpstr>
      <vt:lpstr>Sentència Tribunal Suprem (Sala Social) 27/09/22 (ECLI:ES:TS:2022:3456)</vt:lpstr>
      <vt:lpstr>Altres punts crítics</vt:lpstr>
      <vt:lpstr>Presentació del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Treball penitenciari: discriminacions en l’àmbit laboral</dc:title>
  <dc:creator>Xavier</dc:creator>
  <cp:lastModifiedBy>Xavier Gonzalez de Rivera Serra</cp:lastModifiedBy>
  <cp:revision>8</cp:revision>
  <cp:lastPrinted>2024-05-20T19:59:36Z</cp:lastPrinted>
  <dcterms:created xsi:type="dcterms:W3CDTF">2018-11-22T14:19:33Z</dcterms:created>
  <dcterms:modified xsi:type="dcterms:W3CDTF">2024-05-20T20:00:17Z</dcterms:modified>
</cp:coreProperties>
</file>