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297" r:id="rId2"/>
    <p:sldId id="264" r:id="rId3"/>
    <p:sldId id="267" r:id="rId4"/>
    <p:sldId id="266" r:id="rId5"/>
    <p:sldId id="311" r:id="rId6"/>
    <p:sldId id="310" r:id="rId7"/>
    <p:sldId id="312" r:id="rId8"/>
    <p:sldId id="299" r:id="rId9"/>
    <p:sldId id="286" r:id="rId10"/>
    <p:sldId id="303" r:id="rId11"/>
    <p:sldId id="300" r:id="rId12"/>
    <p:sldId id="301" r:id="rId13"/>
    <p:sldId id="302" r:id="rId14"/>
    <p:sldId id="304" r:id="rId15"/>
    <p:sldId id="307" r:id="rId16"/>
    <p:sldId id="305" r:id="rId17"/>
    <p:sldId id="295" r:id="rId18"/>
    <p:sldId id="313" r:id="rId19"/>
    <p:sldId id="317" r:id="rId20"/>
    <p:sldId id="316" r:id="rId21"/>
    <p:sldId id="318" r:id="rId22"/>
    <p:sldId id="319" r:id="rId23"/>
    <p:sldId id="320" r:id="rId24"/>
    <p:sldId id="322" r:id="rId25"/>
    <p:sldId id="321" r:id="rId26"/>
    <p:sldId id="315" r:id="rId27"/>
  </p:sldIdLst>
  <p:sldSz cx="9144000" cy="5143500" type="screen16x9"/>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3" autoAdjust="0"/>
    <p:restoredTop sz="94660"/>
  </p:normalViewPr>
  <p:slideViewPr>
    <p:cSldViewPr snapToGrid="0">
      <p:cViewPr>
        <p:scale>
          <a:sx n="104" d="100"/>
          <a:sy n="104" d="100"/>
        </p:scale>
        <p:origin x="504"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487975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598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9013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0991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1034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97210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97550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17010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86590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89329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0264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27056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43587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66719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11581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847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50127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2525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9604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15519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8987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82995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2059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6568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2:notes"/>
          <p:cNvSpPr txBox="1">
            <a:spLocks noGrp="1"/>
          </p:cNvSpPr>
          <p:nvPr>
            <p:ph type="body" idx="1"/>
          </p:nvPr>
        </p:nvSpPr>
        <p:spPr>
          <a:xfrm>
            <a:off x="1992716" y="5831710"/>
            <a:ext cx="15941802" cy="552478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2:notes"/>
          <p:cNvSpPr>
            <a:spLocks noGrp="1" noRot="1" noChangeAspect="1"/>
          </p:cNvSpPr>
          <p:nvPr>
            <p:ph type="sldImg" idx="2"/>
          </p:nvPr>
        </p:nvSpPr>
        <p:spPr>
          <a:xfrm>
            <a:off x="5872163" y="920750"/>
            <a:ext cx="8183562" cy="460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8058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a"/>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a"/>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a"/>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a"/>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a"/>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a"/>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a"/>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86194" y="785092"/>
            <a:ext cx="8171612" cy="28591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1796" b="1" i="0">
                <a:solidFill>
                  <a:srgbClr val="AA0A2F"/>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ftr" idx="11"/>
          </p:nvPr>
        </p:nvSpPr>
        <p:spPr>
          <a:xfrm>
            <a:off x="3108960" y="4783455"/>
            <a:ext cx="2926080" cy="215444"/>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
          <p:cNvSpPr txBox="1">
            <a:spLocks noGrp="1"/>
          </p:cNvSpPr>
          <p:nvPr>
            <p:ph type="dt" idx="10"/>
          </p:nvPr>
        </p:nvSpPr>
        <p:spPr>
          <a:xfrm>
            <a:off x="457200" y="4783455"/>
            <a:ext cx="2103120" cy="21544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sldNum" idx="12"/>
          </p:nvPr>
        </p:nvSpPr>
        <p:spPr>
          <a:xfrm>
            <a:off x="421687" y="4428487"/>
            <a:ext cx="173002" cy="1105431"/>
          </a:xfrm>
          <a:prstGeom prst="rect">
            <a:avLst/>
          </a:prstGeom>
          <a:noFill/>
          <a:ln>
            <a:noFill/>
          </a:ln>
        </p:spPr>
        <p:txBody>
          <a:bodyPr spcFirstLastPara="1" wrap="square" lIns="0" tIns="0" rIns="0" bIns="0" anchor="t" anchorCtr="0">
            <a:spAutoFit/>
          </a:bodyPr>
          <a:lstStyle>
            <a:lvl1pPr marL="17328" marR="0" lvl="0" indent="0" algn="l">
              <a:lnSpc>
                <a:spcPct val="100000"/>
              </a:lnSpc>
              <a:spcBef>
                <a:spcPts val="0"/>
              </a:spcBef>
              <a:buNone/>
              <a:defRPr sz="1796" b="1" i="0">
                <a:solidFill>
                  <a:srgbClr val="AA0A2F"/>
                </a:solidFill>
                <a:latin typeface="Arial"/>
                <a:ea typeface="Arial"/>
                <a:cs typeface="Arial"/>
                <a:sym typeface="Arial"/>
              </a:defRPr>
            </a:lvl1pPr>
            <a:lvl2pPr marL="17328" marR="0" lvl="1" indent="0" algn="l">
              <a:lnSpc>
                <a:spcPct val="100000"/>
              </a:lnSpc>
              <a:spcBef>
                <a:spcPts val="0"/>
              </a:spcBef>
              <a:buNone/>
              <a:defRPr sz="1796" b="1" i="0">
                <a:solidFill>
                  <a:srgbClr val="AA0A2F"/>
                </a:solidFill>
                <a:latin typeface="Arial"/>
                <a:ea typeface="Arial"/>
                <a:cs typeface="Arial"/>
                <a:sym typeface="Arial"/>
              </a:defRPr>
            </a:lvl2pPr>
            <a:lvl3pPr marL="17328" marR="0" lvl="2" indent="0" algn="l">
              <a:lnSpc>
                <a:spcPct val="100000"/>
              </a:lnSpc>
              <a:spcBef>
                <a:spcPts val="0"/>
              </a:spcBef>
              <a:buNone/>
              <a:defRPr sz="1796" b="1" i="0">
                <a:solidFill>
                  <a:srgbClr val="AA0A2F"/>
                </a:solidFill>
                <a:latin typeface="Arial"/>
                <a:ea typeface="Arial"/>
                <a:cs typeface="Arial"/>
                <a:sym typeface="Arial"/>
              </a:defRPr>
            </a:lvl3pPr>
            <a:lvl4pPr marL="17328" marR="0" lvl="3" indent="0" algn="l">
              <a:lnSpc>
                <a:spcPct val="100000"/>
              </a:lnSpc>
              <a:spcBef>
                <a:spcPts val="0"/>
              </a:spcBef>
              <a:buNone/>
              <a:defRPr sz="1796" b="1" i="0">
                <a:solidFill>
                  <a:srgbClr val="AA0A2F"/>
                </a:solidFill>
                <a:latin typeface="Arial"/>
                <a:ea typeface="Arial"/>
                <a:cs typeface="Arial"/>
                <a:sym typeface="Arial"/>
              </a:defRPr>
            </a:lvl4pPr>
            <a:lvl5pPr marL="17328" marR="0" lvl="4" indent="0" algn="l">
              <a:lnSpc>
                <a:spcPct val="100000"/>
              </a:lnSpc>
              <a:spcBef>
                <a:spcPts val="0"/>
              </a:spcBef>
              <a:buNone/>
              <a:defRPr sz="1796" b="1" i="0">
                <a:solidFill>
                  <a:srgbClr val="AA0A2F"/>
                </a:solidFill>
                <a:latin typeface="Arial"/>
                <a:ea typeface="Arial"/>
                <a:cs typeface="Arial"/>
                <a:sym typeface="Arial"/>
              </a:defRPr>
            </a:lvl5pPr>
            <a:lvl6pPr marL="17328" marR="0" lvl="5" indent="0" algn="l">
              <a:lnSpc>
                <a:spcPct val="100000"/>
              </a:lnSpc>
              <a:spcBef>
                <a:spcPts val="0"/>
              </a:spcBef>
              <a:buNone/>
              <a:defRPr sz="1796" b="1" i="0">
                <a:solidFill>
                  <a:srgbClr val="AA0A2F"/>
                </a:solidFill>
                <a:latin typeface="Arial"/>
                <a:ea typeface="Arial"/>
                <a:cs typeface="Arial"/>
                <a:sym typeface="Arial"/>
              </a:defRPr>
            </a:lvl6pPr>
            <a:lvl7pPr marL="17328" marR="0" lvl="6" indent="0" algn="l">
              <a:lnSpc>
                <a:spcPct val="100000"/>
              </a:lnSpc>
              <a:spcBef>
                <a:spcPts val="0"/>
              </a:spcBef>
              <a:buNone/>
              <a:defRPr sz="1796" b="1" i="0">
                <a:solidFill>
                  <a:srgbClr val="AA0A2F"/>
                </a:solidFill>
                <a:latin typeface="Arial"/>
                <a:ea typeface="Arial"/>
                <a:cs typeface="Arial"/>
                <a:sym typeface="Arial"/>
              </a:defRPr>
            </a:lvl7pPr>
            <a:lvl8pPr marL="17328" marR="0" lvl="7" indent="0" algn="l">
              <a:lnSpc>
                <a:spcPct val="100000"/>
              </a:lnSpc>
              <a:spcBef>
                <a:spcPts val="0"/>
              </a:spcBef>
              <a:buNone/>
              <a:defRPr sz="1796" b="1" i="0">
                <a:solidFill>
                  <a:srgbClr val="AA0A2F"/>
                </a:solidFill>
                <a:latin typeface="Arial"/>
                <a:ea typeface="Arial"/>
                <a:cs typeface="Arial"/>
                <a:sym typeface="Arial"/>
              </a:defRPr>
            </a:lvl8pPr>
            <a:lvl9pPr marL="17328" marR="0" lvl="8" indent="0" algn="l">
              <a:lnSpc>
                <a:spcPct val="100000"/>
              </a:lnSpc>
              <a:spcBef>
                <a:spcPts val="0"/>
              </a:spcBef>
              <a:buNone/>
              <a:defRPr sz="1796" b="1" i="0">
                <a:solidFill>
                  <a:srgbClr val="AA0A2F"/>
                </a:solidFill>
                <a:latin typeface="Arial"/>
                <a:ea typeface="Arial"/>
                <a:cs typeface="Arial"/>
                <a:sym typeface="Arial"/>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355031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ca"/>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3" r:id="rId3"/>
    <p:sldLayoutId id="2147483654" r:id="rId4"/>
    <p:sldLayoutId id="2147483655" r:id="rId5"/>
    <p:sldLayoutId id="2147483656" r:id="rId6"/>
    <p:sldLayoutId id="2147483657" r:id="rId7"/>
    <p:sldLayoutId id="2147483660"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8.xml"/><Relationship Id="rId5" Type="http://schemas.openxmlformats.org/officeDocument/2006/relationships/image" Target="../media/image7.emf"/><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8.xml"/><Relationship Id="rId5" Type="http://schemas.openxmlformats.org/officeDocument/2006/relationships/image" Target="../media/image8.emf"/><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8.xml"/><Relationship Id="rId5" Type="http://schemas.openxmlformats.org/officeDocument/2006/relationships/image" Target="../media/image9.emf"/><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8.xml"/><Relationship Id="rId5" Type="http://schemas.openxmlformats.org/officeDocument/2006/relationships/image" Target="../media/image10.emf"/><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8.xml"/><Relationship Id="rId5" Type="http://schemas.openxmlformats.org/officeDocument/2006/relationships/image" Target="../media/image11.emf"/><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8.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smConfetti">
          <a:fgClr>
            <a:srgbClr val="FFFFCC"/>
          </a:fgClr>
          <a:bgClr>
            <a:schemeClr val="bg1"/>
          </a:bgClr>
        </a:patt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texto 2"/>
          <p:cNvSpPr>
            <a:spLocks noGrp="1"/>
          </p:cNvSpPr>
          <p:nvPr>
            <p:ph type="body" idx="1"/>
          </p:nvPr>
        </p:nvSpPr>
        <p:spPr>
          <a:xfrm>
            <a:off x="86139" y="1389600"/>
            <a:ext cx="3033561" cy="3179400"/>
          </a:xfrm>
        </p:spPr>
        <p:txBody>
          <a:bodyPr/>
          <a:lstStyle/>
          <a:p>
            <a:endParaRPr lang="es-ES" b="1" dirty="0"/>
          </a:p>
          <a:p>
            <a:endParaRPr lang="es-ES" b="1" dirty="0"/>
          </a:p>
          <a:p>
            <a:endParaRPr lang="es-ES" b="1" dirty="0"/>
          </a:p>
          <a:p>
            <a:endParaRPr lang="es-ES" b="1" dirty="0"/>
          </a:p>
          <a:p>
            <a:endParaRPr lang="es-ES" b="1" dirty="0"/>
          </a:p>
          <a:p>
            <a:pPr marL="152400" indent="0">
              <a:buNone/>
            </a:pPr>
            <a:r>
              <a:rPr lang="es-ES" sz="1600" dirty="0">
                <a:solidFill>
                  <a:srgbClr val="C00000"/>
                </a:solidFill>
                <a:latin typeface="Arial Rounded MT Bold" panose="020F0704030504030204" pitchFamily="34" charset="0"/>
              </a:rPr>
              <a:t>Acreditación y efectos de los acuerdos.</a:t>
            </a:r>
          </a:p>
          <a:p>
            <a:pPr marL="152400" indent="0">
              <a:buNone/>
            </a:pPr>
            <a:r>
              <a:rPr lang="es-ES" sz="1600" dirty="0">
                <a:solidFill>
                  <a:srgbClr val="C00000"/>
                </a:solidFill>
                <a:latin typeface="Arial Rounded MT Bold" panose="020F0704030504030204" pitchFamily="34" charset="0"/>
              </a:rPr>
              <a:t>Novedades en el </a:t>
            </a:r>
          </a:p>
          <a:p>
            <a:pPr marL="152400" indent="0">
              <a:buNone/>
            </a:pPr>
            <a:r>
              <a:rPr lang="es-ES" sz="1600" dirty="0">
                <a:solidFill>
                  <a:srgbClr val="C00000"/>
                </a:solidFill>
                <a:latin typeface="Arial Rounded MT Bold" panose="020F0704030504030204" pitchFamily="34" charset="0"/>
              </a:rPr>
              <a:t>Régimen de las Costas</a:t>
            </a:r>
          </a:p>
          <a:p>
            <a:endParaRPr lang="es-ES" dirty="0"/>
          </a:p>
        </p:txBody>
      </p:sp>
      <p:pic>
        <p:nvPicPr>
          <p:cNvPr id="4" name="Imagen 3"/>
          <p:cNvPicPr/>
          <p:nvPr/>
        </p:nvPicPr>
        <p:blipFill>
          <a:blip r:embed="rId2"/>
          <a:stretch>
            <a:fillRect/>
          </a:stretch>
        </p:blipFill>
        <p:spPr>
          <a:xfrm>
            <a:off x="3193774" y="555601"/>
            <a:ext cx="5191428" cy="4195304"/>
          </a:xfrm>
          <a:prstGeom prst="rect">
            <a:avLst/>
          </a:prstGeom>
        </p:spPr>
      </p:pic>
      <p:pic>
        <p:nvPicPr>
          <p:cNvPr id="5" name="Imagen 4"/>
          <p:cNvPicPr/>
          <p:nvPr/>
        </p:nvPicPr>
        <p:blipFill>
          <a:blip r:embed="rId3"/>
          <a:stretch>
            <a:fillRect/>
          </a:stretch>
        </p:blipFill>
        <p:spPr>
          <a:xfrm>
            <a:off x="172279" y="3611217"/>
            <a:ext cx="3021496" cy="1139688"/>
          </a:xfrm>
          <a:prstGeom prst="rect">
            <a:avLst/>
          </a:prstGeom>
        </p:spPr>
      </p:pic>
      <p:pic>
        <p:nvPicPr>
          <p:cNvPr id="6" name="Imagen 5"/>
          <p:cNvPicPr/>
          <p:nvPr/>
        </p:nvPicPr>
        <p:blipFill>
          <a:blip r:embed="rId4"/>
          <a:stretch>
            <a:fillRect/>
          </a:stretch>
        </p:blipFill>
        <p:spPr>
          <a:xfrm>
            <a:off x="251434" y="555600"/>
            <a:ext cx="2829339" cy="977166"/>
          </a:xfrm>
          <a:prstGeom prst="rect">
            <a:avLst/>
          </a:prstGeom>
        </p:spPr>
      </p:pic>
      <p:pic>
        <p:nvPicPr>
          <p:cNvPr id="7" name="Imagen 6"/>
          <p:cNvPicPr/>
          <p:nvPr/>
        </p:nvPicPr>
        <p:blipFill>
          <a:blip r:embed="rId5"/>
          <a:stretch>
            <a:fillRect/>
          </a:stretch>
        </p:blipFill>
        <p:spPr>
          <a:xfrm>
            <a:off x="251434" y="2009448"/>
            <a:ext cx="2885840" cy="430585"/>
          </a:xfrm>
          <a:prstGeom prst="rect">
            <a:avLst/>
          </a:prstGeom>
        </p:spPr>
      </p:pic>
    </p:spTree>
    <p:extLst>
      <p:ext uri="{BB962C8B-B14F-4D97-AF65-F5344CB8AC3E}">
        <p14:creationId xmlns:p14="http://schemas.microsoft.com/office/powerpoint/2010/main" val="1048524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10</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168" y="325730"/>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1933967" y="927115"/>
            <a:ext cx="6835915" cy="4078039"/>
          </a:xfrm>
          <a:prstGeom prst="rect">
            <a:avLst/>
          </a:prstGeom>
        </p:spPr>
        <p:txBody>
          <a:bodyPr wrap="square">
            <a:spAutoFit/>
          </a:bodyPr>
          <a:lstStyle/>
          <a:p>
            <a:pPr algn="just"/>
            <a:r>
              <a:rPr lang="es-ES" b="1" dirty="0">
                <a:latin typeface="Bahnschrift SemiLight" panose="020B0502040204020203" pitchFamily="34" charset="0"/>
              </a:rPr>
              <a:t>Incidencia en la Confidencialidad y la Protección de Datos</a:t>
            </a:r>
          </a:p>
          <a:p>
            <a:pPr algn="just"/>
            <a:endParaRPr lang="es-ES" sz="1200" dirty="0">
              <a:latin typeface="Bahnschrift SemiLight" panose="020B0502040204020203" pitchFamily="34" charset="0"/>
            </a:endParaRPr>
          </a:p>
          <a:p>
            <a:pPr algn="just"/>
            <a:r>
              <a:rPr lang="es-ES" sz="1200" dirty="0">
                <a:latin typeface="Bahnschrift SemiLight" panose="020B0502040204020203" pitchFamily="34" charset="0"/>
              </a:rPr>
              <a:t>Título II, Capítulo I, Medios adecuados de solución de controversias en vía no jurisdiccional </a:t>
            </a:r>
            <a:r>
              <a:rPr lang="es-ES" sz="1200" dirty="0">
                <a:latin typeface="Bahnschrift SemiLight" panose="020B0502040204020203" pitchFamily="34" charset="0"/>
                <a:sym typeface="Wingdings" panose="05000000000000000000" pitchFamily="2" charset="2"/>
              </a:rPr>
              <a:t>Art.9.</a:t>
            </a:r>
            <a:r>
              <a:rPr lang="es-ES" sz="1200" dirty="0">
                <a:latin typeface="Bahnschrift SemiLight" panose="020B0502040204020203" pitchFamily="34" charset="0"/>
              </a:rPr>
              <a:t>:</a:t>
            </a:r>
          </a:p>
          <a:p>
            <a:pPr algn="just"/>
            <a:r>
              <a:rPr lang="es-ES" sz="1100" dirty="0">
                <a:latin typeface="Bahnschrift SemiLight" panose="020B0502040204020203" pitchFamily="34" charset="0"/>
              </a:rPr>
              <a:t>Disposición Final Vigésima. Modificación Art 9 Ley 5/2012 de Mediación en Asuntos Civiles y mercantiles</a:t>
            </a:r>
            <a:r>
              <a:rPr lang="es-ES" b="1" dirty="0">
                <a:latin typeface="Bahnschrift SemiLight" panose="020B0502040204020203" pitchFamily="34" charset="0"/>
              </a:rPr>
              <a:t>.</a:t>
            </a:r>
          </a:p>
          <a:p>
            <a:pPr algn="just"/>
            <a:endParaRPr lang="es-ES" b="1" dirty="0">
              <a:latin typeface="Bahnschrift SemiLight" panose="020B0502040204020203" pitchFamily="34" charset="0"/>
            </a:endParaRPr>
          </a:p>
          <a:p>
            <a:pPr marL="171450" indent="-171450" algn="just">
              <a:buFont typeface="Wingdings" panose="05000000000000000000" pitchFamily="2" charset="2"/>
              <a:buChar char="ü"/>
            </a:pPr>
            <a:r>
              <a:rPr lang="es-ES" sz="1200" dirty="0">
                <a:latin typeface="Bahnschrift SemiLight" panose="020B0502040204020203" pitchFamily="34" charset="0"/>
              </a:rPr>
              <a:t>Reconocimiento del carácter confidencial del proceso de negociación y la documentación utilizada</a:t>
            </a:r>
          </a:p>
          <a:p>
            <a:pPr marL="171450" indent="-171450" algn="just">
              <a:buFont typeface="Wingdings" panose="05000000000000000000" pitchFamily="2" charset="2"/>
              <a:buChar char="ü"/>
            </a:pPr>
            <a:r>
              <a:rPr lang="es-ES" sz="1200" dirty="0">
                <a:latin typeface="Bahnschrift SemiLight" panose="020B0502040204020203" pitchFamily="34" charset="0"/>
              </a:rPr>
              <a:t>Obligación que se extiende a: partes, abogacía, tercera persona neutral</a:t>
            </a:r>
          </a:p>
          <a:p>
            <a:pPr marL="171450" indent="-171450" algn="just">
              <a:buFont typeface="Wingdings" panose="05000000000000000000" pitchFamily="2" charset="2"/>
              <a:buChar char="ü"/>
            </a:pPr>
            <a:r>
              <a:rPr lang="es-ES" sz="1200" dirty="0">
                <a:latin typeface="Bahnschrift SemiLight" panose="020B0502040204020203" pitchFamily="34" charset="0"/>
              </a:rPr>
              <a:t>Excepciones: </a:t>
            </a:r>
          </a:p>
          <a:p>
            <a:pPr algn="just"/>
            <a:r>
              <a:rPr lang="es-ES" dirty="0">
                <a:latin typeface="Bahnschrift SemiLight" panose="020B0502040204020203" pitchFamily="34" charset="0"/>
              </a:rPr>
              <a:t>	</a:t>
            </a:r>
            <a:r>
              <a:rPr lang="es-ES" sz="1100" dirty="0">
                <a:latin typeface="Bahnschrift SemiLight" panose="020B0502040204020203" pitchFamily="34" charset="0"/>
              </a:rPr>
              <a:t>Asistencia o no de las partes al intento de negociación previa. </a:t>
            </a:r>
          </a:p>
          <a:p>
            <a:pPr algn="just"/>
            <a:r>
              <a:rPr lang="es-ES" sz="1100" dirty="0">
                <a:latin typeface="Bahnschrift SemiLight" panose="020B0502040204020203" pitchFamily="34" charset="0"/>
              </a:rPr>
              <a:t>	Objeto de la negociación</a:t>
            </a:r>
          </a:p>
          <a:p>
            <a:pPr algn="just"/>
            <a:r>
              <a:rPr lang="es-ES" sz="1100" dirty="0">
                <a:latin typeface="Bahnschrift SemiLight" panose="020B0502040204020203" pitchFamily="34" charset="0"/>
              </a:rPr>
              <a:t>	Dispensa recíproca de todas las partes</a:t>
            </a:r>
          </a:p>
          <a:p>
            <a:pPr algn="just"/>
            <a:r>
              <a:rPr lang="es-ES" sz="1100" dirty="0">
                <a:latin typeface="Bahnschrift SemiLight" panose="020B0502040204020203" pitchFamily="34" charset="0"/>
              </a:rPr>
              <a:t>	</a:t>
            </a:r>
            <a:r>
              <a:rPr lang="es-ES" sz="1100" b="1" dirty="0">
                <a:latin typeface="Bahnschrift SemiLight" panose="020B0502040204020203" pitchFamily="34" charset="0"/>
              </a:rPr>
              <a:t>Impugnación de Costas por exoneración o reducción</a:t>
            </a:r>
          </a:p>
          <a:p>
            <a:pPr algn="just"/>
            <a:r>
              <a:rPr lang="es-ES" sz="1100" dirty="0">
                <a:latin typeface="Bahnschrift SemiLight" panose="020B0502040204020203" pitchFamily="34" charset="0"/>
              </a:rPr>
              <a:t>	Resolución judicial motivada en ámbito penal</a:t>
            </a:r>
          </a:p>
          <a:p>
            <a:pPr algn="just"/>
            <a:r>
              <a:rPr lang="es-ES" sz="1100" dirty="0">
                <a:latin typeface="Bahnschrift SemiLight" panose="020B0502040204020203" pitchFamily="34" charset="0"/>
              </a:rPr>
              <a:t>	Orden público, y protección de menores, o futuros daños a personas</a:t>
            </a:r>
          </a:p>
          <a:p>
            <a:pPr algn="just"/>
            <a:endParaRPr lang="es-ES" dirty="0">
              <a:latin typeface="Bahnschrift SemiLight" panose="020B0502040204020203" pitchFamily="34" charset="0"/>
            </a:endParaRPr>
          </a:p>
          <a:p>
            <a:pPr algn="just"/>
            <a:r>
              <a:rPr lang="es-ES" sz="1200" dirty="0">
                <a:latin typeface="Bahnschrift SemiLight" panose="020B0502040204020203" pitchFamily="34" charset="0"/>
              </a:rPr>
              <a:t>Art 9.2 b “Cuando se esté tramitando la impugnación de la tasación de costas y solicitud de exoneración o moderación de las mismas, según lo previsto en el artículo 245 de la Ley 1/2000, de 7 de enero, de Enjuiciamiento Civil  y a esos únicos fines, sin que pueda </a:t>
            </a:r>
            <a:r>
              <a:rPr lang="es-ES" sz="1200" dirty="0" err="1">
                <a:latin typeface="Bahnschrift SemiLight" panose="020B0502040204020203" pitchFamily="34" charset="0"/>
              </a:rPr>
              <a:t>utlilizarse</a:t>
            </a:r>
            <a:r>
              <a:rPr lang="es-ES" sz="1200" dirty="0">
                <a:latin typeface="Bahnschrift SemiLight" panose="020B0502040204020203" pitchFamily="34" charset="0"/>
              </a:rPr>
              <a:t> para otros diferentes ni en los procesos posteriores.</a:t>
            </a:r>
          </a:p>
          <a:p>
            <a:pPr algn="just"/>
            <a:endParaRPr lang="es-ES" dirty="0">
              <a:latin typeface="Bahnschrift SemiLight" panose="020B0502040204020203" pitchFamily="34" charset="0"/>
            </a:endParaRPr>
          </a:p>
        </p:txBody>
      </p:sp>
      <p:sp>
        <p:nvSpPr>
          <p:cNvPr id="6" name="CuadroTexto 5"/>
          <p:cNvSpPr txBox="1"/>
          <p:nvPr/>
        </p:nvSpPr>
        <p:spPr>
          <a:xfrm>
            <a:off x="2606891" y="518088"/>
            <a:ext cx="6235149" cy="307777"/>
          </a:xfrm>
          <a:prstGeom prst="rect">
            <a:avLst/>
          </a:prstGeom>
          <a:noFill/>
        </p:spPr>
        <p:txBody>
          <a:bodyPr wrap="square" rtlCol="0">
            <a:spAutoFit/>
          </a:bodyPr>
          <a:lstStyle/>
          <a:p>
            <a:r>
              <a:rPr lang="es-ES" b="1" dirty="0">
                <a:latin typeface="Bahnschrift SemiLight" panose="020B0502040204020203" pitchFamily="34" charset="0"/>
              </a:rPr>
              <a:t>Efectos ante un eventual pronunciamiento de condena en costas</a:t>
            </a:r>
            <a:endParaRPr lang="ca-ES" b="1" dirty="0"/>
          </a:p>
        </p:txBody>
      </p:sp>
    </p:spTree>
    <p:extLst>
      <p:ext uri="{BB962C8B-B14F-4D97-AF65-F5344CB8AC3E}">
        <p14:creationId xmlns:p14="http://schemas.microsoft.com/office/powerpoint/2010/main" val="1066079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11</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943" y="259657"/>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1916938" y="1128808"/>
            <a:ext cx="6835915" cy="2339102"/>
          </a:xfrm>
          <a:prstGeom prst="rect">
            <a:avLst/>
          </a:prstGeom>
        </p:spPr>
        <p:txBody>
          <a:bodyPr wrap="square">
            <a:spAutoFit/>
          </a:bodyPr>
          <a:lstStyle/>
          <a:p>
            <a:pPr algn="just"/>
            <a:r>
              <a:rPr lang="es-ES" b="1" dirty="0">
                <a:latin typeface="Bahnschrift SemiLight" panose="020B0502040204020203" pitchFamily="34" charset="0"/>
              </a:rPr>
              <a:t>Tramitación de la solicitud de exoneración o reducción de costas</a:t>
            </a:r>
          </a:p>
          <a:p>
            <a:pPr algn="just"/>
            <a:endParaRPr lang="es-ES" sz="1200" b="1" dirty="0">
              <a:latin typeface="Bahnschrift SemiLight" panose="020B0502040204020203" pitchFamily="34" charset="0"/>
            </a:endParaRPr>
          </a:p>
          <a:p>
            <a:pPr algn="just"/>
            <a:r>
              <a:rPr lang="es-ES" sz="1200" dirty="0">
                <a:latin typeface="Bahnschrift SemiLight" panose="020B0502040204020203" pitchFamily="34" charset="0"/>
              </a:rPr>
              <a:t>Capitulo II, Modificación de las Leyes Procesales, </a:t>
            </a:r>
            <a:r>
              <a:rPr lang="es-ES" sz="1200" dirty="0">
                <a:latin typeface="Bahnschrift SemiLight" panose="020B0502040204020203" pitchFamily="34" charset="0"/>
                <a:sym typeface="Wingdings" panose="05000000000000000000" pitchFamily="2" charset="2"/>
              </a:rPr>
              <a:t>Art.22 Modificación LEC punto.18  </a:t>
            </a:r>
          </a:p>
          <a:p>
            <a:pPr algn="just"/>
            <a:r>
              <a:rPr lang="es-ES" sz="1200" dirty="0">
                <a:latin typeface="Bahnschrift SemiLight" panose="020B0502040204020203" pitchFamily="34" charset="0"/>
                <a:sym typeface="Wingdings" panose="05000000000000000000" pitchFamily="2" charset="2"/>
              </a:rPr>
              <a:t>R</a:t>
            </a:r>
            <a:r>
              <a:rPr lang="es-ES" sz="1200" dirty="0">
                <a:latin typeface="Bahnschrift SemiLight" panose="020B0502040204020203" pitchFamily="34" charset="0"/>
              </a:rPr>
              <a:t>eforma del </a:t>
            </a:r>
            <a:r>
              <a:rPr lang="es-ES" sz="1200" b="1" dirty="0">
                <a:latin typeface="Bahnschrift SemiLight" panose="020B0502040204020203" pitchFamily="34" charset="0"/>
              </a:rPr>
              <a:t>art. 245 bis LEC </a:t>
            </a:r>
            <a:r>
              <a:rPr lang="es-ES" sz="1200" dirty="0">
                <a:latin typeface="Bahnschrift SemiLight" panose="020B0502040204020203" pitchFamily="34" charset="0"/>
              </a:rPr>
              <a:t>:</a:t>
            </a:r>
          </a:p>
          <a:p>
            <a:pPr algn="just"/>
            <a:endParaRPr lang="es-ES" sz="1200" dirty="0">
              <a:latin typeface="Bahnschrift SemiLight" panose="020B0502040204020203" pitchFamily="34" charset="0"/>
            </a:endParaRPr>
          </a:p>
          <a:p>
            <a:pPr algn="just"/>
            <a:r>
              <a:rPr lang="es-ES" sz="1200" dirty="0">
                <a:latin typeface="Bahnschrift SemiLight" panose="020B0502040204020203" pitchFamily="34" charset="0"/>
              </a:rPr>
              <a:t>1.-”Si tras la tasación de costas la parte condenada al pago de las costas hubiera solicitado su exoneración  o la moderación de la cuantía .…el letrado o letrada de la Administración de Justicia dará traslado a la otra parte por tres días para que se pronuncia sobre dicha solicitud”.</a:t>
            </a:r>
          </a:p>
          <a:p>
            <a:pPr algn="just"/>
            <a:endParaRPr lang="es-ES" sz="1200" dirty="0">
              <a:latin typeface="Bahnschrift SemiLight" panose="020B0502040204020203" pitchFamily="34" charset="0"/>
            </a:endParaRPr>
          </a:p>
          <a:p>
            <a:pPr algn="just"/>
            <a:endParaRPr lang="es-ES" sz="1200" dirty="0">
              <a:latin typeface="Bahnschrift SemiLight" panose="020B0502040204020203" pitchFamily="34" charset="0"/>
            </a:endParaRPr>
          </a:p>
          <a:p>
            <a:pPr algn="just"/>
            <a:endParaRPr lang="es-ES" sz="1200" dirty="0">
              <a:latin typeface="Bahnschrift SemiLight" panose="020B0502040204020203" pitchFamily="34" charset="0"/>
            </a:endParaRPr>
          </a:p>
          <a:p>
            <a:pPr algn="just"/>
            <a:endParaRPr lang="es-ES" sz="1200" dirty="0">
              <a:latin typeface="Bahnschrift SemiLight" panose="020B0502040204020203" pitchFamily="34" charset="0"/>
            </a:endParaRPr>
          </a:p>
        </p:txBody>
      </p:sp>
      <p:sp>
        <p:nvSpPr>
          <p:cNvPr id="6" name="CuadroTexto 5"/>
          <p:cNvSpPr txBox="1"/>
          <p:nvPr/>
        </p:nvSpPr>
        <p:spPr>
          <a:xfrm>
            <a:off x="2606891" y="518088"/>
            <a:ext cx="6235149" cy="307777"/>
          </a:xfrm>
          <a:prstGeom prst="rect">
            <a:avLst/>
          </a:prstGeom>
          <a:noFill/>
        </p:spPr>
        <p:txBody>
          <a:bodyPr wrap="square" rtlCol="0">
            <a:spAutoFit/>
          </a:bodyPr>
          <a:lstStyle/>
          <a:p>
            <a:r>
              <a:rPr lang="es-ES" b="1" dirty="0">
                <a:latin typeface="Bahnschrift SemiLight" panose="020B0502040204020203" pitchFamily="34" charset="0"/>
              </a:rPr>
              <a:t>Efectos ante un eventual pronunciamiento de condena en costas</a:t>
            </a:r>
            <a:endParaRPr lang="ca-ES" b="1" dirty="0"/>
          </a:p>
        </p:txBody>
      </p:sp>
      <p:pic>
        <p:nvPicPr>
          <p:cNvPr id="5" name="Imagen 4"/>
          <p:cNvPicPr>
            <a:picLocks noChangeAspect="1"/>
          </p:cNvPicPr>
          <p:nvPr/>
        </p:nvPicPr>
        <p:blipFill>
          <a:blip r:embed="rId5"/>
          <a:stretch>
            <a:fillRect/>
          </a:stretch>
        </p:blipFill>
        <p:spPr>
          <a:xfrm>
            <a:off x="1838746" y="2797621"/>
            <a:ext cx="7513621" cy="1459257"/>
          </a:xfrm>
          <a:prstGeom prst="rect">
            <a:avLst/>
          </a:prstGeom>
        </p:spPr>
      </p:pic>
    </p:spTree>
    <p:extLst>
      <p:ext uri="{BB962C8B-B14F-4D97-AF65-F5344CB8AC3E}">
        <p14:creationId xmlns:p14="http://schemas.microsoft.com/office/powerpoint/2010/main" val="1179382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12</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943" y="259657"/>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1826217" y="1083211"/>
            <a:ext cx="6835915" cy="2708434"/>
          </a:xfrm>
          <a:prstGeom prst="rect">
            <a:avLst/>
          </a:prstGeom>
        </p:spPr>
        <p:txBody>
          <a:bodyPr wrap="square">
            <a:spAutoFit/>
          </a:bodyPr>
          <a:lstStyle/>
          <a:p>
            <a:pPr algn="just"/>
            <a:r>
              <a:rPr lang="es-ES" b="1" dirty="0">
                <a:latin typeface="Bahnschrift SemiLight" panose="020B0502040204020203" pitchFamily="34" charset="0"/>
              </a:rPr>
              <a:t>B.- Impugnación por honorarios excesivos</a:t>
            </a:r>
          </a:p>
          <a:p>
            <a:pPr algn="just"/>
            <a:endParaRPr lang="es-ES" sz="1200" b="1" dirty="0">
              <a:latin typeface="Bahnschrift SemiLight" panose="020B0502040204020203" pitchFamily="34" charset="0"/>
            </a:endParaRPr>
          </a:p>
          <a:p>
            <a:pPr algn="just"/>
            <a:r>
              <a:rPr lang="es-ES" sz="1200" dirty="0">
                <a:latin typeface="Bahnschrift SemiLight" panose="020B0502040204020203" pitchFamily="34" charset="0"/>
              </a:rPr>
              <a:t>Capitulo II, Modificación de las Leyes Procesales, </a:t>
            </a:r>
            <a:r>
              <a:rPr lang="es-ES" sz="1200" dirty="0">
                <a:latin typeface="Bahnschrift SemiLight" panose="020B0502040204020203" pitchFamily="34" charset="0"/>
                <a:sym typeface="Wingdings" panose="05000000000000000000" pitchFamily="2" charset="2"/>
              </a:rPr>
              <a:t>Art.22 Modificación LEC punto.19  </a:t>
            </a:r>
          </a:p>
          <a:p>
            <a:pPr algn="just"/>
            <a:r>
              <a:rPr lang="es-ES" sz="1200" dirty="0">
                <a:latin typeface="Bahnschrift SemiLight" panose="020B0502040204020203" pitchFamily="34" charset="0"/>
                <a:sym typeface="Wingdings" panose="05000000000000000000" pitchFamily="2" charset="2"/>
              </a:rPr>
              <a:t>R</a:t>
            </a:r>
            <a:r>
              <a:rPr lang="es-ES" sz="1200" dirty="0">
                <a:latin typeface="Bahnschrift SemiLight" panose="020B0502040204020203" pitchFamily="34" charset="0"/>
              </a:rPr>
              <a:t>eforma del </a:t>
            </a:r>
            <a:r>
              <a:rPr lang="es-ES" sz="1200" b="1" dirty="0">
                <a:latin typeface="Bahnschrift SemiLight" panose="020B0502040204020203" pitchFamily="34" charset="0"/>
              </a:rPr>
              <a:t>art. 246.1 LEC </a:t>
            </a:r>
            <a:r>
              <a:rPr lang="es-ES" sz="1200" dirty="0">
                <a:latin typeface="Bahnschrift SemiLight" panose="020B0502040204020203" pitchFamily="34" charset="0"/>
              </a:rPr>
              <a:t>:</a:t>
            </a:r>
          </a:p>
          <a:p>
            <a:pPr algn="just"/>
            <a:endParaRPr lang="es-ES" sz="1200" dirty="0">
              <a:latin typeface="Bahnschrift SemiLight" panose="020B0502040204020203" pitchFamily="34" charset="0"/>
            </a:endParaRPr>
          </a:p>
          <a:p>
            <a:pPr marL="171450" indent="-171450" algn="just">
              <a:buFont typeface="Wingdings" panose="05000000000000000000" pitchFamily="2" charset="2"/>
              <a:buChar char="ü"/>
            </a:pPr>
            <a:r>
              <a:rPr lang="es-ES" sz="1200" dirty="0">
                <a:latin typeface="Bahnschrift SemiLight" panose="020B0502040204020203" pitchFamily="34" charset="0"/>
              </a:rPr>
              <a:t>Impugnación por considerar excesivos los honorarios de los abogados, abogadas</a:t>
            </a:r>
          </a:p>
          <a:p>
            <a:pPr marL="171450" indent="-171450" algn="just">
              <a:buFont typeface="Wingdings" panose="05000000000000000000" pitchFamily="2" charset="2"/>
              <a:buChar char="ü"/>
            </a:pPr>
            <a:r>
              <a:rPr lang="es-ES" sz="1200" dirty="0">
                <a:latin typeface="Bahnschrift SemiLight" panose="020B0502040204020203" pitchFamily="34" charset="0"/>
              </a:rPr>
              <a:t>Traslado al profesional para aceptación o no de la reducción de honorarios</a:t>
            </a:r>
          </a:p>
          <a:p>
            <a:pPr marL="171450" indent="-171450" algn="just">
              <a:buFont typeface="Wingdings" panose="05000000000000000000" pitchFamily="2" charset="2"/>
              <a:buChar char="ü"/>
            </a:pPr>
            <a:r>
              <a:rPr lang="es-ES" sz="1200" dirty="0">
                <a:latin typeface="Bahnschrift SemiLight" panose="020B0502040204020203" pitchFamily="34" charset="0"/>
              </a:rPr>
              <a:t>Traslado de testimonio al Colegio de la Abogacía competente para emitir informe. Excepción: Art. 438 bis, emisión previa de informe salvo que concurran circunstancias diversas que las consideradas.</a:t>
            </a:r>
          </a:p>
          <a:p>
            <a:pPr marL="171450" indent="-171450" algn="just">
              <a:buFont typeface="Wingdings" panose="05000000000000000000" pitchFamily="2" charset="2"/>
              <a:buChar char="ü"/>
            </a:pPr>
            <a:r>
              <a:rPr lang="es-ES" sz="1200" dirty="0">
                <a:latin typeface="Bahnschrift SemiLight" panose="020B0502040204020203" pitchFamily="34" charset="0"/>
              </a:rPr>
              <a:t>Decreto del LAJ manteniendo o modificando la tasación de costas</a:t>
            </a:r>
          </a:p>
          <a:p>
            <a:pPr marL="171450" indent="-171450" algn="just">
              <a:buFont typeface="Wingdings" panose="05000000000000000000" pitchFamily="2" charset="2"/>
              <a:buChar char="ü"/>
            </a:pPr>
            <a:r>
              <a:rPr lang="es-ES" sz="1200" dirty="0">
                <a:latin typeface="Bahnschrift SemiLight" panose="020B0502040204020203" pitchFamily="34" charset="0"/>
              </a:rPr>
              <a:t>Se suprime la Imposición de costas por desestimación de la </a:t>
            </a:r>
            <a:r>
              <a:rPr lang="es-ES" sz="1200" dirty="0" err="1">
                <a:latin typeface="Bahnschrift SemiLight" panose="020B0502040204020203" pitchFamily="34" charset="0"/>
              </a:rPr>
              <a:t>impugnaciónsalvo</a:t>
            </a:r>
            <a:r>
              <a:rPr lang="es-ES" sz="1200" dirty="0">
                <a:latin typeface="Bahnschrift SemiLight" panose="020B0502040204020203" pitchFamily="34" charset="0"/>
              </a:rPr>
              <a:t> en el caso de abuso del servicio público de </a:t>
            </a:r>
            <a:r>
              <a:rPr lang="es-ES" sz="1200" dirty="0" err="1">
                <a:latin typeface="Bahnschrift SemiLight" panose="020B0502040204020203" pitchFamily="34" charset="0"/>
              </a:rPr>
              <a:t>justiica</a:t>
            </a:r>
            <a:r>
              <a:rPr lang="es-ES" sz="1200" dirty="0">
                <a:latin typeface="Bahnschrift SemiLight" panose="020B0502040204020203" pitchFamily="34" charset="0"/>
              </a:rPr>
              <a:t>  (Art. 246,4LEC)</a:t>
            </a:r>
          </a:p>
          <a:p>
            <a:pPr algn="just"/>
            <a:endParaRPr lang="es-ES" sz="1200" dirty="0">
              <a:latin typeface="Bahnschrift SemiLight" panose="020B0502040204020203" pitchFamily="34" charset="0"/>
            </a:endParaRPr>
          </a:p>
        </p:txBody>
      </p:sp>
      <p:sp>
        <p:nvSpPr>
          <p:cNvPr id="6" name="CuadroTexto 5"/>
          <p:cNvSpPr txBox="1"/>
          <p:nvPr/>
        </p:nvSpPr>
        <p:spPr>
          <a:xfrm>
            <a:off x="2606891" y="518088"/>
            <a:ext cx="6235149" cy="307777"/>
          </a:xfrm>
          <a:prstGeom prst="rect">
            <a:avLst/>
          </a:prstGeom>
          <a:noFill/>
        </p:spPr>
        <p:txBody>
          <a:bodyPr wrap="square" rtlCol="0">
            <a:spAutoFit/>
          </a:bodyPr>
          <a:lstStyle/>
          <a:p>
            <a:r>
              <a:rPr lang="es-ES" b="1" dirty="0">
                <a:latin typeface="Bahnschrift SemiLight" panose="020B0502040204020203" pitchFamily="34" charset="0"/>
              </a:rPr>
              <a:t>Efectos ante un eventual pronunciamiento de condena en costas</a:t>
            </a:r>
            <a:endParaRPr lang="ca-ES" b="1" dirty="0"/>
          </a:p>
        </p:txBody>
      </p:sp>
      <p:pic>
        <p:nvPicPr>
          <p:cNvPr id="5" name="Imagen 4"/>
          <p:cNvPicPr>
            <a:picLocks noChangeAspect="1"/>
          </p:cNvPicPr>
          <p:nvPr/>
        </p:nvPicPr>
        <p:blipFill>
          <a:blip r:embed="rId5"/>
          <a:stretch>
            <a:fillRect/>
          </a:stretch>
        </p:blipFill>
        <p:spPr>
          <a:xfrm>
            <a:off x="1851508" y="3279706"/>
            <a:ext cx="6938882" cy="1616765"/>
          </a:xfrm>
          <a:prstGeom prst="rect">
            <a:avLst/>
          </a:prstGeom>
        </p:spPr>
      </p:pic>
    </p:spTree>
    <p:extLst>
      <p:ext uri="{BB962C8B-B14F-4D97-AF65-F5344CB8AC3E}">
        <p14:creationId xmlns:p14="http://schemas.microsoft.com/office/powerpoint/2010/main" val="3647422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13</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943" y="259657"/>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1911218" y="996105"/>
            <a:ext cx="6835915" cy="2923877"/>
          </a:xfrm>
          <a:prstGeom prst="rect">
            <a:avLst/>
          </a:prstGeom>
        </p:spPr>
        <p:txBody>
          <a:bodyPr wrap="square">
            <a:spAutoFit/>
          </a:bodyPr>
          <a:lstStyle/>
          <a:p>
            <a:pPr algn="just"/>
            <a:r>
              <a:rPr lang="es-ES" b="1" dirty="0">
                <a:latin typeface="Bahnschrift SemiLight" panose="020B0502040204020203" pitchFamily="34" charset="0"/>
              </a:rPr>
              <a:t>C.- Impugnación por inclusión de partidas u honorarios indebidos o falta inclusión de gastos justificados y reclamados.</a:t>
            </a:r>
          </a:p>
          <a:p>
            <a:pPr algn="just"/>
            <a:endParaRPr lang="es-ES" sz="1200" b="1" dirty="0">
              <a:latin typeface="Bahnschrift SemiLight" panose="020B0502040204020203" pitchFamily="34" charset="0"/>
            </a:endParaRPr>
          </a:p>
          <a:p>
            <a:pPr algn="just"/>
            <a:r>
              <a:rPr lang="es-ES" sz="1200" dirty="0">
                <a:latin typeface="Bahnschrift SemiLight" panose="020B0502040204020203" pitchFamily="34" charset="0"/>
              </a:rPr>
              <a:t>Capitulo II, Modificación de las Leyes Procesales, </a:t>
            </a:r>
            <a:r>
              <a:rPr lang="es-ES" sz="1200" dirty="0">
                <a:latin typeface="Bahnschrift SemiLight" panose="020B0502040204020203" pitchFamily="34" charset="0"/>
                <a:sym typeface="Wingdings" panose="05000000000000000000" pitchFamily="2" charset="2"/>
              </a:rPr>
              <a:t>Art.22 Modificación LEC punto.19  </a:t>
            </a:r>
          </a:p>
          <a:p>
            <a:pPr algn="just"/>
            <a:r>
              <a:rPr lang="es-ES" sz="1200" dirty="0">
                <a:latin typeface="Bahnschrift SemiLight" panose="020B0502040204020203" pitchFamily="34" charset="0"/>
                <a:sym typeface="Wingdings" panose="05000000000000000000" pitchFamily="2" charset="2"/>
              </a:rPr>
              <a:t>R</a:t>
            </a:r>
            <a:r>
              <a:rPr lang="es-ES" sz="1200" dirty="0">
                <a:latin typeface="Bahnschrift SemiLight" panose="020B0502040204020203" pitchFamily="34" charset="0"/>
              </a:rPr>
              <a:t>eforma del </a:t>
            </a:r>
            <a:r>
              <a:rPr lang="es-ES" sz="1200" b="1" dirty="0">
                <a:latin typeface="Bahnschrift SemiLight" panose="020B0502040204020203" pitchFamily="34" charset="0"/>
              </a:rPr>
              <a:t>arts. 245, 246.4 LEC </a:t>
            </a:r>
            <a:r>
              <a:rPr lang="es-ES" sz="1200" dirty="0">
                <a:latin typeface="Bahnschrift SemiLight" panose="020B0502040204020203" pitchFamily="34" charset="0"/>
              </a:rPr>
              <a:t>:</a:t>
            </a:r>
          </a:p>
          <a:p>
            <a:pPr algn="just"/>
            <a:endParaRPr lang="es-ES" sz="1200" dirty="0">
              <a:latin typeface="Bahnschrift SemiLight" panose="020B0502040204020203" pitchFamily="34" charset="0"/>
            </a:endParaRPr>
          </a:p>
          <a:p>
            <a:pPr marL="171450" indent="-171450" algn="just">
              <a:buFont typeface="Wingdings" panose="05000000000000000000" pitchFamily="2" charset="2"/>
              <a:buChar char="ü"/>
            </a:pPr>
            <a:r>
              <a:rPr lang="es-ES" sz="1200" dirty="0">
                <a:latin typeface="Bahnschrift SemiLight" panose="020B0502040204020203" pitchFamily="34" charset="0"/>
              </a:rPr>
              <a:t>Impugnación por inclusión de partidas indebidas o falta de inclusión de gastos mencionando las cuentas o partidas concretas y las razones de la discrepancia (Art., 245.4)</a:t>
            </a:r>
          </a:p>
          <a:p>
            <a:pPr marL="171450" indent="-171450" algn="just">
              <a:buFont typeface="Wingdings" panose="05000000000000000000" pitchFamily="2" charset="2"/>
              <a:buChar char="ü"/>
            </a:pPr>
            <a:r>
              <a:rPr lang="es-ES" sz="1200" dirty="0">
                <a:latin typeface="Bahnschrift SemiLight" panose="020B0502040204020203" pitchFamily="34" charset="0"/>
              </a:rPr>
              <a:t>Inadmisión en caso de falta de indicación de tales extremos, susceptible de recurso de revisión </a:t>
            </a:r>
          </a:p>
          <a:p>
            <a:pPr marL="171450" indent="-171450" algn="just">
              <a:buFont typeface="Wingdings" panose="05000000000000000000" pitchFamily="2" charset="2"/>
              <a:buChar char="ü"/>
            </a:pPr>
            <a:r>
              <a:rPr lang="es-ES" sz="1200" dirty="0">
                <a:latin typeface="Bahnschrift SemiLight" panose="020B0502040204020203" pitchFamily="34" charset="0"/>
              </a:rPr>
              <a:t>Traslado a la otra parte, por 3 días, para pronunciamiento sobre procedencia de la inclusión o exclusión de partidas.</a:t>
            </a:r>
          </a:p>
          <a:p>
            <a:pPr marL="171450" indent="-171450" algn="just">
              <a:buFont typeface="Wingdings" panose="05000000000000000000" pitchFamily="2" charset="2"/>
              <a:buChar char="ü"/>
            </a:pPr>
            <a:r>
              <a:rPr lang="es-ES" sz="1200" dirty="0">
                <a:latin typeface="Bahnschrift SemiLight" panose="020B0502040204020203" pitchFamily="34" charset="0"/>
              </a:rPr>
              <a:t>Decreto del LAJ, dictado en término de 3 días,  resolviendo susceptible de recurso de revisión que se resolverá por Auto no recurrible.</a:t>
            </a:r>
          </a:p>
          <a:p>
            <a:pPr algn="just"/>
            <a:endParaRPr lang="es-ES" sz="1200" dirty="0">
              <a:latin typeface="Bahnschrift SemiLight" panose="020B0502040204020203" pitchFamily="34" charset="0"/>
            </a:endParaRPr>
          </a:p>
        </p:txBody>
      </p:sp>
      <p:sp>
        <p:nvSpPr>
          <p:cNvPr id="6" name="CuadroTexto 5"/>
          <p:cNvSpPr txBox="1"/>
          <p:nvPr/>
        </p:nvSpPr>
        <p:spPr>
          <a:xfrm>
            <a:off x="2606891" y="518088"/>
            <a:ext cx="6235149" cy="307777"/>
          </a:xfrm>
          <a:prstGeom prst="rect">
            <a:avLst/>
          </a:prstGeom>
          <a:noFill/>
        </p:spPr>
        <p:txBody>
          <a:bodyPr wrap="square" rtlCol="0">
            <a:spAutoFit/>
          </a:bodyPr>
          <a:lstStyle/>
          <a:p>
            <a:r>
              <a:rPr lang="es-ES" b="1" dirty="0">
                <a:latin typeface="Bahnschrift SemiLight" panose="020B0502040204020203" pitchFamily="34" charset="0"/>
              </a:rPr>
              <a:t>Efectos ante un eventual pronunciamiento de condena en costas</a:t>
            </a:r>
            <a:endParaRPr lang="ca-ES" b="1" dirty="0"/>
          </a:p>
        </p:txBody>
      </p:sp>
      <p:pic>
        <p:nvPicPr>
          <p:cNvPr id="4" name="Imagen 3"/>
          <p:cNvPicPr>
            <a:picLocks noChangeAspect="1"/>
          </p:cNvPicPr>
          <p:nvPr/>
        </p:nvPicPr>
        <p:blipFill>
          <a:blip r:embed="rId5"/>
          <a:stretch>
            <a:fillRect/>
          </a:stretch>
        </p:blipFill>
        <p:spPr>
          <a:xfrm>
            <a:off x="2126873" y="3575760"/>
            <a:ext cx="6715167" cy="1238242"/>
          </a:xfrm>
          <a:prstGeom prst="rect">
            <a:avLst/>
          </a:prstGeom>
        </p:spPr>
      </p:pic>
    </p:spTree>
    <p:extLst>
      <p:ext uri="{BB962C8B-B14F-4D97-AF65-F5344CB8AC3E}">
        <p14:creationId xmlns:p14="http://schemas.microsoft.com/office/powerpoint/2010/main" val="3790302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14</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943" y="259657"/>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1933967" y="927115"/>
            <a:ext cx="6835915" cy="2554545"/>
          </a:xfrm>
          <a:prstGeom prst="rect">
            <a:avLst/>
          </a:prstGeom>
        </p:spPr>
        <p:txBody>
          <a:bodyPr wrap="square">
            <a:spAutoFit/>
          </a:bodyPr>
          <a:lstStyle/>
          <a:p>
            <a:pPr algn="just"/>
            <a:endParaRPr lang="es-ES" b="1" dirty="0">
              <a:latin typeface="Bahnschrift SemiLight" panose="020B0502040204020203" pitchFamily="34" charset="0"/>
            </a:endParaRPr>
          </a:p>
          <a:p>
            <a:pPr algn="just"/>
            <a:r>
              <a:rPr lang="es-ES" b="1" dirty="0">
                <a:latin typeface="Bahnschrift SemiLight" panose="020B0502040204020203" pitchFamily="34" charset="0"/>
              </a:rPr>
              <a:t>V.- Aprobación de la Tasación de Costas en caso de no impugnación.</a:t>
            </a:r>
          </a:p>
          <a:p>
            <a:pPr algn="just"/>
            <a:endParaRPr lang="es-ES" sz="1200" b="1" dirty="0">
              <a:latin typeface="Bahnschrift SemiLight" panose="020B0502040204020203" pitchFamily="34" charset="0"/>
            </a:endParaRPr>
          </a:p>
          <a:p>
            <a:pPr algn="just"/>
            <a:r>
              <a:rPr lang="es-ES" sz="1200" dirty="0">
                <a:latin typeface="Bahnschrift SemiLight" panose="020B0502040204020203" pitchFamily="34" charset="0"/>
              </a:rPr>
              <a:t>Capitulo II, Modificación de las Leyes Procesales, </a:t>
            </a:r>
            <a:r>
              <a:rPr lang="es-ES" sz="1200" dirty="0">
                <a:latin typeface="Bahnschrift SemiLight" panose="020B0502040204020203" pitchFamily="34" charset="0"/>
                <a:sym typeface="Wingdings" panose="05000000000000000000" pitchFamily="2" charset="2"/>
              </a:rPr>
              <a:t>Art.22 Modificación LEC punto.16  </a:t>
            </a:r>
          </a:p>
          <a:p>
            <a:pPr algn="just"/>
            <a:r>
              <a:rPr lang="es-ES" sz="1200" dirty="0">
                <a:latin typeface="Bahnschrift SemiLight" panose="020B0502040204020203" pitchFamily="34" charset="0"/>
                <a:sym typeface="Wingdings" panose="05000000000000000000" pitchFamily="2" charset="2"/>
              </a:rPr>
              <a:t>R</a:t>
            </a:r>
            <a:r>
              <a:rPr lang="es-ES" sz="1200" dirty="0">
                <a:latin typeface="Bahnschrift SemiLight" panose="020B0502040204020203" pitchFamily="34" charset="0"/>
              </a:rPr>
              <a:t>eforma del </a:t>
            </a:r>
            <a:r>
              <a:rPr lang="es-ES" sz="1200" b="1" dirty="0">
                <a:latin typeface="Bahnschrift SemiLight" panose="020B0502040204020203" pitchFamily="34" charset="0"/>
              </a:rPr>
              <a:t>art. 244.3 LEC </a:t>
            </a:r>
            <a:r>
              <a:rPr lang="es-ES" sz="1200" dirty="0">
                <a:latin typeface="Bahnschrift SemiLight" panose="020B0502040204020203" pitchFamily="34" charset="0"/>
              </a:rPr>
              <a:t>en el siguiente sentido:</a:t>
            </a:r>
          </a:p>
          <a:p>
            <a:pPr algn="just"/>
            <a:endParaRPr lang="es-ES" sz="1200" dirty="0">
              <a:latin typeface="Bahnschrift SemiLight" panose="020B0502040204020203" pitchFamily="34" charset="0"/>
            </a:endParaRPr>
          </a:p>
          <a:p>
            <a:pPr algn="just"/>
            <a:endParaRPr lang="es-ES" sz="1200" dirty="0">
              <a:latin typeface="Bahnschrift SemiLight" panose="020B0502040204020203" pitchFamily="34" charset="0"/>
            </a:endParaRPr>
          </a:p>
          <a:p>
            <a:pPr algn="just"/>
            <a:r>
              <a:rPr lang="es-ES" sz="1200" dirty="0">
                <a:latin typeface="Bahnschrift SemiLight" panose="020B0502040204020203" pitchFamily="34" charset="0"/>
              </a:rPr>
              <a:t>“ 3. Transcurrido el plazo establecido en el apartado 1 sin haber sido impugnada la tasación de costas practicada o sin haberse solicitado la exoneración o reducción conforme a los previsto en el artículo siguiente, el Letrado o Letrada de la Administración de Justicia la aprobará mediante decreto. Contra esta resolución cabe recurso directo de revisión, y contra el auto resolviendo el recurso de revisión no cabe recurso alguno”.</a:t>
            </a:r>
          </a:p>
          <a:p>
            <a:pPr algn="just"/>
            <a:endParaRPr lang="es-ES" sz="1200" dirty="0">
              <a:latin typeface="Bahnschrift SemiLight" panose="020B0502040204020203" pitchFamily="34" charset="0"/>
            </a:endParaRPr>
          </a:p>
        </p:txBody>
      </p:sp>
      <p:sp>
        <p:nvSpPr>
          <p:cNvPr id="6" name="CuadroTexto 5"/>
          <p:cNvSpPr txBox="1"/>
          <p:nvPr/>
        </p:nvSpPr>
        <p:spPr>
          <a:xfrm>
            <a:off x="2606891" y="518088"/>
            <a:ext cx="6235149" cy="307777"/>
          </a:xfrm>
          <a:prstGeom prst="rect">
            <a:avLst/>
          </a:prstGeom>
          <a:noFill/>
        </p:spPr>
        <p:txBody>
          <a:bodyPr wrap="square" rtlCol="0">
            <a:spAutoFit/>
          </a:bodyPr>
          <a:lstStyle/>
          <a:p>
            <a:r>
              <a:rPr lang="es-ES" b="1" dirty="0">
                <a:latin typeface="Bahnschrift SemiLight" panose="020B0502040204020203" pitchFamily="34" charset="0"/>
              </a:rPr>
              <a:t>Efectos ante un eventual pronunciamiento de condena en costas</a:t>
            </a:r>
            <a:endParaRPr lang="ca-ES" b="1" dirty="0"/>
          </a:p>
        </p:txBody>
      </p:sp>
    </p:spTree>
    <p:extLst>
      <p:ext uri="{BB962C8B-B14F-4D97-AF65-F5344CB8AC3E}">
        <p14:creationId xmlns:p14="http://schemas.microsoft.com/office/powerpoint/2010/main" val="3562053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15</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943" y="259657"/>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1933967" y="927115"/>
            <a:ext cx="6835915" cy="3847207"/>
          </a:xfrm>
          <a:prstGeom prst="rect">
            <a:avLst/>
          </a:prstGeom>
        </p:spPr>
        <p:txBody>
          <a:bodyPr wrap="square">
            <a:spAutoFit/>
          </a:bodyPr>
          <a:lstStyle/>
          <a:p>
            <a:pPr algn="just"/>
            <a:endParaRPr lang="es-ES" b="1" dirty="0">
              <a:latin typeface="Bahnschrift SemiLight" panose="020B0502040204020203" pitchFamily="34" charset="0"/>
            </a:endParaRPr>
          </a:p>
          <a:p>
            <a:pPr algn="just"/>
            <a:r>
              <a:rPr lang="es-ES" b="1" dirty="0">
                <a:latin typeface="Bahnschrift SemiLight" panose="020B0502040204020203" pitchFamily="34" charset="0"/>
              </a:rPr>
              <a:t>VI.-  Servicio Publico de Justicia</a:t>
            </a:r>
          </a:p>
          <a:p>
            <a:pPr algn="just"/>
            <a:endParaRPr lang="es-ES" sz="1200" b="1" dirty="0">
              <a:latin typeface="Bahnschrift SemiLight" panose="020B0502040204020203" pitchFamily="34" charset="0"/>
            </a:endParaRPr>
          </a:p>
          <a:p>
            <a:pPr algn="just"/>
            <a:r>
              <a:rPr lang="es-ES" sz="1200" dirty="0">
                <a:latin typeface="Bahnschrift SemiLight" panose="020B0502040204020203" pitchFamily="34" charset="0"/>
              </a:rPr>
              <a:t>El Servicio Público de Justicia concebido como sostenible e incompatible con el concepto de :</a:t>
            </a:r>
          </a:p>
          <a:p>
            <a:pPr algn="just"/>
            <a:r>
              <a:rPr lang="es-ES" sz="1200" i="1" dirty="0">
                <a:latin typeface="Bahnschrift SemiLight" panose="020B0502040204020203" pitchFamily="34" charset="0"/>
              </a:rPr>
              <a:t>Abuso del Servicio Público de Justicia</a:t>
            </a:r>
            <a:r>
              <a:rPr lang="es-ES" sz="1200" dirty="0">
                <a:latin typeface="Bahnschrift SemiLight" panose="020B0502040204020203" pitchFamily="34" charset="0"/>
              </a:rPr>
              <a:t>, con relevancia en materia de costas, que considera los siguientes extremos</a:t>
            </a:r>
          </a:p>
          <a:p>
            <a:pPr algn="just"/>
            <a:endParaRPr lang="es-ES" sz="1200" dirty="0">
              <a:latin typeface="Bahnschrift SemiLight" panose="020B0502040204020203" pitchFamily="34" charset="0"/>
            </a:endParaRPr>
          </a:p>
          <a:p>
            <a:pPr marL="171450" indent="-171450" algn="just">
              <a:buFont typeface="Wingdings" panose="05000000000000000000" pitchFamily="2" charset="2"/>
              <a:buChar char="ü"/>
            </a:pPr>
            <a:r>
              <a:rPr lang="es-ES" sz="1200" dirty="0">
                <a:latin typeface="Bahnschrift SemiLight" panose="020B0502040204020203" pitchFamily="34" charset="0"/>
              </a:rPr>
              <a:t>Acudir a la jurisdicción cuando hubiese sido factible una solución consensuada.</a:t>
            </a:r>
          </a:p>
          <a:p>
            <a:pPr marL="171450" indent="-171450" algn="just">
              <a:buFont typeface="Wingdings" panose="05000000000000000000" pitchFamily="2" charset="2"/>
              <a:buChar char="ü"/>
            </a:pPr>
            <a:endParaRPr lang="es-ES" sz="1200" dirty="0">
              <a:latin typeface="Bahnschrift SemiLight" panose="020B0502040204020203" pitchFamily="34" charset="0"/>
            </a:endParaRPr>
          </a:p>
          <a:p>
            <a:pPr marL="171450" indent="-171450" algn="just">
              <a:buFont typeface="Wingdings" panose="05000000000000000000" pitchFamily="2" charset="2"/>
              <a:buChar char="ü"/>
            </a:pPr>
            <a:r>
              <a:rPr lang="es-ES" sz="1200" dirty="0">
                <a:latin typeface="Bahnschrift SemiLight" panose="020B0502040204020203" pitchFamily="34" charset="0"/>
              </a:rPr>
              <a:t>Sanción a las partes que hubiesen rehuido injustificadamente acudir a un medio adecuado de solución de controversias siendo preceptivo.</a:t>
            </a:r>
          </a:p>
          <a:p>
            <a:pPr marL="171450" indent="-171450" algn="just">
              <a:buFont typeface="Wingdings" panose="05000000000000000000" pitchFamily="2" charset="2"/>
              <a:buChar char="ü"/>
            </a:pPr>
            <a:endParaRPr lang="es-ES" sz="1200" dirty="0">
              <a:latin typeface="Bahnschrift SemiLight" panose="020B0502040204020203" pitchFamily="34" charset="0"/>
            </a:endParaRPr>
          </a:p>
          <a:p>
            <a:pPr marL="171450" indent="-171450" algn="just">
              <a:buFont typeface="Wingdings" panose="05000000000000000000" pitchFamily="2" charset="2"/>
              <a:buChar char="ü"/>
            </a:pPr>
            <a:r>
              <a:rPr lang="es-ES" sz="1200" dirty="0">
                <a:latin typeface="Bahnschrift SemiLight" panose="020B0502040204020203" pitchFamily="34" charset="0"/>
              </a:rPr>
              <a:t>Conculcación de las reglas de la buena fe procesal.                  </a:t>
            </a:r>
          </a:p>
          <a:p>
            <a:pPr algn="just"/>
            <a:endParaRPr lang="es-ES" sz="1200" dirty="0">
              <a:latin typeface="Bahnschrift SemiLight" panose="020B0502040204020203" pitchFamily="34" charset="0"/>
            </a:endParaRPr>
          </a:p>
          <a:p>
            <a:pPr algn="just"/>
            <a:r>
              <a:rPr lang="es-ES" sz="1200" dirty="0">
                <a:latin typeface="Bahnschrift SemiLight" panose="020B0502040204020203" pitchFamily="34" charset="0"/>
              </a:rPr>
              <a:t>Introduce:</a:t>
            </a:r>
          </a:p>
          <a:p>
            <a:pPr algn="just"/>
            <a:endParaRPr lang="es-ES" sz="1200" dirty="0">
              <a:latin typeface="Bahnschrift SemiLight" panose="020B0502040204020203" pitchFamily="34" charset="0"/>
            </a:endParaRPr>
          </a:p>
          <a:p>
            <a:pPr marL="171450" indent="-171450" algn="just">
              <a:buFont typeface="Wingdings" panose="05000000000000000000" pitchFamily="2" charset="2"/>
              <a:buChar char="ü"/>
            </a:pPr>
            <a:r>
              <a:rPr lang="es-ES" sz="1200" dirty="0">
                <a:latin typeface="Bahnschrift SemiLight" panose="020B0502040204020203" pitchFamily="34" charset="0"/>
              </a:rPr>
              <a:t>Excepción al principio general del vencimiento objetivo en costas.</a:t>
            </a:r>
          </a:p>
          <a:p>
            <a:pPr algn="just"/>
            <a:endParaRPr lang="es-ES" sz="1200" dirty="0">
              <a:latin typeface="Bahnschrift SemiLight" panose="020B0502040204020203" pitchFamily="34" charset="0"/>
            </a:endParaRPr>
          </a:p>
          <a:p>
            <a:pPr algn="just"/>
            <a:endParaRPr lang="es-ES" sz="1200" dirty="0">
              <a:latin typeface="Bahnschrift SemiLight" panose="020B0502040204020203" pitchFamily="34" charset="0"/>
            </a:endParaRPr>
          </a:p>
          <a:p>
            <a:pPr algn="just"/>
            <a:endParaRPr lang="es-ES" sz="1200" dirty="0">
              <a:latin typeface="Bahnschrift SemiLight" panose="020B0502040204020203" pitchFamily="34" charset="0"/>
            </a:endParaRPr>
          </a:p>
        </p:txBody>
      </p:sp>
      <p:sp>
        <p:nvSpPr>
          <p:cNvPr id="6" name="CuadroTexto 5"/>
          <p:cNvSpPr txBox="1"/>
          <p:nvPr/>
        </p:nvSpPr>
        <p:spPr>
          <a:xfrm>
            <a:off x="2606891" y="518088"/>
            <a:ext cx="6235149" cy="307777"/>
          </a:xfrm>
          <a:prstGeom prst="rect">
            <a:avLst/>
          </a:prstGeom>
          <a:noFill/>
        </p:spPr>
        <p:txBody>
          <a:bodyPr wrap="square" rtlCol="0">
            <a:spAutoFit/>
          </a:bodyPr>
          <a:lstStyle/>
          <a:p>
            <a:r>
              <a:rPr lang="es-ES" b="1" dirty="0">
                <a:latin typeface="Bahnschrift SemiLight" panose="020B0502040204020203" pitchFamily="34" charset="0"/>
              </a:rPr>
              <a:t>Efectos ante un eventual pronunciamiento de condena en costas</a:t>
            </a:r>
            <a:endParaRPr lang="ca-ES" b="1" dirty="0"/>
          </a:p>
        </p:txBody>
      </p:sp>
    </p:spTree>
    <p:extLst>
      <p:ext uri="{BB962C8B-B14F-4D97-AF65-F5344CB8AC3E}">
        <p14:creationId xmlns:p14="http://schemas.microsoft.com/office/powerpoint/2010/main" val="4195258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16</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943" y="259657"/>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1933967" y="927115"/>
            <a:ext cx="6835915" cy="2369880"/>
          </a:xfrm>
          <a:prstGeom prst="rect">
            <a:avLst/>
          </a:prstGeom>
        </p:spPr>
        <p:txBody>
          <a:bodyPr wrap="square">
            <a:spAutoFit/>
          </a:bodyPr>
          <a:lstStyle/>
          <a:p>
            <a:pPr algn="just"/>
            <a:endParaRPr lang="es-ES" b="1" dirty="0">
              <a:latin typeface="Bahnschrift SemiLight" panose="020B0502040204020203" pitchFamily="34" charset="0"/>
            </a:endParaRPr>
          </a:p>
          <a:p>
            <a:pPr algn="just"/>
            <a:r>
              <a:rPr lang="es-ES" b="1" dirty="0">
                <a:latin typeface="Bahnschrift SemiLight" panose="020B0502040204020203" pitchFamily="34" charset="0"/>
              </a:rPr>
              <a:t>VII- Entrada en vigor</a:t>
            </a:r>
          </a:p>
          <a:p>
            <a:pPr algn="just"/>
            <a:endParaRPr lang="es-ES" sz="1200" b="1" dirty="0">
              <a:latin typeface="Bahnschrift SemiLight" panose="020B0502040204020203" pitchFamily="34" charset="0"/>
            </a:endParaRPr>
          </a:p>
          <a:p>
            <a:pPr algn="just"/>
            <a:r>
              <a:rPr lang="es-ES" sz="1200" dirty="0">
                <a:latin typeface="Bahnschrift Light" panose="020B0502040204020203" pitchFamily="34" charset="0"/>
              </a:rPr>
              <a:t>Las previsiones establecidas en la Ley serán aplicables exclusivamente a los procedimientos incoados con posteridad a su entrada en vigor. Disposición Transitoria Novena.1.</a:t>
            </a:r>
          </a:p>
          <a:p>
            <a:pPr algn="just"/>
            <a:endParaRPr lang="es-ES" sz="1200" dirty="0">
              <a:latin typeface="Bahnschrift Light" panose="020B0502040204020203" pitchFamily="34" charset="0"/>
            </a:endParaRPr>
          </a:p>
          <a:p>
            <a:pPr algn="just"/>
            <a:r>
              <a:rPr lang="es-ES" sz="1200" dirty="0">
                <a:latin typeface="Bahnschrift Light" panose="020B0502040204020203" pitchFamily="34" charset="0"/>
              </a:rPr>
              <a:t>Las partes podrán someterse de mutuo acuerdo a cualquier medio adecuado de solución de controversias en los procedimientos ya iniciados.</a:t>
            </a:r>
          </a:p>
          <a:p>
            <a:pPr algn="just"/>
            <a:endParaRPr lang="es-ES" sz="1200" dirty="0">
              <a:latin typeface="Bahnschrift Light" panose="020B0502040204020203" pitchFamily="34" charset="0"/>
            </a:endParaRPr>
          </a:p>
          <a:p>
            <a:pPr algn="just"/>
            <a:endParaRPr lang="es-ES" sz="1200" dirty="0">
              <a:latin typeface="Bahnschrift Light" panose="020B0502040204020203" pitchFamily="34" charset="0"/>
            </a:endParaRPr>
          </a:p>
          <a:p>
            <a:pPr algn="just"/>
            <a:r>
              <a:rPr lang="es-ES" sz="1200" dirty="0">
                <a:latin typeface="Bahnschrift Light" panose="020B0502040204020203" pitchFamily="34" charset="0"/>
              </a:rPr>
              <a:t>“La presente ley entra en vigor a los tres meses de su publicación en el BOE”. Disposición Final  vigésimo octava .1.. </a:t>
            </a:r>
          </a:p>
        </p:txBody>
      </p:sp>
    </p:spTree>
    <p:extLst>
      <p:ext uri="{BB962C8B-B14F-4D97-AF65-F5344CB8AC3E}">
        <p14:creationId xmlns:p14="http://schemas.microsoft.com/office/powerpoint/2010/main" val="181430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17</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486" y="337172"/>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2319943" y="1151091"/>
            <a:ext cx="6023775" cy="2677656"/>
          </a:xfrm>
          <a:prstGeom prst="rect">
            <a:avLst/>
          </a:prstGeom>
        </p:spPr>
        <p:txBody>
          <a:bodyPr wrap="square">
            <a:spAutoFit/>
          </a:bodyPr>
          <a:lstStyle/>
          <a:p>
            <a:pPr algn="just"/>
            <a:endParaRPr lang="es-ES" sz="1200" dirty="0">
              <a:latin typeface="Bahnschrift SemiLight" panose="020B0502040204020203" pitchFamily="34" charset="0"/>
            </a:endParaRPr>
          </a:p>
          <a:p>
            <a:pPr algn="just"/>
            <a:endParaRPr lang="es-ES" sz="1200" dirty="0">
              <a:latin typeface="Bahnschrift SemiLight" panose="020B0502040204020203" pitchFamily="34" charset="0"/>
            </a:endParaRPr>
          </a:p>
          <a:p>
            <a:pPr algn="just"/>
            <a:r>
              <a:rPr lang="es-ES" sz="1200" dirty="0">
                <a:latin typeface="Bahnschrift SemiLight" panose="020B0502040204020203" pitchFamily="34" charset="0"/>
              </a:rPr>
              <a:t>El </a:t>
            </a:r>
            <a:r>
              <a:rPr lang="es-ES" sz="1200" b="1" dirty="0">
                <a:latin typeface="Bahnschrift SemiLight" panose="020B0502040204020203" pitchFamily="34" charset="0"/>
              </a:rPr>
              <a:t>Centro ADR del Colegio de la Abogacía de Barcelona dispone de registros de especialistas en mediación, conciliación, derecho colaborativo, tercero experto y justicia restaurativa.</a:t>
            </a:r>
          </a:p>
          <a:p>
            <a:pPr algn="just"/>
            <a:endParaRPr lang="es-ES" sz="1200" dirty="0">
              <a:latin typeface="Bahnschrift SemiLight" panose="020B0502040204020203" pitchFamily="34" charset="0"/>
            </a:endParaRPr>
          </a:p>
          <a:p>
            <a:pPr algn="just"/>
            <a:r>
              <a:rPr lang="es-ES" sz="1200" dirty="0">
                <a:latin typeface="Bahnschrift SemiLight" panose="020B0502040204020203" pitchFamily="34" charset="0"/>
              </a:rPr>
              <a:t>Facilitamos una respuesta eficaz y ágil a la abogacía y la ciudadanía, en los diferentes métodos adecuados de solución de controversias previstos en la Ley Orgánica 1/2025, de 2 de enero, en las diferentes materias, en  ámbito civil, mercantil, de empresa y organizaciones.</a:t>
            </a:r>
          </a:p>
          <a:p>
            <a:pPr algn="just"/>
            <a:r>
              <a:rPr lang="es-ES" sz="1200" dirty="0">
                <a:latin typeface="Bahnschrift SemiLight" panose="020B0502040204020203" pitchFamily="34" charset="0"/>
              </a:rPr>
              <a:t> </a:t>
            </a:r>
          </a:p>
          <a:p>
            <a:pPr algn="just"/>
            <a:r>
              <a:rPr lang="es-ES" sz="1200" b="1" dirty="0">
                <a:latin typeface="Bahnschrift SemiLight" panose="020B0502040204020203" pitchFamily="34" charset="0"/>
              </a:rPr>
              <a:t>Servicios de calidad, y procesos eficientes de gestión adecuada y segura  para la solución de las controversias por vía no jurisdiccional.</a:t>
            </a:r>
          </a:p>
          <a:p>
            <a:pPr algn="just"/>
            <a:endParaRPr lang="es-ES" sz="1200" dirty="0">
              <a:latin typeface="Bahnschrift SemiLight" panose="020B0502040204020203" pitchFamily="34" charset="0"/>
            </a:endParaRPr>
          </a:p>
        </p:txBody>
      </p:sp>
      <p:sp>
        <p:nvSpPr>
          <p:cNvPr id="6" name="CuadroTexto 5"/>
          <p:cNvSpPr txBox="1"/>
          <p:nvPr/>
        </p:nvSpPr>
        <p:spPr>
          <a:xfrm>
            <a:off x="2397599" y="630076"/>
            <a:ext cx="6235149" cy="307777"/>
          </a:xfrm>
          <a:prstGeom prst="rect">
            <a:avLst/>
          </a:prstGeom>
          <a:noFill/>
        </p:spPr>
        <p:txBody>
          <a:bodyPr wrap="square" rtlCol="0">
            <a:spAutoFit/>
          </a:bodyPr>
          <a:lstStyle/>
          <a:p>
            <a:r>
              <a:rPr lang="es-ES" b="1" dirty="0"/>
              <a:t>VIII.- CENTRO ADR ICAB</a:t>
            </a:r>
            <a:endParaRPr lang="ca-ES" b="1" dirty="0"/>
          </a:p>
        </p:txBody>
      </p:sp>
    </p:spTree>
    <p:extLst>
      <p:ext uri="{BB962C8B-B14F-4D97-AF65-F5344CB8AC3E}">
        <p14:creationId xmlns:p14="http://schemas.microsoft.com/office/powerpoint/2010/main" val="92483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18</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486" y="337172"/>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6" name="CuadroTexto 5"/>
          <p:cNvSpPr txBox="1"/>
          <p:nvPr/>
        </p:nvSpPr>
        <p:spPr>
          <a:xfrm>
            <a:off x="2397599" y="630076"/>
            <a:ext cx="6235149" cy="307777"/>
          </a:xfrm>
          <a:prstGeom prst="rect">
            <a:avLst/>
          </a:prstGeom>
          <a:noFill/>
        </p:spPr>
        <p:txBody>
          <a:bodyPr wrap="square" rtlCol="0">
            <a:spAutoFit/>
          </a:bodyPr>
          <a:lstStyle/>
          <a:p>
            <a:pPr algn="ctr"/>
            <a:r>
              <a:rPr lang="es-ES" b="1" dirty="0"/>
              <a:t>REGLAMENTO CENTRO ADR</a:t>
            </a:r>
            <a:endParaRPr lang="ca-ES" b="1" dirty="0"/>
          </a:p>
        </p:txBody>
      </p:sp>
      <p:sp>
        <p:nvSpPr>
          <p:cNvPr id="5" name="Rectángulo 4"/>
          <p:cNvSpPr/>
          <p:nvPr/>
        </p:nvSpPr>
        <p:spPr>
          <a:xfrm>
            <a:off x="2286000" y="1017479"/>
            <a:ext cx="5804452" cy="2677656"/>
          </a:xfrm>
          <a:prstGeom prst="rect">
            <a:avLst/>
          </a:prstGeom>
        </p:spPr>
        <p:txBody>
          <a:bodyPr wrap="square">
            <a:spAutoFit/>
          </a:bodyPr>
          <a:lstStyle/>
          <a:p>
            <a:r>
              <a:rPr lang="es-ES" dirty="0">
                <a:latin typeface="Bahnschrift Light" panose="020B0502040204020203" pitchFamily="34" charset="0"/>
              </a:rPr>
              <a:t>Este Reglamento se aplicará a los diferentes métodos adecuados de solución de controversias, que gestione el Centro ADR-ICAB, es decir: </a:t>
            </a:r>
          </a:p>
          <a:p>
            <a:endParaRPr lang="es-ES" dirty="0">
              <a:latin typeface="Bahnschrift Light" panose="020B0502040204020203" pitchFamily="34" charset="0"/>
            </a:endParaRPr>
          </a:p>
          <a:p>
            <a:r>
              <a:rPr lang="es-ES" dirty="0">
                <a:latin typeface="Bahnschrift Light" panose="020B0502040204020203" pitchFamily="34" charset="0"/>
              </a:rPr>
              <a:t>- la mediación.</a:t>
            </a:r>
          </a:p>
          <a:p>
            <a:r>
              <a:rPr lang="es-ES" dirty="0">
                <a:latin typeface="Bahnschrift Light" panose="020B0502040204020203" pitchFamily="34" charset="0"/>
              </a:rPr>
              <a:t>- la conciliación privada </a:t>
            </a:r>
          </a:p>
          <a:p>
            <a:r>
              <a:rPr lang="es-ES" dirty="0">
                <a:latin typeface="Bahnschrift Light" panose="020B0502040204020203" pitchFamily="34" charset="0"/>
              </a:rPr>
              <a:t>- la opinión de una persona experta independiente </a:t>
            </a:r>
          </a:p>
          <a:p>
            <a:r>
              <a:rPr lang="es-ES" dirty="0">
                <a:latin typeface="Bahnschrift Light" panose="020B0502040204020203" pitchFamily="34" charset="0"/>
              </a:rPr>
              <a:t>- el proceso de derecho colaborativo, y </a:t>
            </a:r>
          </a:p>
          <a:p>
            <a:r>
              <a:rPr lang="es-ES" dirty="0">
                <a:latin typeface="Bahnschrift Light" panose="020B0502040204020203" pitchFamily="34" charset="0"/>
              </a:rPr>
              <a:t>- la justicia y las prácticas restaurativas </a:t>
            </a:r>
          </a:p>
          <a:p>
            <a:endParaRPr lang="es-ES" dirty="0">
              <a:latin typeface="Bahnschrift Light" panose="020B0502040204020203" pitchFamily="34" charset="0"/>
            </a:endParaRPr>
          </a:p>
          <a:p>
            <a:r>
              <a:rPr lang="es-ES" dirty="0">
                <a:latin typeface="Bahnschrift Light" panose="020B0502040204020203" pitchFamily="34" charset="0"/>
              </a:rPr>
              <a:t>La intervención del Centro ADR procederá en relación con la gestión de conflictos que se planteen en materias en las que las partes tengan poder de disposición.</a:t>
            </a:r>
          </a:p>
        </p:txBody>
      </p:sp>
    </p:spTree>
    <p:extLst>
      <p:ext uri="{BB962C8B-B14F-4D97-AF65-F5344CB8AC3E}">
        <p14:creationId xmlns:p14="http://schemas.microsoft.com/office/powerpoint/2010/main" val="4165930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19</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486" y="337172"/>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6" name="CuadroTexto 5"/>
          <p:cNvSpPr txBox="1"/>
          <p:nvPr/>
        </p:nvSpPr>
        <p:spPr>
          <a:xfrm>
            <a:off x="2397599" y="630076"/>
            <a:ext cx="6235149" cy="523220"/>
          </a:xfrm>
          <a:prstGeom prst="rect">
            <a:avLst/>
          </a:prstGeom>
          <a:noFill/>
        </p:spPr>
        <p:txBody>
          <a:bodyPr wrap="square" rtlCol="0">
            <a:spAutoFit/>
          </a:bodyPr>
          <a:lstStyle/>
          <a:p>
            <a:pPr algn="ctr"/>
            <a:r>
              <a:rPr lang="es-ES" b="1" dirty="0"/>
              <a:t>	REQUISITOS PARA LA INSCRIPCIÓN DE MEDIADORES/AS AL CENTRO ADR ICAB</a:t>
            </a:r>
            <a:endParaRPr lang="ca-ES" b="1" dirty="0"/>
          </a:p>
        </p:txBody>
      </p:sp>
      <p:sp>
        <p:nvSpPr>
          <p:cNvPr id="2" name="Rectángulo 1"/>
          <p:cNvSpPr/>
          <p:nvPr/>
        </p:nvSpPr>
        <p:spPr>
          <a:xfrm>
            <a:off x="2285999" y="1438693"/>
            <a:ext cx="6168888" cy="3323987"/>
          </a:xfrm>
          <a:prstGeom prst="rect">
            <a:avLst/>
          </a:prstGeom>
        </p:spPr>
        <p:txBody>
          <a:bodyPr wrap="square">
            <a:spAutoFit/>
          </a:bodyPr>
          <a:lstStyle/>
          <a:p>
            <a:r>
              <a:rPr lang="es-ES" dirty="0">
                <a:latin typeface="Bahnschrift Light" panose="020B0502040204020203" pitchFamily="34" charset="0"/>
              </a:rPr>
              <a:t>Profesionales de la mediación:</a:t>
            </a:r>
          </a:p>
          <a:p>
            <a:endParaRPr lang="es-ES" dirty="0">
              <a:latin typeface="Bahnschrift Light" panose="020B0502040204020203" pitchFamily="34" charset="0"/>
            </a:endParaRPr>
          </a:p>
          <a:p>
            <a:r>
              <a:rPr lang="es-ES" dirty="0">
                <a:latin typeface="Bahnschrift Light" panose="020B0502040204020203" pitchFamily="34" charset="0"/>
              </a:rPr>
              <a:t>Las condiciones de acceso son las siguientes:</a:t>
            </a:r>
          </a:p>
          <a:p>
            <a:endParaRPr lang="es-ES" dirty="0">
              <a:latin typeface="Bahnschrift Light" panose="020B0502040204020203" pitchFamily="34" charset="0"/>
            </a:endParaRPr>
          </a:p>
          <a:p>
            <a:pPr marL="285750" indent="-285750">
              <a:buFont typeface="Wingdings" panose="05000000000000000000" pitchFamily="2" charset="2"/>
              <a:buChar char="Ø"/>
            </a:pPr>
            <a:r>
              <a:rPr lang="es-ES" dirty="0">
                <a:latin typeface="Bahnschrift Light" panose="020B0502040204020203" pitchFamily="34" charset="0"/>
              </a:rPr>
              <a:t>Acreditar la superación de la formación legalmente establecida.</a:t>
            </a:r>
          </a:p>
          <a:p>
            <a:pPr marL="342900" indent="-342900">
              <a:buFont typeface="Wingdings" panose="05000000000000000000" pitchFamily="2" charset="2"/>
              <a:buChar char="Ø"/>
            </a:pPr>
            <a:r>
              <a:rPr lang="es-ES" dirty="0">
                <a:latin typeface="Bahnschrift Light" panose="020B0502040204020203" pitchFamily="34" charset="0"/>
              </a:rPr>
              <a:t>El compromiso de realizar formaciones específicas y de actualización correspondientes a las ramas de especialización en las que se inscriba y acreditarlas en el Centro ADR-ICAB. El Centro ADR podrá plantear la conveniencia de realizar alguna formación específica.</a:t>
            </a:r>
          </a:p>
          <a:p>
            <a:pPr marL="285750" indent="-285750">
              <a:buFont typeface="Wingdings" panose="05000000000000000000" pitchFamily="2" charset="2"/>
              <a:buChar char="Ø"/>
            </a:pPr>
            <a:r>
              <a:rPr lang="es-ES" dirty="0">
                <a:latin typeface="Bahnschrift Light" panose="020B0502040204020203" pitchFamily="34" charset="0"/>
              </a:rPr>
              <a:t> En caso de que se trate de una sociedad profesional, deberá cumplir los requisitos establecidos en la Ley 2/2007, de 15 de marzo, de sociedades profesionales, y estar inscrita en el Registro de Sociedades Profesionales del colegio profesional que corresponda a su domicilio, debiendo cumplir la persona que actúe como mediadora los requisitos exigidos en este precepto.</a:t>
            </a:r>
          </a:p>
        </p:txBody>
      </p:sp>
    </p:spTree>
    <p:extLst>
      <p:ext uri="{BB962C8B-B14F-4D97-AF65-F5344CB8AC3E}">
        <p14:creationId xmlns:p14="http://schemas.microsoft.com/office/powerpoint/2010/main" val="2691835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178191"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2</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210" y="360011"/>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2255860" y="508842"/>
            <a:ext cx="6512041" cy="4431983"/>
          </a:xfrm>
          <a:prstGeom prst="rect">
            <a:avLst/>
          </a:prstGeom>
        </p:spPr>
        <p:txBody>
          <a:bodyPr wrap="square">
            <a:spAutoFit/>
          </a:bodyPr>
          <a:lstStyle/>
          <a:p>
            <a:pPr algn="just"/>
            <a:r>
              <a:rPr lang="es-ES" sz="1000" b="1" dirty="0">
                <a:latin typeface="Bahnschrift SemiLight" panose="020B0502040204020203" pitchFamily="34" charset="0"/>
              </a:rPr>
              <a:t>I-   Motivación: Justificación de las previsiones en relación a la adopción de acuerdos</a:t>
            </a:r>
          </a:p>
          <a:p>
            <a:pPr algn="just"/>
            <a:r>
              <a:rPr lang="es-ES" sz="1000" b="1" dirty="0">
                <a:latin typeface="Bahnschrift SemiLight" panose="020B0502040204020203" pitchFamily="34" charset="0"/>
              </a:rPr>
              <a:t> y el régimen de las costas   </a:t>
            </a:r>
          </a:p>
          <a:p>
            <a:pPr algn="just"/>
            <a:r>
              <a:rPr lang="es-ES" sz="1000" b="1" dirty="0">
                <a:latin typeface="Bahnschrift SemiLight" panose="020B0502040204020203" pitchFamily="34" charset="0"/>
              </a:rPr>
              <a:t>                                                                                                                                                                                                                                                                                             </a:t>
            </a:r>
          </a:p>
          <a:p>
            <a:pPr algn="just"/>
            <a:r>
              <a:rPr lang="es-ES" sz="1000" b="1" dirty="0">
                <a:latin typeface="Bahnschrift SemiLight" panose="020B0502040204020203" pitchFamily="34" charset="0"/>
              </a:rPr>
              <a:t>II.-  Ámbito de aplicación       </a:t>
            </a:r>
          </a:p>
          <a:p>
            <a:pPr algn="just"/>
            <a:r>
              <a:rPr lang="es-ES" sz="1000" b="1" dirty="0">
                <a:latin typeface="Bahnschrift SemiLight" panose="020B0502040204020203" pitchFamily="34" charset="0"/>
              </a:rPr>
              <a:t>                                                                                                                                                              </a:t>
            </a:r>
            <a:endParaRPr lang="es-ES" sz="1000" dirty="0">
              <a:latin typeface="Bahnschrift SemiLight" panose="020B0502040204020203" pitchFamily="34" charset="0"/>
            </a:endParaRPr>
          </a:p>
          <a:p>
            <a:pPr algn="just"/>
            <a:r>
              <a:rPr lang="es-ES" sz="1000" b="1" dirty="0">
                <a:latin typeface="Bahnschrift SemiLight" panose="020B0502040204020203" pitchFamily="34" charset="0"/>
              </a:rPr>
              <a:t> III.- Acreditación y efectos de los acuerdos en procesos ADR                                                                                                       </a:t>
            </a:r>
          </a:p>
          <a:p>
            <a:pPr algn="just"/>
            <a:r>
              <a:rPr lang="es-ES" sz="1000" dirty="0">
                <a:latin typeface="Bahnschrift SemiLight" panose="020B0502040204020203" pitchFamily="34" charset="0"/>
              </a:rPr>
              <a:t>  A. Contenido del documento que recoja el acuerdo                                                                                                                 </a:t>
            </a:r>
            <a:endParaRPr lang="es-ES" sz="1000" b="1" dirty="0">
              <a:latin typeface="Bahnschrift SemiLight" panose="020B0502040204020203" pitchFamily="34" charset="0"/>
            </a:endParaRPr>
          </a:p>
          <a:p>
            <a:pPr algn="just"/>
            <a:r>
              <a:rPr lang="es-ES" sz="1000" dirty="0">
                <a:latin typeface="Bahnschrift SemiLight" panose="020B0502040204020203" pitchFamily="34" charset="0"/>
              </a:rPr>
              <a:t>  B. Formalización del acuerdo                                                                                                                       </a:t>
            </a:r>
            <a:endParaRPr lang="es-ES" sz="1000" b="1" dirty="0">
              <a:latin typeface="Bahnschrift SemiLight" panose="020B0502040204020203" pitchFamily="34" charset="0"/>
            </a:endParaRPr>
          </a:p>
          <a:p>
            <a:pPr algn="just"/>
            <a:r>
              <a:rPr lang="es-ES" sz="1000" dirty="0">
                <a:latin typeface="Bahnschrift SemiLight" panose="020B0502040204020203" pitchFamily="34" charset="0"/>
              </a:rPr>
              <a:t>  C. Validez y Eficacia del acuerdo                                                                                                                  </a:t>
            </a:r>
            <a:endParaRPr lang="es-ES" sz="1000" b="1" dirty="0">
              <a:latin typeface="Bahnschrift SemiLight" panose="020B0502040204020203" pitchFamily="34" charset="0"/>
            </a:endParaRPr>
          </a:p>
          <a:p>
            <a:pPr algn="just"/>
            <a:endParaRPr lang="es-ES" sz="1000" b="1" dirty="0">
              <a:latin typeface="Bahnschrift SemiLight" panose="020B0502040204020203" pitchFamily="34" charset="0"/>
            </a:endParaRPr>
          </a:p>
          <a:p>
            <a:pPr algn="just"/>
            <a:r>
              <a:rPr lang="es-ES" sz="1000" b="1" dirty="0">
                <a:latin typeface="Bahnschrift SemiLight" panose="020B0502040204020203" pitchFamily="34" charset="0"/>
              </a:rPr>
              <a:t> IV.- Actuaciones en relación a la tasación de costas                                                                             </a:t>
            </a:r>
          </a:p>
          <a:p>
            <a:pPr algn="just"/>
            <a:r>
              <a:rPr lang="es-ES" sz="1000" dirty="0">
                <a:latin typeface="Bahnschrift SemiLight" panose="020B0502040204020203" pitchFamily="34" charset="0"/>
              </a:rPr>
              <a:t>  A. Efecto </a:t>
            </a:r>
            <a:r>
              <a:rPr lang="es-ES" sz="1000" dirty="0" err="1">
                <a:latin typeface="Bahnschrift SemiLight" panose="020B0502040204020203" pitchFamily="34" charset="0"/>
              </a:rPr>
              <a:t>Exonerador</a:t>
            </a:r>
            <a:r>
              <a:rPr lang="es-ES" sz="1000" dirty="0">
                <a:latin typeface="Bahnschrift SemiLight" panose="020B0502040204020203" pitchFamily="34" charset="0"/>
              </a:rPr>
              <a:t> o Reductor de las costas                                                                                     </a:t>
            </a:r>
            <a:endParaRPr lang="es-ES" sz="1000" b="1" dirty="0">
              <a:latin typeface="Bahnschrift SemiLight" panose="020B0502040204020203" pitchFamily="34" charset="0"/>
            </a:endParaRPr>
          </a:p>
          <a:p>
            <a:pPr lvl="4" algn="just"/>
            <a:r>
              <a:rPr lang="es-ES" sz="1000" dirty="0">
                <a:latin typeface="Bahnschrift SemiLight" panose="020B0502040204020203" pitchFamily="34" charset="0"/>
              </a:rPr>
              <a:t>           Consecuencias del rechazo de las Ofertas Efectuadas</a:t>
            </a:r>
          </a:p>
          <a:p>
            <a:pPr lvl="4" algn="just"/>
            <a:r>
              <a:rPr lang="es-ES" sz="1000" dirty="0">
                <a:latin typeface="Bahnschrift SemiLight" panose="020B0502040204020203" pitchFamily="34" charset="0"/>
              </a:rPr>
              <a:t>           Incidencia en la Confidencialidad y la Protección de Datos</a:t>
            </a:r>
          </a:p>
          <a:p>
            <a:pPr algn="just"/>
            <a:r>
              <a:rPr lang="es-ES" sz="1000" dirty="0">
                <a:latin typeface="Bahnschrift SemiLight" panose="020B0502040204020203" pitchFamily="34" charset="0"/>
              </a:rPr>
              <a:t>           Tramitación de la solicitud de Exoneración o Reducción de Costas</a:t>
            </a:r>
          </a:p>
          <a:p>
            <a:pPr algn="just"/>
            <a:r>
              <a:rPr lang="es-ES" sz="1000" dirty="0">
                <a:latin typeface="Bahnschrift SemiLight" panose="020B0502040204020203" pitchFamily="34" charset="0"/>
              </a:rPr>
              <a:t>   B. Impugnación por honorarios excesivos de abogado, abogada                                                        </a:t>
            </a:r>
          </a:p>
          <a:p>
            <a:pPr algn="just"/>
            <a:r>
              <a:rPr lang="es-ES" sz="1000" dirty="0">
                <a:latin typeface="Bahnschrift SemiLight" panose="020B0502040204020203" pitchFamily="34" charset="0"/>
              </a:rPr>
              <a:t>   C. Impugnación por inclusión de honorarios o partidas indebidas o falta                                         </a:t>
            </a:r>
            <a:endParaRPr lang="es-ES" sz="1000" b="1" dirty="0">
              <a:latin typeface="Bahnschrift SemiLight" panose="020B0502040204020203" pitchFamily="34" charset="0"/>
            </a:endParaRPr>
          </a:p>
          <a:p>
            <a:pPr algn="just"/>
            <a:r>
              <a:rPr lang="es-ES" sz="1000" dirty="0">
                <a:latin typeface="Bahnschrift SemiLight" panose="020B0502040204020203" pitchFamily="34" charset="0"/>
              </a:rPr>
              <a:t>         de inclusión de gastos justificados y reclamados.</a:t>
            </a:r>
          </a:p>
          <a:p>
            <a:pPr algn="just"/>
            <a:endParaRPr lang="es-ES" sz="1000" dirty="0">
              <a:latin typeface="Bahnschrift SemiLight" panose="020B0502040204020203" pitchFamily="34" charset="0"/>
            </a:endParaRPr>
          </a:p>
          <a:p>
            <a:pPr algn="just"/>
            <a:r>
              <a:rPr lang="es-ES" sz="1000" b="1" dirty="0">
                <a:latin typeface="Bahnschrift SemiLight" panose="020B0502040204020203" pitchFamily="34" charset="0"/>
              </a:rPr>
              <a:t>  V.- Aprobación de la tasación en caso de no impugnación                                                                  </a:t>
            </a:r>
          </a:p>
          <a:p>
            <a:pPr algn="just"/>
            <a:r>
              <a:rPr lang="es-ES" sz="1000" b="1" dirty="0">
                <a:latin typeface="Bahnschrift SemiLight" panose="020B0502040204020203" pitchFamily="34" charset="0"/>
              </a:rPr>
              <a:t>  </a:t>
            </a:r>
          </a:p>
          <a:p>
            <a:pPr algn="just"/>
            <a:r>
              <a:rPr lang="es-ES" sz="1000" b="1" dirty="0">
                <a:latin typeface="Bahnschrift SemiLight" panose="020B0502040204020203" pitchFamily="34" charset="0"/>
              </a:rPr>
              <a:t>  VI.-  Servicio Público de la Justicia                                                                                                       </a:t>
            </a:r>
          </a:p>
          <a:p>
            <a:pPr algn="just"/>
            <a:endParaRPr lang="es-ES" sz="1000" b="1" dirty="0">
              <a:latin typeface="Bahnschrift SemiLight" panose="020B0502040204020203" pitchFamily="34" charset="0"/>
            </a:endParaRPr>
          </a:p>
          <a:p>
            <a:pPr algn="just"/>
            <a:r>
              <a:rPr lang="es-ES" sz="1000" b="1" dirty="0">
                <a:latin typeface="Bahnschrift SemiLight" panose="020B0502040204020203" pitchFamily="34" charset="0"/>
              </a:rPr>
              <a:t>  VII.-  Entrada en vigor                                                                                                                           </a:t>
            </a:r>
          </a:p>
          <a:p>
            <a:pPr algn="just"/>
            <a:endParaRPr lang="es-ES" sz="1000" b="1" dirty="0">
              <a:latin typeface="Bahnschrift SemiLight" panose="020B0502040204020203" pitchFamily="34" charset="0"/>
            </a:endParaRPr>
          </a:p>
          <a:p>
            <a:pPr algn="just"/>
            <a:r>
              <a:rPr lang="es-ES" sz="1000" b="1" dirty="0">
                <a:latin typeface="Bahnschrift SemiLight" panose="020B0502040204020203" pitchFamily="34" charset="0"/>
              </a:rPr>
              <a:t>  VIII.- Centro ADR ICAB</a:t>
            </a:r>
          </a:p>
          <a:p>
            <a:pPr algn="just"/>
            <a:r>
              <a:rPr lang="es-ES" sz="1000" b="1" dirty="0">
                <a:latin typeface="Bahnschrift SemiLight" panose="020B0502040204020203" pitchFamily="34" charset="0"/>
              </a:rPr>
              <a:t>  IX.- Formulario inscripción Centro ADR ICAB</a:t>
            </a:r>
          </a:p>
          <a:p>
            <a:pPr algn="just"/>
            <a:endParaRPr lang="es-ES" sz="1200" dirty="0">
              <a:latin typeface="Bahnschrift SemiLight" panose="020B0502040204020203" pitchFamily="34" charset="0"/>
            </a:endParaRPr>
          </a:p>
        </p:txBody>
      </p:sp>
    </p:spTree>
    <p:extLst>
      <p:ext uri="{BB962C8B-B14F-4D97-AF65-F5344CB8AC3E}">
        <p14:creationId xmlns:p14="http://schemas.microsoft.com/office/powerpoint/2010/main" val="82275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20</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486" y="337172"/>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1825408" y="756624"/>
            <a:ext cx="7318592" cy="4001095"/>
          </a:xfrm>
          <a:prstGeom prst="rect">
            <a:avLst/>
          </a:prstGeom>
        </p:spPr>
        <p:txBody>
          <a:bodyPr wrap="square">
            <a:spAutoFit/>
          </a:bodyPr>
          <a:lstStyle/>
          <a:p>
            <a:pPr algn="ctr"/>
            <a:r>
              <a:rPr lang="es-ES" sz="1100" b="1" dirty="0"/>
              <a:t>REQUISITOS PARA LA INSCRIPCIÓN DE CONCILIADORES/AS AL CENTRO ADR ICAB</a:t>
            </a:r>
          </a:p>
          <a:p>
            <a:r>
              <a:rPr lang="es-ES" sz="1100" dirty="0">
                <a:latin typeface="Bahnschrift Light" panose="020B0502040204020203" pitchFamily="34" charset="0"/>
              </a:rPr>
              <a:t>Profesionales de la conciliación:</a:t>
            </a:r>
          </a:p>
          <a:p>
            <a:pPr marL="228600" indent="-228600">
              <a:buAutoNum type="alphaLcParenR"/>
            </a:pPr>
            <a:r>
              <a:rPr lang="es-ES" sz="1100" dirty="0">
                <a:latin typeface="Bahnschrift Light" panose="020B0502040204020203" pitchFamily="34" charset="0"/>
              </a:rPr>
              <a:t>De acuerdo con el artículo 15 de la LOMESPJ, para intervenir como profesional de la abogacía conciliadora y estar de alta en el Registro se requiere:</a:t>
            </a:r>
          </a:p>
          <a:p>
            <a:pPr marL="171450" indent="-171450">
              <a:buFont typeface="Wingdings" panose="05000000000000000000" pitchFamily="2" charset="2"/>
              <a:buChar char="Ø"/>
            </a:pPr>
            <a:r>
              <a:rPr lang="es-ES" sz="1100" dirty="0">
                <a:latin typeface="Bahnschrift Light" panose="020B0502040204020203" pitchFamily="34" charset="0"/>
              </a:rPr>
              <a:t>Estar colegiado/a como ejerciente o</a:t>
            </a:r>
          </a:p>
          <a:p>
            <a:pPr marL="171450" indent="-171450">
              <a:buFont typeface="Wingdings" panose="05000000000000000000" pitchFamily="2" charset="2"/>
              <a:buChar char="Ø"/>
            </a:pPr>
            <a:r>
              <a:rPr lang="es-ES" sz="1100" dirty="0">
                <a:latin typeface="Bahnschrift Light" panose="020B0502040204020203" pitchFamily="34" charset="0"/>
              </a:rPr>
              <a:t>Estar colegiado/a como no ejerciente inscrito como persona mediadora en los registros correspondientes o pertenecer a una institución de mediación debidamente homologada.</a:t>
            </a:r>
          </a:p>
          <a:p>
            <a:pPr marL="171450" indent="-171450">
              <a:buFont typeface="Wingdings" panose="05000000000000000000" pitchFamily="2" charset="2"/>
              <a:buChar char="Ø"/>
            </a:pPr>
            <a:r>
              <a:rPr lang="es-ES" sz="1100" dirty="0">
                <a:latin typeface="Bahnschrift Light" panose="020B0502040204020203" pitchFamily="34" charset="0"/>
              </a:rPr>
              <a:t>En caso de que se trate de una sociedad profesional, deberá cumplir los requisitos establecidos en la Ley 2/2007, de 15 de marzo, de sociedades profesionales, y estar inscrita en el Registro de Sociedades Profesionales del colegio profesional que corresponda a su domicilio, debiendo cumplir la persona que actúe como profesional de la conciliación, los requisitos exigidos en este.</a:t>
            </a:r>
          </a:p>
          <a:p>
            <a:pPr marL="171450" indent="-171450">
              <a:buFont typeface="Wingdings" panose="05000000000000000000" pitchFamily="2" charset="2"/>
              <a:buChar char="Ø"/>
            </a:pPr>
            <a:r>
              <a:rPr lang="es-ES" sz="1100" dirty="0">
                <a:latin typeface="Bahnschrift Light" panose="020B0502040204020203" pitchFamily="34" charset="0"/>
              </a:rPr>
              <a:t>En atención a la regulación existente actualmente, y que no consta una formación reglada concreta exigida legalmente ni a nivel estatal ni en Cataluña, los colegiados y colegiadas del ICAB que soliciten su inscripción en el registro, tendrán que firmar una declaración responsable conforme se dispone de conocimientos y/o experiencia como profesional de la conciliación.</a:t>
            </a:r>
          </a:p>
          <a:p>
            <a:pPr marL="171450" indent="-171450">
              <a:buFont typeface="Wingdings" panose="05000000000000000000" pitchFamily="2" charset="2"/>
              <a:buChar char="Ø"/>
            </a:pPr>
            <a:r>
              <a:rPr lang="es-ES" sz="1100" dirty="0">
                <a:latin typeface="Bahnschrift Light" panose="020B0502040204020203" pitchFamily="34" charset="0"/>
              </a:rPr>
              <a:t>En caso de que se proceda a regular una formación reglada legalmente, las personas conciliadoras, para solicitar o mantener su inscripción en el registro, deberán acreditar su realización.</a:t>
            </a:r>
          </a:p>
          <a:p>
            <a:pPr marL="171450" indent="-171450">
              <a:buFont typeface="Wingdings" panose="05000000000000000000" pitchFamily="2" charset="2"/>
              <a:buChar char="Ø"/>
            </a:pPr>
            <a:r>
              <a:rPr lang="es-ES" sz="1100" dirty="0">
                <a:latin typeface="Bahnschrift Light" panose="020B0502040204020203" pitchFamily="34" charset="0"/>
              </a:rPr>
              <a:t>Una declaración jurada, que como profesional de la conciliación se será imparcial, y se guardarán los deberes de confidencialidad y secreto profesional.</a:t>
            </a:r>
          </a:p>
          <a:p>
            <a:pPr marL="171450" indent="-171450">
              <a:buFont typeface="Wingdings" panose="05000000000000000000" pitchFamily="2" charset="2"/>
              <a:buChar char="Ø"/>
            </a:pPr>
            <a:r>
              <a:rPr lang="es-ES" sz="1100" dirty="0">
                <a:latin typeface="Bahnschrift Light" panose="020B0502040204020203" pitchFamily="34" charset="0"/>
              </a:rPr>
              <a:t>El alta requerirá acreditar la correspondiente póliza que cubra la Responsabilidad Civil como profesional de la conciliación.</a:t>
            </a:r>
          </a:p>
          <a:p>
            <a:r>
              <a:rPr lang="es-ES" sz="1100" dirty="0">
                <a:latin typeface="Bahnschrift Light" panose="020B0502040204020203" pitchFamily="34" charset="0"/>
              </a:rPr>
              <a:t>b) No será requisito de alta en el registro, pero tendrán que informar obligatoriamente al ICAB, y acreditar, tanto la formación concreta que dispone y así como su experiencia</a:t>
            </a:r>
            <a:r>
              <a:rPr lang="es-ES" sz="1200" dirty="0">
                <a:latin typeface="Bahnschrift Light" panose="020B0502040204020203" pitchFamily="34" charset="0"/>
              </a:rPr>
              <a:t>.</a:t>
            </a:r>
          </a:p>
        </p:txBody>
      </p:sp>
    </p:spTree>
    <p:extLst>
      <p:ext uri="{BB962C8B-B14F-4D97-AF65-F5344CB8AC3E}">
        <p14:creationId xmlns:p14="http://schemas.microsoft.com/office/powerpoint/2010/main" val="3850166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21</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486" y="337172"/>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6" name="CuadroTexto 5"/>
          <p:cNvSpPr txBox="1"/>
          <p:nvPr/>
        </p:nvSpPr>
        <p:spPr>
          <a:xfrm>
            <a:off x="2397599" y="630076"/>
            <a:ext cx="6235149" cy="492443"/>
          </a:xfrm>
          <a:prstGeom prst="rect">
            <a:avLst/>
          </a:prstGeom>
          <a:noFill/>
        </p:spPr>
        <p:txBody>
          <a:bodyPr wrap="square" rtlCol="0">
            <a:spAutoFit/>
          </a:bodyPr>
          <a:lstStyle/>
          <a:p>
            <a:pPr algn="ctr"/>
            <a:r>
              <a:rPr lang="es-ES" b="1" dirty="0"/>
              <a:t>	</a:t>
            </a:r>
            <a:r>
              <a:rPr lang="es-ES" sz="1200" b="1" dirty="0"/>
              <a:t>REQUISITOS PARA LA INSCRIPCIÓN DE PERSONA EXPERTA INDEPENDIENTE AL CENTRO ADR ICAB</a:t>
            </a:r>
            <a:endParaRPr lang="ca-ES" sz="1200" b="1" dirty="0"/>
          </a:p>
        </p:txBody>
      </p:sp>
      <p:sp>
        <p:nvSpPr>
          <p:cNvPr id="4" name="Rectángulo 3"/>
          <p:cNvSpPr/>
          <p:nvPr/>
        </p:nvSpPr>
        <p:spPr>
          <a:xfrm>
            <a:off x="1889461" y="-813793"/>
            <a:ext cx="7254539" cy="5524589"/>
          </a:xfrm>
          <a:prstGeom prst="rect">
            <a:avLst/>
          </a:prstGeom>
        </p:spPr>
        <p:txBody>
          <a:bodyPr wrap="square">
            <a:spAutoFit/>
          </a:bodyPr>
          <a:lstStyle/>
          <a:p>
            <a:endParaRPr lang="es-ES" dirty="0"/>
          </a:p>
          <a:p>
            <a:endParaRPr lang="es-ES" dirty="0"/>
          </a:p>
          <a:p>
            <a:endParaRPr lang="es-ES" dirty="0"/>
          </a:p>
          <a:p>
            <a:endParaRPr lang="es-ES" dirty="0"/>
          </a:p>
          <a:p>
            <a:endParaRPr lang="es-ES" dirty="0"/>
          </a:p>
          <a:p>
            <a:endParaRPr lang="es-ES" dirty="0"/>
          </a:p>
          <a:p>
            <a:endParaRPr lang="es-ES" dirty="0"/>
          </a:p>
          <a:p>
            <a:endParaRPr lang="es-ES" dirty="0"/>
          </a:p>
          <a:p>
            <a:endParaRPr lang="es-ES" sz="1300" dirty="0"/>
          </a:p>
          <a:p>
            <a:r>
              <a:rPr lang="es-ES" sz="1200" dirty="0">
                <a:latin typeface="Bahnschrift Light" panose="020B0502040204020203" pitchFamily="34" charset="0"/>
              </a:rPr>
              <a:t>Persona experta independiente: De acuerdo con el artículo 18 de la LOMESP, para intervenir como persona experta independiente y estar de alta en el Registro se requiere:</a:t>
            </a:r>
          </a:p>
          <a:p>
            <a:pPr marL="285750" indent="-285750">
              <a:buFont typeface="Wingdings" panose="05000000000000000000" pitchFamily="2" charset="2"/>
              <a:buChar char="Ø"/>
            </a:pPr>
            <a:r>
              <a:rPr lang="es-ES" sz="1200" dirty="0">
                <a:latin typeface="Bahnschrift Light" panose="020B0502040204020203" pitchFamily="34" charset="0"/>
              </a:rPr>
              <a:t>En consideración que, en la regulación existente actualmente, no consta una formación reglada concreta exigida legalmente ni a nivel estatal ni en Cataluña, las personas que soliciten su inscripción en el registro, tendrán que firmar una declaración responsable conforme se dispone de conocimientos y/o experiencia.</a:t>
            </a:r>
          </a:p>
          <a:p>
            <a:pPr marL="285750" indent="-285750">
              <a:buFont typeface="Wingdings" panose="05000000000000000000" pitchFamily="2" charset="2"/>
              <a:buChar char="Ø"/>
            </a:pPr>
            <a:r>
              <a:rPr lang="es-ES" sz="1200" dirty="0">
                <a:latin typeface="Bahnschrift Light" panose="020B0502040204020203" pitchFamily="34" charset="0"/>
              </a:rPr>
              <a:t>En caso de que se trate de una sociedad profesional, deberá cumplir los requisitos establecidos en la Ley 2/2007, de 15 de marzo, de sociedades profesionales, y estar inscrita en el Registro de Sociedades Profesionales del colegio profesional que corresponda a su domicilio, debiendo cumplir la persona que actúe como persona experta independiente, los requisitos exigidos en este precepto.</a:t>
            </a:r>
          </a:p>
          <a:p>
            <a:pPr marL="285750" indent="-285750">
              <a:buFont typeface="Wingdings" panose="05000000000000000000" pitchFamily="2" charset="2"/>
              <a:buChar char="Ø"/>
            </a:pPr>
            <a:r>
              <a:rPr lang="es-ES" sz="1200" dirty="0">
                <a:latin typeface="Bahnschrift Light" panose="020B0502040204020203" pitchFamily="34" charset="0"/>
              </a:rPr>
              <a:t>La persona experta independiente deberá acreditar que está en posesión de los títulos oficiales que garanticen los conocimientos técnicos sobre la materia objeto de su informe. En cualquier caso, deberá presentar una declaración responsable conforme dispone de los conocimientos técnicos y/o experiencia sobre la materia objeto de su informe. Una declaración jurada, que como persona experta en la materia e independiente su actuación deberá ser diligente y seguir los estándares propios de la actuación profesional que haya sido encomendada.</a:t>
            </a:r>
          </a:p>
          <a:p>
            <a:pPr marL="285750" indent="-285750">
              <a:buFont typeface="Wingdings" panose="05000000000000000000" pitchFamily="2" charset="2"/>
              <a:buChar char="Ø"/>
            </a:pPr>
            <a:r>
              <a:rPr lang="es-ES" sz="1200" dirty="0">
                <a:latin typeface="Bahnschrift Light" panose="020B0502040204020203" pitchFamily="34" charset="0"/>
              </a:rPr>
              <a:t>El alta requerirá acreditar la correspondiente póliza que cubra la Responsabilidad Civil como persona experta independiente.</a:t>
            </a:r>
          </a:p>
        </p:txBody>
      </p:sp>
    </p:spTree>
    <p:extLst>
      <p:ext uri="{BB962C8B-B14F-4D97-AF65-F5344CB8AC3E}">
        <p14:creationId xmlns:p14="http://schemas.microsoft.com/office/powerpoint/2010/main" val="2347044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22</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486" y="337172"/>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1825408" y="756624"/>
            <a:ext cx="7318592" cy="4139595"/>
          </a:xfrm>
          <a:prstGeom prst="rect">
            <a:avLst/>
          </a:prstGeom>
        </p:spPr>
        <p:txBody>
          <a:bodyPr wrap="square">
            <a:spAutoFit/>
          </a:bodyPr>
          <a:lstStyle/>
          <a:p>
            <a:pPr algn="ctr"/>
            <a:r>
              <a:rPr lang="es-ES" sz="1100" b="1" dirty="0"/>
              <a:t>REQUISITOS PARA LA INSCRIPCIÓN DE ABOGACIA COLABORATIVA AL CENTRO ADR ICAB</a:t>
            </a:r>
          </a:p>
          <a:p>
            <a:endParaRPr lang="es-ES" sz="1200" dirty="0"/>
          </a:p>
          <a:p>
            <a:r>
              <a:rPr lang="es-ES" sz="1200" dirty="0">
                <a:latin typeface="Bahnschrift Light" panose="020B0502040204020203" pitchFamily="34" charset="0"/>
              </a:rPr>
              <a:t>Persona experta independiente: De acuerdo con el artículo 18 de la LOMESP, para intervenir como persona experta independiente y estar de alta en el Registro se requiere:</a:t>
            </a:r>
          </a:p>
          <a:p>
            <a:endParaRPr lang="es-ES" sz="1200" dirty="0">
              <a:latin typeface="Bahnschrift Light" panose="020B0502040204020203" pitchFamily="34" charset="0"/>
            </a:endParaRPr>
          </a:p>
          <a:p>
            <a:pPr marL="171450" indent="-171450">
              <a:buFont typeface="Wingdings" panose="05000000000000000000" pitchFamily="2" charset="2"/>
              <a:buChar char="Ø"/>
            </a:pPr>
            <a:r>
              <a:rPr lang="es-ES" sz="1200" dirty="0">
                <a:latin typeface="Bahnschrift Light" panose="020B0502040204020203" pitchFamily="34" charset="0"/>
              </a:rPr>
              <a:t>En consideración que, en la regulación existente actualmente, no consta una formación reglada concreta exigida legalmente ni a nivel estatal ni en Cataluña, las personas que soliciten su inscripción en el registro, tendrán que firmar una declaración responsable conforme se dispone de conocimientos y/o experiencia</a:t>
            </a:r>
          </a:p>
          <a:p>
            <a:pPr marL="171450" indent="-171450">
              <a:buFont typeface="Wingdings" panose="05000000000000000000" pitchFamily="2" charset="2"/>
              <a:buChar char="Ø"/>
            </a:pPr>
            <a:r>
              <a:rPr lang="es-ES" sz="1200" dirty="0">
                <a:latin typeface="Bahnschrift Light" panose="020B0502040204020203" pitchFamily="34" charset="0"/>
              </a:rPr>
              <a:t> En caso de que se trate de una sociedad profesional, deberá cumplir los requisitos establecidos en la Ley 2/2007, de 15 de marzo, de sociedades profesionales, y estar inscrita en el Registro de Sociedades Profesionales del colegio profesional que corresponda a su domicilio, debiendo cumplir la persona que actúe como persona experta independiente, los requisitos exigidos en este precepto</a:t>
            </a:r>
          </a:p>
          <a:p>
            <a:pPr marL="171450" indent="-171450">
              <a:buFont typeface="Wingdings" panose="05000000000000000000" pitchFamily="2" charset="2"/>
              <a:buChar char="Ø"/>
            </a:pPr>
            <a:r>
              <a:rPr lang="es-ES" sz="1200" dirty="0">
                <a:latin typeface="Bahnschrift Light" panose="020B0502040204020203" pitchFamily="34" charset="0"/>
              </a:rPr>
              <a:t> La persona experta independiente deberá acreditar que está en posesión de los títulos oficiales que garanticen los conocimientos técnicos sobre la materia objeto de su informe. En cualquier caso, deberá presentar una declaración responsable conforme dispone de los conocimientos técnicos y/o experiencia sobre la materia objeto de su informe</a:t>
            </a:r>
          </a:p>
          <a:p>
            <a:pPr marL="171450" indent="-171450">
              <a:buFont typeface="Wingdings" panose="05000000000000000000" pitchFamily="2" charset="2"/>
              <a:buChar char="Ø"/>
            </a:pPr>
            <a:r>
              <a:rPr lang="es-ES" sz="1200" dirty="0">
                <a:latin typeface="Bahnschrift Light" panose="020B0502040204020203" pitchFamily="34" charset="0"/>
              </a:rPr>
              <a:t> Una declaración jurada, que como persona experta en la materia e independiente su actuación deberá ser diligente y seguir los estándares propios de la actuación profesional que haya sido encomendada.</a:t>
            </a:r>
          </a:p>
          <a:p>
            <a:pPr marL="171450" indent="-171450">
              <a:buFont typeface="Wingdings" panose="05000000000000000000" pitchFamily="2" charset="2"/>
              <a:buChar char="Ø"/>
            </a:pPr>
            <a:r>
              <a:rPr lang="es-ES" sz="1200" dirty="0">
                <a:latin typeface="Bahnschrift Light" panose="020B0502040204020203" pitchFamily="34" charset="0"/>
              </a:rPr>
              <a:t> El alta requerirá acreditar la correspondiente póliza que cubra la Responsabilidad Civil como persona experta independiente.</a:t>
            </a:r>
          </a:p>
        </p:txBody>
      </p:sp>
    </p:spTree>
    <p:extLst>
      <p:ext uri="{BB962C8B-B14F-4D97-AF65-F5344CB8AC3E}">
        <p14:creationId xmlns:p14="http://schemas.microsoft.com/office/powerpoint/2010/main" val="2013688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23</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486" y="337172"/>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1825408" y="756624"/>
            <a:ext cx="7318592" cy="3754874"/>
          </a:xfrm>
          <a:prstGeom prst="rect">
            <a:avLst/>
          </a:prstGeom>
        </p:spPr>
        <p:txBody>
          <a:bodyPr wrap="square">
            <a:spAutoFit/>
          </a:bodyPr>
          <a:lstStyle/>
          <a:p>
            <a:pPr algn="ctr"/>
            <a:r>
              <a:rPr lang="es-ES" sz="1100" b="1" dirty="0"/>
              <a:t>REQUISITOS PARA LA INSCRIPCIÓN PROFESIONALES EN LA JUSTICIA Y LAS PRÁCTICAS RESTAURATIVAS AL CENTRO ADR ICAB</a:t>
            </a:r>
          </a:p>
          <a:p>
            <a:endParaRPr lang="es-ES" sz="1200" dirty="0"/>
          </a:p>
          <a:p>
            <a:r>
              <a:rPr lang="es-ES" sz="1200" dirty="0">
                <a:latin typeface="Bahnschrift Light" panose="020B0502040204020203" pitchFamily="34" charset="0"/>
              </a:rPr>
              <a:t>Profesionales en la justicia y las prácticas restaurativas De acuerdo con los artículos 2 y 20 de la LOMESP - este último modifica la Ley de Enjuiciamiento Criminal y añade la Disposición adicional novena - para intervenir como profesional acreditado en la justicia y las prácticas restaurativas y estar de alta en el Registro se requiere:</a:t>
            </a:r>
          </a:p>
          <a:p>
            <a:pPr marL="171450" indent="-171450">
              <a:buFont typeface="Wingdings" panose="05000000000000000000" pitchFamily="2" charset="2"/>
              <a:buChar char="Ø"/>
            </a:pPr>
            <a:r>
              <a:rPr lang="es-ES" sz="1200">
                <a:latin typeface="Bahnschrift Light" panose="020B0502040204020203" pitchFamily="34" charset="0"/>
              </a:rPr>
              <a:t>En </a:t>
            </a:r>
            <a:r>
              <a:rPr lang="es-ES" sz="1200" dirty="0">
                <a:latin typeface="Bahnschrift Light" panose="020B0502040204020203" pitchFamily="34" charset="0"/>
              </a:rPr>
              <a:t>caso de que se trate de una sociedad profesional, deberá cumplir los requisitos establecidos en la Ley 2/2007, de 15 de marzo, de sociedades profesionales, y estar inscrita en el Registro de Sociedades Profesionales del colegio profesional que corresponda a su domicilio, debiendo cumplir la persona que actúe como profesional en la justicia y las prácticas restaurativa, los requisitos</a:t>
            </a:r>
          </a:p>
          <a:p>
            <a:pPr marL="171450" indent="-171450">
              <a:buFont typeface="Wingdings" panose="05000000000000000000" pitchFamily="2" charset="2"/>
              <a:buChar char="Ø"/>
            </a:pPr>
            <a:r>
              <a:rPr lang="es-ES" sz="1200" dirty="0">
                <a:latin typeface="Bahnschrift Light" panose="020B0502040204020203" pitchFamily="34" charset="0"/>
              </a:rPr>
              <a:t> En consideración que, en la regulación existente actualmente, no consta una formación reglada concreta exigida legalmente ni a nivel estatal ni en Cataluña, las personas que soliciten su inscripción en el registro, tendrán que firmar una declaración responsable conforme se dispone de conocimientos y/o experiencia en justicia y prácticas restaurativas.</a:t>
            </a:r>
          </a:p>
          <a:p>
            <a:pPr marL="171450" indent="-171450">
              <a:buFont typeface="Wingdings" panose="05000000000000000000" pitchFamily="2" charset="2"/>
              <a:buChar char="Ø"/>
            </a:pPr>
            <a:r>
              <a:rPr lang="es-ES" sz="1200" dirty="0">
                <a:latin typeface="Bahnschrift Light" panose="020B0502040204020203" pitchFamily="34" charset="0"/>
              </a:rPr>
              <a:t> Una declaración jurada, que como persona experta en la materia e independiente su actuación deberá ser diligente y seguir los estándares propios de la actuación profesional que haya sido encomendada.</a:t>
            </a:r>
          </a:p>
          <a:p>
            <a:pPr marL="171450" indent="-171450">
              <a:buFont typeface="Wingdings" panose="05000000000000000000" pitchFamily="2" charset="2"/>
              <a:buChar char="Ø"/>
            </a:pPr>
            <a:r>
              <a:rPr lang="es-ES" sz="1200" dirty="0">
                <a:latin typeface="Bahnschrift Light" panose="020B0502040204020203" pitchFamily="34" charset="0"/>
              </a:rPr>
              <a:t> El alta requerirá acreditar la correspondiente póliza que cubra la Responsabilidad Civil como profesional acreditado en justicia y prácticas restaurativas</a:t>
            </a:r>
          </a:p>
        </p:txBody>
      </p:sp>
    </p:spTree>
    <p:extLst>
      <p:ext uri="{BB962C8B-B14F-4D97-AF65-F5344CB8AC3E}">
        <p14:creationId xmlns:p14="http://schemas.microsoft.com/office/powerpoint/2010/main" val="543084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23</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486" y="337172"/>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pic>
        <p:nvPicPr>
          <p:cNvPr id="6" name="Imagen 5"/>
          <p:cNvPicPr>
            <a:picLocks noChangeAspect="1"/>
          </p:cNvPicPr>
          <p:nvPr/>
        </p:nvPicPr>
        <p:blipFill>
          <a:blip r:embed="rId5"/>
          <a:stretch>
            <a:fillRect/>
          </a:stretch>
        </p:blipFill>
        <p:spPr>
          <a:xfrm>
            <a:off x="2486257" y="595570"/>
            <a:ext cx="6439776" cy="4118331"/>
          </a:xfrm>
          <a:prstGeom prst="rect">
            <a:avLst/>
          </a:prstGeom>
        </p:spPr>
      </p:pic>
    </p:spTree>
    <p:extLst>
      <p:ext uri="{BB962C8B-B14F-4D97-AF65-F5344CB8AC3E}">
        <p14:creationId xmlns:p14="http://schemas.microsoft.com/office/powerpoint/2010/main" val="764471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23</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486" y="337172"/>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pic>
        <p:nvPicPr>
          <p:cNvPr id="5" name="Imagen 4"/>
          <p:cNvPicPr>
            <a:picLocks noChangeAspect="1"/>
          </p:cNvPicPr>
          <p:nvPr/>
        </p:nvPicPr>
        <p:blipFill>
          <a:blip r:embed="rId5"/>
          <a:stretch>
            <a:fillRect/>
          </a:stretch>
        </p:blipFill>
        <p:spPr>
          <a:xfrm>
            <a:off x="2319942" y="530086"/>
            <a:ext cx="6393963" cy="4386471"/>
          </a:xfrm>
          <a:prstGeom prst="rect">
            <a:avLst/>
          </a:prstGeom>
        </p:spPr>
      </p:pic>
    </p:spTree>
    <p:extLst>
      <p:ext uri="{BB962C8B-B14F-4D97-AF65-F5344CB8AC3E}">
        <p14:creationId xmlns:p14="http://schemas.microsoft.com/office/powerpoint/2010/main" val="38328982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s-ES" sz="1796" b="1" dirty="0">
                <a:solidFill>
                  <a:srgbClr val="C00000"/>
                </a:solidFill>
                <a:latin typeface="EB Garamond"/>
                <a:ea typeface="EB Garamond"/>
                <a:cs typeface="EB Garamond"/>
                <a:sym typeface="EB Garamond"/>
              </a:rPr>
              <a:t>26</a:t>
            </a:r>
            <a:endParaRPr sz="1796" b="1" dirty="0">
              <a:solidFill>
                <a:srgbClr val="C00000"/>
              </a:solidFill>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486" y="337172"/>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6" name="CuadroTexto 5"/>
          <p:cNvSpPr txBox="1"/>
          <p:nvPr/>
        </p:nvSpPr>
        <p:spPr>
          <a:xfrm>
            <a:off x="2397599" y="630076"/>
            <a:ext cx="6235149" cy="307777"/>
          </a:xfrm>
          <a:prstGeom prst="rect">
            <a:avLst/>
          </a:prstGeom>
          <a:noFill/>
        </p:spPr>
        <p:txBody>
          <a:bodyPr wrap="square" rtlCol="0">
            <a:spAutoFit/>
          </a:bodyPr>
          <a:lstStyle/>
          <a:p>
            <a:pPr algn="ctr"/>
            <a:r>
              <a:rPr lang="es-ES" b="1" dirty="0"/>
              <a:t>CENTRO ADR ICAB</a:t>
            </a:r>
            <a:endParaRPr lang="ca-ES" b="1" dirty="0"/>
          </a:p>
        </p:txBody>
      </p:sp>
      <p:pic>
        <p:nvPicPr>
          <p:cNvPr id="23" name="Imagen 22"/>
          <p:cNvPicPr>
            <a:picLocks noChangeAspect="1"/>
          </p:cNvPicPr>
          <p:nvPr/>
        </p:nvPicPr>
        <p:blipFill>
          <a:blip r:embed="rId5"/>
          <a:stretch>
            <a:fillRect/>
          </a:stretch>
        </p:blipFill>
        <p:spPr>
          <a:xfrm>
            <a:off x="2477112" y="2557670"/>
            <a:ext cx="6155636" cy="1179443"/>
          </a:xfrm>
          <a:prstGeom prst="rect">
            <a:avLst/>
          </a:prstGeom>
        </p:spPr>
      </p:pic>
      <p:pic>
        <p:nvPicPr>
          <p:cNvPr id="2" name="Imagen 1"/>
          <p:cNvPicPr>
            <a:picLocks noChangeAspect="1"/>
          </p:cNvPicPr>
          <p:nvPr/>
        </p:nvPicPr>
        <p:blipFill>
          <a:blip r:embed="rId6"/>
          <a:stretch>
            <a:fillRect/>
          </a:stretch>
        </p:blipFill>
        <p:spPr>
          <a:xfrm>
            <a:off x="4678752" y="923287"/>
            <a:ext cx="1350987" cy="1072495"/>
          </a:xfrm>
          <a:prstGeom prst="rect">
            <a:avLst/>
          </a:prstGeom>
        </p:spPr>
      </p:pic>
    </p:spTree>
    <p:extLst>
      <p:ext uri="{BB962C8B-B14F-4D97-AF65-F5344CB8AC3E}">
        <p14:creationId xmlns:p14="http://schemas.microsoft.com/office/powerpoint/2010/main" val="1745266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178191"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3</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943" y="259657"/>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2315400" y="1336558"/>
            <a:ext cx="6238877" cy="3231654"/>
          </a:xfrm>
          <a:prstGeom prst="rect">
            <a:avLst/>
          </a:prstGeom>
        </p:spPr>
        <p:txBody>
          <a:bodyPr wrap="square">
            <a:spAutoFit/>
          </a:bodyPr>
          <a:lstStyle/>
          <a:p>
            <a:pPr marL="171450" indent="-171450" algn="just">
              <a:buFont typeface="Wingdings" panose="05000000000000000000" pitchFamily="2" charset="2"/>
              <a:buChar char="§"/>
            </a:pPr>
            <a:r>
              <a:rPr lang="es-ES" sz="1200" dirty="0">
                <a:latin typeface="Bahnschrift SemiLight" panose="020B0502040204020203" pitchFamily="34" charset="0"/>
              </a:rPr>
              <a:t>Introducción de medios adecuados de solución de controversias en vía no jurisdiccional, como medida imprescindible para la consolidación de un servicio público de Justicia sostenible: </a:t>
            </a:r>
          </a:p>
          <a:p>
            <a:pPr marL="171450" indent="-171450" algn="just">
              <a:buFont typeface="Wingdings" panose="05000000000000000000" pitchFamily="2" charset="2"/>
              <a:buChar char="§"/>
            </a:pPr>
            <a:endParaRPr lang="es-ES" sz="1200" dirty="0">
              <a:latin typeface="Bahnschrift SemiLight" panose="020B0502040204020203" pitchFamily="34" charset="0"/>
            </a:endParaRPr>
          </a:p>
          <a:p>
            <a:pPr marL="171450" indent="-171450" algn="just">
              <a:buFont typeface="Wingdings" panose="05000000000000000000" pitchFamily="2" charset="2"/>
              <a:buChar char="§"/>
            </a:pPr>
            <a:r>
              <a:rPr lang="es-ES" sz="1200" dirty="0">
                <a:latin typeface="Bahnschrift SemiLight" panose="020B0502040204020203" pitchFamily="34" charset="0"/>
              </a:rPr>
              <a:t>Consecución de un servicio público de justicia eficiente y sostenible que ofrezca a la ciudadanía la vía más adecuada para gestionar su problema.</a:t>
            </a:r>
          </a:p>
          <a:p>
            <a:pPr algn="just"/>
            <a:endParaRPr lang="es-ES" sz="1200" dirty="0">
              <a:latin typeface="Bahnschrift SemiLight" panose="020B0502040204020203" pitchFamily="34" charset="0"/>
            </a:endParaRPr>
          </a:p>
          <a:p>
            <a:pPr marL="171450" indent="-171450" algn="just">
              <a:buFont typeface="Wingdings" panose="05000000000000000000" pitchFamily="2" charset="2"/>
              <a:buChar char="§"/>
            </a:pPr>
            <a:r>
              <a:rPr lang="es-ES" sz="1200" dirty="0">
                <a:latin typeface="Bahnschrift SemiLight" panose="020B0502040204020203" pitchFamily="34" charset="0"/>
              </a:rPr>
              <a:t>Consideración en materia de costas, del concepto de abuso del Servicio público de Justicia, como utilización irresponsable de del derecho fundamental de acceso a los Tribunales, y contrario a su sostenibilidad..</a:t>
            </a:r>
          </a:p>
          <a:p>
            <a:pPr algn="just"/>
            <a:endParaRPr lang="es-ES" sz="1200" dirty="0">
              <a:latin typeface="Bahnschrift SemiLight" panose="020B0502040204020203" pitchFamily="34" charset="0"/>
            </a:endParaRPr>
          </a:p>
          <a:p>
            <a:pPr marL="171450" indent="-171450" algn="just">
              <a:buFont typeface="Wingdings" panose="05000000000000000000" pitchFamily="2" charset="2"/>
              <a:buChar char="§"/>
            </a:pPr>
            <a:r>
              <a:rPr lang="es-ES" sz="1200" dirty="0">
                <a:latin typeface="Bahnschrift SemiLight" panose="020B0502040204020203" pitchFamily="34" charset="0"/>
              </a:rPr>
              <a:t>Consecuencias del correcto cumplimiento del requisito de procedibilidad, tanto a nivel de derecho sustantivo como procesal, y de la incidencia del mismo a la hora de acordar la imposición de las costas.</a:t>
            </a:r>
          </a:p>
          <a:p>
            <a:pPr marL="171450" indent="-171450" algn="just">
              <a:buFont typeface="Wingdings" panose="05000000000000000000" pitchFamily="2" charset="2"/>
              <a:buChar char="§"/>
            </a:pPr>
            <a:endParaRPr lang="es-ES" sz="1200" dirty="0">
              <a:latin typeface="Bahnschrift SemiLight" panose="020B0502040204020203" pitchFamily="34" charset="0"/>
            </a:endParaRPr>
          </a:p>
          <a:p>
            <a:pPr marL="171450" indent="-171450" algn="just">
              <a:buFont typeface="Wingdings" panose="05000000000000000000" pitchFamily="2" charset="2"/>
              <a:buChar char="§"/>
            </a:pPr>
            <a:r>
              <a:rPr lang="es-ES" sz="1200" dirty="0">
                <a:latin typeface="Bahnschrift SemiLight" panose="020B0502040204020203" pitchFamily="34" charset="0"/>
              </a:rPr>
              <a:t>Función de los Colegios profesionales de servicio a la ciudadanía y  a las personas profesionales, albergando mecanismos de solución de controversias.</a:t>
            </a:r>
          </a:p>
        </p:txBody>
      </p:sp>
      <p:sp>
        <p:nvSpPr>
          <p:cNvPr id="6" name="CuadroTexto 5"/>
          <p:cNvSpPr txBox="1"/>
          <p:nvPr/>
        </p:nvSpPr>
        <p:spPr>
          <a:xfrm>
            <a:off x="2365513" y="756624"/>
            <a:ext cx="2246243" cy="338554"/>
          </a:xfrm>
          <a:prstGeom prst="rect">
            <a:avLst/>
          </a:prstGeom>
          <a:noFill/>
        </p:spPr>
        <p:txBody>
          <a:bodyPr wrap="square" rtlCol="0">
            <a:spAutoFit/>
          </a:bodyPr>
          <a:lstStyle/>
          <a:p>
            <a:r>
              <a:rPr lang="ca-ES" sz="1600" b="1" dirty="0"/>
              <a:t>I.- </a:t>
            </a:r>
            <a:r>
              <a:rPr lang="ca-ES" sz="1600" b="1" dirty="0" err="1"/>
              <a:t>Motivación</a:t>
            </a:r>
            <a:endParaRPr lang="ca-ES" sz="1600" b="1" dirty="0"/>
          </a:p>
        </p:txBody>
      </p:sp>
    </p:spTree>
    <p:extLst>
      <p:ext uri="{BB962C8B-B14F-4D97-AF65-F5344CB8AC3E}">
        <p14:creationId xmlns:p14="http://schemas.microsoft.com/office/powerpoint/2010/main" val="3737835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178191"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4</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943" y="259657"/>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2477112" y="1219200"/>
            <a:ext cx="6152455" cy="2123658"/>
          </a:xfrm>
          <a:prstGeom prst="rect">
            <a:avLst/>
          </a:prstGeom>
        </p:spPr>
        <p:txBody>
          <a:bodyPr wrap="square">
            <a:spAutoFit/>
          </a:bodyPr>
          <a:lstStyle/>
          <a:p>
            <a:pPr marL="171450" indent="-171450" algn="just">
              <a:buFont typeface="Wingdings" panose="05000000000000000000" pitchFamily="2" charset="2"/>
              <a:buChar char="§"/>
            </a:pPr>
            <a:endParaRPr lang="es-ES" sz="1200" dirty="0">
              <a:latin typeface="Bahnschrift SemiLight" panose="020B0502040204020203" pitchFamily="34" charset="0"/>
            </a:endParaRPr>
          </a:p>
          <a:p>
            <a:pPr algn="just"/>
            <a:r>
              <a:rPr lang="es-ES" sz="1200" b="1" dirty="0">
                <a:latin typeface="Bahnschrift SemiLight" panose="020B0502040204020203" pitchFamily="34" charset="0"/>
              </a:rPr>
              <a:t>Aplicación a procedimientos civiles y mercantiles</a:t>
            </a:r>
          </a:p>
          <a:p>
            <a:pPr marL="171450" indent="-171450" algn="just">
              <a:buFont typeface="Wingdings" panose="05000000000000000000" pitchFamily="2" charset="2"/>
              <a:buChar char="§"/>
            </a:pPr>
            <a:endParaRPr lang="es-ES" sz="1200" dirty="0">
              <a:latin typeface="Bahnschrift SemiLight" panose="020B0502040204020203" pitchFamily="34" charset="0"/>
            </a:endParaRPr>
          </a:p>
          <a:p>
            <a:pPr marL="171450" indent="-171450" algn="just">
              <a:buFont typeface="Wingdings" panose="05000000000000000000" pitchFamily="2" charset="2"/>
              <a:buChar char="ü"/>
            </a:pPr>
            <a:r>
              <a:rPr lang="es-ES" sz="1200" dirty="0">
                <a:latin typeface="Bahnschrift SemiLight" panose="020B0502040204020203" pitchFamily="34" charset="0"/>
              </a:rPr>
              <a:t>Las disposiciones de este título son de </a:t>
            </a:r>
            <a:r>
              <a:rPr lang="es-ES" sz="1200" b="1" dirty="0">
                <a:latin typeface="Bahnschrift SemiLight" panose="020B0502040204020203" pitchFamily="34" charset="0"/>
              </a:rPr>
              <a:t>aplicación a los asuntos civiles y mercantiles</a:t>
            </a:r>
            <a:r>
              <a:rPr lang="es-ES" sz="1200" dirty="0">
                <a:latin typeface="Bahnschrift SemiLight" panose="020B0502040204020203" pitchFamily="34" charset="0"/>
              </a:rPr>
              <a:t>, incluidos los conflictos transfronterizos definidos en la Ley 5/2012, de 6 de julo. Sobre mediación en asuntos civiles y mercantiles. </a:t>
            </a:r>
          </a:p>
          <a:p>
            <a:pPr algn="just"/>
            <a:r>
              <a:rPr lang="es-ES" sz="1200" dirty="0">
                <a:latin typeface="Bahnschrift SemiLight" panose="020B0502040204020203" pitchFamily="34" charset="0"/>
              </a:rPr>
              <a:t>    Título II Capítulo I Art. 3).</a:t>
            </a:r>
          </a:p>
          <a:p>
            <a:pPr marL="171450" indent="-171450" algn="just">
              <a:buFont typeface="Wingdings" panose="05000000000000000000" pitchFamily="2" charset="2"/>
              <a:buChar char="ü"/>
            </a:pPr>
            <a:endParaRPr lang="es-ES" sz="1200" dirty="0">
              <a:latin typeface="Bahnschrift SemiLight" panose="020B0502040204020203" pitchFamily="34" charset="0"/>
            </a:endParaRPr>
          </a:p>
          <a:p>
            <a:pPr marL="171450" indent="-171450" algn="just">
              <a:buFont typeface="Wingdings" panose="05000000000000000000" pitchFamily="2" charset="2"/>
              <a:buChar char="ü"/>
            </a:pPr>
            <a:r>
              <a:rPr lang="es-ES" sz="1200" dirty="0">
                <a:latin typeface="Bahnschrift SemiLight" panose="020B0502040204020203" pitchFamily="34" charset="0"/>
              </a:rPr>
              <a:t>Materias disponibles contempladas en la LEC y sometidas al principio de autonomía privada de la voluntad. </a:t>
            </a:r>
          </a:p>
          <a:p>
            <a:pPr algn="just"/>
            <a:r>
              <a:rPr lang="es-ES" sz="1200" dirty="0">
                <a:latin typeface="Bahnschrift SemiLight" panose="020B0502040204020203" pitchFamily="34" charset="0"/>
              </a:rPr>
              <a:t>    Titulo II Capítulo II de Modificación de Leyes Procesales</a:t>
            </a:r>
          </a:p>
        </p:txBody>
      </p:sp>
      <p:sp>
        <p:nvSpPr>
          <p:cNvPr id="6" name="CuadroTexto 5"/>
          <p:cNvSpPr txBox="1"/>
          <p:nvPr/>
        </p:nvSpPr>
        <p:spPr>
          <a:xfrm>
            <a:off x="2577548" y="748748"/>
            <a:ext cx="2935356" cy="338554"/>
          </a:xfrm>
          <a:prstGeom prst="rect">
            <a:avLst/>
          </a:prstGeom>
          <a:noFill/>
        </p:spPr>
        <p:txBody>
          <a:bodyPr wrap="square" rtlCol="0">
            <a:spAutoFit/>
          </a:bodyPr>
          <a:lstStyle/>
          <a:p>
            <a:r>
              <a:rPr lang="ca-ES" b="1" dirty="0"/>
              <a:t>II.- </a:t>
            </a:r>
            <a:r>
              <a:rPr lang="ca-ES" sz="1600" b="1" dirty="0" err="1"/>
              <a:t>Ámbito</a:t>
            </a:r>
            <a:r>
              <a:rPr lang="ca-ES" sz="1600" b="1" dirty="0"/>
              <a:t> de </a:t>
            </a:r>
            <a:r>
              <a:rPr lang="ca-ES" sz="1600" b="1" dirty="0" err="1"/>
              <a:t>Aplicación</a:t>
            </a:r>
            <a:endParaRPr lang="ca-ES" sz="1600" b="1" dirty="0"/>
          </a:p>
        </p:txBody>
      </p:sp>
    </p:spTree>
    <p:extLst>
      <p:ext uri="{BB962C8B-B14F-4D97-AF65-F5344CB8AC3E}">
        <p14:creationId xmlns:p14="http://schemas.microsoft.com/office/powerpoint/2010/main" val="87879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178191"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5</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943" y="259657"/>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2486258" y="1361178"/>
            <a:ext cx="6508622" cy="2862322"/>
          </a:xfrm>
          <a:prstGeom prst="rect">
            <a:avLst/>
          </a:prstGeom>
        </p:spPr>
        <p:txBody>
          <a:bodyPr wrap="square">
            <a:spAutoFit/>
          </a:bodyPr>
          <a:lstStyle/>
          <a:p>
            <a:pPr algn="just"/>
            <a:r>
              <a:rPr lang="es-ES" sz="1200" dirty="0">
                <a:latin typeface="Bahnschrift SemiLight" panose="020B0502040204020203" pitchFamily="34" charset="0"/>
              </a:rPr>
              <a:t>Los acuerdos podrán ser totales o parciales sobre las materias sometidas a la negociación y objeto de la controversia.</a:t>
            </a:r>
          </a:p>
          <a:p>
            <a:pPr algn="just"/>
            <a:endParaRPr lang="es-ES" sz="1200" b="1" dirty="0">
              <a:latin typeface="Bahnschrift SemiLight" panose="020B0502040204020203" pitchFamily="34" charset="0"/>
            </a:endParaRPr>
          </a:p>
          <a:p>
            <a:pPr algn="just"/>
            <a:r>
              <a:rPr lang="es-ES" sz="1200" b="1" dirty="0">
                <a:latin typeface="Bahnschrift SemiLight" panose="020B0502040204020203" pitchFamily="34" charset="0"/>
              </a:rPr>
              <a:t>A.- Contenido del documento que recoja el Acuerdo ; Requisito de contenido y forma</a:t>
            </a:r>
          </a:p>
          <a:p>
            <a:pPr algn="just"/>
            <a:endParaRPr lang="es-ES" sz="1200" dirty="0">
              <a:latin typeface="Bahnschrift SemiLight" panose="020B0502040204020203" pitchFamily="34" charset="0"/>
            </a:endParaRPr>
          </a:p>
          <a:p>
            <a:pPr algn="just"/>
            <a:r>
              <a:rPr lang="es-ES" sz="1200" dirty="0">
                <a:latin typeface="Bahnschrift SemiLight" panose="020B0502040204020203" pitchFamily="34" charset="0"/>
              </a:rPr>
              <a:t>El Documento que recoja el, los acuerdos deberá contener los siguientes extremos: (Art. 12)</a:t>
            </a:r>
          </a:p>
          <a:p>
            <a:pPr algn="just"/>
            <a:r>
              <a:rPr lang="es-ES" sz="1200" dirty="0">
                <a:latin typeface="Bahnschrift SemiLight" panose="020B0502040204020203" pitchFamily="34" charset="0"/>
              </a:rPr>
              <a:t> </a:t>
            </a:r>
          </a:p>
          <a:p>
            <a:pPr marL="171450" indent="-171450" algn="just">
              <a:buFont typeface="Wingdings" panose="05000000000000000000" pitchFamily="2" charset="2"/>
              <a:buChar char="ü"/>
            </a:pPr>
            <a:r>
              <a:rPr lang="es-ES" sz="1200" dirty="0">
                <a:latin typeface="Bahnschrift SemiLight" panose="020B0502040204020203" pitchFamily="34" charset="0"/>
              </a:rPr>
              <a:t>Identidad y domicilio de las partes</a:t>
            </a:r>
          </a:p>
          <a:p>
            <a:pPr marL="171450" indent="-171450" algn="just">
              <a:buFont typeface="Wingdings" panose="05000000000000000000" pitchFamily="2" charset="2"/>
              <a:buChar char="ü"/>
            </a:pPr>
            <a:r>
              <a:rPr lang="es-ES" sz="1200" dirty="0">
                <a:latin typeface="Bahnschrift SemiLight" panose="020B0502040204020203" pitchFamily="34" charset="0"/>
              </a:rPr>
              <a:t>Identidad de los abogados, abogadas</a:t>
            </a:r>
          </a:p>
          <a:p>
            <a:pPr marL="171450" indent="-171450" algn="just">
              <a:buFont typeface="Wingdings" panose="05000000000000000000" pitchFamily="2" charset="2"/>
              <a:buChar char="ü"/>
            </a:pPr>
            <a:r>
              <a:rPr lang="es-ES" sz="1200" dirty="0">
                <a:latin typeface="Bahnschrift SemiLight" panose="020B0502040204020203" pitchFamily="34" charset="0"/>
              </a:rPr>
              <a:t>Identidad de la tercera persona neutral interviniente</a:t>
            </a:r>
          </a:p>
          <a:p>
            <a:pPr marL="171450" indent="-171450" algn="just">
              <a:buFont typeface="Wingdings" panose="05000000000000000000" pitchFamily="2" charset="2"/>
              <a:buChar char="ü"/>
            </a:pPr>
            <a:r>
              <a:rPr lang="es-ES" sz="1200" dirty="0">
                <a:latin typeface="Bahnschrift SemiLight" panose="020B0502040204020203" pitchFamily="34" charset="0"/>
              </a:rPr>
              <a:t>Obligaciones que cada parte asume</a:t>
            </a:r>
          </a:p>
          <a:p>
            <a:pPr marL="171450" indent="-171450" algn="just">
              <a:buFont typeface="Wingdings" panose="05000000000000000000" pitchFamily="2" charset="2"/>
              <a:buChar char="ü"/>
            </a:pPr>
            <a:r>
              <a:rPr lang="es-ES" sz="1200" dirty="0">
                <a:latin typeface="Bahnschrift SemiLight" panose="020B0502040204020203" pitchFamily="34" charset="0"/>
              </a:rPr>
              <a:t>Lugar y fecha en que se suscribe</a:t>
            </a:r>
          </a:p>
          <a:p>
            <a:pPr marL="171450" indent="-171450" algn="just">
              <a:buFont typeface="Wingdings" panose="05000000000000000000" pitchFamily="2" charset="2"/>
              <a:buChar char="ü"/>
            </a:pPr>
            <a:r>
              <a:rPr lang="es-ES" sz="1200" dirty="0">
                <a:latin typeface="Bahnschrift SemiLight" panose="020B0502040204020203" pitchFamily="34" charset="0"/>
              </a:rPr>
              <a:t>Que se ha seguido un procedimiento de negociación ajustado a las previsiones de la Ley</a:t>
            </a:r>
          </a:p>
          <a:p>
            <a:pPr marL="171450" indent="-171450" algn="just">
              <a:buFont typeface="Wingdings" panose="05000000000000000000" pitchFamily="2" charset="2"/>
              <a:buChar char="ü"/>
            </a:pPr>
            <a:r>
              <a:rPr lang="es-ES" sz="1200" dirty="0">
                <a:latin typeface="Bahnschrift SemiLight" panose="020B0502040204020203" pitchFamily="34" charset="0"/>
              </a:rPr>
              <a:t>Debe estar suscrito por todas las partes y cada una dispondrá de una copia del mismo</a:t>
            </a:r>
          </a:p>
          <a:p>
            <a:pPr algn="just"/>
            <a:endParaRPr lang="es-ES" sz="1200" b="1" dirty="0">
              <a:latin typeface="Bahnschrift SemiLight" panose="020B0502040204020203" pitchFamily="34" charset="0"/>
            </a:endParaRPr>
          </a:p>
        </p:txBody>
      </p:sp>
      <p:sp>
        <p:nvSpPr>
          <p:cNvPr id="6" name="CuadroTexto 5"/>
          <p:cNvSpPr txBox="1"/>
          <p:nvPr/>
        </p:nvSpPr>
        <p:spPr>
          <a:xfrm>
            <a:off x="2577548" y="748748"/>
            <a:ext cx="5055704" cy="338554"/>
          </a:xfrm>
          <a:prstGeom prst="rect">
            <a:avLst/>
          </a:prstGeom>
          <a:noFill/>
        </p:spPr>
        <p:txBody>
          <a:bodyPr wrap="square" rtlCol="0">
            <a:spAutoFit/>
          </a:bodyPr>
          <a:lstStyle/>
          <a:p>
            <a:r>
              <a:rPr lang="ca-ES" b="1" dirty="0"/>
              <a:t>III.- </a:t>
            </a:r>
            <a:r>
              <a:rPr lang="ca-ES" b="1" dirty="0" err="1"/>
              <a:t>Formalización</a:t>
            </a:r>
            <a:r>
              <a:rPr lang="ca-ES" sz="1600" b="1" dirty="0"/>
              <a:t> de los </a:t>
            </a:r>
            <a:r>
              <a:rPr lang="ca-ES" sz="1600" b="1" dirty="0" err="1"/>
              <a:t>acuerdos</a:t>
            </a:r>
            <a:r>
              <a:rPr lang="ca-ES" sz="1600" b="1" dirty="0"/>
              <a:t> y </a:t>
            </a:r>
            <a:r>
              <a:rPr lang="ca-ES" sz="1600" b="1" dirty="0" err="1"/>
              <a:t>sus</a:t>
            </a:r>
            <a:r>
              <a:rPr lang="ca-ES" sz="1600" b="1" dirty="0"/>
              <a:t> </a:t>
            </a:r>
            <a:r>
              <a:rPr lang="ca-ES" sz="1600" b="1" dirty="0" err="1"/>
              <a:t>efectos</a:t>
            </a:r>
            <a:endParaRPr lang="ca-ES" sz="1600" b="1" dirty="0"/>
          </a:p>
        </p:txBody>
      </p:sp>
    </p:spTree>
    <p:extLst>
      <p:ext uri="{BB962C8B-B14F-4D97-AF65-F5344CB8AC3E}">
        <p14:creationId xmlns:p14="http://schemas.microsoft.com/office/powerpoint/2010/main" val="3125739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178191"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6</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943" y="259657"/>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2045639" y="1199322"/>
            <a:ext cx="6949241" cy="3600986"/>
          </a:xfrm>
          <a:prstGeom prst="rect">
            <a:avLst/>
          </a:prstGeom>
        </p:spPr>
        <p:txBody>
          <a:bodyPr wrap="square">
            <a:spAutoFit/>
          </a:bodyPr>
          <a:lstStyle/>
          <a:p>
            <a:pPr algn="just"/>
            <a:endParaRPr lang="es-ES" sz="1200" b="1" dirty="0">
              <a:latin typeface="Bahnschrift SemiLight" panose="020B0502040204020203" pitchFamily="34" charset="0"/>
            </a:endParaRPr>
          </a:p>
          <a:p>
            <a:pPr algn="just"/>
            <a:r>
              <a:rPr lang="es-ES" sz="1200" b="1" dirty="0">
                <a:latin typeface="Bahnschrift SemiLight" panose="020B0502040204020203" pitchFamily="34" charset="0"/>
              </a:rPr>
              <a:t>B.- Formalización del acuerdo</a:t>
            </a:r>
          </a:p>
          <a:p>
            <a:pPr algn="just"/>
            <a:endParaRPr lang="es-ES" sz="1200" b="1" dirty="0">
              <a:latin typeface="Bahnschrift SemiLight" panose="020B0502040204020203" pitchFamily="34" charset="0"/>
            </a:endParaRPr>
          </a:p>
          <a:p>
            <a:pPr algn="just"/>
            <a:r>
              <a:rPr lang="es-ES" sz="1200" b="1" dirty="0">
                <a:latin typeface="Bahnschrift SemiLight" panose="020B0502040204020203" pitchFamily="34" charset="0"/>
              </a:rPr>
              <a:t>El acuerdo puede quedar contemplado en :</a:t>
            </a:r>
          </a:p>
          <a:p>
            <a:pPr algn="just"/>
            <a:endParaRPr lang="es-ES" sz="1200" dirty="0">
              <a:latin typeface="Bahnschrift SemiLight" panose="020B0502040204020203" pitchFamily="34" charset="0"/>
            </a:endParaRPr>
          </a:p>
          <a:p>
            <a:pPr marL="228600" indent="-228600" algn="just">
              <a:buAutoNum type="alphaLcPeriod"/>
            </a:pPr>
            <a:r>
              <a:rPr lang="es-ES" sz="1200" b="1" dirty="0">
                <a:latin typeface="Bahnschrift SemiLight" panose="020B0502040204020203" pitchFamily="34" charset="0"/>
              </a:rPr>
              <a:t>Documento privado </a:t>
            </a:r>
            <a:r>
              <a:rPr lang="es-ES" sz="1200" dirty="0">
                <a:latin typeface="Bahnschrift SemiLight" panose="020B0502040204020203" pitchFamily="34" charset="0"/>
              </a:rPr>
              <a:t>entre las partes</a:t>
            </a:r>
          </a:p>
          <a:p>
            <a:pPr algn="just"/>
            <a:r>
              <a:rPr lang="es-ES" sz="1200" dirty="0">
                <a:latin typeface="Bahnschrift SemiLight" panose="020B0502040204020203" pitchFamily="34" charset="0"/>
              </a:rPr>
              <a:t>Documento en los términos recogidos en el art, 12</a:t>
            </a:r>
          </a:p>
          <a:p>
            <a:pPr algn="just"/>
            <a:endParaRPr lang="es-ES" sz="1200" dirty="0">
              <a:latin typeface="Bahnschrift SemiLight" panose="020B0502040204020203" pitchFamily="34" charset="0"/>
            </a:endParaRPr>
          </a:p>
          <a:p>
            <a:pPr algn="just"/>
            <a:r>
              <a:rPr lang="es-ES" sz="1200" b="1" dirty="0">
                <a:latin typeface="Bahnschrift SemiLight" panose="020B0502040204020203" pitchFamily="34" charset="0"/>
              </a:rPr>
              <a:t>b.  Escritura Pública</a:t>
            </a:r>
            <a:r>
              <a:rPr lang="es-ES" sz="1200" dirty="0">
                <a:latin typeface="Bahnschrift SemiLight" panose="020B0502040204020203" pitchFamily="34" charset="0"/>
              </a:rPr>
              <a:t>. Elevación a público del documento </a:t>
            </a:r>
          </a:p>
          <a:p>
            <a:pPr marL="171450" indent="-171450" algn="just">
              <a:buFont typeface="Wingdings" panose="05000000000000000000" pitchFamily="2" charset="2"/>
              <a:buChar char="ü"/>
            </a:pPr>
            <a:r>
              <a:rPr lang="es-ES" sz="1200" dirty="0">
                <a:latin typeface="Bahnschrift SemiLight" panose="020B0502040204020203" pitchFamily="34" charset="0"/>
              </a:rPr>
              <a:t>Las partes pueden compelerse recíprocamente a elevar a público el acuerdo</a:t>
            </a:r>
          </a:p>
          <a:p>
            <a:pPr marL="171450" indent="-171450" algn="just">
              <a:buFont typeface="Wingdings" panose="05000000000000000000" pitchFamily="2" charset="2"/>
              <a:buChar char="ü"/>
            </a:pPr>
            <a:r>
              <a:rPr lang="es-ES" sz="1200" dirty="0" err="1">
                <a:latin typeface="Bahnschrift SemiLight" panose="020B0502040204020203" pitchFamily="34" charset="0"/>
              </a:rPr>
              <a:t>Uniteralmente</a:t>
            </a:r>
            <a:r>
              <a:rPr lang="es-ES" sz="1200" dirty="0">
                <a:latin typeface="Bahnschrift SemiLight" panose="020B0502040204020203" pitchFamily="34" charset="0"/>
              </a:rPr>
              <a:t>, de no atender la otra parte la solicitud de elevación a escritura pública </a:t>
            </a:r>
          </a:p>
          <a:p>
            <a:pPr marL="171450" indent="-171450" algn="just">
              <a:buFont typeface="Wingdings" panose="05000000000000000000" pitchFamily="2" charset="2"/>
              <a:buChar char="ü"/>
            </a:pPr>
            <a:r>
              <a:rPr lang="es-ES" sz="1200" dirty="0">
                <a:latin typeface="Bahnschrift SemiLight" panose="020B0502040204020203" pitchFamily="34" charset="0"/>
              </a:rPr>
              <a:t>No se requiere presencia de la tercera persona neutral</a:t>
            </a:r>
          </a:p>
          <a:p>
            <a:pPr marL="171450" indent="-171450" algn="just">
              <a:buFont typeface="Wingdings" panose="05000000000000000000" pitchFamily="2" charset="2"/>
              <a:buChar char="ü"/>
            </a:pPr>
            <a:r>
              <a:rPr lang="es-ES" sz="1200" dirty="0">
                <a:latin typeface="Bahnschrift SemiLight" panose="020B0502040204020203" pitchFamily="34" charset="0"/>
              </a:rPr>
              <a:t>El gasto de otorgamiento lo abonan las partes según acuerden o la instante pudiendo repercutirlo en costas, en proceso de ejecución, como derecho arancelario.</a:t>
            </a:r>
          </a:p>
          <a:p>
            <a:pPr algn="just"/>
            <a:endParaRPr lang="es-ES" sz="1200" dirty="0">
              <a:latin typeface="Bahnschrift SemiLight" panose="020B0502040204020203" pitchFamily="34" charset="0"/>
            </a:endParaRPr>
          </a:p>
          <a:p>
            <a:pPr algn="just"/>
            <a:r>
              <a:rPr lang="es-ES" sz="1200" b="1" dirty="0">
                <a:latin typeface="Bahnschrift SemiLight" panose="020B0502040204020203" pitchFamily="34" charset="0"/>
              </a:rPr>
              <a:t>c.  Resolución Judicial</a:t>
            </a:r>
            <a:r>
              <a:rPr lang="es-ES" sz="1200" dirty="0">
                <a:latin typeface="Bahnschrift SemiLight" panose="020B0502040204020203" pitchFamily="34" charset="0"/>
              </a:rPr>
              <a:t>. Homologación Judicial</a:t>
            </a:r>
          </a:p>
          <a:p>
            <a:pPr algn="just"/>
            <a:r>
              <a:rPr lang="es-ES" sz="1200" dirty="0">
                <a:latin typeface="Bahnschrift SemiLight" panose="020B0502040204020203" pitchFamily="34" charset="0"/>
              </a:rPr>
              <a:t>En caso  de que el proceso se hubiese derivado de un procedimiento judicial, las partes podrán solicitar al Tribunal su homologación Judicial. (Art.12.7)</a:t>
            </a:r>
          </a:p>
          <a:p>
            <a:pPr algn="just"/>
            <a:endParaRPr lang="es-ES" sz="1200" b="1" dirty="0">
              <a:latin typeface="Bahnschrift SemiLight" panose="020B0502040204020203" pitchFamily="34" charset="0"/>
            </a:endParaRPr>
          </a:p>
        </p:txBody>
      </p:sp>
      <p:sp>
        <p:nvSpPr>
          <p:cNvPr id="6" name="CuadroTexto 5"/>
          <p:cNvSpPr txBox="1"/>
          <p:nvPr/>
        </p:nvSpPr>
        <p:spPr>
          <a:xfrm>
            <a:off x="2577548" y="748748"/>
            <a:ext cx="5055704" cy="338554"/>
          </a:xfrm>
          <a:prstGeom prst="rect">
            <a:avLst/>
          </a:prstGeom>
          <a:noFill/>
        </p:spPr>
        <p:txBody>
          <a:bodyPr wrap="square" rtlCol="0">
            <a:spAutoFit/>
          </a:bodyPr>
          <a:lstStyle/>
          <a:p>
            <a:r>
              <a:rPr lang="ca-ES" b="1" dirty="0"/>
              <a:t>III.- </a:t>
            </a:r>
            <a:r>
              <a:rPr lang="ca-ES" b="1" dirty="0" err="1"/>
              <a:t>Formalización</a:t>
            </a:r>
            <a:r>
              <a:rPr lang="ca-ES" sz="1600" b="1" dirty="0"/>
              <a:t> de los </a:t>
            </a:r>
            <a:r>
              <a:rPr lang="ca-ES" sz="1600" b="1" dirty="0" err="1"/>
              <a:t>acuerdos</a:t>
            </a:r>
            <a:r>
              <a:rPr lang="ca-ES" sz="1600" b="1" dirty="0"/>
              <a:t> y </a:t>
            </a:r>
            <a:r>
              <a:rPr lang="ca-ES" sz="1600" b="1" dirty="0" err="1"/>
              <a:t>sus</a:t>
            </a:r>
            <a:r>
              <a:rPr lang="ca-ES" sz="1600" b="1" dirty="0"/>
              <a:t> </a:t>
            </a:r>
            <a:r>
              <a:rPr lang="ca-ES" sz="1600" b="1" dirty="0" err="1"/>
              <a:t>efectos</a:t>
            </a:r>
            <a:endParaRPr lang="ca-ES" sz="1600" b="1" dirty="0"/>
          </a:p>
        </p:txBody>
      </p:sp>
    </p:spTree>
    <p:extLst>
      <p:ext uri="{BB962C8B-B14F-4D97-AF65-F5344CB8AC3E}">
        <p14:creationId xmlns:p14="http://schemas.microsoft.com/office/powerpoint/2010/main" val="614569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178191"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7</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943" y="259657"/>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2045639" y="1199322"/>
            <a:ext cx="6949241" cy="3600986"/>
          </a:xfrm>
          <a:prstGeom prst="rect">
            <a:avLst/>
          </a:prstGeom>
        </p:spPr>
        <p:txBody>
          <a:bodyPr wrap="square">
            <a:spAutoFit/>
          </a:bodyPr>
          <a:lstStyle/>
          <a:p>
            <a:pPr algn="just"/>
            <a:endParaRPr lang="es-ES" sz="1200" b="1" dirty="0">
              <a:latin typeface="Bahnschrift SemiLight" panose="020B0502040204020203" pitchFamily="34" charset="0"/>
            </a:endParaRPr>
          </a:p>
          <a:p>
            <a:pPr algn="just"/>
            <a:r>
              <a:rPr lang="es-ES" sz="1200" b="1" dirty="0">
                <a:latin typeface="Bahnschrift SemiLight" panose="020B0502040204020203" pitchFamily="34" charset="0"/>
              </a:rPr>
              <a:t>C.-  Validez y Eficacia del acuerdo (Art.13)</a:t>
            </a:r>
          </a:p>
          <a:p>
            <a:pPr algn="just"/>
            <a:endParaRPr lang="es-ES" sz="1200" b="1" dirty="0">
              <a:latin typeface="Bahnschrift SemiLight" panose="020B0502040204020203" pitchFamily="34" charset="0"/>
            </a:endParaRPr>
          </a:p>
          <a:p>
            <a:pPr algn="just"/>
            <a:r>
              <a:rPr lang="es-ES" sz="1200" b="1" dirty="0">
                <a:latin typeface="Bahnschrift SemiLight" panose="020B0502040204020203" pitchFamily="34" charset="0"/>
              </a:rPr>
              <a:t>El acuerdo será vinculante para las partes que no podrán presentar demanda con igual objeto.</a:t>
            </a:r>
          </a:p>
          <a:p>
            <a:pPr algn="just"/>
            <a:endParaRPr lang="es-ES" sz="1200" dirty="0">
              <a:latin typeface="Bahnschrift SemiLight" panose="020B0502040204020203" pitchFamily="34" charset="0"/>
            </a:endParaRPr>
          </a:p>
          <a:p>
            <a:pPr algn="just"/>
            <a:r>
              <a:rPr lang="es-ES" sz="1200" b="1" dirty="0">
                <a:latin typeface="Bahnschrift SemiLight" panose="020B0502040204020203" pitchFamily="34" charset="0"/>
              </a:rPr>
              <a:t>a Validez contractual </a:t>
            </a:r>
            <a:r>
              <a:rPr lang="es-ES" sz="1200" dirty="0">
                <a:latin typeface="Bahnschrift SemiLight" panose="020B0502040204020203" pitchFamily="34" charset="0"/>
              </a:rPr>
              <a:t>entre las partes.</a:t>
            </a:r>
          </a:p>
          <a:p>
            <a:pPr algn="just"/>
            <a:r>
              <a:rPr lang="es-ES" sz="1200" dirty="0">
                <a:latin typeface="Bahnschrift SemiLight" panose="020B0502040204020203" pitchFamily="34" charset="0"/>
              </a:rPr>
              <a:t>1.”….Contra lo convenido en dicho acuerdo sólo podrá ejercitarse la acción de nulidad por las causas que invalidan los contratos, sin perjuicio de la oposición que pueda plantearse, en su caso, en el proceso de ejecución “.</a:t>
            </a:r>
          </a:p>
          <a:p>
            <a:pPr algn="just"/>
            <a:endParaRPr lang="es-ES" sz="1200" dirty="0">
              <a:latin typeface="Bahnschrift SemiLight" panose="020B0502040204020203" pitchFamily="34" charset="0"/>
            </a:endParaRPr>
          </a:p>
          <a:p>
            <a:pPr marL="228600" indent="-228600" algn="just">
              <a:buAutoNum type="alphaLcPeriod" startAt="2"/>
            </a:pPr>
            <a:r>
              <a:rPr lang="es-ES" sz="1200" b="1" dirty="0">
                <a:latin typeface="Bahnschrift SemiLight" panose="020B0502040204020203" pitchFamily="34" charset="0"/>
              </a:rPr>
              <a:t>Valor de título ejecutivo.</a:t>
            </a:r>
          </a:p>
          <a:p>
            <a:pPr algn="just"/>
            <a:r>
              <a:rPr lang="es-ES" sz="1200" b="1" dirty="0">
                <a:latin typeface="Bahnschrift SemiLight" panose="020B0502040204020203" pitchFamily="34" charset="0"/>
              </a:rPr>
              <a:t> </a:t>
            </a:r>
            <a:r>
              <a:rPr lang="es-ES" sz="1200" dirty="0">
                <a:latin typeface="Bahnschrift SemiLight" panose="020B0502040204020203" pitchFamily="34" charset="0"/>
              </a:rPr>
              <a:t>Para alcanzar fuerza ejecutiva el acuerdo deberá estar en alguna de estas situaciones</a:t>
            </a:r>
            <a:r>
              <a:rPr lang="es-ES" sz="1200" b="1" dirty="0">
                <a:latin typeface="Bahnschrift SemiLight" panose="020B0502040204020203" pitchFamily="34" charset="0"/>
              </a:rPr>
              <a:t>:</a:t>
            </a:r>
          </a:p>
          <a:p>
            <a:pPr algn="just"/>
            <a:endParaRPr lang="es-ES" sz="1200" b="1" dirty="0">
              <a:latin typeface="Bahnschrift SemiLight" panose="020B0502040204020203" pitchFamily="34" charset="0"/>
            </a:endParaRPr>
          </a:p>
          <a:p>
            <a:pPr marL="171450" indent="-171450" algn="just">
              <a:buFont typeface="Wingdings" panose="05000000000000000000" pitchFamily="2" charset="2"/>
              <a:buChar char="ü"/>
            </a:pPr>
            <a:r>
              <a:rPr lang="es-ES" sz="1200" dirty="0">
                <a:latin typeface="Bahnschrift SemiLight" panose="020B0502040204020203" pitchFamily="34" charset="0"/>
              </a:rPr>
              <a:t> Elevación a escritura pública</a:t>
            </a:r>
          </a:p>
          <a:p>
            <a:pPr marL="171450" indent="-171450" algn="just">
              <a:buFont typeface="Wingdings" panose="05000000000000000000" pitchFamily="2" charset="2"/>
              <a:buChar char="ü"/>
            </a:pPr>
            <a:r>
              <a:rPr lang="es-ES" sz="1200" dirty="0">
                <a:latin typeface="Bahnschrift SemiLight" panose="020B0502040204020203" pitchFamily="34" charset="0"/>
              </a:rPr>
              <a:t> Homologación judicial</a:t>
            </a:r>
          </a:p>
          <a:p>
            <a:pPr marL="171450" indent="-171450" algn="just">
              <a:buFont typeface="Wingdings" panose="05000000000000000000" pitchFamily="2" charset="2"/>
              <a:buChar char="ü"/>
            </a:pPr>
            <a:r>
              <a:rPr lang="es-ES" sz="1200" dirty="0">
                <a:latin typeface="Bahnschrift SemiLight" panose="020B0502040204020203" pitchFamily="34" charset="0"/>
              </a:rPr>
              <a:t> Certificación prevista en el art. 103 bis de la Ley Hipotecaria consecuencia de una conciliación registral.</a:t>
            </a:r>
          </a:p>
          <a:p>
            <a:pPr algn="just"/>
            <a:endParaRPr lang="es-ES" sz="1200" dirty="0">
              <a:latin typeface="Bahnschrift SemiLight" panose="020B0502040204020203" pitchFamily="34" charset="0"/>
            </a:endParaRPr>
          </a:p>
          <a:p>
            <a:pPr algn="just"/>
            <a:endParaRPr lang="es-ES" sz="1200" b="1" dirty="0">
              <a:latin typeface="Bahnschrift SemiLight" panose="020B0502040204020203" pitchFamily="34" charset="0"/>
            </a:endParaRPr>
          </a:p>
        </p:txBody>
      </p:sp>
      <p:sp>
        <p:nvSpPr>
          <p:cNvPr id="6" name="CuadroTexto 5"/>
          <p:cNvSpPr txBox="1"/>
          <p:nvPr/>
        </p:nvSpPr>
        <p:spPr>
          <a:xfrm>
            <a:off x="2577548" y="748748"/>
            <a:ext cx="5055704" cy="338554"/>
          </a:xfrm>
          <a:prstGeom prst="rect">
            <a:avLst/>
          </a:prstGeom>
          <a:noFill/>
        </p:spPr>
        <p:txBody>
          <a:bodyPr wrap="square" rtlCol="0">
            <a:spAutoFit/>
          </a:bodyPr>
          <a:lstStyle/>
          <a:p>
            <a:r>
              <a:rPr lang="ca-ES" b="1" dirty="0"/>
              <a:t>III.- </a:t>
            </a:r>
            <a:r>
              <a:rPr lang="ca-ES" b="1" dirty="0" err="1"/>
              <a:t>Formalización</a:t>
            </a:r>
            <a:r>
              <a:rPr lang="ca-ES" sz="1600" b="1" dirty="0"/>
              <a:t> de los </a:t>
            </a:r>
            <a:r>
              <a:rPr lang="ca-ES" sz="1600" b="1" dirty="0" err="1"/>
              <a:t>acuerdos</a:t>
            </a:r>
            <a:r>
              <a:rPr lang="ca-ES" sz="1600" b="1" dirty="0"/>
              <a:t> y </a:t>
            </a:r>
            <a:r>
              <a:rPr lang="ca-ES" sz="1600" b="1" dirty="0" err="1"/>
              <a:t>sus</a:t>
            </a:r>
            <a:r>
              <a:rPr lang="ca-ES" sz="1600" b="1" dirty="0"/>
              <a:t> </a:t>
            </a:r>
            <a:r>
              <a:rPr lang="ca-ES" sz="1600" b="1" dirty="0" err="1"/>
              <a:t>efectos</a:t>
            </a:r>
            <a:endParaRPr lang="ca-ES" sz="1600" b="1" dirty="0"/>
          </a:p>
        </p:txBody>
      </p:sp>
    </p:spTree>
    <p:extLst>
      <p:ext uri="{BB962C8B-B14F-4D97-AF65-F5344CB8AC3E}">
        <p14:creationId xmlns:p14="http://schemas.microsoft.com/office/powerpoint/2010/main" val="3515655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8</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943" y="259657"/>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2365513" y="1000540"/>
            <a:ext cx="6533322" cy="3293209"/>
          </a:xfrm>
          <a:prstGeom prst="rect">
            <a:avLst/>
          </a:prstGeom>
        </p:spPr>
        <p:txBody>
          <a:bodyPr wrap="square">
            <a:spAutoFit/>
          </a:bodyPr>
          <a:lstStyle/>
          <a:p>
            <a:pPr algn="just"/>
            <a:r>
              <a:rPr lang="es-ES" b="1" dirty="0">
                <a:latin typeface="+mn-lt"/>
              </a:rPr>
              <a:t>IV.- Actuaciones en materia de la tasación de costas:</a:t>
            </a:r>
          </a:p>
          <a:p>
            <a:pPr algn="just"/>
            <a:endParaRPr lang="es-ES" sz="1200" b="1" dirty="0">
              <a:latin typeface="Bahnschrift SemiLight" panose="020B0502040204020203" pitchFamily="34" charset="0"/>
            </a:endParaRPr>
          </a:p>
          <a:p>
            <a:pPr algn="just"/>
            <a:endParaRPr lang="es-ES" sz="1200" dirty="0">
              <a:latin typeface="Bahnschrift SemiLight" panose="020B0502040204020203" pitchFamily="34" charset="0"/>
            </a:endParaRPr>
          </a:p>
          <a:p>
            <a:pPr algn="just"/>
            <a:r>
              <a:rPr lang="es-ES" sz="1200" dirty="0">
                <a:latin typeface="Bahnschrift SemiLight" panose="020B0502040204020203" pitchFamily="34" charset="0"/>
              </a:rPr>
              <a:t>Capitulo II, Modificación de las Leyes Procesales, </a:t>
            </a:r>
            <a:r>
              <a:rPr lang="es-ES" sz="1200" dirty="0">
                <a:latin typeface="Bahnschrift SemiLight" panose="020B0502040204020203" pitchFamily="34" charset="0"/>
                <a:sym typeface="Wingdings" panose="05000000000000000000" pitchFamily="2" charset="2"/>
              </a:rPr>
              <a:t>Art.22 Modificación LEC punto 16 a 19  </a:t>
            </a:r>
          </a:p>
          <a:p>
            <a:pPr algn="just"/>
            <a:r>
              <a:rPr lang="es-ES" sz="1200" dirty="0">
                <a:latin typeface="Bahnschrift SemiLight" panose="020B0502040204020203" pitchFamily="34" charset="0"/>
                <a:sym typeface="Wingdings" panose="05000000000000000000" pitchFamily="2" charset="2"/>
              </a:rPr>
              <a:t>R</a:t>
            </a:r>
            <a:r>
              <a:rPr lang="es-ES" sz="1200" dirty="0">
                <a:latin typeface="Bahnschrift SemiLight" panose="020B0502040204020203" pitchFamily="34" charset="0"/>
              </a:rPr>
              <a:t>eforma de los </a:t>
            </a:r>
            <a:r>
              <a:rPr lang="es-ES" sz="1200" b="1" dirty="0">
                <a:latin typeface="Bahnschrift SemiLight" panose="020B0502040204020203" pitchFamily="34" charset="0"/>
              </a:rPr>
              <a:t>art. 244 a 246 LEC </a:t>
            </a:r>
            <a:r>
              <a:rPr lang="es-ES" sz="1200" dirty="0">
                <a:latin typeface="Bahnschrift SemiLight" panose="020B0502040204020203" pitchFamily="34" charset="0"/>
              </a:rPr>
              <a:t>en el siguiente sentido:</a:t>
            </a:r>
          </a:p>
          <a:p>
            <a:pPr algn="just"/>
            <a:endParaRPr lang="es-ES" sz="1200" dirty="0">
              <a:latin typeface="Bahnschrift SemiLight" panose="020B0502040204020203" pitchFamily="34" charset="0"/>
            </a:endParaRPr>
          </a:p>
          <a:p>
            <a:pPr algn="just"/>
            <a:r>
              <a:rPr lang="es-ES" sz="1200" b="1" dirty="0">
                <a:latin typeface="Bahnschrift SemiLight" panose="020B0502040204020203" pitchFamily="34" charset="0"/>
              </a:rPr>
              <a:t>Ampliación de las posibilidades de impugnación u oposición respecto a la tasación de costas </a:t>
            </a:r>
          </a:p>
          <a:p>
            <a:pPr algn="just"/>
            <a:endParaRPr lang="es-ES" sz="1200" dirty="0">
              <a:latin typeface="Bahnschrift SemiLight" panose="020B0502040204020203" pitchFamily="34" charset="0"/>
            </a:endParaRPr>
          </a:p>
          <a:p>
            <a:pPr algn="just"/>
            <a:endParaRPr lang="es-ES" sz="1200" dirty="0">
              <a:latin typeface="Bahnschrift SemiLight" panose="020B0502040204020203" pitchFamily="34" charset="0"/>
            </a:endParaRPr>
          </a:p>
          <a:p>
            <a:pPr algn="just"/>
            <a:r>
              <a:rPr lang="es-ES" sz="1200" dirty="0">
                <a:latin typeface="Bahnschrift SemiLight" panose="020B0502040204020203" pitchFamily="34" charset="0"/>
              </a:rPr>
              <a:t>A.-   Solicitud de exoneración o moderación de la cuantía</a:t>
            </a:r>
          </a:p>
          <a:p>
            <a:pPr algn="just"/>
            <a:endParaRPr lang="es-ES" sz="1200" dirty="0">
              <a:latin typeface="Bahnschrift SemiLight" panose="020B0502040204020203" pitchFamily="34" charset="0"/>
            </a:endParaRPr>
          </a:p>
          <a:p>
            <a:pPr algn="just"/>
            <a:r>
              <a:rPr lang="es-ES" sz="1200" dirty="0">
                <a:latin typeface="Bahnschrift SemiLight" panose="020B0502040204020203" pitchFamily="34" charset="0"/>
              </a:rPr>
              <a:t>B.-  Impugnación por considerar excesivos los honorarios de abogado, abogada</a:t>
            </a:r>
          </a:p>
          <a:p>
            <a:pPr algn="just"/>
            <a:endParaRPr lang="es-ES" sz="1200" dirty="0">
              <a:latin typeface="Bahnschrift SemiLight" panose="020B0502040204020203" pitchFamily="34" charset="0"/>
            </a:endParaRPr>
          </a:p>
          <a:p>
            <a:pPr algn="just"/>
            <a:r>
              <a:rPr lang="es-ES" sz="1200" dirty="0">
                <a:latin typeface="Bahnschrift SemiLight" panose="020B0502040204020203" pitchFamily="34" charset="0"/>
              </a:rPr>
              <a:t>C.- Impugnación por excesivas.</a:t>
            </a:r>
          </a:p>
          <a:p>
            <a:pPr algn="just"/>
            <a:endParaRPr lang="es-ES" sz="1200" dirty="0">
              <a:latin typeface="Bahnschrift SemiLight" panose="020B0502040204020203" pitchFamily="34" charset="0"/>
            </a:endParaRPr>
          </a:p>
          <a:p>
            <a:pPr algn="just"/>
            <a:endParaRPr lang="es-ES" sz="1200" dirty="0">
              <a:latin typeface="Bahnschrift SemiLight" panose="020B0502040204020203" pitchFamily="34" charset="0"/>
            </a:endParaRPr>
          </a:p>
          <a:p>
            <a:pPr algn="just"/>
            <a:endParaRPr lang="es-ES" sz="1200" dirty="0">
              <a:latin typeface="Bahnschrift SemiLight" panose="020B0502040204020203" pitchFamily="34" charset="0"/>
            </a:endParaRPr>
          </a:p>
        </p:txBody>
      </p:sp>
      <p:sp>
        <p:nvSpPr>
          <p:cNvPr id="6" name="CuadroTexto 5"/>
          <p:cNvSpPr txBox="1"/>
          <p:nvPr/>
        </p:nvSpPr>
        <p:spPr>
          <a:xfrm>
            <a:off x="2606891" y="518088"/>
            <a:ext cx="6235149" cy="307777"/>
          </a:xfrm>
          <a:prstGeom prst="rect">
            <a:avLst/>
          </a:prstGeom>
          <a:noFill/>
        </p:spPr>
        <p:txBody>
          <a:bodyPr wrap="square" rtlCol="0">
            <a:spAutoFit/>
          </a:bodyPr>
          <a:lstStyle/>
          <a:p>
            <a:r>
              <a:rPr lang="es-ES" b="1" dirty="0">
                <a:latin typeface="Bahnschrift SemiLight" panose="020B0502040204020203" pitchFamily="34" charset="0"/>
              </a:rPr>
              <a:t>Efectos ante un eventual pronunciamiento de condena en costas</a:t>
            </a:r>
            <a:endParaRPr lang="ca-ES" b="1" dirty="0"/>
          </a:p>
        </p:txBody>
      </p:sp>
    </p:spTree>
    <p:extLst>
      <p:ext uri="{BB962C8B-B14F-4D97-AF65-F5344CB8AC3E}">
        <p14:creationId xmlns:p14="http://schemas.microsoft.com/office/powerpoint/2010/main" val="1208043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8"/>
          <p:cNvSpPr/>
          <p:nvPr/>
        </p:nvSpPr>
        <p:spPr>
          <a:xfrm>
            <a:off x="321" y="3986519"/>
            <a:ext cx="620917" cy="741634"/>
          </a:xfrm>
          <a:custGeom>
            <a:avLst/>
            <a:gdLst/>
            <a:ahLst/>
            <a:cxnLst/>
            <a:rect l="l" t="t" r="r" b="b"/>
            <a:pathLst>
              <a:path w="1365250" h="1630679" extrusionOk="0">
                <a:moveTo>
                  <a:pt x="1364640" y="292"/>
                </a:moveTo>
                <a:lnTo>
                  <a:pt x="867765" y="292"/>
                </a:lnTo>
                <a:lnTo>
                  <a:pt x="867765" y="665480"/>
                </a:lnTo>
                <a:lnTo>
                  <a:pt x="375589" y="665480"/>
                </a:lnTo>
                <a:lnTo>
                  <a:pt x="375589" y="0"/>
                </a:lnTo>
                <a:lnTo>
                  <a:pt x="0" y="0"/>
                </a:lnTo>
                <a:lnTo>
                  <a:pt x="0" y="665480"/>
                </a:lnTo>
                <a:lnTo>
                  <a:pt x="0" y="1148080"/>
                </a:lnTo>
                <a:lnTo>
                  <a:pt x="0" y="1630680"/>
                </a:lnTo>
                <a:lnTo>
                  <a:pt x="375589" y="1630680"/>
                </a:lnTo>
                <a:lnTo>
                  <a:pt x="375589" y="1148080"/>
                </a:lnTo>
                <a:lnTo>
                  <a:pt x="867765" y="1148080"/>
                </a:lnTo>
                <a:lnTo>
                  <a:pt x="867765" y="1630095"/>
                </a:lnTo>
                <a:lnTo>
                  <a:pt x="1364640" y="1630095"/>
                </a:lnTo>
                <a:lnTo>
                  <a:pt x="1364640" y="1148080"/>
                </a:lnTo>
                <a:lnTo>
                  <a:pt x="1364640" y="1147813"/>
                </a:lnTo>
                <a:lnTo>
                  <a:pt x="1364640" y="665480"/>
                </a:lnTo>
                <a:lnTo>
                  <a:pt x="1364640" y="29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1" name="Google Shape;71;p8"/>
          <p:cNvSpPr/>
          <p:nvPr/>
        </p:nvSpPr>
        <p:spPr>
          <a:xfrm>
            <a:off x="170481" y="3986651"/>
            <a:ext cx="898452" cy="1156638"/>
          </a:xfrm>
          <a:custGeom>
            <a:avLst/>
            <a:gdLst/>
            <a:ahLst/>
            <a:cxnLst/>
            <a:rect l="l" t="t" r="r" b="b"/>
            <a:pathLst>
              <a:path w="1975485" h="2543175" extrusionOk="0">
                <a:moveTo>
                  <a:pt x="1975167" y="0"/>
                </a:moveTo>
                <a:lnTo>
                  <a:pt x="1478648" y="0"/>
                </a:lnTo>
                <a:lnTo>
                  <a:pt x="1478648" y="1629105"/>
                </a:lnTo>
                <a:lnTo>
                  <a:pt x="990879" y="1629105"/>
                </a:lnTo>
                <a:lnTo>
                  <a:pt x="990879" y="2117623"/>
                </a:lnTo>
                <a:lnTo>
                  <a:pt x="496900" y="2117623"/>
                </a:lnTo>
                <a:lnTo>
                  <a:pt x="496900" y="1629105"/>
                </a:lnTo>
                <a:lnTo>
                  <a:pt x="0" y="1629105"/>
                </a:lnTo>
                <a:lnTo>
                  <a:pt x="0" y="2542844"/>
                </a:lnTo>
                <a:lnTo>
                  <a:pt x="1756892" y="2542844"/>
                </a:lnTo>
                <a:lnTo>
                  <a:pt x="1772640" y="2513596"/>
                </a:lnTo>
                <a:lnTo>
                  <a:pt x="1786483" y="2484463"/>
                </a:lnTo>
                <a:lnTo>
                  <a:pt x="1800682" y="2454948"/>
                </a:lnTo>
                <a:lnTo>
                  <a:pt x="1813788" y="2426157"/>
                </a:lnTo>
                <a:lnTo>
                  <a:pt x="1826539" y="2396274"/>
                </a:lnTo>
                <a:lnTo>
                  <a:pt x="1838921" y="2366429"/>
                </a:lnTo>
                <a:lnTo>
                  <a:pt x="1851685" y="2336177"/>
                </a:lnTo>
                <a:lnTo>
                  <a:pt x="1862239" y="2305215"/>
                </a:lnTo>
                <a:lnTo>
                  <a:pt x="1873910" y="2274633"/>
                </a:lnTo>
                <a:lnTo>
                  <a:pt x="1884108" y="2243302"/>
                </a:lnTo>
                <a:lnTo>
                  <a:pt x="1893938" y="2211959"/>
                </a:lnTo>
                <a:lnTo>
                  <a:pt x="1903412" y="2180628"/>
                </a:lnTo>
                <a:lnTo>
                  <a:pt x="1912518" y="2149297"/>
                </a:lnTo>
                <a:lnTo>
                  <a:pt x="1921992" y="2117623"/>
                </a:lnTo>
                <a:lnTo>
                  <a:pt x="1479029" y="2117623"/>
                </a:lnTo>
                <a:lnTo>
                  <a:pt x="1479029" y="1629816"/>
                </a:lnTo>
                <a:lnTo>
                  <a:pt x="1975167" y="1629816"/>
                </a:lnTo>
                <a:lnTo>
                  <a:pt x="1975167"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2" name="Google Shape;72;p8"/>
          <p:cNvSpPr/>
          <p:nvPr/>
        </p:nvSpPr>
        <p:spPr>
          <a:xfrm>
            <a:off x="951652" y="3097950"/>
            <a:ext cx="225840" cy="227862"/>
          </a:xfrm>
          <a:custGeom>
            <a:avLst/>
            <a:gdLst/>
            <a:ahLst/>
            <a:cxnLst/>
            <a:rect l="l" t="t" r="r" b="b"/>
            <a:pathLst>
              <a:path w="496569" h="501015" extrusionOk="0">
                <a:moveTo>
                  <a:pt x="496544" y="147891"/>
                </a:moveTo>
                <a:lnTo>
                  <a:pt x="489978" y="104190"/>
                </a:lnTo>
                <a:lnTo>
                  <a:pt x="487438" y="96913"/>
                </a:lnTo>
                <a:lnTo>
                  <a:pt x="485952" y="91097"/>
                </a:lnTo>
                <a:lnTo>
                  <a:pt x="481965" y="84899"/>
                </a:lnTo>
                <a:lnTo>
                  <a:pt x="475754" y="71767"/>
                </a:lnTo>
                <a:lnTo>
                  <a:pt x="471766" y="64833"/>
                </a:lnTo>
                <a:lnTo>
                  <a:pt x="467753" y="59372"/>
                </a:lnTo>
                <a:lnTo>
                  <a:pt x="463016" y="54648"/>
                </a:lnTo>
                <a:lnTo>
                  <a:pt x="457923" y="48818"/>
                </a:lnTo>
                <a:lnTo>
                  <a:pt x="453910" y="43713"/>
                </a:lnTo>
                <a:lnTo>
                  <a:pt x="447725" y="38608"/>
                </a:lnTo>
                <a:lnTo>
                  <a:pt x="442976" y="34239"/>
                </a:lnTo>
                <a:lnTo>
                  <a:pt x="438238" y="29108"/>
                </a:lnTo>
                <a:lnTo>
                  <a:pt x="425475" y="21132"/>
                </a:lnTo>
                <a:lnTo>
                  <a:pt x="419290" y="18199"/>
                </a:lnTo>
                <a:lnTo>
                  <a:pt x="413473" y="14198"/>
                </a:lnTo>
                <a:lnTo>
                  <a:pt x="406565" y="11303"/>
                </a:lnTo>
                <a:lnTo>
                  <a:pt x="392684" y="7315"/>
                </a:lnTo>
                <a:lnTo>
                  <a:pt x="385787" y="4356"/>
                </a:lnTo>
                <a:lnTo>
                  <a:pt x="372668" y="2197"/>
                </a:lnTo>
                <a:lnTo>
                  <a:pt x="349008" y="0"/>
                </a:lnTo>
                <a:lnTo>
                  <a:pt x="342074" y="749"/>
                </a:lnTo>
                <a:lnTo>
                  <a:pt x="327152" y="2197"/>
                </a:lnTo>
                <a:lnTo>
                  <a:pt x="312191" y="4356"/>
                </a:lnTo>
                <a:lnTo>
                  <a:pt x="305993" y="7315"/>
                </a:lnTo>
                <a:lnTo>
                  <a:pt x="298716" y="9474"/>
                </a:lnTo>
                <a:lnTo>
                  <a:pt x="291452" y="11303"/>
                </a:lnTo>
                <a:lnTo>
                  <a:pt x="285978" y="14198"/>
                </a:lnTo>
                <a:lnTo>
                  <a:pt x="279412" y="18199"/>
                </a:lnTo>
                <a:lnTo>
                  <a:pt x="273583" y="21132"/>
                </a:lnTo>
                <a:lnTo>
                  <a:pt x="267398" y="25514"/>
                </a:lnTo>
                <a:lnTo>
                  <a:pt x="261581" y="29108"/>
                </a:lnTo>
                <a:lnTo>
                  <a:pt x="255752" y="34239"/>
                </a:lnTo>
                <a:lnTo>
                  <a:pt x="251345" y="38608"/>
                </a:lnTo>
                <a:lnTo>
                  <a:pt x="244830" y="43713"/>
                </a:lnTo>
                <a:lnTo>
                  <a:pt x="240792" y="48818"/>
                </a:lnTo>
                <a:lnTo>
                  <a:pt x="213868" y="91097"/>
                </a:lnTo>
                <a:lnTo>
                  <a:pt x="204724" y="126034"/>
                </a:lnTo>
                <a:lnTo>
                  <a:pt x="203263" y="133692"/>
                </a:lnTo>
                <a:lnTo>
                  <a:pt x="202933" y="140627"/>
                </a:lnTo>
                <a:lnTo>
                  <a:pt x="202933" y="155168"/>
                </a:lnTo>
                <a:lnTo>
                  <a:pt x="211658" y="199644"/>
                </a:lnTo>
                <a:lnTo>
                  <a:pt x="223278" y="225856"/>
                </a:lnTo>
                <a:lnTo>
                  <a:pt x="217855" y="222211"/>
                </a:lnTo>
                <a:lnTo>
                  <a:pt x="211289" y="218592"/>
                </a:lnTo>
                <a:lnTo>
                  <a:pt x="205473" y="215646"/>
                </a:lnTo>
                <a:lnTo>
                  <a:pt x="197446" y="213487"/>
                </a:lnTo>
                <a:lnTo>
                  <a:pt x="191262" y="210578"/>
                </a:lnTo>
                <a:lnTo>
                  <a:pt x="177431" y="206540"/>
                </a:lnTo>
                <a:lnTo>
                  <a:pt x="162839" y="205079"/>
                </a:lnTo>
                <a:lnTo>
                  <a:pt x="155562" y="204012"/>
                </a:lnTo>
                <a:lnTo>
                  <a:pt x="139522" y="204012"/>
                </a:lnTo>
                <a:lnTo>
                  <a:pt x="132245" y="205079"/>
                </a:lnTo>
                <a:lnTo>
                  <a:pt x="117652" y="206540"/>
                </a:lnTo>
                <a:lnTo>
                  <a:pt x="110007" y="208368"/>
                </a:lnTo>
                <a:lnTo>
                  <a:pt x="103098" y="210578"/>
                </a:lnTo>
                <a:lnTo>
                  <a:pt x="96532" y="213487"/>
                </a:lnTo>
                <a:lnTo>
                  <a:pt x="89598" y="215646"/>
                </a:lnTo>
                <a:lnTo>
                  <a:pt x="83070" y="218592"/>
                </a:lnTo>
                <a:lnTo>
                  <a:pt x="64846" y="229527"/>
                </a:lnTo>
                <a:lnTo>
                  <a:pt x="59016" y="232765"/>
                </a:lnTo>
                <a:lnTo>
                  <a:pt x="29514" y="263017"/>
                </a:lnTo>
                <a:lnTo>
                  <a:pt x="25895" y="269582"/>
                </a:lnTo>
                <a:lnTo>
                  <a:pt x="21488" y="275399"/>
                </a:lnTo>
                <a:lnTo>
                  <a:pt x="17500" y="281978"/>
                </a:lnTo>
                <a:lnTo>
                  <a:pt x="11303" y="294347"/>
                </a:lnTo>
                <a:lnTo>
                  <a:pt x="9105" y="301625"/>
                </a:lnTo>
                <a:lnTo>
                  <a:pt x="6565" y="308190"/>
                </a:lnTo>
                <a:lnTo>
                  <a:pt x="4737" y="315468"/>
                </a:lnTo>
                <a:lnTo>
                  <a:pt x="2578" y="323113"/>
                </a:lnTo>
                <a:lnTo>
                  <a:pt x="1092" y="337337"/>
                </a:lnTo>
                <a:lnTo>
                  <a:pt x="0" y="344271"/>
                </a:lnTo>
                <a:lnTo>
                  <a:pt x="0" y="359930"/>
                </a:lnTo>
                <a:lnTo>
                  <a:pt x="1092" y="367207"/>
                </a:lnTo>
                <a:lnTo>
                  <a:pt x="2578" y="381787"/>
                </a:lnTo>
                <a:lnTo>
                  <a:pt x="6565" y="395973"/>
                </a:lnTo>
                <a:lnTo>
                  <a:pt x="9105" y="402907"/>
                </a:lnTo>
                <a:lnTo>
                  <a:pt x="11303" y="409841"/>
                </a:lnTo>
                <a:lnTo>
                  <a:pt x="17500" y="422948"/>
                </a:lnTo>
                <a:lnTo>
                  <a:pt x="21488" y="428434"/>
                </a:lnTo>
                <a:lnTo>
                  <a:pt x="25895" y="434949"/>
                </a:lnTo>
                <a:lnTo>
                  <a:pt x="29514" y="440817"/>
                </a:lnTo>
                <a:lnTo>
                  <a:pt x="33540" y="446620"/>
                </a:lnTo>
                <a:lnTo>
                  <a:pt x="38608" y="451739"/>
                </a:lnTo>
                <a:lnTo>
                  <a:pt x="43345" y="457555"/>
                </a:lnTo>
                <a:lnTo>
                  <a:pt x="48463" y="461911"/>
                </a:lnTo>
                <a:lnTo>
                  <a:pt x="53581" y="466661"/>
                </a:lnTo>
                <a:lnTo>
                  <a:pt x="59016" y="470649"/>
                </a:lnTo>
                <a:lnTo>
                  <a:pt x="64846" y="475386"/>
                </a:lnTo>
                <a:lnTo>
                  <a:pt x="76898" y="483031"/>
                </a:lnTo>
                <a:lnTo>
                  <a:pt x="83070" y="485978"/>
                </a:lnTo>
                <a:lnTo>
                  <a:pt x="96532" y="491058"/>
                </a:lnTo>
                <a:lnTo>
                  <a:pt x="103098" y="493966"/>
                </a:lnTo>
                <a:lnTo>
                  <a:pt x="132245" y="499821"/>
                </a:lnTo>
                <a:lnTo>
                  <a:pt x="139522" y="500532"/>
                </a:lnTo>
                <a:lnTo>
                  <a:pt x="155562" y="500532"/>
                </a:lnTo>
                <a:lnTo>
                  <a:pt x="162839" y="499821"/>
                </a:lnTo>
                <a:lnTo>
                  <a:pt x="177431" y="496912"/>
                </a:lnTo>
                <a:lnTo>
                  <a:pt x="191262" y="493966"/>
                </a:lnTo>
                <a:lnTo>
                  <a:pt x="197446" y="491058"/>
                </a:lnTo>
                <a:lnTo>
                  <a:pt x="205473" y="488518"/>
                </a:lnTo>
                <a:lnTo>
                  <a:pt x="217855" y="483031"/>
                </a:lnTo>
                <a:lnTo>
                  <a:pt x="223304" y="479412"/>
                </a:lnTo>
                <a:lnTo>
                  <a:pt x="230238" y="475386"/>
                </a:lnTo>
                <a:lnTo>
                  <a:pt x="234975" y="470649"/>
                </a:lnTo>
                <a:lnTo>
                  <a:pt x="240792" y="466661"/>
                </a:lnTo>
                <a:lnTo>
                  <a:pt x="251345" y="457555"/>
                </a:lnTo>
                <a:lnTo>
                  <a:pt x="280149" y="416750"/>
                </a:lnTo>
                <a:lnTo>
                  <a:pt x="287426" y="395973"/>
                </a:lnTo>
                <a:lnTo>
                  <a:pt x="290004" y="389445"/>
                </a:lnTo>
                <a:lnTo>
                  <a:pt x="290703" y="381787"/>
                </a:lnTo>
                <a:lnTo>
                  <a:pt x="292912" y="374484"/>
                </a:lnTo>
                <a:lnTo>
                  <a:pt x="293243" y="367207"/>
                </a:lnTo>
                <a:lnTo>
                  <a:pt x="293992" y="359930"/>
                </a:lnTo>
                <a:lnTo>
                  <a:pt x="294360" y="351904"/>
                </a:lnTo>
                <a:lnTo>
                  <a:pt x="293992" y="344271"/>
                </a:lnTo>
                <a:lnTo>
                  <a:pt x="293243" y="337337"/>
                </a:lnTo>
                <a:lnTo>
                  <a:pt x="292912" y="329311"/>
                </a:lnTo>
                <a:lnTo>
                  <a:pt x="290703" y="323113"/>
                </a:lnTo>
                <a:lnTo>
                  <a:pt x="290004" y="315468"/>
                </a:lnTo>
                <a:lnTo>
                  <a:pt x="285254" y="301625"/>
                </a:lnTo>
                <a:lnTo>
                  <a:pt x="283057" y="294347"/>
                </a:lnTo>
                <a:lnTo>
                  <a:pt x="280149" y="287782"/>
                </a:lnTo>
                <a:lnTo>
                  <a:pt x="276491" y="281978"/>
                </a:lnTo>
                <a:lnTo>
                  <a:pt x="273202" y="275399"/>
                </a:lnTo>
                <a:lnTo>
                  <a:pt x="273050" y="275196"/>
                </a:lnTo>
                <a:lnTo>
                  <a:pt x="279412" y="279057"/>
                </a:lnTo>
                <a:lnTo>
                  <a:pt x="285978" y="282676"/>
                </a:lnTo>
                <a:lnTo>
                  <a:pt x="305993" y="290703"/>
                </a:lnTo>
                <a:lnTo>
                  <a:pt x="312191" y="292150"/>
                </a:lnTo>
                <a:lnTo>
                  <a:pt x="319836" y="293268"/>
                </a:lnTo>
                <a:lnTo>
                  <a:pt x="327152" y="295059"/>
                </a:lnTo>
                <a:lnTo>
                  <a:pt x="342074" y="296519"/>
                </a:lnTo>
                <a:lnTo>
                  <a:pt x="357365" y="296519"/>
                </a:lnTo>
                <a:lnTo>
                  <a:pt x="372668" y="295059"/>
                </a:lnTo>
                <a:lnTo>
                  <a:pt x="378866" y="293268"/>
                </a:lnTo>
                <a:lnTo>
                  <a:pt x="385787" y="292150"/>
                </a:lnTo>
                <a:lnTo>
                  <a:pt x="392684" y="290703"/>
                </a:lnTo>
                <a:lnTo>
                  <a:pt x="400380" y="287782"/>
                </a:lnTo>
                <a:lnTo>
                  <a:pt x="406565" y="284873"/>
                </a:lnTo>
                <a:lnTo>
                  <a:pt x="413473" y="282676"/>
                </a:lnTo>
                <a:lnTo>
                  <a:pt x="425475" y="275399"/>
                </a:lnTo>
                <a:lnTo>
                  <a:pt x="432422" y="271741"/>
                </a:lnTo>
                <a:lnTo>
                  <a:pt x="438238" y="267373"/>
                </a:lnTo>
                <a:lnTo>
                  <a:pt x="442976" y="262648"/>
                </a:lnTo>
                <a:lnTo>
                  <a:pt x="447725" y="258279"/>
                </a:lnTo>
                <a:lnTo>
                  <a:pt x="453910" y="253542"/>
                </a:lnTo>
                <a:lnTo>
                  <a:pt x="457923" y="248424"/>
                </a:lnTo>
                <a:lnTo>
                  <a:pt x="467753" y="237172"/>
                </a:lnTo>
                <a:lnTo>
                  <a:pt x="475754" y="225869"/>
                </a:lnTo>
                <a:lnTo>
                  <a:pt x="478675" y="219303"/>
                </a:lnTo>
                <a:lnTo>
                  <a:pt x="481965" y="212737"/>
                </a:lnTo>
                <a:lnTo>
                  <a:pt x="485952" y="205841"/>
                </a:lnTo>
                <a:lnTo>
                  <a:pt x="487438" y="199644"/>
                </a:lnTo>
                <a:lnTo>
                  <a:pt x="489978" y="192697"/>
                </a:lnTo>
                <a:lnTo>
                  <a:pt x="492175" y="185420"/>
                </a:lnTo>
                <a:lnTo>
                  <a:pt x="495427" y="163195"/>
                </a:lnTo>
                <a:lnTo>
                  <a:pt x="496163" y="155168"/>
                </a:lnTo>
                <a:lnTo>
                  <a:pt x="496544" y="14789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3" name="Google Shape;73;p8"/>
          <p:cNvSpPr/>
          <p:nvPr/>
        </p:nvSpPr>
        <p:spPr>
          <a:xfrm>
            <a:off x="61463" y="3144346"/>
            <a:ext cx="133714" cy="134869"/>
          </a:xfrm>
          <a:custGeom>
            <a:avLst/>
            <a:gdLst/>
            <a:ahLst/>
            <a:cxnLst/>
            <a:rect l="l" t="t" r="r" b="b"/>
            <a:pathLst>
              <a:path w="294005" h="296545" extrusionOk="0">
                <a:moveTo>
                  <a:pt x="153754" y="0"/>
                </a:moveTo>
                <a:lnTo>
                  <a:pt x="147189" y="0"/>
                </a:lnTo>
                <a:lnTo>
                  <a:pt x="139168" y="0"/>
                </a:lnTo>
                <a:lnTo>
                  <a:pt x="131524" y="335"/>
                </a:lnTo>
                <a:lnTo>
                  <a:pt x="123504" y="1455"/>
                </a:lnTo>
                <a:lnTo>
                  <a:pt x="109672" y="4366"/>
                </a:lnTo>
                <a:lnTo>
                  <a:pt x="102729" y="6523"/>
                </a:lnTo>
                <a:lnTo>
                  <a:pt x="95829" y="9434"/>
                </a:lnTo>
                <a:lnTo>
                  <a:pt x="88887" y="12010"/>
                </a:lnTo>
                <a:lnTo>
                  <a:pt x="83065" y="14544"/>
                </a:lnTo>
                <a:lnTo>
                  <a:pt x="76133" y="17831"/>
                </a:lnTo>
                <a:lnTo>
                  <a:pt x="69935" y="21109"/>
                </a:lnTo>
                <a:lnTo>
                  <a:pt x="64113" y="25852"/>
                </a:lnTo>
                <a:lnTo>
                  <a:pt x="57924" y="29842"/>
                </a:lnTo>
                <a:lnTo>
                  <a:pt x="52815" y="33496"/>
                </a:lnTo>
                <a:lnTo>
                  <a:pt x="47736" y="38239"/>
                </a:lnTo>
                <a:lnTo>
                  <a:pt x="41883" y="43349"/>
                </a:lnTo>
                <a:lnTo>
                  <a:pt x="37894" y="48794"/>
                </a:lnTo>
                <a:lnTo>
                  <a:pt x="33150" y="53160"/>
                </a:lnTo>
                <a:lnTo>
                  <a:pt x="29161" y="59715"/>
                </a:lnTo>
                <a:lnTo>
                  <a:pt x="24418" y="65537"/>
                </a:lnTo>
                <a:lnTo>
                  <a:pt x="20763" y="71390"/>
                </a:lnTo>
                <a:lnTo>
                  <a:pt x="17496" y="77212"/>
                </a:lnTo>
                <a:lnTo>
                  <a:pt x="13486" y="83777"/>
                </a:lnTo>
                <a:lnTo>
                  <a:pt x="10219" y="91054"/>
                </a:lnTo>
                <a:lnTo>
                  <a:pt x="8764" y="97620"/>
                </a:lnTo>
                <a:lnTo>
                  <a:pt x="6188" y="103818"/>
                </a:lnTo>
                <a:lnTo>
                  <a:pt x="4010" y="111462"/>
                </a:lnTo>
                <a:lnTo>
                  <a:pt x="2575" y="118739"/>
                </a:lnTo>
                <a:lnTo>
                  <a:pt x="1821" y="126006"/>
                </a:lnTo>
                <a:lnTo>
                  <a:pt x="366" y="133325"/>
                </a:lnTo>
                <a:lnTo>
                  <a:pt x="0" y="140603"/>
                </a:lnTo>
                <a:lnTo>
                  <a:pt x="0" y="156257"/>
                </a:lnTo>
                <a:lnTo>
                  <a:pt x="366" y="163900"/>
                </a:lnTo>
                <a:lnTo>
                  <a:pt x="1821" y="171178"/>
                </a:lnTo>
                <a:lnTo>
                  <a:pt x="2575" y="178497"/>
                </a:lnTo>
                <a:lnTo>
                  <a:pt x="4010" y="185763"/>
                </a:lnTo>
                <a:lnTo>
                  <a:pt x="8764" y="199606"/>
                </a:lnTo>
                <a:lnTo>
                  <a:pt x="10219" y="206171"/>
                </a:lnTo>
                <a:lnTo>
                  <a:pt x="13486" y="213072"/>
                </a:lnTo>
                <a:lnTo>
                  <a:pt x="17496" y="218558"/>
                </a:lnTo>
                <a:lnTo>
                  <a:pt x="20763" y="225836"/>
                </a:lnTo>
                <a:lnTo>
                  <a:pt x="33150" y="242945"/>
                </a:lnTo>
                <a:lnTo>
                  <a:pt x="37894" y="248076"/>
                </a:lnTo>
                <a:lnTo>
                  <a:pt x="41883" y="253500"/>
                </a:lnTo>
                <a:lnTo>
                  <a:pt x="47736" y="257908"/>
                </a:lnTo>
                <a:lnTo>
                  <a:pt x="52815" y="262274"/>
                </a:lnTo>
                <a:lnTo>
                  <a:pt x="57924" y="267018"/>
                </a:lnTo>
                <a:lnTo>
                  <a:pt x="64113" y="271750"/>
                </a:lnTo>
                <a:lnTo>
                  <a:pt x="69935" y="275373"/>
                </a:lnTo>
                <a:lnTo>
                  <a:pt x="76133" y="278316"/>
                </a:lnTo>
                <a:lnTo>
                  <a:pt x="88887" y="284839"/>
                </a:lnTo>
                <a:lnTo>
                  <a:pt x="131524" y="295069"/>
                </a:lnTo>
                <a:lnTo>
                  <a:pt x="147189" y="296525"/>
                </a:lnTo>
                <a:lnTo>
                  <a:pt x="161743" y="295069"/>
                </a:lnTo>
                <a:lnTo>
                  <a:pt x="169052" y="294692"/>
                </a:lnTo>
                <a:lnTo>
                  <a:pt x="183596" y="292158"/>
                </a:lnTo>
                <a:lnTo>
                  <a:pt x="197815" y="287425"/>
                </a:lnTo>
                <a:lnTo>
                  <a:pt x="204370" y="284839"/>
                </a:lnTo>
                <a:lnTo>
                  <a:pt x="210579" y="281939"/>
                </a:lnTo>
                <a:lnTo>
                  <a:pt x="216380" y="278316"/>
                </a:lnTo>
                <a:lnTo>
                  <a:pt x="221867" y="275373"/>
                </a:lnTo>
                <a:lnTo>
                  <a:pt x="229521" y="271750"/>
                </a:lnTo>
                <a:lnTo>
                  <a:pt x="233877" y="267018"/>
                </a:lnTo>
                <a:lnTo>
                  <a:pt x="251008" y="253500"/>
                </a:lnTo>
                <a:lnTo>
                  <a:pt x="255374" y="248076"/>
                </a:lnTo>
                <a:lnTo>
                  <a:pt x="260484" y="242945"/>
                </a:lnTo>
                <a:lnTo>
                  <a:pt x="264473" y="237500"/>
                </a:lnTo>
                <a:lnTo>
                  <a:pt x="268839" y="230945"/>
                </a:lnTo>
                <a:lnTo>
                  <a:pt x="272494" y="225836"/>
                </a:lnTo>
                <a:lnTo>
                  <a:pt x="276148" y="218558"/>
                </a:lnTo>
                <a:lnTo>
                  <a:pt x="278682" y="213072"/>
                </a:lnTo>
                <a:lnTo>
                  <a:pt x="282703" y="206171"/>
                </a:lnTo>
                <a:lnTo>
                  <a:pt x="284504" y="199606"/>
                </a:lnTo>
                <a:lnTo>
                  <a:pt x="287457" y="192329"/>
                </a:lnTo>
                <a:lnTo>
                  <a:pt x="290703" y="178497"/>
                </a:lnTo>
                <a:lnTo>
                  <a:pt x="291446" y="171178"/>
                </a:lnTo>
                <a:lnTo>
                  <a:pt x="292902" y="163900"/>
                </a:lnTo>
                <a:lnTo>
                  <a:pt x="293635" y="156257"/>
                </a:lnTo>
                <a:lnTo>
                  <a:pt x="293635" y="140603"/>
                </a:lnTo>
                <a:lnTo>
                  <a:pt x="292902" y="133325"/>
                </a:lnTo>
                <a:lnTo>
                  <a:pt x="291446" y="126006"/>
                </a:lnTo>
                <a:lnTo>
                  <a:pt x="290703" y="118739"/>
                </a:lnTo>
                <a:lnTo>
                  <a:pt x="288912" y="111462"/>
                </a:lnTo>
                <a:lnTo>
                  <a:pt x="287457" y="103818"/>
                </a:lnTo>
                <a:lnTo>
                  <a:pt x="284504" y="97620"/>
                </a:lnTo>
                <a:lnTo>
                  <a:pt x="282703" y="91054"/>
                </a:lnTo>
                <a:lnTo>
                  <a:pt x="278682" y="83777"/>
                </a:lnTo>
                <a:lnTo>
                  <a:pt x="276148" y="77212"/>
                </a:lnTo>
                <a:lnTo>
                  <a:pt x="268839" y="65537"/>
                </a:lnTo>
                <a:lnTo>
                  <a:pt x="264473" y="59715"/>
                </a:lnTo>
                <a:lnTo>
                  <a:pt x="260484" y="53160"/>
                </a:lnTo>
                <a:lnTo>
                  <a:pt x="255374" y="48794"/>
                </a:lnTo>
                <a:lnTo>
                  <a:pt x="251008" y="43349"/>
                </a:lnTo>
                <a:lnTo>
                  <a:pt x="245521" y="38239"/>
                </a:lnTo>
                <a:lnTo>
                  <a:pt x="240076" y="33496"/>
                </a:lnTo>
                <a:lnTo>
                  <a:pt x="233877" y="29842"/>
                </a:lnTo>
                <a:lnTo>
                  <a:pt x="229521" y="25852"/>
                </a:lnTo>
                <a:lnTo>
                  <a:pt x="190172" y="6523"/>
                </a:lnTo>
                <a:lnTo>
                  <a:pt x="175575" y="2910"/>
                </a:lnTo>
                <a:lnTo>
                  <a:pt x="169052" y="1455"/>
                </a:lnTo>
                <a:lnTo>
                  <a:pt x="161743" y="335"/>
                </a:lnTo>
                <a:lnTo>
                  <a:pt x="153754"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4" name="Google Shape;74;p8"/>
          <p:cNvSpPr/>
          <p:nvPr/>
        </p:nvSpPr>
        <p:spPr>
          <a:xfrm>
            <a:off x="321" y="3051735"/>
            <a:ext cx="102523" cy="197827"/>
          </a:xfrm>
          <a:custGeom>
            <a:avLst/>
            <a:gdLst/>
            <a:ahLst/>
            <a:cxnLst/>
            <a:rect l="l" t="t" r="r" b="b"/>
            <a:pathLst>
              <a:path w="225425" h="434975" extrusionOk="0">
                <a:moveTo>
                  <a:pt x="225145" y="140220"/>
                </a:moveTo>
                <a:lnTo>
                  <a:pt x="224764" y="132943"/>
                </a:lnTo>
                <a:lnTo>
                  <a:pt x="224053" y="126377"/>
                </a:lnTo>
                <a:lnTo>
                  <a:pt x="222618" y="118021"/>
                </a:lnTo>
                <a:lnTo>
                  <a:pt x="220776" y="111086"/>
                </a:lnTo>
                <a:lnTo>
                  <a:pt x="219329" y="103809"/>
                </a:lnTo>
                <a:lnTo>
                  <a:pt x="216408" y="97993"/>
                </a:lnTo>
                <a:lnTo>
                  <a:pt x="215290" y="90309"/>
                </a:lnTo>
                <a:lnTo>
                  <a:pt x="211683" y="83413"/>
                </a:lnTo>
                <a:lnTo>
                  <a:pt x="208394" y="77216"/>
                </a:lnTo>
                <a:lnTo>
                  <a:pt x="204368" y="71729"/>
                </a:lnTo>
                <a:lnTo>
                  <a:pt x="200380" y="65532"/>
                </a:lnTo>
                <a:lnTo>
                  <a:pt x="195630" y="59334"/>
                </a:lnTo>
                <a:lnTo>
                  <a:pt x="192366" y="53517"/>
                </a:lnTo>
                <a:lnTo>
                  <a:pt x="187248" y="48412"/>
                </a:lnTo>
                <a:lnTo>
                  <a:pt x="182892" y="43345"/>
                </a:lnTo>
                <a:lnTo>
                  <a:pt x="177063" y="37858"/>
                </a:lnTo>
                <a:lnTo>
                  <a:pt x="167208" y="29502"/>
                </a:lnTo>
                <a:lnTo>
                  <a:pt x="161023" y="25476"/>
                </a:lnTo>
                <a:lnTo>
                  <a:pt x="155206" y="20739"/>
                </a:lnTo>
                <a:lnTo>
                  <a:pt x="148297" y="17449"/>
                </a:lnTo>
                <a:lnTo>
                  <a:pt x="142113" y="14922"/>
                </a:lnTo>
                <a:lnTo>
                  <a:pt x="136245" y="11633"/>
                </a:lnTo>
                <a:lnTo>
                  <a:pt x="122047" y="6184"/>
                </a:lnTo>
                <a:lnTo>
                  <a:pt x="115506" y="4724"/>
                </a:lnTo>
                <a:lnTo>
                  <a:pt x="107861" y="2527"/>
                </a:lnTo>
                <a:lnTo>
                  <a:pt x="100926" y="1790"/>
                </a:lnTo>
                <a:lnTo>
                  <a:pt x="93637" y="330"/>
                </a:lnTo>
                <a:lnTo>
                  <a:pt x="87083" y="0"/>
                </a:lnTo>
                <a:lnTo>
                  <a:pt x="71043" y="0"/>
                </a:lnTo>
                <a:lnTo>
                  <a:pt x="63398" y="330"/>
                </a:lnTo>
                <a:lnTo>
                  <a:pt x="56121" y="1790"/>
                </a:lnTo>
                <a:lnTo>
                  <a:pt x="48844" y="2527"/>
                </a:lnTo>
                <a:lnTo>
                  <a:pt x="41922" y="4724"/>
                </a:lnTo>
                <a:lnTo>
                  <a:pt x="34975" y="6184"/>
                </a:lnTo>
                <a:lnTo>
                  <a:pt x="27698" y="9093"/>
                </a:lnTo>
                <a:lnTo>
                  <a:pt x="20802" y="11633"/>
                </a:lnTo>
                <a:lnTo>
                  <a:pt x="14935" y="14922"/>
                </a:lnTo>
                <a:lnTo>
                  <a:pt x="8750" y="17449"/>
                </a:lnTo>
                <a:lnTo>
                  <a:pt x="2565" y="20739"/>
                </a:lnTo>
                <a:lnTo>
                  <a:pt x="0" y="22606"/>
                </a:lnTo>
                <a:lnTo>
                  <a:pt x="0" y="269138"/>
                </a:lnTo>
                <a:lnTo>
                  <a:pt x="0" y="273723"/>
                </a:lnTo>
                <a:lnTo>
                  <a:pt x="0" y="434606"/>
                </a:lnTo>
                <a:lnTo>
                  <a:pt x="4000" y="429475"/>
                </a:lnTo>
                <a:lnTo>
                  <a:pt x="7302" y="422186"/>
                </a:lnTo>
                <a:lnTo>
                  <a:pt x="10947" y="416699"/>
                </a:lnTo>
                <a:lnTo>
                  <a:pt x="14236" y="409803"/>
                </a:lnTo>
                <a:lnTo>
                  <a:pt x="15684" y="403237"/>
                </a:lnTo>
                <a:lnTo>
                  <a:pt x="18592" y="395960"/>
                </a:lnTo>
                <a:lnTo>
                  <a:pt x="20421" y="389394"/>
                </a:lnTo>
                <a:lnTo>
                  <a:pt x="22250" y="382130"/>
                </a:lnTo>
                <a:lnTo>
                  <a:pt x="22974" y="374815"/>
                </a:lnTo>
                <a:lnTo>
                  <a:pt x="24053" y="367538"/>
                </a:lnTo>
                <a:lnTo>
                  <a:pt x="24790" y="359892"/>
                </a:lnTo>
                <a:lnTo>
                  <a:pt x="25869" y="351878"/>
                </a:lnTo>
                <a:lnTo>
                  <a:pt x="24790" y="344233"/>
                </a:lnTo>
                <a:lnTo>
                  <a:pt x="24053" y="336956"/>
                </a:lnTo>
                <a:lnTo>
                  <a:pt x="22974" y="329641"/>
                </a:lnTo>
                <a:lnTo>
                  <a:pt x="22250" y="322376"/>
                </a:lnTo>
                <a:lnTo>
                  <a:pt x="20421" y="315099"/>
                </a:lnTo>
                <a:lnTo>
                  <a:pt x="18592" y="307454"/>
                </a:lnTo>
                <a:lnTo>
                  <a:pt x="15684" y="301256"/>
                </a:lnTo>
                <a:lnTo>
                  <a:pt x="14236" y="294690"/>
                </a:lnTo>
                <a:lnTo>
                  <a:pt x="10947" y="287413"/>
                </a:lnTo>
                <a:lnTo>
                  <a:pt x="7302" y="280847"/>
                </a:lnTo>
                <a:lnTo>
                  <a:pt x="5080" y="276936"/>
                </a:lnTo>
                <a:lnTo>
                  <a:pt x="8750" y="278650"/>
                </a:lnTo>
                <a:lnTo>
                  <a:pt x="14935" y="281228"/>
                </a:lnTo>
                <a:lnTo>
                  <a:pt x="20802" y="284505"/>
                </a:lnTo>
                <a:lnTo>
                  <a:pt x="27698" y="288124"/>
                </a:lnTo>
                <a:lnTo>
                  <a:pt x="34975" y="290322"/>
                </a:lnTo>
                <a:lnTo>
                  <a:pt x="56121" y="294690"/>
                </a:lnTo>
                <a:lnTo>
                  <a:pt x="63398" y="295440"/>
                </a:lnTo>
                <a:lnTo>
                  <a:pt x="71043" y="295770"/>
                </a:lnTo>
                <a:lnTo>
                  <a:pt x="78701" y="296887"/>
                </a:lnTo>
                <a:lnTo>
                  <a:pt x="87083" y="295770"/>
                </a:lnTo>
                <a:lnTo>
                  <a:pt x="93637" y="295440"/>
                </a:lnTo>
                <a:lnTo>
                  <a:pt x="100926" y="294690"/>
                </a:lnTo>
                <a:lnTo>
                  <a:pt x="107861" y="293230"/>
                </a:lnTo>
                <a:lnTo>
                  <a:pt x="115506" y="291782"/>
                </a:lnTo>
                <a:lnTo>
                  <a:pt x="122047" y="290322"/>
                </a:lnTo>
                <a:lnTo>
                  <a:pt x="129679" y="288124"/>
                </a:lnTo>
                <a:lnTo>
                  <a:pt x="142113" y="281228"/>
                </a:lnTo>
                <a:lnTo>
                  <a:pt x="155206" y="275742"/>
                </a:lnTo>
                <a:lnTo>
                  <a:pt x="161023" y="270611"/>
                </a:lnTo>
                <a:lnTo>
                  <a:pt x="167208" y="267004"/>
                </a:lnTo>
                <a:lnTo>
                  <a:pt x="172326" y="262648"/>
                </a:lnTo>
                <a:lnTo>
                  <a:pt x="177063" y="258241"/>
                </a:lnTo>
                <a:lnTo>
                  <a:pt x="182892" y="252425"/>
                </a:lnTo>
                <a:lnTo>
                  <a:pt x="187248" y="247700"/>
                </a:lnTo>
                <a:lnTo>
                  <a:pt x="192366" y="242938"/>
                </a:lnTo>
                <a:lnTo>
                  <a:pt x="195630" y="237121"/>
                </a:lnTo>
                <a:lnTo>
                  <a:pt x="200380" y="230568"/>
                </a:lnTo>
                <a:lnTo>
                  <a:pt x="204368" y="224739"/>
                </a:lnTo>
                <a:lnTo>
                  <a:pt x="208394" y="218935"/>
                </a:lnTo>
                <a:lnTo>
                  <a:pt x="211683" y="212369"/>
                </a:lnTo>
                <a:lnTo>
                  <a:pt x="215290" y="205803"/>
                </a:lnTo>
                <a:lnTo>
                  <a:pt x="216408" y="198526"/>
                </a:lnTo>
                <a:lnTo>
                  <a:pt x="219329" y="192709"/>
                </a:lnTo>
                <a:lnTo>
                  <a:pt x="220776" y="185394"/>
                </a:lnTo>
                <a:lnTo>
                  <a:pt x="222618" y="178104"/>
                </a:lnTo>
                <a:lnTo>
                  <a:pt x="224053" y="170459"/>
                </a:lnTo>
                <a:lnTo>
                  <a:pt x="224764" y="163537"/>
                </a:lnTo>
                <a:lnTo>
                  <a:pt x="225145" y="155879"/>
                </a:lnTo>
                <a:lnTo>
                  <a:pt x="22514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5" name="Google Shape;75;p8"/>
          <p:cNvSpPr/>
          <p:nvPr/>
        </p:nvSpPr>
        <p:spPr>
          <a:xfrm>
            <a:off x="774210" y="3144346"/>
            <a:ext cx="134002" cy="134869"/>
          </a:xfrm>
          <a:custGeom>
            <a:avLst/>
            <a:gdLst/>
            <a:ahLst/>
            <a:cxnLst/>
            <a:rect l="l" t="t" r="r" b="b"/>
            <a:pathLst>
              <a:path w="294639" h="296545" extrusionOk="0">
                <a:moveTo>
                  <a:pt x="155565" y="0"/>
                </a:moveTo>
                <a:lnTo>
                  <a:pt x="147168" y="0"/>
                </a:lnTo>
                <a:lnTo>
                  <a:pt x="139891" y="0"/>
                </a:lnTo>
                <a:lnTo>
                  <a:pt x="131870" y="335"/>
                </a:lnTo>
                <a:lnTo>
                  <a:pt x="110007" y="4366"/>
                </a:lnTo>
                <a:lnTo>
                  <a:pt x="103483" y="6523"/>
                </a:lnTo>
                <a:lnTo>
                  <a:pt x="83421" y="14544"/>
                </a:lnTo>
                <a:lnTo>
                  <a:pt x="77599" y="17831"/>
                </a:lnTo>
                <a:lnTo>
                  <a:pt x="70699" y="21109"/>
                </a:lnTo>
                <a:lnTo>
                  <a:pt x="59024" y="29842"/>
                </a:lnTo>
                <a:lnTo>
                  <a:pt x="53202" y="33496"/>
                </a:lnTo>
                <a:lnTo>
                  <a:pt x="42647" y="43349"/>
                </a:lnTo>
                <a:lnTo>
                  <a:pt x="37904" y="48794"/>
                </a:lnTo>
                <a:lnTo>
                  <a:pt x="33548" y="53160"/>
                </a:lnTo>
                <a:lnTo>
                  <a:pt x="29140" y="59715"/>
                </a:lnTo>
                <a:lnTo>
                  <a:pt x="25894" y="65537"/>
                </a:lnTo>
                <a:lnTo>
                  <a:pt x="20784" y="71390"/>
                </a:lnTo>
                <a:lnTo>
                  <a:pt x="17496" y="77212"/>
                </a:lnTo>
                <a:lnTo>
                  <a:pt x="11308" y="91054"/>
                </a:lnTo>
                <a:lnTo>
                  <a:pt x="9476" y="97620"/>
                </a:lnTo>
                <a:lnTo>
                  <a:pt x="6565" y="103818"/>
                </a:lnTo>
                <a:lnTo>
                  <a:pt x="5130" y="111462"/>
                </a:lnTo>
                <a:lnTo>
                  <a:pt x="2575" y="118739"/>
                </a:lnTo>
                <a:lnTo>
                  <a:pt x="1832" y="126006"/>
                </a:lnTo>
                <a:lnTo>
                  <a:pt x="764" y="133325"/>
                </a:lnTo>
                <a:lnTo>
                  <a:pt x="0" y="140603"/>
                </a:lnTo>
                <a:lnTo>
                  <a:pt x="0" y="156257"/>
                </a:lnTo>
                <a:lnTo>
                  <a:pt x="764" y="163900"/>
                </a:lnTo>
                <a:lnTo>
                  <a:pt x="1832" y="171178"/>
                </a:lnTo>
                <a:lnTo>
                  <a:pt x="2575" y="178497"/>
                </a:lnTo>
                <a:lnTo>
                  <a:pt x="5130" y="185763"/>
                </a:lnTo>
                <a:lnTo>
                  <a:pt x="6565" y="192329"/>
                </a:lnTo>
                <a:lnTo>
                  <a:pt x="9476" y="199606"/>
                </a:lnTo>
                <a:lnTo>
                  <a:pt x="11308" y="206171"/>
                </a:lnTo>
                <a:lnTo>
                  <a:pt x="14596" y="213072"/>
                </a:lnTo>
                <a:lnTo>
                  <a:pt x="17496" y="218558"/>
                </a:lnTo>
                <a:lnTo>
                  <a:pt x="20784" y="225836"/>
                </a:lnTo>
                <a:lnTo>
                  <a:pt x="25894" y="230945"/>
                </a:lnTo>
                <a:lnTo>
                  <a:pt x="29140" y="237500"/>
                </a:lnTo>
                <a:lnTo>
                  <a:pt x="37904" y="248076"/>
                </a:lnTo>
                <a:lnTo>
                  <a:pt x="42647" y="253500"/>
                </a:lnTo>
                <a:lnTo>
                  <a:pt x="59024" y="267018"/>
                </a:lnTo>
                <a:lnTo>
                  <a:pt x="64511" y="271750"/>
                </a:lnTo>
                <a:lnTo>
                  <a:pt x="70699" y="275373"/>
                </a:lnTo>
                <a:lnTo>
                  <a:pt x="77599" y="278316"/>
                </a:lnTo>
                <a:lnTo>
                  <a:pt x="83421" y="281939"/>
                </a:lnTo>
                <a:lnTo>
                  <a:pt x="124970" y="294692"/>
                </a:lnTo>
                <a:lnTo>
                  <a:pt x="131870" y="295069"/>
                </a:lnTo>
                <a:lnTo>
                  <a:pt x="147168" y="296525"/>
                </a:lnTo>
                <a:lnTo>
                  <a:pt x="161754" y="295069"/>
                </a:lnTo>
                <a:lnTo>
                  <a:pt x="169408" y="294692"/>
                </a:lnTo>
                <a:lnTo>
                  <a:pt x="176675" y="293614"/>
                </a:lnTo>
                <a:lnTo>
                  <a:pt x="183250" y="292158"/>
                </a:lnTo>
                <a:lnTo>
                  <a:pt x="190549" y="289959"/>
                </a:lnTo>
                <a:lnTo>
                  <a:pt x="197826" y="287425"/>
                </a:lnTo>
                <a:lnTo>
                  <a:pt x="204014" y="284839"/>
                </a:lnTo>
                <a:lnTo>
                  <a:pt x="211668" y="281939"/>
                </a:lnTo>
                <a:lnTo>
                  <a:pt x="216778" y="278316"/>
                </a:lnTo>
                <a:lnTo>
                  <a:pt x="223679" y="275373"/>
                </a:lnTo>
                <a:lnTo>
                  <a:pt x="229867" y="271750"/>
                </a:lnTo>
                <a:lnTo>
                  <a:pt x="235354" y="267018"/>
                </a:lnTo>
                <a:lnTo>
                  <a:pt x="240432" y="262274"/>
                </a:lnTo>
                <a:lnTo>
                  <a:pt x="246285" y="257908"/>
                </a:lnTo>
                <a:lnTo>
                  <a:pt x="268860" y="230945"/>
                </a:lnTo>
                <a:lnTo>
                  <a:pt x="272871" y="225836"/>
                </a:lnTo>
                <a:lnTo>
                  <a:pt x="276881" y="218558"/>
                </a:lnTo>
                <a:lnTo>
                  <a:pt x="280148" y="213072"/>
                </a:lnTo>
                <a:lnTo>
                  <a:pt x="283069" y="206171"/>
                </a:lnTo>
                <a:lnTo>
                  <a:pt x="285258" y="199606"/>
                </a:lnTo>
                <a:lnTo>
                  <a:pt x="288169" y="192329"/>
                </a:lnTo>
                <a:lnTo>
                  <a:pt x="291802" y="178497"/>
                </a:lnTo>
                <a:lnTo>
                  <a:pt x="292535" y="171178"/>
                </a:lnTo>
                <a:lnTo>
                  <a:pt x="293614" y="163900"/>
                </a:lnTo>
                <a:lnTo>
                  <a:pt x="294368" y="156257"/>
                </a:lnTo>
                <a:lnTo>
                  <a:pt x="294368" y="140603"/>
                </a:lnTo>
                <a:lnTo>
                  <a:pt x="293614" y="133325"/>
                </a:lnTo>
                <a:lnTo>
                  <a:pt x="292535" y="126006"/>
                </a:lnTo>
                <a:lnTo>
                  <a:pt x="291802" y="118739"/>
                </a:lnTo>
                <a:lnTo>
                  <a:pt x="288169" y="103818"/>
                </a:lnTo>
                <a:lnTo>
                  <a:pt x="285258" y="97620"/>
                </a:lnTo>
                <a:lnTo>
                  <a:pt x="283069" y="91054"/>
                </a:lnTo>
                <a:lnTo>
                  <a:pt x="280148" y="83777"/>
                </a:lnTo>
                <a:lnTo>
                  <a:pt x="276881" y="77212"/>
                </a:lnTo>
                <a:lnTo>
                  <a:pt x="268860" y="65537"/>
                </a:lnTo>
                <a:lnTo>
                  <a:pt x="261206" y="53160"/>
                </a:lnTo>
                <a:lnTo>
                  <a:pt x="256473" y="48794"/>
                </a:lnTo>
                <a:lnTo>
                  <a:pt x="251029" y="43349"/>
                </a:lnTo>
                <a:lnTo>
                  <a:pt x="246285" y="38239"/>
                </a:lnTo>
                <a:lnTo>
                  <a:pt x="240432" y="33496"/>
                </a:lnTo>
                <a:lnTo>
                  <a:pt x="229867" y="25852"/>
                </a:lnTo>
                <a:lnTo>
                  <a:pt x="223679" y="21109"/>
                </a:lnTo>
                <a:lnTo>
                  <a:pt x="216778" y="17831"/>
                </a:lnTo>
                <a:lnTo>
                  <a:pt x="211668" y="14544"/>
                </a:lnTo>
                <a:lnTo>
                  <a:pt x="204014" y="12010"/>
                </a:lnTo>
                <a:lnTo>
                  <a:pt x="190549" y="6523"/>
                </a:lnTo>
                <a:lnTo>
                  <a:pt x="183250" y="4366"/>
                </a:lnTo>
                <a:lnTo>
                  <a:pt x="169408" y="1455"/>
                </a:lnTo>
                <a:lnTo>
                  <a:pt x="161754" y="335"/>
                </a:lnTo>
                <a:lnTo>
                  <a:pt x="15556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6" name="Google Shape;76;p8"/>
          <p:cNvSpPr/>
          <p:nvPr/>
        </p:nvSpPr>
        <p:spPr>
          <a:xfrm>
            <a:off x="590971" y="3051735"/>
            <a:ext cx="225263" cy="227573"/>
          </a:xfrm>
          <a:custGeom>
            <a:avLst/>
            <a:gdLst/>
            <a:ahLst/>
            <a:cxnLst/>
            <a:rect l="l" t="t" r="r" b="b"/>
            <a:pathLst>
              <a:path w="495300" h="500379" extrusionOk="0">
                <a:moveTo>
                  <a:pt x="494715" y="140220"/>
                </a:moveTo>
                <a:lnTo>
                  <a:pt x="494322" y="132943"/>
                </a:lnTo>
                <a:lnTo>
                  <a:pt x="492531" y="126377"/>
                </a:lnTo>
                <a:lnTo>
                  <a:pt x="491794" y="118021"/>
                </a:lnTo>
                <a:lnTo>
                  <a:pt x="477215" y="77216"/>
                </a:lnTo>
                <a:lnTo>
                  <a:pt x="456806" y="48412"/>
                </a:lnTo>
                <a:lnTo>
                  <a:pt x="452437" y="43345"/>
                </a:lnTo>
                <a:lnTo>
                  <a:pt x="446620" y="37858"/>
                </a:lnTo>
                <a:lnTo>
                  <a:pt x="434987" y="29502"/>
                </a:lnTo>
                <a:lnTo>
                  <a:pt x="430237" y="25476"/>
                </a:lnTo>
                <a:lnTo>
                  <a:pt x="424053" y="20739"/>
                </a:lnTo>
                <a:lnTo>
                  <a:pt x="418185" y="17449"/>
                </a:lnTo>
                <a:lnTo>
                  <a:pt x="412369" y="14922"/>
                </a:lnTo>
                <a:lnTo>
                  <a:pt x="405472" y="11633"/>
                </a:lnTo>
                <a:lnTo>
                  <a:pt x="398551" y="9093"/>
                </a:lnTo>
                <a:lnTo>
                  <a:pt x="391604" y="6184"/>
                </a:lnTo>
                <a:lnTo>
                  <a:pt x="384708" y="4724"/>
                </a:lnTo>
                <a:lnTo>
                  <a:pt x="377761" y="2527"/>
                </a:lnTo>
                <a:lnTo>
                  <a:pt x="369747" y="1790"/>
                </a:lnTo>
                <a:lnTo>
                  <a:pt x="362839" y="330"/>
                </a:lnTo>
                <a:lnTo>
                  <a:pt x="355904" y="0"/>
                </a:lnTo>
                <a:lnTo>
                  <a:pt x="347916" y="0"/>
                </a:lnTo>
                <a:lnTo>
                  <a:pt x="339902" y="0"/>
                </a:lnTo>
                <a:lnTo>
                  <a:pt x="332587" y="330"/>
                </a:lnTo>
                <a:lnTo>
                  <a:pt x="325297" y="1790"/>
                </a:lnTo>
                <a:lnTo>
                  <a:pt x="318744" y="2527"/>
                </a:lnTo>
                <a:lnTo>
                  <a:pt x="310388" y="4724"/>
                </a:lnTo>
                <a:lnTo>
                  <a:pt x="303822" y="6184"/>
                </a:lnTo>
                <a:lnTo>
                  <a:pt x="297268" y="9093"/>
                </a:lnTo>
                <a:lnTo>
                  <a:pt x="289979" y="11633"/>
                </a:lnTo>
                <a:lnTo>
                  <a:pt x="284175" y="14922"/>
                </a:lnTo>
                <a:lnTo>
                  <a:pt x="277228" y="17449"/>
                </a:lnTo>
                <a:lnTo>
                  <a:pt x="271792" y="20739"/>
                </a:lnTo>
                <a:lnTo>
                  <a:pt x="265582" y="25476"/>
                </a:lnTo>
                <a:lnTo>
                  <a:pt x="259740" y="29502"/>
                </a:lnTo>
                <a:lnTo>
                  <a:pt x="229857" y="59334"/>
                </a:lnTo>
                <a:lnTo>
                  <a:pt x="225856" y="65532"/>
                </a:lnTo>
                <a:lnTo>
                  <a:pt x="221500" y="71729"/>
                </a:lnTo>
                <a:lnTo>
                  <a:pt x="218211" y="77216"/>
                </a:lnTo>
                <a:lnTo>
                  <a:pt x="214934" y="83413"/>
                </a:lnTo>
                <a:lnTo>
                  <a:pt x="211645" y="90309"/>
                </a:lnTo>
                <a:lnTo>
                  <a:pt x="209499" y="97993"/>
                </a:lnTo>
                <a:lnTo>
                  <a:pt x="206921" y="103809"/>
                </a:lnTo>
                <a:lnTo>
                  <a:pt x="204736" y="111086"/>
                </a:lnTo>
                <a:lnTo>
                  <a:pt x="204012" y="118021"/>
                </a:lnTo>
                <a:lnTo>
                  <a:pt x="202171" y="126377"/>
                </a:lnTo>
                <a:lnTo>
                  <a:pt x="201460" y="132943"/>
                </a:lnTo>
                <a:lnTo>
                  <a:pt x="200342" y="140220"/>
                </a:lnTo>
                <a:lnTo>
                  <a:pt x="200342" y="155879"/>
                </a:lnTo>
                <a:lnTo>
                  <a:pt x="201460" y="163537"/>
                </a:lnTo>
                <a:lnTo>
                  <a:pt x="202171" y="170459"/>
                </a:lnTo>
                <a:lnTo>
                  <a:pt x="204012" y="178104"/>
                </a:lnTo>
                <a:lnTo>
                  <a:pt x="204736" y="185394"/>
                </a:lnTo>
                <a:lnTo>
                  <a:pt x="206921" y="192709"/>
                </a:lnTo>
                <a:lnTo>
                  <a:pt x="209499" y="198526"/>
                </a:lnTo>
                <a:lnTo>
                  <a:pt x="211645" y="205803"/>
                </a:lnTo>
                <a:lnTo>
                  <a:pt x="218211" y="218935"/>
                </a:lnTo>
                <a:lnTo>
                  <a:pt x="220967" y="223812"/>
                </a:lnTo>
                <a:lnTo>
                  <a:pt x="211264" y="218173"/>
                </a:lnTo>
                <a:lnTo>
                  <a:pt x="162483" y="203974"/>
                </a:lnTo>
                <a:lnTo>
                  <a:pt x="154457" y="203631"/>
                </a:lnTo>
                <a:lnTo>
                  <a:pt x="147523" y="203631"/>
                </a:lnTo>
                <a:lnTo>
                  <a:pt x="139166" y="203631"/>
                </a:lnTo>
                <a:lnTo>
                  <a:pt x="83769" y="218173"/>
                </a:lnTo>
                <a:lnTo>
                  <a:pt x="59372" y="233476"/>
                </a:lnTo>
                <a:lnTo>
                  <a:pt x="53555" y="237134"/>
                </a:lnTo>
                <a:lnTo>
                  <a:pt x="48818" y="241871"/>
                </a:lnTo>
                <a:lnTo>
                  <a:pt x="43002" y="246976"/>
                </a:lnTo>
                <a:lnTo>
                  <a:pt x="38633" y="252425"/>
                </a:lnTo>
                <a:lnTo>
                  <a:pt x="33528" y="256794"/>
                </a:lnTo>
                <a:lnTo>
                  <a:pt x="24765" y="269176"/>
                </a:lnTo>
                <a:lnTo>
                  <a:pt x="21844" y="275018"/>
                </a:lnTo>
                <a:lnTo>
                  <a:pt x="17856" y="280847"/>
                </a:lnTo>
                <a:lnTo>
                  <a:pt x="14198" y="287413"/>
                </a:lnTo>
                <a:lnTo>
                  <a:pt x="11658" y="294690"/>
                </a:lnTo>
                <a:lnTo>
                  <a:pt x="9842" y="301256"/>
                </a:lnTo>
                <a:lnTo>
                  <a:pt x="6565" y="307454"/>
                </a:lnTo>
                <a:lnTo>
                  <a:pt x="4025" y="315099"/>
                </a:lnTo>
                <a:lnTo>
                  <a:pt x="2565" y="322376"/>
                </a:lnTo>
                <a:lnTo>
                  <a:pt x="1447" y="329641"/>
                </a:lnTo>
                <a:lnTo>
                  <a:pt x="1447" y="336956"/>
                </a:lnTo>
                <a:lnTo>
                  <a:pt x="0" y="351878"/>
                </a:lnTo>
                <a:lnTo>
                  <a:pt x="1447" y="367538"/>
                </a:lnTo>
                <a:lnTo>
                  <a:pt x="1447" y="374815"/>
                </a:lnTo>
                <a:lnTo>
                  <a:pt x="2565" y="382130"/>
                </a:lnTo>
                <a:lnTo>
                  <a:pt x="4025" y="389394"/>
                </a:lnTo>
                <a:lnTo>
                  <a:pt x="6565" y="395960"/>
                </a:lnTo>
                <a:lnTo>
                  <a:pt x="9842" y="403237"/>
                </a:lnTo>
                <a:lnTo>
                  <a:pt x="11658" y="409803"/>
                </a:lnTo>
                <a:lnTo>
                  <a:pt x="14198" y="416699"/>
                </a:lnTo>
                <a:lnTo>
                  <a:pt x="17856" y="422186"/>
                </a:lnTo>
                <a:lnTo>
                  <a:pt x="24765" y="434581"/>
                </a:lnTo>
                <a:lnTo>
                  <a:pt x="28790" y="441134"/>
                </a:lnTo>
                <a:lnTo>
                  <a:pt x="33528" y="446582"/>
                </a:lnTo>
                <a:lnTo>
                  <a:pt x="38633" y="451713"/>
                </a:lnTo>
                <a:lnTo>
                  <a:pt x="43002" y="457136"/>
                </a:lnTo>
                <a:lnTo>
                  <a:pt x="48818" y="461543"/>
                </a:lnTo>
                <a:lnTo>
                  <a:pt x="53555" y="465912"/>
                </a:lnTo>
                <a:lnTo>
                  <a:pt x="59372" y="470649"/>
                </a:lnTo>
                <a:lnTo>
                  <a:pt x="64490" y="475386"/>
                </a:lnTo>
                <a:lnTo>
                  <a:pt x="71056" y="479005"/>
                </a:lnTo>
                <a:lnTo>
                  <a:pt x="77254" y="481952"/>
                </a:lnTo>
                <a:lnTo>
                  <a:pt x="83769" y="485571"/>
                </a:lnTo>
                <a:lnTo>
                  <a:pt x="124955" y="498322"/>
                </a:lnTo>
                <a:lnTo>
                  <a:pt x="132232" y="498703"/>
                </a:lnTo>
                <a:lnTo>
                  <a:pt x="147523" y="500164"/>
                </a:lnTo>
                <a:lnTo>
                  <a:pt x="162483" y="498703"/>
                </a:lnTo>
                <a:lnTo>
                  <a:pt x="169379" y="498322"/>
                </a:lnTo>
                <a:lnTo>
                  <a:pt x="177406" y="497243"/>
                </a:lnTo>
                <a:lnTo>
                  <a:pt x="217131" y="481952"/>
                </a:lnTo>
                <a:lnTo>
                  <a:pt x="222580" y="479005"/>
                </a:lnTo>
                <a:lnTo>
                  <a:pt x="229857" y="475386"/>
                </a:lnTo>
                <a:lnTo>
                  <a:pt x="234581" y="470649"/>
                </a:lnTo>
                <a:lnTo>
                  <a:pt x="241528" y="465912"/>
                </a:lnTo>
                <a:lnTo>
                  <a:pt x="246265" y="461543"/>
                </a:lnTo>
                <a:lnTo>
                  <a:pt x="251714" y="457136"/>
                </a:lnTo>
                <a:lnTo>
                  <a:pt x="255752" y="451713"/>
                </a:lnTo>
                <a:lnTo>
                  <a:pt x="261188" y="446582"/>
                </a:lnTo>
                <a:lnTo>
                  <a:pt x="264845" y="441134"/>
                </a:lnTo>
                <a:lnTo>
                  <a:pt x="268833" y="434581"/>
                </a:lnTo>
                <a:lnTo>
                  <a:pt x="273583" y="429475"/>
                </a:lnTo>
                <a:lnTo>
                  <a:pt x="291426" y="382130"/>
                </a:lnTo>
                <a:lnTo>
                  <a:pt x="294347" y="359892"/>
                </a:lnTo>
                <a:lnTo>
                  <a:pt x="294347" y="344233"/>
                </a:lnTo>
                <a:lnTo>
                  <a:pt x="293611" y="336956"/>
                </a:lnTo>
                <a:lnTo>
                  <a:pt x="291426" y="322376"/>
                </a:lnTo>
                <a:lnTo>
                  <a:pt x="287782" y="307454"/>
                </a:lnTo>
                <a:lnTo>
                  <a:pt x="279768" y="287413"/>
                </a:lnTo>
                <a:lnTo>
                  <a:pt x="277583" y="280847"/>
                </a:lnTo>
                <a:lnTo>
                  <a:pt x="275399" y="277685"/>
                </a:lnTo>
                <a:lnTo>
                  <a:pt x="277228" y="278650"/>
                </a:lnTo>
                <a:lnTo>
                  <a:pt x="284175" y="281228"/>
                </a:lnTo>
                <a:lnTo>
                  <a:pt x="318744" y="293230"/>
                </a:lnTo>
                <a:lnTo>
                  <a:pt x="325297" y="294690"/>
                </a:lnTo>
                <a:lnTo>
                  <a:pt x="332587" y="295440"/>
                </a:lnTo>
                <a:lnTo>
                  <a:pt x="339902" y="295770"/>
                </a:lnTo>
                <a:lnTo>
                  <a:pt x="347916" y="296887"/>
                </a:lnTo>
                <a:lnTo>
                  <a:pt x="355904" y="295770"/>
                </a:lnTo>
                <a:lnTo>
                  <a:pt x="362839" y="295440"/>
                </a:lnTo>
                <a:lnTo>
                  <a:pt x="369747" y="294690"/>
                </a:lnTo>
                <a:lnTo>
                  <a:pt x="391604" y="290322"/>
                </a:lnTo>
                <a:lnTo>
                  <a:pt x="398551" y="288124"/>
                </a:lnTo>
                <a:lnTo>
                  <a:pt x="405472" y="284505"/>
                </a:lnTo>
                <a:lnTo>
                  <a:pt x="418185" y="278650"/>
                </a:lnTo>
                <a:lnTo>
                  <a:pt x="424053" y="275742"/>
                </a:lnTo>
                <a:lnTo>
                  <a:pt x="430237" y="270611"/>
                </a:lnTo>
                <a:lnTo>
                  <a:pt x="434987" y="267004"/>
                </a:lnTo>
                <a:lnTo>
                  <a:pt x="441172" y="262648"/>
                </a:lnTo>
                <a:lnTo>
                  <a:pt x="446620" y="258241"/>
                </a:lnTo>
                <a:lnTo>
                  <a:pt x="452437" y="252425"/>
                </a:lnTo>
                <a:lnTo>
                  <a:pt x="456806" y="247700"/>
                </a:lnTo>
                <a:lnTo>
                  <a:pt x="461911" y="242938"/>
                </a:lnTo>
                <a:lnTo>
                  <a:pt x="469557" y="230568"/>
                </a:lnTo>
                <a:lnTo>
                  <a:pt x="473595" y="224739"/>
                </a:lnTo>
                <a:lnTo>
                  <a:pt x="477215" y="218935"/>
                </a:lnTo>
                <a:lnTo>
                  <a:pt x="491794" y="178104"/>
                </a:lnTo>
                <a:lnTo>
                  <a:pt x="492531" y="170459"/>
                </a:lnTo>
                <a:lnTo>
                  <a:pt x="494322" y="163537"/>
                </a:lnTo>
                <a:lnTo>
                  <a:pt x="494715" y="155879"/>
                </a:lnTo>
                <a:lnTo>
                  <a:pt x="494715" y="14022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7" name="Google Shape;77;p8"/>
          <p:cNvSpPr/>
          <p:nvPr/>
        </p:nvSpPr>
        <p:spPr>
          <a:xfrm>
            <a:off x="419336" y="3097944"/>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8" name="Google Shape;78;p8"/>
          <p:cNvSpPr/>
          <p:nvPr/>
        </p:nvSpPr>
        <p:spPr>
          <a:xfrm>
            <a:off x="236257" y="3005499"/>
            <a:ext cx="225263" cy="227573"/>
          </a:xfrm>
          <a:custGeom>
            <a:avLst/>
            <a:gdLst/>
            <a:ahLst/>
            <a:cxnLst/>
            <a:rect l="l" t="t" r="r" b="b"/>
            <a:pathLst>
              <a:path w="495300" h="500379" extrusionOk="0">
                <a:moveTo>
                  <a:pt x="495071" y="140271"/>
                </a:moveTo>
                <a:lnTo>
                  <a:pt x="491807" y="118414"/>
                </a:lnTo>
                <a:lnTo>
                  <a:pt x="489585" y="111467"/>
                </a:lnTo>
                <a:lnTo>
                  <a:pt x="488149" y="104190"/>
                </a:lnTo>
                <a:lnTo>
                  <a:pt x="469557" y="64846"/>
                </a:lnTo>
                <a:lnTo>
                  <a:pt x="446239" y="38620"/>
                </a:lnTo>
                <a:lnTo>
                  <a:pt x="441883" y="33502"/>
                </a:lnTo>
                <a:lnTo>
                  <a:pt x="423303" y="21120"/>
                </a:lnTo>
                <a:lnTo>
                  <a:pt x="417118" y="17500"/>
                </a:lnTo>
                <a:lnTo>
                  <a:pt x="410921" y="14592"/>
                </a:lnTo>
                <a:lnTo>
                  <a:pt x="405091" y="10934"/>
                </a:lnTo>
                <a:lnTo>
                  <a:pt x="398170" y="9105"/>
                </a:lnTo>
                <a:lnTo>
                  <a:pt x="390893" y="6197"/>
                </a:lnTo>
                <a:lnTo>
                  <a:pt x="384708" y="5118"/>
                </a:lnTo>
                <a:lnTo>
                  <a:pt x="377393" y="2540"/>
                </a:lnTo>
                <a:lnTo>
                  <a:pt x="369747" y="1828"/>
                </a:lnTo>
                <a:lnTo>
                  <a:pt x="362839" y="749"/>
                </a:lnTo>
                <a:lnTo>
                  <a:pt x="355193" y="0"/>
                </a:lnTo>
                <a:lnTo>
                  <a:pt x="347548" y="0"/>
                </a:lnTo>
                <a:lnTo>
                  <a:pt x="339521" y="0"/>
                </a:lnTo>
                <a:lnTo>
                  <a:pt x="331876" y="749"/>
                </a:lnTo>
                <a:lnTo>
                  <a:pt x="325310" y="1828"/>
                </a:lnTo>
                <a:lnTo>
                  <a:pt x="317284" y="2540"/>
                </a:lnTo>
                <a:lnTo>
                  <a:pt x="311111" y="5118"/>
                </a:lnTo>
                <a:lnTo>
                  <a:pt x="303085" y="6197"/>
                </a:lnTo>
                <a:lnTo>
                  <a:pt x="296189" y="9105"/>
                </a:lnTo>
                <a:lnTo>
                  <a:pt x="289991" y="10934"/>
                </a:lnTo>
                <a:lnTo>
                  <a:pt x="284137" y="14592"/>
                </a:lnTo>
                <a:lnTo>
                  <a:pt x="277596" y="17500"/>
                </a:lnTo>
                <a:lnTo>
                  <a:pt x="271030" y="21120"/>
                </a:lnTo>
                <a:lnTo>
                  <a:pt x="265214" y="25527"/>
                </a:lnTo>
                <a:lnTo>
                  <a:pt x="259359" y="29133"/>
                </a:lnTo>
                <a:lnTo>
                  <a:pt x="253542" y="33502"/>
                </a:lnTo>
                <a:lnTo>
                  <a:pt x="248424" y="38620"/>
                </a:lnTo>
                <a:lnTo>
                  <a:pt x="238239" y="48094"/>
                </a:lnTo>
                <a:lnTo>
                  <a:pt x="229514" y="59016"/>
                </a:lnTo>
                <a:lnTo>
                  <a:pt x="225107" y="64846"/>
                </a:lnTo>
                <a:lnTo>
                  <a:pt x="218211" y="77216"/>
                </a:lnTo>
                <a:lnTo>
                  <a:pt x="212382" y="90347"/>
                </a:lnTo>
                <a:lnTo>
                  <a:pt x="209118" y="96913"/>
                </a:lnTo>
                <a:lnTo>
                  <a:pt x="200342" y="140271"/>
                </a:lnTo>
                <a:lnTo>
                  <a:pt x="200342" y="155930"/>
                </a:lnTo>
                <a:lnTo>
                  <a:pt x="209118" y="199656"/>
                </a:lnTo>
                <a:lnTo>
                  <a:pt x="212382" y="205473"/>
                </a:lnTo>
                <a:lnTo>
                  <a:pt x="215303" y="211670"/>
                </a:lnTo>
                <a:lnTo>
                  <a:pt x="218211" y="218567"/>
                </a:lnTo>
                <a:lnTo>
                  <a:pt x="221056" y="223647"/>
                </a:lnTo>
                <a:lnTo>
                  <a:pt x="216750" y="221475"/>
                </a:lnTo>
                <a:lnTo>
                  <a:pt x="210908" y="217474"/>
                </a:lnTo>
                <a:lnTo>
                  <a:pt x="205079" y="214579"/>
                </a:lnTo>
                <a:lnTo>
                  <a:pt x="197421" y="212750"/>
                </a:lnTo>
                <a:lnTo>
                  <a:pt x="190525" y="210591"/>
                </a:lnTo>
                <a:lnTo>
                  <a:pt x="183603" y="207632"/>
                </a:lnTo>
                <a:lnTo>
                  <a:pt x="169392" y="205473"/>
                </a:lnTo>
                <a:lnTo>
                  <a:pt x="146062" y="203276"/>
                </a:lnTo>
                <a:lnTo>
                  <a:pt x="139496" y="204025"/>
                </a:lnTo>
                <a:lnTo>
                  <a:pt x="131152" y="204724"/>
                </a:lnTo>
                <a:lnTo>
                  <a:pt x="109664" y="207632"/>
                </a:lnTo>
                <a:lnTo>
                  <a:pt x="103098" y="210591"/>
                </a:lnTo>
                <a:lnTo>
                  <a:pt x="96151" y="212750"/>
                </a:lnTo>
                <a:lnTo>
                  <a:pt x="89255" y="214579"/>
                </a:lnTo>
                <a:lnTo>
                  <a:pt x="82702" y="217474"/>
                </a:lnTo>
                <a:lnTo>
                  <a:pt x="77216" y="221475"/>
                </a:lnTo>
                <a:lnTo>
                  <a:pt x="71018" y="224409"/>
                </a:lnTo>
                <a:lnTo>
                  <a:pt x="59385" y="232384"/>
                </a:lnTo>
                <a:lnTo>
                  <a:pt x="53898" y="237515"/>
                </a:lnTo>
                <a:lnTo>
                  <a:pt x="47701" y="241884"/>
                </a:lnTo>
                <a:lnTo>
                  <a:pt x="43332" y="246989"/>
                </a:lnTo>
                <a:lnTo>
                  <a:pt x="38265" y="252095"/>
                </a:lnTo>
                <a:lnTo>
                  <a:pt x="33528" y="257924"/>
                </a:lnTo>
                <a:lnTo>
                  <a:pt x="28778" y="262648"/>
                </a:lnTo>
                <a:lnTo>
                  <a:pt x="24752" y="268109"/>
                </a:lnTo>
                <a:lnTo>
                  <a:pt x="21145" y="275043"/>
                </a:lnTo>
                <a:lnTo>
                  <a:pt x="17487" y="281241"/>
                </a:lnTo>
                <a:lnTo>
                  <a:pt x="13830" y="288175"/>
                </a:lnTo>
                <a:lnTo>
                  <a:pt x="12001" y="294373"/>
                </a:lnTo>
                <a:lnTo>
                  <a:pt x="9461" y="300189"/>
                </a:lnTo>
                <a:lnTo>
                  <a:pt x="6934" y="307467"/>
                </a:lnTo>
                <a:lnTo>
                  <a:pt x="4724" y="314731"/>
                </a:lnTo>
                <a:lnTo>
                  <a:pt x="3263" y="322046"/>
                </a:lnTo>
                <a:lnTo>
                  <a:pt x="1460" y="329311"/>
                </a:lnTo>
                <a:lnTo>
                  <a:pt x="1079" y="336969"/>
                </a:lnTo>
                <a:lnTo>
                  <a:pt x="0" y="343903"/>
                </a:lnTo>
                <a:lnTo>
                  <a:pt x="0" y="358444"/>
                </a:lnTo>
                <a:lnTo>
                  <a:pt x="1079" y="366471"/>
                </a:lnTo>
                <a:lnTo>
                  <a:pt x="1460" y="374484"/>
                </a:lnTo>
                <a:lnTo>
                  <a:pt x="3263" y="381050"/>
                </a:lnTo>
                <a:lnTo>
                  <a:pt x="4724" y="388696"/>
                </a:lnTo>
                <a:lnTo>
                  <a:pt x="6934" y="395973"/>
                </a:lnTo>
                <a:lnTo>
                  <a:pt x="9461" y="402920"/>
                </a:lnTo>
                <a:lnTo>
                  <a:pt x="12001" y="409117"/>
                </a:lnTo>
                <a:lnTo>
                  <a:pt x="13830" y="416013"/>
                </a:lnTo>
                <a:lnTo>
                  <a:pt x="21145" y="429145"/>
                </a:lnTo>
                <a:lnTo>
                  <a:pt x="24752" y="434949"/>
                </a:lnTo>
                <a:lnTo>
                  <a:pt x="28778" y="440448"/>
                </a:lnTo>
                <a:lnTo>
                  <a:pt x="33528" y="445897"/>
                </a:lnTo>
                <a:lnTo>
                  <a:pt x="38265" y="451700"/>
                </a:lnTo>
                <a:lnTo>
                  <a:pt x="43332" y="456819"/>
                </a:lnTo>
                <a:lnTo>
                  <a:pt x="47701" y="461556"/>
                </a:lnTo>
                <a:lnTo>
                  <a:pt x="53898" y="465924"/>
                </a:lnTo>
                <a:lnTo>
                  <a:pt x="64490" y="475018"/>
                </a:lnTo>
                <a:lnTo>
                  <a:pt x="77216" y="482333"/>
                </a:lnTo>
                <a:lnTo>
                  <a:pt x="82702" y="485952"/>
                </a:lnTo>
                <a:lnTo>
                  <a:pt x="89255" y="488149"/>
                </a:lnTo>
                <a:lnTo>
                  <a:pt x="103098" y="493979"/>
                </a:lnTo>
                <a:lnTo>
                  <a:pt x="109664" y="495427"/>
                </a:lnTo>
                <a:lnTo>
                  <a:pt x="117309" y="496544"/>
                </a:lnTo>
                <a:lnTo>
                  <a:pt x="124955" y="498335"/>
                </a:lnTo>
                <a:lnTo>
                  <a:pt x="131152" y="499084"/>
                </a:lnTo>
                <a:lnTo>
                  <a:pt x="139496" y="499795"/>
                </a:lnTo>
                <a:lnTo>
                  <a:pt x="154470" y="499795"/>
                </a:lnTo>
                <a:lnTo>
                  <a:pt x="169392" y="498335"/>
                </a:lnTo>
                <a:lnTo>
                  <a:pt x="176707" y="496544"/>
                </a:lnTo>
                <a:lnTo>
                  <a:pt x="183603" y="495427"/>
                </a:lnTo>
                <a:lnTo>
                  <a:pt x="190525" y="493979"/>
                </a:lnTo>
                <a:lnTo>
                  <a:pt x="197421" y="491058"/>
                </a:lnTo>
                <a:lnTo>
                  <a:pt x="210908" y="485952"/>
                </a:lnTo>
                <a:lnTo>
                  <a:pt x="222580" y="478675"/>
                </a:lnTo>
                <a:lnTo>
                  <a:pt x="229146" y="475018"/>
                </a:lnTo>
                <a:lnTo>
                  <a:pt x="235331" y="470649"/>
                </a:lnTo>
                <a:lnTo>
                  <a:pt x="245516" y="461556"/>
                </a:lnTo>
                <a:lnTo>
                  <a:pt x="251714" y="456819"/>
                </a:lnTo>
                <a:lnTo>
                  <a:pt x="269214" y="434949"/>
                </a:lnTo>
                <a:lnTo>
                  <a:pt x="272872" y="429145"/>
                </a:lnTo>
                <a:lnTo>
                  <a:pt x="275780" y="422579"/>
                </a:lnTo>
                <a:lnTo>
                  <a:pt x="279387" y="416013"/>
                </a:lnTo>
                <a:lnTo>
                  <a:pt x="282333" y="409117"/>
                </a:lnTo>
                <a:lnTo>
                  <a:pt x="285242" y="402920"/>
                </a:lnTo>
                <a:lnTo>
                  <a:pt x="289610" y="388696"/>
                </a:lnTo>
                <a:lnTo>
                  <a:pt x="291058" y="381050"/>
                </a:lnTo>
                <a:lnTo>
                  <a:pt x="291769" y="374484"/>
                </a:lnTo>
                <a:lnTo>
                  <a:pt x="293268" y="366471"/>
                </a:lnTo>
                <a:lnTo>
                  <a:pt x="293966" y="358444"/>
                </a:lnTo>
                <a:lnTo>
                  <a:pt x="293966" y="343903"/>
                </a:lnTo>
                <a:lnTo>
                  <a:pt x="293268" y="336969"/>
                </a:lnTo>
                <a:lnTo>
                  <a:pt x="291769" y="329311"/>
                </a:lnTo>
                <a:lnTo>
                  <a:pt x="291058" y="322046"/>
                </a:lnTo>
                <a:lnTo>
                  <a:pt x="289610" y="314731"/>
                </a:lnTo>
                <a:lnTo>
                  <a:pt x="285242" y="300189"/>
                </a:lnTo>
                <a:lnTo>
                  <a:pt x="279387" y="288175"/>
                </a:lnTo>
                <a:lnTo>
                  <a:pt x="275780" y="281241"/>
                </a:lnTo>
                <a:lnTo>
                  <a:pt x="273342" y="276072"/>
                </a:lnTo>
                <a:lnTo>
                  <a:pt x="277596" y="277952"/>
                </a:lnTo>
                <a:lnTo>
                  <a:pt x="284137" y="281978"/>
                </a:lnTo>
                <a:lnTo>
                  <a:pt x="289991" y="284886"/>
                </a:lnTo>
                <a:lnTo>
                  <a:pt x="296189" y="287058"/>
                </a:lnTo>
                <a:lnTo>
                  <a:pt x="303085" y="289953"/>
                </a:lnTo>
                <a:lnTo>
                  <a:pt x="311111" y="291084"/>
                </a:lnTo>
                <a:lnTo>
                  <a:pt x="317284" y="292912"/>
                </a:lnTo>
                <a:lnTo>
                  <a:pt x="325310" y="293624"/>
                </a:lnTo>
                <a:lnTo>
                  <a:pt x="331876" y="295071"/>
                </a:lnTo>
                <a:lnTo>
                  <a:pt x="339521" y="295821"/>
                </a:lnTo>
                <a:lnTo>
                  <a:pt x="355193" y="295821"/>
                </a:lnTo>
                <a:lnTo>
                  <a:pt x="362839" y="295071"/>
                </a:lnTo>
                <a:lnTo>
                  <a:pt x="369747" y="293624"/>
                </a:lnTo>
                <a:lnTo>
                  <a:pt x="377393" y="292912"/>
                </a:lnTo>
                <a:lnTo>
                  <a:pt x="384708" y="291084"/>
                </a:lnTo>
                <a:lnTo>
                  <a:pt x="390893" y="289953"/>
                </a:lnTo>
                <a:lnTo>
                  <a:pt x="398170" y="287058"/>
                </a:lnTo>
                <a:lnTo>
                  <a:pt x="405091" y="284886"/>
                </a:lnTo>
                <a:lnTo>
                  <a:pt x="410921" y="281978"/>
                </a:lnTo>
                <a:lnTo>
                  <a:pt x="417118" y="277952"/>
                </a:lnTo>
                <a:lnTo>
                  <a:pt x="423303" y="275031"/>
                </a:lnTo>
                <a:lnTo>
                  <a:pt x="429869" y="271386"/>
                </a:lnTo>
                <a:lnTo>
                  <a:pt x="441883" y="262293"/>
                </a:lnTo>
                <a:lnTo>
                  <a:pt x="446239" y="257543"/>
                </a:lnTo>
                <a:lnTo>
                  <a:pt x="451358" y="252818"/>
                </a:lnTo>
                <a:lnTo>
                  <a:pt x="461543" y="241884"/>
                </a:lnTo>
                <a:lnTo>
                  <a:pt x="465201" y="236804"/>
                </a:lnTo>
                <a:lnTo>
                  <a:pt x="469557" y="231330"/>
                </a:lnTo>
                <a:lnTo>
                  <a:pt x="473925" y="224421"/>
                </a:lnTo>
                <a:lnTo>
                  <a:pt x="477215" y="218567"/>
                </a:lnTo>
                <a:lnTo>
                  <a:pt x="480123" y="211670"/>
                </a:lnTo>
                <a:lnTo>
                  <a:pt x="485597" y="199656"/>
                </a:lnTo>
                <a:lnTo>
                  <a:pt x="488149" y="191630"/>
                </a:lnTo>
                <a:lnTo>
                  <a:pt x="489585" y="184696"/>
                </a:lnTo>
                <a:lnTo>
                  <a:pt x="491807" y="177800"/>
                </a:lnTo>
                <a:lnTo>
                  <a:pt x="492887" y="170853"/>
                </a:lnTo>
                <a:lnTo>
                  <a:pt x="493953" y="162458"/>
                </a:lnTo>
                <a:lnTo>
                  <a:pt x="495071" y="155930"/>
                </a:lnTo>
                <a:lnTo>
                  <a:pt x="495071" y="140271"/>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79" name="Google Shape;79;p8"/>
          <p:cNvSpPr/>
          <p:nvPr/>
        </p:nvSpPr>
        <p:spPr>
          <a:xfrm>
            <a:off x="321" y="3335207"/>
            <a:ext cx="1069421" cy="265406"/>
          </a:xfrm>
          <a:custGeom>
            <a:avLst/>
            <a:gdLst/>
            <a:ahLst/>
            <a:cxnLst/>
            <a:rect l="l" t="t" r="r" b="b"/>
            <a:pathLst>
              <a:path w="2351405" h="583565" extrusionOk="0">
                <a:moveTo>
                  <a:pt x="2350802" y="303802"/>
                </a:moveTo>
                <a:lnTo>
                  <a:pt x="944248" y="303802"/>
                </a:lnTo>
                <a:lnTo>
                  <a:pt x="1040078" y="306336"/>
                </a:lnTo>
                <a:lnTo>
                  <a:pt x="1134787" y="310367"/>
                </a:lnTo>
                <a:lnTo>
                  <a:pt x="1229507" y="316922"/>
                </a:lnTo>
                <a:lnTo>
                  <a:pt x="1277222" y="322754"/>
                </a:lnTo>
                <a:lnTo>
                  <a:pt x="1323472" y="326743"/>
                </a:lnTo>
                <a:lnTo>
                  <a:pt x="1370089" y="331843"/>
                </a:lnTo>
                <a:lnTo>
                  <a:pt x="1463363" y="344607"/>
                </a:lnTo>
                <a:lnTo>
                  <a:pt x="1509980" y="351874"/>
                </a:lnTo>
                <a:lnTo>
                  <a:pt x="1555916" y="359894"/>
                </a:lnTo>
                <a:lnTo>
                  <a:pt x="1601453" y="366470"/>
                </a:lnTo>
                <a:lnTo>
                  <a:pt x="1647703" y="375946"/>
                </a:lnTo>
                <a:lnTo>
                  <a:pt x="1692885" y="384668"/>
                </a:lnTo>
                <a:lnTo>
                  <a:pt x="1737690" y="394878"/>
                </a:lnTo>
                <a:lnTo>
                  <a:pt x="1783563" y="404710"/>
                </a:lnTo>
                <a:lnTo>
                  <a:pt x="1827666" y="415264"/>
                </a:lnTo>
                <a:lnTo>
                  <a:pt x="1872827" y="426552"/>
                </a:lnTo>
                <a:lnTo>
                  <a:pt x="1961725" y="450248"/>
                </a:lnTo>
                <a:lnTo>
                  <a:pt x="2005452" y="462635"/>
                </a:lnTo>
                <a:lnTo>
                  <a:pt x="2049168" y="477221"/>
                </a:lnTo>
                <a:lnTo>
                  <a:pt x="2093595" y="490320"/>
                </a:lnTo>
                <a:lnTo>
                  <a:pt x="2136558" y="504529"/>
                </a:lnTo>
                <a:lnTo>
                  <a:pt x="2179907" y="520183"/>
                </a:lnTo>
                <a:lnTo>
                  <a:pt x="2222544" y="535114"/>
                </a:lnTo>
                <a:lnTo>
                  <a:pt x="2265517" y="550779"/>
                </a:lnTo>
                <a:lnTo>
                  <a:pt x="2350802" y="583196"/>
                </a:lnTo>
                <a:lnTo>
                  <a:pt x="2350802" y="303802"/>
                </a:lnTo>
                <a:close/>
              </a:path>
              <a:path w="2351405" h="583565" extrusionOk="0">
                <a:moveTo>
                  <a:pt x="896155" y="0"/>
                </a:moveTo>
                <a:lnTo>
                  <a:pt x="796368" y="1455"/>
                </a:lnTo>
                <a:lnTo>
                  <a:pt x="697251" y="4743"/>
                </a:lnTo>
                <a:lnTo>
                  <a:pt x="598939" y="11266"/>
                </a:lnTo>
                <a:lnTo>
                  <a:pt x="500942" y="19664"/>
                </a:lnTo>
                <a:lnTo>
                  <a:pt x="452106" y="24774"/>
                </a:lnTo>
                <a:lnTo>
                  <a:pt x="355188" y="37140"/>
                </a:lnTo>
                <a:lnTo>
                  <a:pt x="258311" y="51694"/>
                </a:lnTo>
                <a:lnTo>
                  <a:pt x="210941" y="59715"/>
                </a:lnTo>
                <a:lnTo>
                  <a:pt x="163602" y="68479"/>
                </a:lnTo>
                <a:lnTo>
                  <a:pt x="116975" y="78301"/>
                </a:lnTo>
                <a:lnTo>
                  <a:pt x="69594" y="87400"/>
                </a:lnTo>
                <a:lnTo>
                  <a:pt x="0" y="103689"/>
                </a:lnTo>
                <a:lnTo>
                  <a:pt x="0" y="406437"/>
                </a:lnTo>
                <a:lnTo>
                  <a:pt x="22266" y="401422"/>
                </a:lnTo>
                <a:lnTo>
                  <a:pt x="69594" y="391611"/>
                </a:lnTo>
                <a:lnTo>
                  <a:pt x="116975" y="381014"/>
                </a:lnTo>
                <a:lnTo>
                  <a:pt x="210941" y="363549"/>
                </a:lnTo>
                <a:lnTo>
                  <a:pt x="258311" y="355538"/>
                </a:lnTo>
                <a:lnTo>
                  <a:pt x="307105" y="346764"/>
                </a:lnTo>
                <a:lnTo>
                  <a:pt x="355188" y="340942"/>
                </a:lnTo>
                <a:lnTo>
                  <a:pt x="403280" y="334377"/>
                </a:lnTo>
                <a:lnTo>
                  <a:pt x="452106" y="328576"/>
                </a:lnTo>
                <a:lnTo>
                  <a:pt x="549349" y="318377"/>
                </a:lnTo>
                <a:lnTo>
                  <a:pt x="598939" y="315466"/>
                </a:lnTo>
                <a:lnTo>
                  <a:pt x="648100" y="311069"/>
                </a:lnTo>
                <a:lnTo>
                  <a:pt x="746464" y="306336"/>
                </a:lnTo>
                <a:lnTo>
                  <a:pt x="846618" y="303802"/>
                </a:lnTo>
                <a:lnTo>
                  <a:pt x="2350802" y="303802"/>
                </a:lnTo>
                <a:lnTo>
                  <a:pt x="2350802" y="279405"/>
                </a:lnTo>
                <a:lnTo>
                  <a:pt x="2222544" y="230935"/>
                </a:lnTo>
                <a:lnTo>
                  <a:pt x="2179907" y="215658"/>
                </a:lnTo>
                <a:lnTo>
                  <a:pt x="2093595" y="186852"/>
                </a:lnTo>
                <a:lnTo>
                  <a:pt x="2049168" y="173387"/>
                </a:lnTo>
                <a:lnTo>
                  <a:pt x="2005452" y="159544"/>
                </a:lnTo>
                <a:lnTo>
                  <a:pt x="1917266" y="134770"/>
                </a:lnTo>
                <a:lnTo>
                  <a:pt x="1827666" y="111462"/>
                </a:lnTo>
                <a:lnTo>
                  <a:pt x="1783563" y="100530"/>
                </a:lnTo>
                <a:lnTo>
                  <a:pt x="1647703" y="72102"/>
                </a:lnTo>
                <a:lnTo>
                  <a:pt x="1509980" y="47328"/>
                </a:lnTo>
                <a:lnTo>
                  <a:pt x="1417846" y="34239"/>
                </a:lnTo>
                <a:lnTo>
                  <a:pt x="1370089" y="28386"/>
                </a:lnTo>
                <a:lnTo>
                  <a:pt x="1277222" y="18208"/>
                </a:lnTo>
                <a:lnTo>
                  <a:pt x="1134787" y="7277"/>
                </a:lnTo>
                <a:lnTo>
                  <a:pt x="1040078" y="2167"/>
                </a:lnTo>
                <a:lnTo>
                  <a:pt x="896155"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grpSp>
        <p:nvGrpSpPr>
          <p:cNvPr id="80" name="Google Shape;80;p8"/>
          <p:cNvGrpSpPr/>
          <p:nvPr/>
        </p:nvGrpSpPr>
        <p:grpSpPr>
          <a:xfrm>
            <a:off x="321" y="3575760"/>
            <a:ext cx="1906070" cy="1253963"/>
            <a:chOff x="0" y="7862258"/>
            <a:chExt cx="4191000" cy="2757170"/>
          </a:xfrm>
        </p:grpSpPr>
        <p:sp>
          <p:nvSpPr>
            <p:cNvPr id="81" name="Google Shape;81;p8"/>
            <p:cNvSpPr/>
            <p:nvPr/>
          </p:nvSpPr>
          <p:spPr>
            <a:xfrm>
              <a:off x="0" y="7862258"/>
              <a:ext cx="4191000" cy="2757170"/>
            </a:xfrm>
            <a:custGeom>
              <a:avLst/>
              <a:gdLst/>
              <a:ahLst/>
              <a:cxnLst/>
              <a:rect l="l" t="t" r="r" b="b"/>
              <a:pathLst>
                <a:path w="4191000" h="2757170" extrusionOk="0">
                  <a:moveTo>
                    <a:pt x="4190809" y="2397772"/>
                  </a:moveTo>
                  <a:lnTo>
                    <a:pt x="4189946" y="2395563"/>
                  </a:lnTo>
                  <a:lnTo>
                    <a:pt x="4025773" y="1974913"/>
                  </a:lnTo>
                  <a:lnTo>
                    <a:pt x="4025773" y="2395563"/>
                  </a:lnTo>
                  <a:lnTo>
                    <a:pt x="2862211" y="2395563"/>
                  </a:lnTo>
                  <a:lnTo>
                    <a:pt x="3441458" y="867003"/>
                  </a:lnTo>
                  <a:lnTo>
                    <a:pt x="4025773" y="2395563"/>
                  </a:lnTo>
                  <a:lnTo>
                    <a:pt x="4025773" y="1974913"/>
                  </a:lnTo>
                  <a:lnTo>
                    <a:pt x="3593376" y="867003"/>
                  </a:lnTo>
                  <a:lnTo>
                    <a:pt x="3474250" y="561759"/>
                  </a:lnTo>
                  <a:lnTo>
                    <a:pt x="3463658" y="557733"/>
                  </a:lnTo>
                  <a:lnTo>
                    <a:pt x="3355098" y="518782"/>
                  </a:lnTo>
                  <a:lnTo>
                    <a:pt x="3317951" y="507098"/>
                  </a:lnTo>
                  <a:lnTo>
                    <a:pt x="3177679" y="465950"/>
                  </a:lnTo>
                  <a:lnTo>
                    <a:pt x="3120885" y="451751"/>
                  </a:lnTo>
                  <a:lnTo>
                    <a:pt x="3058960" y="435330"/>
                  </a:lnTo>
                  <a:lnTo>
                    <a:pt x="2991916" y="419658"/>
                  </a:lnTo>
                  <a:lnTo>
                    <a:pt x="2841485" y="387248"/>
                  </a:lnTo>
                  <a:lnTo>
                    <a:pt x="2759138" y="370484"/>
                  </a:lnTo>
                  <a:lnTo>
                    <a:pt x="2671330" y="354457"/>
                  </a:lnTo>
                  <a:lnTo>
                    <a:pt x="2479751" y="322795"/>
                  </a:lnTo>
                  <a:lnTo>
                    <a:pt x="2266264" y="293611"/>
                  </a:lnTo>
                  <a:lnTo>
                    <a:pt x="2152231" y="279781"/>
                  </a:lnTo>
                  <a:lnTo>
                    <a:pt x="2031657" y="266687"/>
                  </a:lnTo>
                  <a:lnTo>
                    <a:pt x="1906333" y="255003"/>
                  </a:lnTo>
                  <a:lnTo>
                    <a:pt x="1639684" y="234607"/>
                  </a:lnTo>
                  <a:lnTo>
                    <a:pt x="1351889" y="220764"/>
                  </a:lnTo>
                  <a:lnTo>
                    <a:pt x="1198524" y="215684"/>
                  </a:lnTo>
                  <a:lnTo>
                    <a:pt x="1100683" y="214795"/>
                  </a:lnTo>
                  <a:lnTo>
                    <a:pt x="887425" y="0"/>
                  </a:lnTo>
                  <a:lnTo>
                    <a:pt x="674065" y="214579"/>
                  </a:lnTo>
                  <a:lnTo>
                    <a:pt x="552297" y="215684"/>
                  </a:lnTo>
                  <a:lnTo>
                    <a:pt x="398564" y="220764"/>
                  </a:lnTo>
                  <a:lnTo>
                    <a:pt x="109664" y="234607"/>
                  </a:lnTo>
                  <a:lnTo>
                    <a:pt x="0" y="242557"/>
                  </a:lnTo>
                  <a:lnTo>
                    <a:pt x="0" y="616737"/>
                  </a:lnTo>
                  <a:lnTo>
                    <a:pt x="3387521" y="616737"/>
                  </a:lnTo>
                  <a:lnTo>
                    <a:pt x="2695778" y="2402852"/>
                  </a:lnTo>
                  <a:lnTo>
                    <a:pt x="2730017" y="2442210"/>
                  </a:lnTo>
                  <a:lnTo>
                    <a:pt x="2766415" y="2479725"/>
                  </a:lnTo>
                  <a:lnTo>
                    <a:pt x="2804655" y="2515057"/>
                  </a:lnTo>
                  <a:lnTo>
                    <a:pt x="2824353" y="2533256"/>
                  </a:lnTo>
                  <a:lnTo>
                    <a:pt x="2887027" y="2581338"/>
                  </a:lnTo>
                  <a:lnTo>
                    <a:pt x="2930372" y="2610510"/>
                  </a:lnTo>
                  <a:lnTo>
                    <a:pt x="2976245" y="2636355"/>
                  </a:lnTo>
                  <a:lnTo>
                    <a:pt x="2998863" y="2649486"/>
                  </a:lnTo>
                  <a:lnTo>
                    <a:pt x="3022511" y="2661869"/>
                  </a:lnTo>
                  <a:lnTo>
                    <a:pt x="3070593" y="2682621"/>
                  </a:lnTo>
                  <a:lnTo>
                    <a:pt x="3095358" y="2692844"/>
                  </a:lnTo>
                  <a:lnTo>
                    <a:pt x="3120885" y="2701950"/>
                  </a:lnTo>
                  <a:lnTo>
                    <a:pt x="3144926" y="2711043"/>
                  </a:lnTo>
                  <a:lnTo>
                    <a:pt x="3197390" y="2725966"/>
                  </a:lnTo>
                  <a:lnTo>
                    <a:pt x="3249130" y="2738005"/>
                  </a:lnTo>
                  <a:lnTo>
                    <a:pt x="3302660" y="2747822"/>
                  </a:lnTo>
                  <a:lnTo>
                    <a:pt x="3357295" y="2753309"/>
                  </a:lnTo>
                  <a:lnTo>
                    <a:pt x="3385350" y="2756217"/>
                  </a:lnTo>
                  <a:lnTo>
                    <a:pt x="3413023" y="2756966"/>
                  </a:lnTo>
                  <a:lnTo>
                    <a:pt x="3468763" y="2756966"/>
                  </a:lnTo>
                  <a:lnTo>
                    <a:pt x="3497910" y="2756217"/>
                  </a:lnTo>
                  <a:lnTo>
                    <a:pt x="3525951" y="2753309"/>
                  </a:lnTo>
                  <a:lnTo>
                    <a:pt x="3553663" y="2751112"/>
                  </a:lnTo>
                  <a:lnTo>
                    <a:pt x="3607562" y="2743098"/>
                  </a:lnTo>
                  <a:lnTo>
                    <a:pt x="3661105" y="2732163"/>
                  </a:lnTo>
                  <a:lnTo>
                    <a:pt x="3739057" y="2709964"/>
                  </a:lnTo>
                  <a:lnTo>
                    <a:pt x="3789718" y="2692095"/>
                  </a:lnTo>
                  <a:lnTo>
                    <a:pt x="3839972" y="2670987"/>
                  </a:lnTo>
                  <a:lnTo>
                    <a:pt x="3863289" y="2659303"/>
                  </a:lnTo>
                  <a:lnTo>
                    <a:pt x="3887343" y="2648039"/>
                  </a:lnTo>
                  <a:lnTo>
                    <a:pt x="3933977" y="2621788"/>
                  </a:lnTo>
                  <a:lnTo>
                    <a:pt x="3999877" y="2578430"/>
                  </a:lnTo>
                  <a:lnTo>
                    <a:pt x="4020667" y="2562428"/>
                  </a:lnTo>
                  <a:lnTo>
                    <a:pt x="4041813" y="2546375"/>
                  </a:lnTo>
                  <a:lnTo>
                    <a:pt x="4082580" y="2511780"/>
                  </a:lnTo>
                  <a:lnTo>
                    <a:pt x="4120477" y="2476449"/>
                  </a:lnTo>
                  <a:lnTo>
                    <a:pt x="4156900" y="2437841"/>
                  </a:lnTo>
                  <a:lnTo>
                    <a:pt x="4174007" y="2417432"/>
                  </a:lnTo>
                  <a:lnTo>
                    <a:pt x="4190809" y="2397772"/>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sp>
          <p:nvSpPr>
            <p:cNvPr id="82" name="Google Shape;82;p8"/>
            <p:cNvSpPr/>
            <p:nvPr/>
          </p:nvSpPr>
          <p:spPr>
            <a:xfrm>
              <a:off x="914390" y="10422484"/>
              <a:ext cx="408305" cy="0"/>
            </a:xfrm>
            <a:custGeom>
              <a:avLst/>
              <a:gdLst/>
              <a:ahLst/>
              <a:cxnLst/>
              <a:rect l="l" t="t" r="r" b="b"/>
              <a:pathLst>
                <a:path w="408305" h="120000" extrusionOk="0">
                  <a:moveTo>
                    <a:pt x="0" y="0"/>
                  </a:moveTo>
                  <a:lnTo>
                    <a:pt x="18826" y="0"/>
                  </a:lnTo>
                  <a:lnTo>
                    <a:pt x="407956" y="0"/>
                  </a:lnTo>
                </a:path>
              </a:pathLst>
            </a:custGeom>
            <a:noFill/>
            <a:ln w="523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grpSp>
      <p:sp>
        <p:nvSpPr>
          <p:cNvPr id="84" name="Google Shape;84;p8"/>
          <p:cNvSpPr/>
          <p:nvPr/>
        </p:nvSpPr>
        <p:spPr>
          <a:xfrm>
            <a:off x="2486257" y="5079940"/>
            <a:ext cx="6227649" cy="63247"/>
          </a:xfrm>
          <a:custGeom>
            <a:avLst/>
            <a:gdLst/>
            <a:ahLst/>
            <a:cxnLst/>
            <a:rect l="l" t="t" r="r" b="b"/>
            <a:pathLst>
              <a:path w="13693140" h="139065" extrusionOk="0">
                <a:moveTo>
                  <a:pt x="13692902" y="0"/>
                </a:moveTo>
                <a:lnTo>
                  <a:pt x="0" y="0"/>
                </a:lnTo>
                <a:lnTo>
                  <a:pt x="0" y="138959"/>
                </a:lnTo>
                <a:lnTo>
                  <a:pt x="13692902" y="138959"/>
                </a:lnTo>
                <a:lnTo>
                  <a:pt x="13692902" y="0"/>
                </a:lnTo>
                <a:close/>
              </a:path>
            </a:pathLst>
          </a:custGeom>
          <a:solidFill>
            <a:srgbClr val="AA0A2F"/>
          </a:solidFill>
          <a:ln>
            <a:noFill/>
          </a:ln>
        </p:spPr>
        <p:txBody>
          <a:bodyPr spcFirstLastPara="1" wrap="square" lIns="0" tIns="0" rIns="0" bIns="0" anchor="t" anchorCtr="0">
            <a:noAutofit/>
          </a:bodyPr>
          <a:lstStyle/>
          <a:p>
            <a:endParaRPr sz="819"/>
          </a:p>
        </p:txBody>
      </p:sp>
      <p:sp>
        <p:nvSpPr>
          <p:cNvPr id="89" name="Google Shape;89;p8"/>
          <p:cNvSpPr/>
          <p:nvPr/>
        </p:nvSpPr>
        <p:spPr>
          <a:xfrm>
            <a:off x="2477112" y="416837"/>
            <a:ext cx="6236891" cy="0"/>
          </a:xfrm>
          <a:custGeom>
            <a:avLst/>
            <a:gdLst/>
            <a:ahLst/>
            <a:cxnLst/>
            <a:rect l="l" t="t" r="r" b="b"/>
            <a:pathLst>
              <a:path w="13713460" h="120000" extrusionOk="0">
                <a:moveTo>
                  <a:pt x="0" y="0"/>
                </a:moveTo>
                <a:lnTo>
                  <a:pt x="632912" y="0"/>
                </a:lnTo>
                <a:lnTo>
                  <a:pt x="13713006" y="0"/>
                </a:lnTo>
              </a:path>
            </a:pathLst>
          </a:custGeom>
          <a:noFill/>
          <a:ln w="83750"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0" name="Google Shape;90;p8"/>
          <p:cNvSpPr/>
          <p:nvPr/>
        </p:nvSpPr>
        <p:spPr>
          <a:xfrm>
            <a:off x="2477112" y="4740153"/>
            <a:ext cx="6236891" cy="0"/>
          </a:xfrm>
          <a:custGeom>
            <a:avLst/>
            <a:gdLst/>
            <a:ahLst/>
            <a:cxnLst/>
            <a:rect l="l" t="t" r="r" b="b"/>
            <a:pathLst>
              <a:path w="13713460" h="120000" extrusionOk="0">
                <a:moveTo>
                  <a:pt x="0" y="0"/>
                </a:moveTo>
                <a:lnTo>
                  <a:pt x="632912" y="0"/>
                </a:lnTo>
                <a:lnTo>
                  <a:pt x="13713006" y="0"/>
                </a:lnTo>
              </a:path>
            </a:pathLst>
          </a:custGeom>
          <a:noFill/>
          <a:ln w="41875" cap="flat" cmpd="sng">
            <a:solidFill>
              <a:srgbClr val="AA0A2F"/>
            </a:solidFill>
            <a:prstDash val="solid"/>
            <a:round/>
            <a:headEnd type="none" w="sm" len="sm"/>
            <a:tailEnd type="none" w="sm" len="sm"/>
          </a:ln>
        </p:spPr>
        <p:txBody>
          <a:bodyPr spcFirstLastPara="1" wrap="square" lIns="0" tIns="0" rIns="0" bIns="0" anchor="t" anchorCtr="0">
            <a:noAutofit/>
          </a:bodyPr>
          <a:lstStyle/>
          <a:p>
            <a:endParaRPr sz="819"/>
          </a:p>
        </p:txBody>
      </p:sp>
      <p:sp>
        <p:nvSpPr>
          <p:cNvPr id="92" name="Google Shape;92;p8"/>
          <p:cNvSpPr txBox="1"/>
          <p:nvPr/>
        </p:nvSpPr>
        <p:spPr>
          <a:xfrm>
            <a:off x="422877" y="4428508"/>
            <a:ext cx="272862" cy="285393"/>
          </a:xfrm>
          <a:prstGeom prst="rect">
            <a:avLst/>
          </a:prstGeom>
          <a:noFill/>
          <a:ln>
            <a:noFill/>
          </a:ln>
        </p:spPr>
        <p:txBody>
          <a:bodyPr spcFirstLastPara="1" wrap="square" lIns="0" tIns="8948" rIns="0" bIns="0" anchor="t" anchorCtr="0">
            <a:spAutoFit/>
          </a:bodyPr>
          <a:lstStyle/>
          <a:p>
            <a:pPr marL="17328"/>
            <a:r>
              <a:rPr lang="en-US" sz="1796" b="1" dirty="0">
                <a:solidFill>
                  <a:srgbClr val="AA0A2F"/>
                </a:solidFill>
                <a:latin typeface="EB Garamond"/>
                <a:ea typeface="EB Garamond"/>
                <a:cs typeface="EB Garamond"/>
                <a:sym typeface="EB Garamond"/>
              </a:rPr>
              <a:t>9</a:t>
            </a:r>
            <a:endParaRPr sz="1796" dirty="0">
              <a:latin typeface="EB Garamond"/>
              <a:ea typeface="EB Garamond"/>
              <a:cs typeface="EB Garamond"/>
              <a:sym typeface="EB Garamond"/>
            </a:endParaRPr>
          </a:p>
        </p:txBody>
      </p:sp>
      <p:pic>
        <p:nvPicPr>
          <p:cNvPr id="1026" name="Picture 2" descr="Os recordamos que podéis consultar la informació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739" y="336287"/>
            <a:ext cx="1389039" cy="1101521"/>
          </a:xfrm>
          <a:prstGeom prst="rect">
            <a:avLst/>
          </a:prstGeom>
          <a:noFill/>
          <a:extLst>
            <a:ext uri="{909E8E84-426E-40DD-AFC4-6F175D3DCCD1}">
              <a14:hiddenFill xmlns:a14="http://schemas.microsoft.com/office/drawing/2010/main">
                <a:solidFill>
                  <a:srgbClr val="FFFFFF"/>
                </a:solidFill>
              </a14:hiddenFill>
            </a:ext>
          </a:extLst>
        </p:spPr>
      </p:pic>
      <p:sp>
        <p:nvSpPr>
          <p:cNvPr id="27" name="Google Shape;77;p8"/>
          <p:cNvSpPr/>
          <p:nvPr/>
        </p:nvSpPr>
        <p:spPr>
          <a:xfrm>
            <a:off x="368681" y="3090081"/>
            <a:ext cx="133714" cy="134869"/>
          </a:xfrm>
          <a:custGeom>
            <a:avLst/>
            <a:gdLst/>
            <a:ahLst/>
            <a:cxnLst/>
            <a:rect l="l" t="t" r="r" b="b"/>
            <a:pathLst>
              <a:path w="294005" h="296545" extrusionOk="0">
                <a:moveTo>
                  <a:pt x="147189" y="0"/>
                </a:moveTo>
                <a:lnTo>
                  <a:pt x="139880" y="753"/>
                </a:lnTo>
                <a:lnTo>
                  <a:pt x="124582" y="2198"/>
                </a:lnTo>
                <a:lnTo>
                  <a:pt x="109996" y="4366"/>
                </a:lnTo>
                <a:lnTo>
                  <a:pt x="103462" y="7319"/>
                </a:lnTo>
                <a:lnTo>
                  <a:pt x="96897" y="9476"/>
                </a:lnTo>
                <a:lnTo>
                  <a:pt x="89955" y="11308"/>
                </a:lnTo>
                <a:lnTo>
                  <a:pt x="83055" y="14208"/>
                </a:lnTo>
                <a:lnTo>
                  <a:pt x="77254" y="18208"/>
                </a:lnTo>
                <a:lnTo>
                  <a:pt x="71390" y="21140"/>
                </a:lnTo>
                <a:lnTo>
                  <a:pt x="65202" y="25517"/>
                </a:lnTo>
                <a:lnTo>
                  <a:pt x="59003" y="29119"/>
                </a:lnTo>
                <a:lnTo>
                  <a:pt x="43003" y="43715"/>
                </a:lnTo>
                <a:lnTo>
                  <a:pt x="33527" y="54647"/>
                </a:lnTo>
                <a:lnTo>
                  <a:pt x="29119" y="59380"/>
                </a:lnTo>
                <a:lnTo>
                  <a:pt x="25130" y="64835"/>
                </a:lnTo>
                <a:lnTo>
                  <a:pt x="20763" y="71767"/>
                </a:lnTo>
                <a:lnTo>
                  <a:pt x="17486" y="77966"/>
                </a:lnTo>
                <a:lnTo>
                  <a:pt x="14575" y="84908"/>
                </a:lnTo>
                <a:lnTo>
                  <a:pt x="11664" y="91096"/>
                </a:lnTo>
                <a:lnTo>
                  <a:pt x="8376" y="96918"/>
                </a:lnTo>
                <a:lnTo>
                  <a:pt x="6554" y="104195"/>
                </a:lnTo>
                <a:lnTo>
                  <a:pt x="5099" y="111462"/>
                </a:lnTo>
                <a:lnTo>
                  <a:pt x="2889" y="118781"/>
                </a:lnTo>
                <a:lnTo>
                  <a:pt x="732" y="133702"/>
                </a:lnTo>
                <a:lnTo>
                  <a:pt x="0" y="140634"/>
                </a:lnTo>
                <a:lnTo>
                  <a:pt x="0" y="155178"/>
                </a:lnTo>
                <a:lnTo>
                  <a:pt x="732" y="163199"/>
                </a:lnTo>
                <a:lnTo>
                  <a:pt x="1811" y="171219"/>
                </a:lnTo>
                <a:lnTo>
                  <a:pt x="2889" y="177785"/>
                </a:lnTo>
                <a:lnTo>
                  <a:pt x="5099" y="185428"/>
                </a:lnTo>
                <a:lnTo>
                  <a:pt x="6554" y="192706"/>
                </a:lnTo>
                <a:lnTo>
                  <a:pt x="8376" y="199648"/>
                </a:lnTo>
                <a:lnTo>
                  <a:pt x="11664" y="205847"/>
                </a:lnTo>
                <a:lnTo>
                  <a:pt x="17486" y="219312"/>
                </a:lnTo>
                <a:lnTo>
                  <a:pt x="43003" y="253552"/>
                </a:lnTo>
                <a:lnTo>
                  <a:pt x="83055" y="282682"/>
                </a:lnTo>
                <a:lnTo>
                  <a:pt x="89955" y="284881"/>
                </a:lnTo>
                <a:lnTo>
                  <a:pt x="103462" y="290703"/>
                </a:lnTo>
                <a:lnTo>
                  <a:pt x="109996" y="292158"/>
                </a:lnTo>
                <a:lnTo>
                  <a:pt x="116928" y="293279"/>
                </a:lnTo>
                <a:lnTo>
                  <a:pt x="124582" y="295069"/>
                </a:lnTo>
                <a:lnTo>
                  <a:pt x="139880" y="296525"/>
                </a:lnTo>
                <a:lnTo>
                  <a:pt x="154822" y="296525"/>
                </a:lnTo>
                <a:lnTo>
                  <a:pt x="170120" y="295069"/>
                </a:lnTo>
                <a:lnTo>
                  <a:pt x="176319" y="293279"/>
                </a:lnTo>
                <a:lnTo>
                  <a:pt x="184339" y="292158"/>
                </a:lnTo>
                <a:lnTo>
                  <a:pt x="190863" y="290703"/>
                </a:lnTo>
                <a:lnTo>
                  <a:pt x="198182" y="287792"/>
                </a:lnTo>
                <a:lnTo>
                  <a:pt x="203993" y="284881"/>
                </a:lnTo>
                <a:lnTo>
                  <a:pt x="211648" y="282682"/>
                </a:lnTo>
                <a:lnTo>
                  <a:pt x="216757" y="279059"/>
                </a:lnTo>
                <a:lnTo>
                  <a:pt x="229521" y="271750"/>
                </a:lnTo>
                <a:lnTo>
                  <a:pt x="240778" y="262651"/>
                </a:lnTo>
                <a:lnTo>
                  <a:pt x="245144" y="258285"/>
                </a:lnTo>
                <a:lnTo>
                  <a:pt x="251343" y="253552"/>
                </a:lnTo>
                <a:lnTo>
                  <a:pt x="255374" y="248432"/>
                </a:lnTo>
                <a:lnTo>
                  <a:pt x="260819" y="242620"/>
                </a:lnTo>
                <a:lnTo>
                  <a:pt x="269572" y="231678"/>
                </a:lnTo>
                <a:lnTo>
                  <a:pt x="273206" y="225877"/>
                </a:lnTo>
                <a:lnTo>
                  <a:pt x="276138" y="219312"/>
                </a:lnTo>
                <a:lnTo>
                  <a:pt x="279761" y="212747"/>
                </a:lnTo>
                <a:lnTo>
                  <a:pt x="283038" y="205847"/>
                </a:lnTo>
                <a:lnTo>
                  <a:pt x="284870" y="199648"/>
                </a:lnTo>
                <a:lnTo>
                  <a:pt x="287404" y="192706"/>
                </a:lnTo>
                <a:lnTo>
                  <a:pt x="290315" y="185428"/>
                </a:lnTo>
                <a:lnTo>
                  <a:pt x="291059" y="177785"/>
                </a:lnTo>
                <a:lnTo>
                  <a:pt x="292514" y="171219"/>
                </a:lnTo>
                <a:lnTo>
                  <a:pt x="293593" y="163199"/>
                </a:lnTo>
                <a:lnTo>
                  <a:pt x="293970" y="155178"/>
                </a:lnTo>
                <a:lnTo>
                  <a:pt x="293970" y="140634"/>
                </a:lnTo>
                <a:lnTo>
                  <a:pt x="293593" y="133702"/>
                </a:lnTo>
                <a:lnTo>
                  <a:pt x="292514" y="126038"/>
                </a:lnTo>
                <a:lnTo>
                  <a:pt x="291059" y="118781"/>
                </a:lnTo>
                <a:lnTo>
                  <a:pt x="290315" y="111462"/>
                </a:lnTo>
                <a:lnTo>
                  <a:pt x="287404" y="104195"/>
                </a:lnTo>
                <a:lnTo>
                  <a:pt x="283038" y="91096"/>
                </a:lnTo>
                <a:lnTo>
                  <a:pt x="276138" y="77966"/>
                </a:lnTo>
                <a:lnTo>
                  <a:pt x="273206" y="71767"/>
                </a:lnTo>
                <a:lnTo>
                  <a:pt x="269572" y="64835"/>
                </a:lnTo>
                <a:lnTo>
                  <a:pt x="265206" y="59380"/>
                </a:lnTo>
                <a:lnTo>
                  <a:pt x="255374" y="48825"/>
                </a:lnTo>
                <a:lnTo>
                  <a:pt x="251343" y="43715"/>
                </a:lnTo>
                <a:lnTo>
                  <a:pt x="245144" y="38616"/>
                </a:lnTo>
                <a:lnTo>
                  <a:pt x="240778" y="34250"/>
                </a:lnTo>
                <a:lnTo>
                  <a:pt x="234966" y="29119"/>
                </a:lnTo>
                <a:lnTo>
                  <a:pt x="222946" y="21140"/>
                </a:lnTo>
                <a:lnTo>
                  <a:pt x="216757" y="18208"/>
                </a:lnTo>
                <a:lnTo>
                  <a:pt x="211648" y="14208"/>
                </a:lnTo>
                <a:lnTo>
                  <a:pt x="203993" y="11308"/>
                </a:lnTo>
                <a:lnTo>
                  <a:pt x="190863" y="7319"/>
                </a:lnTo>
                <a:lnTo>
                  <a:pt x="184339" y="4366"/>
                </a:lnTo>
                <a:lnTo>
                  <a:pt x="176319" y="3287"/>
                </a:lnTo>
                <a:lnTo>
                  <a:pt x="170120" y="2198"/>
                </a:lnTo>
                <a:lnTo>
                  <a:pt x="147189" y="0"/>
                </a:lnTo>
                <a:close/>
              </a:path>
            </a:pathLst>
          </a:custGeom>
          <a:solidFill>
            <a:srgbClr val="A22743">
              <a:alpha val="19607"/>
            </a:srgbClr>
          </a:solidFill>
          <a:ln>
            <a:noFill/>
          </a:ln>
        </p:spPr>
        <p:txBody>
          <a:bodyPr spcFirstLastPara="1" wrap="square" lIns="0" tIns="0" rIns="0" bIns="0" anchor="t" anchorCtr="0">
            <a:noAutofit/>
          </a:bodyPr>
          <a:lstStyle/>
          <a:p>
            <a:endParaRPr sz="819"/>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763" y="288739"/>
            <a:ext cx="1481650" cy="1047819"/>
          </a:xfrm>
          <a:prstGeom prst="rect">
            <a:avLst/>
          </a:prstGeom>
        </p:spPr>
      </p:pic>
      <p:sp>
        <p:nvSpPr>
          <p:cNvPr id="2" name="Rectángulo 1"/>
          <p:cNvSpPr/>
          <p:nvPr/>
        </p:nvSpPr>
        <p:spPr>
          <a:xfrm>
            <a:off x="1933967" y="927115"/>
            <a:ext cx="6835915" cy="3354765"/>
          </a:xfrm>
          <a:prstGeom prst="rect">
            <a:avLst/>
          </a:prstGeom>
        </p:spPr>
        <p:txBody>
          <a:bodyPr wrap="square">
            <a:spAutoFit/>
          </a:bodyPr>
          <a:lstStyle/>
          <a:p>
            <a:pPr algn="just"/>
            <a:r>
              <a:rPr lang="es-ES" b="1" dirty="0">
                <a:latin typeface="Bahnschrift SemiLight" panose="020B0502040204020203" pitchFamily="34" charset="0"/>
              </a:rPr>
              <a:t>A.- Reconocimiento de un efecto </a:t>
            </a:r>
            <a:r>
              <a:rPr lang="es-ES" b="1" dirty="0" err="1">
                <a:latin typeface="Bahnschrift SemiLight" panose="020B0502040204020203" pitchFamily="34" charset="0"/>
              </a:rPr>
              <a:t>exonerador</a:t>
            </a:r>
            <a:r>
              <a:rPr lang="es-ES" b="1" dirty="0">
                <a:latin typeface="Bahnschrift SemiLight" panose="020B0502040204020203" pitchFamily="34" charset="0"/>
              </a:rPr>
              <a:t> o reductor en las costas:</a:t>
            </a:r>
          </a:p>
          <a:p>
            <a:pPr algn="just"/>
            <a:endParaRPr lang="es-ES" sz="1200" b="1" dirty="0">
              <a:latin typeface="Bahnschrift SemiLight" panose="020B0502040204020203" pitchFamily="34" charset="0"/>
            </a:endParaRPr>
          </a:p>
          <a:p>
            <a:pPr algn="just"/>
            <a:r>
              <a:rPr lang="es-ES" sz="1200" dirty="0">
                <a:latin typeface="Bahnschrift SemiLight" panose="020B0502040204020203" pitchFamily="34" charset="0"/>
              </a:rPr>
              <a:t>Título II. Capitulo II, Modificación de las Leyes Procesales, </a:t>
            </a:r>
            <a:r>
              <a:rPr lang="es-ES" sz="1200" dirty="0">
                <a:latin typeface="Bahnschrift SemiLight" panose="020B0502040204020203" pitchFamily="34" charset="0"/>
                <a:sym typeface="Wingdings" panose="05000000000000000000" pitchFamily="2" charset="2"/>
              </a:rPr>
              <a:t>Art.22 Modificación LEC punto.17  </a:t>
            </a:r>
          </a:p>
          <a:p>
            <a:pPr algn="just"/>
            <a:r>
              <a:rPr lang="es-ES" sz="1200" dirty="0">
                <a:latin typeface="Bahnschrift SemiLight" panose="020B0502040204020203" pitchFamily="34" charset="0"/>
                <a:sym typeface="Wingdings" panose="05000000000000000000" pitchFamily="2" charset="2"/>
              </a:rPr>
              <a:t>R</a:t>
            </a:r>
            <a:r>
              <a:rPr lang="es-ES" sz="1200" dirty="0">
                <a:latin typeface="Bahnschrift SemiLight" panose="020B0502040204020203" pitchFamily="34" charset="0"/>
              </a:rPr>
              <a:t>eforma del </a:t>
            </a:r>
            <a:r>
              <a:rPr lang="es-ES" sz="1200" b="1" dirty="0">
                <a:latin typeface="Bahnschrift SemiLight" panose="020B0502040204020203" pitchFamily="34" charset="0"/>
              </a:rPr>
              <a:t>art. 245 LEC </a:t>
            </a:r>
            <a:r>
              <a:rPr lang="es-ES" sz="1200" dirty="0">
                <a:latin typeface="Bahnschrift SemiLight" panose="020B0502040204020203" pitchFamily="34" charset="0"/>
              </a:rPr>
              <a:t>en el siguiente sentido:</a:t>
            </a:r>
          </a:p>
          <a:p>
            <a:pPr algn="just"/>
            <a:endParaRPr lang="es-ES" sz="1200" dirty="0">
              <a:latin typeface="Bahnschrift SemiLight" panose="020B0502040204020203" pitchFamily="34" charset="0"/>
            </a:endParaRPr>
          </a:p>
          <a:p>
            <a:pPr algn="just"/>
            <a:r>
              <a:rPr lang="es-ES" b="1" dirty="0">
                <a:latin typeface="Bahnschrift SemiLight" panose="020B0502040204020203" pitchFamily="34" charset="0"/>
              </a:rPr>
              <a:t>Consecuencias del rechazo de las propuestas efectuadas </a:t>
            </a:r>
            <a:r>
              <a:rPr lang="es-ES" sz="1200" b="1" dirty="0">
                <a:latin typeface="Bahnschrift SemiLight" panose="020B0502040204020203" pitchFamily="34" charset="0"/>
              </a:rPr>
              <a:t>(Art.245.5)</a:t>
            </a:r>
          </a:p>
          <a:p>
            <a:pPr algn="just"/>
            <a:endParaRPr lang="es-ES" dirty="0">
              <a:latin typeface="Bahnschrift SemiLight" panose="020B0502040204020203" pitchFamily="34" charset="0"/>
            </a:endParaRPr>
          </a:p>
          <a:p>
            <a:pPr algn="just"/>
            <a:r>
              <a:rPr lang="es-ES" sz="1100" b="1" dirty="0">
                <a:latin typeface="Bahnschrift SemiLight" panose="020B0502040204020203" pitchFamily="34" charset="0"/>
              </a:rPr>
              <a:t>I.- </a:t>
            </a:r>
            <a:r>
              <a:rPr lang="es-ES" sz="1100" dirty="0">
                <a:latin typeface="Bahnschrift SemiLight" panose="020B0502040204020203" pitchFamily="34" charset="0"/>
              </a:rPr>
              <a:t>Propuestas efectuadas por las propias partes</a:t>
            </a:r>
          </a:p>
          <a:p>
            <a:pPr algn="just"/>
            <a:r>
              <a:rPr lang="es-ES" sz="1100" dirty="0">
                <a:latin typeface="Bahnschrift SemiLight" panose="020B0502040204020203" pitchFamily="34" charset="0"/>
              </a:rPr>
              <a:t>“…la parte condenada al pago de las costas podrá solicita</a:t>
            </a:r>
            <a:r>
              <a:rPr lang="es-ES" sz="1100" b="1" dirty="0">
                <a:latin typeface="Bahnschrift SemiLight" panose="020B0502040204020203" pitchFamily="34" charset="0"/>
              </a:rPr>
              <a:t>r la exoneración de su pago o la moderación de su cuantía </a:t>
            </a:r>
            <a:r>
              <a:rPr lang="es-ES" sz="1100" dirty="0">
                <a:latin typeface="Bahnschrift SemiLight" panose="020B0502040204020203" pitchFamily="34" charset="0"/>
              </a:rPr>
              <a:t>cuando hubiera formulado una propuesta a la parte contraria en cualquiera de los medios adecuados de solución de controversias al que hubieran acudido, la misma no hubiera sido aceptada por la parte requerida y la resolución judicial que ponga término al procedimiento sea sustancialmente coincidente con el contenido de dicha propuesta</a:t>
            </a:r>
          </a:p>
          <a:p>
            <a:pPr algn="just"/>
            <a:endParaRPr lang="es-ES" sz="1200" dirty="0">
              <a:latin typeface="Bahnschrift SemiLight" panose="020B0502040204020203" pitchFamily="34" charset="0"/>
            </a:endParaRPr>
          </a:p>
          <a:p>
            <a:pPr algn="just"/>
            <a:r>
              <a:rPr lang="es-ES" sz="1100" b="1" dirty="0">
                <a:latin typeface="Bahnschrift SemiLight" panose="020B0502040204020203" pitchFamily="34" charset="0"/>
              </a:rPr>
              <a:t>II.- </a:t>
            </a:r>
            <a:r>
              <a:rPr lang="es-ES" sz="1100" dirty="0">
                <a:latin typeface="Bahnschrift SemiLight" panose="020B0502040204020203" pitchFamily="34" charset="0"/>
              </a:rPr>
              <a:t>Propuestas efectuadas por la tercera persona neutral</a:t>
            </a:r>
          </a:p>
          <a:p>
            <a:pPr algn="just"/>
            <a:r>
              <a:rPr lang="es-ES" sz="1100" dirty="0">
                <a:latin typeface="Bahnschrift SemiLight" panose="020B0502040204020203" pitchFamily="34" charset="0"/>
              </a:rPr>
              <a:t>“ Las mismas consecuencias tendrá el rechazo injustificado de la propuesta que hubiese formulado el tercero neutral , cuando la sentencia dictada en el proceso sea sustancialmente coincidente con la citada propuesta.”</a:t>
            </a:r>
          </a:p>
        </p:txBody>
      </p:sp>
      <p:sp>
        <p:nvSpPr>
          <p:cNvPr id="6" name="CuadroTexto 5"/>
          <p:cNvSpPr txBox="1"/>
          <p:nvPr/>
        </p:nvSpPr>
        <p:spPr>
          <a:xfrm>
            <a:off x="2606891" y="518088"/>
            <a:ext cx="6235149" cy="307777"/>
          </a:xfrm>
          <a:prstGeom prst="rect">
            <a:avLst/>
          </a:prstGeom>
          <a:noFill/>
        </p:spPr>
        <p:txBody>
          <a:bodyPr wrap="square" rtlCol="0">
            <a:spAutoFit/>
          </a:bodyPr>
          <a:lstStyle/>
          <a:p>
            <a:r>
              <a:rPr lang="es-ES" b="1" dirty="0">
                <a:latin typeface="Bahnschrift SemiLight" panose="020B0502040204020203" pitchFamily="34" charset="0"/>
              </a:rPr>
              <a:t>Efectos ante un eventual pronunciamiento de condena en costas</a:t>
            </a:r>
            <a:endParaRPr lang="ca-ES" b="1" dirty="0"/>
          </a:p>
        </p:txBody>
      </p:sp>
    </p:spTree>
    <p:extLst>
      <p:ext uri="{BB962C8B-B14F-4D97-AF65-F5344CB8AC3E}">
        <p14:creationId xmlns:p14="http://schemas.microsoft.com/office/powerpoint/2010/main" val="344807480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7354</TotalTime>
  <Words>3451</Words>
  <Application>Microsoft Office PowerPoint</Application>
  <PresentationFormat>Presentación en pantalla (16:9)</PresentationFormat>
  <Paragraphs>305</Paragraphs>
  <Slides>26</Slides>
  <Notes>25</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26</vt:i4>
      </vt:variant>
    </vt:vector>
  </HeadingPairs>
  <TitlesOfParts>
    <vt:vector size="33" baseType="lpstr">
      <vt:lpstr>Arial</vt:lpstr>
      <vt:lpstr>Arial Rounded MT Bold</vt:lpstr>
      <vt:lpstr>Bahnschrift Light</vt:lpstr>
      <vt:lpstr>Bahnschrift SemiLight</vt:lpstr>
      <vt:lpstr>EB Garamond</vt:lpstr>
      <vt:lpstr>Wingdings</vt:lpstr>
      <vt:lpstr>Simple Light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Sofia Torras</dc:creator>
  <cp:lastModifiedBy>us05</cp:lastModifiedBy>
  <cp:revision>236</cp:revision>
  <cp:lastPrinted>2025-03-10T09:31:37Z</cp:lastPrinted>
  <dcterms:modified xsi:type="dcterms:W3CDTF">2025-04-07T06:56:17Z</dcterms:modified>
</cp:coreProperties>
</file>