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handoutMasterIdLst>
    <p:handoutMasterId r:id="rId70"/>
  </p:handoutMasterIdLst>
  <p:sldIdLst>
    <p:sldId id="313" r:id="rId2"/>
    <p:sldId id="314"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9" r:id="rId17"/>
    <p:sldId id="328" r:id="rId18"/>
    <p:sldId id="330" r:id="rId19"/>
    <p:sldId id="331" r:id="rId20"/>
    <p:sldId id="332" r:id="rId21"/>
    <p:sldId id="333" r:id="rId22"/>
    <p:sldId id="334" r:id="rId23"/>
    <p:sldId id="335" r:id="rId24"/>
    <p:sldId id="336" r:id="rId25"/>
    <p:sldId id="337" r:id="rId26"/>
    <p:sldId id="338" r:id="rId27"/>
    <p:sldId id="341" r:id="rId28"/>
    <p:sldId id="339" r:id="rId29"/>
    <p:sldId id="340" r:id="rId30"/>
    <p:sldId id="342" r:id="rId31"/>
    <p:sldId id="343" r:id="rId32"/>
    <p:sldId id="344" r:id="rId33"/>
    <p:sldId id="345" r:id="rId34"/>
    <p:sldId id="346" r:id="rId35"/>
    <p:sldId id="295" r:id="rId36"/>
    <p:sldId id="278" r:id="rId37"/>
    <p:sldId id="279" r:id="rId38"/>
    <p:sldId id="280" r:id="rId39"/>
    <p:sldId id="282" r:id="rId40"/>
    <p:sldId id="283" r:id="rId41"/>
    <p:sldId id="281" r:id="rId42"/>
    <p:sldId id="284" r:id="rId43"/>
    <p:sldId id="285" r:id="rId44"/>
    <p:sldId id="286" r:id="rId45"/>
    <p:sldId id="287" r:id="rId46"/>
    <p:sldId id="288" r:id="rId47"/>
    <p:sldId id="289" r:id="rId48"/>
    <p:sldId id="290" r:id="rId49"/>
    <p:sldId id="292" r:id="rId50"/>
    <p:sldId id="293" r:id="rId51"/>
    <p:sldId id="294"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0" r:id="rId67"/>
    <p:sldId id="347" r:id="rId68"/>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8" autoAdjust="0"/>
    <p:restoredTop sz="94419" autoAdjust="0"/>
  </p:normalViewPr>
  <p:slideViewPr>
    <p:cSldViewPr snapToGrid="0">
      <p:cViewPr varScale="1">
        <p:scale>
          <a:sx n="87" d="100"/>
          <a:sy n="87" d="100"/>
        </p:scale>
        <p:origin x="102" y="630"/>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287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61BA9C7-D4A0-4239-916F-87878B386CAE}" type="datetime1">
              <a:rPr lang="es-ES" smtClean="0"/>
              <a:t>12/05/2025</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840BD58-3BFF-4EAF-BB8B-AC67FE801E47}" type="slidenum">
              <a:rPr lang="es-ES" smtClean="0"/>
              <a:t>‹Nº›</a:t>
            </a:fld>
            <a:endParaRPr lang="es-ES" dirty="0"/>
          </a:p>
        </p:txBody>
      </p:sp>
    </p:spTree>
    <p:extLst>
      <p:ext uri="{BB962C8B-B14F-4D97-AF65-F5344CB8AC3E}">
        <p14:creationId xmlns:p14="http://schemas.microsoft.com/office/powerpoint/2010/main" val="40105943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0D5A0EE-9559-4678-968D-CA3F66D582DC}" type="datetime1">
              <a:rPr lang="es-ES" noProof="0" smtClean="0"/>
              <a:t>12/05/2025</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8322CDD-9D6C-4F63-9EC2-648226624108}" type="slidenum">
              <a:rPr lang="es-ES" noProof="0" smtClean="0"/>
              <a:t>‹Nº›</a:t>
            </a:fld>
            <a:endParaRPr lang="es-ES" noProof="0" dirty="0"/>
          </a:p>
        </p:txBody>
      </p:sp>
    </p:spTree>
    <p:extLst>
      <p:ext uri="{BB962C8B-B14F-4D97-AF65-F5344CB8AC3E}">
        <p14:creationId xmlns:p14="http://schemas.microsoft.com/office/powerpoint/2010/main" val="8510265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AB347A-72AE-85A1-F6D7-31A2F68A2B0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6186DE4A-3479-C740-9410-2E0B4DD7479A}"/>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D4C3A3C-6126-54A8-A713-CCF95913D43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D47D816E-80A0-D94C-3EBA-6EBE6FC8DD72}"/>
              </a:ext>
            </a:extLst>
          </p:cNvPr>
          <p:cNvSpPr>
            <a:spLocks noGrp="1"/>
          </p:cNvSpPr>
          <p:nvPr>
            <p:ph type="sldNum" sz="quarter" idx="10"/>
          </p:nvPr>
        </p:nvSpPr>
        <p:spPr/>
        <p:txBody>
          <a:bodyPr/>
          <a:lstStyle/>
          <a:p>
            <a:pPr rtl="0"/>
            <a:fld id="{68322CDD-9D6C-4F63-9EC2-648226624108}" type="slidenum">
              <a:rPr lang="es-ES" smtClean="0"/>
              <a:t>1</a:t>
            </a:fld>
            <a:endParaRPr lang="es-ES" dirty="0"/>
          </a:p>
        </p:txBody>
      </p:sp>
    </p:spTree>
    <p:extLst>
      <p:ext uri="{BB962C8B-B14F-4D97-AF65-F5344CB8AC3E}">
        <p14:creationId xmlns:p14="http://schemas.microsoft.com/office/powerpoint/2010/main" val="180600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00093-459B-D8D0-0D4D-11DB87F64B6D}"/>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EC09B1D-FD38-ABF4-114A-D9C2F1F1C91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7B3782C0-E08B-E3DB-A7CF-535A074766B4}"/>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3885266A-B2E3-DF4A-95D4-092DB27BCC05}"/>
              </a:ext>
            </a:extLst>
          </p:cNvPr>
          <p:cNvSpPr>
            <a:spLocks noGrp="1"/>
          </p:cNvSpPr>
          <p:nvPr>
            <p:ph type="sldNum" sz="quarter" idx="10"/>
          </p:nvPr>
        </p:nvSpPr>
        <p:spPr/>
        <p:txBody>
          <a:bodyPr/>
          <a:lstStyle/>
          <a:p>
            <a:pPr rtl="0"/>
            <a:fld id="{68322CDD-9D6C-4F63-9EC2-648226624108}" type="slidenum">
              <a:rPr lang="es-ES" smtClean="0"/>
              <a:t>67</a:t>
            </a:fld>
            <a:endParaRPr lang="es-ES" dirty="0"/>
          </a:p>
        </p:txBody>
      </p:sp>
    </p:spTree>
    <p:extLst>
      <p:ext uri="{BB962C8B-B14F-4D97-AF65-F5344CB8AC3E}">
        <p14:creationId xmlns:p14="http://schemas.microsoft.com/office/powerpoint/2010/main" val="129072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066800" y="2606040"/>
            <a:ext cx="10058400" cy="2743200"/>
          </a:xfrm>
        </p:spPr>
        <p:txBody>
          <a:bodyPr rtlCol="0" anchor="b">
            <a:normAutofit/>
          </a:bodyPr>
          <a:lstStyle>
            <a:lvl1pPr algn="l">
              <a:lnSpc>
                <a:spcPct val="80000"/>
              </a:lnSpc>
              <a:defRPr sz="6800">
                <a:solidFill>
                  <a:schemeClr val="tx1"/>
                </a:solidFill>
                <a:effectLst>
                  <a:outerShdw blurRad="38100" dist="25400" dir="18900000" algn="bl" rotWithShape="0">
                    <a:schemeClr val="bg1">
                      <a:alpha val="80000"/>
                    </a:schemeClr>
                  </a:outerShdw>
                </a:effectLst>
              </a:defRPr>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a:xfrm>
            <a:off x="1066800" y="5360437"/>
            <a:ext cx="10058400" cy="365760"/>
          </a:xfrm>
        </p:spPr>
        <p:txBody>
          <a:bodyPr rtlCol="0">
            <a:normAutofit/>
          </a:bodyPr>
          <a:lstStyle>
            <a:lvl1pPr marL="0" indent="0" algn="l">
              <a:spcBef>
                <a:spcPts val="0"/>
              </a:spcBef>
              <a:buNone/>
              <a:defRPr sz="2000" b="1" cap="all" baseline="0">
                <a:solidFill>
                  <a:schemeClr val="accent1">
                    <a:lumMod val="75000"/>
                  </a:schemeClr>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endParaRPr lang="es-ES" noProof="0" dirty="0"/>
          </a:p>
        </p:txBody>
      </p:sp>
      <p:sp>
        <p:nvSpPr>
          <p:cNvPr id="8" name="Rectángulo 7"/>
          <p:cNvSpPr/>
          <p:nvPr userDrawn="1"/>
        </p:nvSpPr>
        <p:spPr>
          <a:xfrm>
            <a:off x="0" y="5888736"/>
            <a:ext cx="12192000" cy="109728"/>
          </a:xfrm>
          <a:prstGeom prst="rect">
            <a:avLst/>
          </a:prstGeom>
          <a:ln>
            <a:noFill/>
          </a:ln>
          <a:effectLst>
            <a:outerShdw blurRad="25400" dist="254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p>
            <a:pPr rtl="0"/>
            <a:fld id="{7838E743-2700-4AAA-8AC7-3E9FBF31E3EC}" type="datetime1">
              <a:rPr lang="es-ES" noProof="0" smtClean="0"/>
              <a:t>12/05/2025</a:t>
            </a:fld>
            <a:endParaRPr lang="es-ES" noProof="0" dirty="0"/>
          </a:p>
        </p:txBody>
      </p:sp>
      <p:sp>
        <p:nvSpPr>
          <p:cNvPr id="6" name="Marcador de número de diapositiva 5"/>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525000" y="382230"/>
            <a:ext cx="1371600" cy="5561369"/>
          </a:xfrm>
        </p:spPr>
        <p:txBody>
          <a:bodyPr vert="eaVert"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295400" y="382230"/>
            <a:ext cx="7863840" cy="5561370"/>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p>
            <a:pPr rtl="0"/>
            <a:fld id="{3B7D028B-A319-42B4-A1A2-72115F4AB319}" type="datetime1">
              <a:rPr lang="es-ES" noProof="0" smtClean="0"/>
              <a:t>12/05/2025</a:t>
            </a:fld>
            <a:endParaRPr lang="es-ES" noProof="0" dirty="0"/>
          </a:p>
        </p:txBody>
      </p:sp>
      <p:sp>
        <p:nvSpPr>
          <p:cNvPr id="6" name="Marcador de número de diapositiva 5"/>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p>
            <a:pPr rtl="0"/>
            <a:fld id="{1C063118-E04F-4CA6-AFE9-6094F1F945BB}" type="datetime1">
              <a:rPr lang="es-ES" noProof="0" smtClean="0"/>
              <a:t>12/05/2025</a:t>
            </a:fld>
            <a:endParaRPr lang="es-ES" noProof="0" dirty="0"/>
          </a:p>
        </p:txBody>
      </p:sp>
      <p:sp>
        <p:nvSpPr>
          <p:cNvPr id="6" name="Marcador de número de diapositiva 5"/>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066800" y="1565829"/>
            <a:ext cx="5943600" cy="4114800"/>
          </a:xfrm>
        </p:spPr>
        <p:txBody>
          <a:bodyPr rtlCol="0" anchor="b">
            <a:normAutofit/>
          </a:bodyPr>
          <a:lstStyle>
            <a:lvl1pPr>
              <a:lnSpc>
                <a:spcPct val="80000"/>
              </a:lnSpc>
              <a:defRPr sz="5400">
                <a:effectLst>
                  <a:outerShdw blurRad="38100" dist="25400" dir="18900000" algn="bl" rotWithShape="0">
                    <a:schemeClr val="bg1">
                      <a:alpha val="80000"/>
                    </a:schemeClr>
                  </a:outerShdw>
                </a:effectLst>
              </a:defRPr>
            </a:lvl1pPr>
          </a:lstStyle>
          <a:p>
            <a:pPr rtl="0"/>
            <a:r>
              <a:rPr lang="es-ES" noProof="0"/>
              <a:t>Haga clic para modificar el estilo de título del patrón</a:t>
            </a:r>
            <a:endParaRPr lang="es-ES" noProof="0" dirty="0"/>
          </a:p>
        </p:txBody>
      </p:sp>
      <p:sp>
        <p:nvSpPr>
          <p:cNvPr id="3" name="Marcador de texto 2"/>
          <p:cNvSpPr>
            <a:spLocks noGrp="1"/>
          </p:cNvSpPr>
          <p:nvPr>
            <p:ph type="body" idx="1"/>
          </p:nvPr>
        </p:nvSpPr>
        <p:spPr>
          <a:xfrm>
            <a:off x="1066801" y="5682344"/>
            <a:ext cx="5943600" cy="670832"/>
          </a:xfrm>
        </p:spPr>
        <p:txBody>
          <a:bodyPr rtlCol="0">
            <a:normAutofit/>
          </a:bodyPr>
          <a:lstStyle>
            <a:lvl1pPr marL="0" indent="0">
              <a:spcBef>
                <a:spcPts val="0"/>
              </a:spcBef>
              <a:buNone/>
              <a:defRPr sz="2200" b="1" cap="all" baseline="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es-ES" noProof="0"/>
              <a:t>Haga clic para modificar los estilos de texto del patrón</a:t>
            </a:r>
          </a:p>
        </p:txBody>
      </p:sp>
      <p:sp>
        <p:nvSpPr>
          <p:cNvPr id="9" name="Rectángulo 8"/>
          <p:cNvSpPr/>
          <p:nvPr userDrawn="1"/>
        </p:nvSpPr>
        <p:spPr>
          <a:xfrm>
            <a:off x="7707084"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pic>
        <p:nvPicPr>
          <p:cNvPr id="8" name="Imagen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1948" y="283"/>
            <a:ext cx="4427508" cy="6856286"/>
          </a:xfrm>
          <a:prstGeom prst="rect">
            <a:avLst/>
          </a:prstGeom>
        </p:spPr>
      </p:pic>
    </p:spTree>
    <p:extLst>
      <p:ext uri="{BB962C8B-B14F-4D97-AF65-F5344CB8AC3E}">
        <p14:creationId xmlns:p14="http://schemas.microsoft.com/office/powerpoint/2010/main" val="350677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contenido 2"/>
          <p:cNvSpPr>
            <a:spLocks noGrp="1"/>
          </p:cNvSpPr>
          <p:nvPr>
            <p:ph sz="half" idx="1"/>
          </p:nvPr>
        </p:nvSpPr>
        <p:spPr>
          <a:xfrm>
            <a:off x="1295400" y="1825625"/>
            <a:ext cx="4724400" cy="4117975"/>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contenido 3"/>
          <p:cNvSpPr>
            <a:spLocks noGrp="1"/>
          </p:cNvSpPr>
          <p:nvPr>
            <p:ph sz="half" idx="2"/>
          </p:nvPr>
        </p:nvSpPr>
        <p:spPr>
          <a:xfrm>
            <a:off x="6172199" y="1825625"/>
            <a:ext cx="4724400" cy="4117975"/>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6763CCAA-9978-4A62-AA55-1536343595DA}" type="datetime1">
              <a:rPr lang="es-ES" noProof="0" smtClean="0"/>
              <a:t>12/05/2025</a:t>
            </a:fld>
            <a:endParaRPr lang="es-ES" noProof="0" dirty="0"/>
          </a:p>
        </p:txBody>
      </p:sp>
      <p:sp>
        <p:nvSpPr>
          <p:cNvPr id="7" name="Marcador de número de diapositiva 6"/>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texto 2"/>
          <p:cNvSpPr>
            <a:spLocks noGrp="1"/>
          </p:cNvSpPr>
          <p:nvPr>
            <p:ph type="body" idx="1"/>
          </p:nvPr>
        </p:nvSpPr>
        <p:spPr>
          <a:xfrm>
            <a:off x="1295400" y="1828800"/>
            <a:ext cx="4727448" cy="641350"/>
          </a:xfrm>
        </p:spPr>
        <p:txBody>
          <a:bodyPr rtlCol="0" anchor="ctr">
            <a:normAutofit/>
          </a:bodyPr>
          <a:lstStyle>
            <a:lvl1pPr marL="0" indent="0">
              <a:spcBef>
                <a:spcPts val="0"/>
              </a:spcBef>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contenido 3"/>
          <p:cNvSpPr>
            <a:spLocks noGrp="1"/>
          </p:cNvSpPr>
          <p:nvPr>
            <p:ph sz="half" idx="2"/>
          </p:nvPr>
        </p:nvSpPr>
        <p:spPr>
          <a:xfrm>
            <a:off x="1295400" y="2470151"/>
            <a:ext cx="4727448" cy="3473450"/>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texto 4"/>
          <p:cNvSpPr>
            <a:spLocks noGrp="1"/>
          </p:cNvSpPr>
          <p:nvPr>
            <p:ph type="body" sz="quarter" idx="3"/>
          </p:nvPr>
        </p:nvSpPr>
        <p:spPr>
          <a:xfrm>
            <a:off x="6167628" y="1828800"/>
            <a:ext cx="4727448" cy="641350"/>
          </a:xfrm>
        </p:spPr>
        <p:txBody>
          <a:bodyPr rtlCol="0" anchor="ctr">
            <a:normAutofit/>
          </a:bodyPr>
          <a:lstStyle>
            <a:lvl1pPr marL="0" indent="0">
              <a:spcBef>
                <a:spcPts val="0"/>
              </a:spcBef>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contenido 5"/>
          <p:cNvSpPr>
            <a:spLocks noGrp="1"/>
          </p:cNvSpPr>
          <p:nvPr>
            <p:ph sz="quarter" idx="4"/>
          </p:nvPr>
        </p:nvSpPr>
        <p:spPr>
          <a:xfrm>
            <a:off x="6169152" y="2470151"/>
            <a:ext cx="4727448" cy="3473450"/>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8" name="Marcador de pie de página 7"/>
          <p:cNvSpPr>
            <a:spLocks noGrp="1"/>
          </p:cNvSpPr>
          <p:nvPr>
            <p:ph type="ftr" sz="quarter" idx="11"/>
          </p:nvPr>
        </p:nvSpPr>
        <p:spPr/>
        <p:txBody>
          <a:bodyPr rtlCol="0"/>
          <a:lstStyle/>
          <a:p>
            <a:pPr rtl="0"/>
            <a:r>
              <a:rPr lang="es-ES" noProof="0" dirty="0"/>
              <a:t>Agregar un pie de página</a:t>
            </a:r>
          </a:p>
        </p:txBody>
      </p:sp>
      <p:sp>
        <p:nvSpPr>
          <p:cNvPr id="7" name="Marcador de fecha 6"/>
          <p:cNvSpPr>
            <a:spLocks noGrp="1"/>
          </p:cNvSpPr>
          <p:nvPr>
            <p:ph type="dt" sz="half" idx="10"/>
          </p:nvPr>
        </p:nvSpPr>
        <p:spPr/>
        <p:txBody>
          <a:bodyPr rtlCol="0"/>
          <a:lstStyle/>
          <a:p>
            <a:pPr rtl="0"/>
            <a:fld id="{D6857A07-B087-4D65-8E9D-0EEDD3F32A63}" type="datetime1">
              <a:rPr lang="es-ES" noProof="0" smtClean="0"/>
              <a:t>12/05/2025</a:t>
            </a:fld>
            <a:endParaRPr lang="es-ES" noProof="0" dirty="0"/>
          </a:p>
        </p:txBody>
      </p:sp>
      <p:sp>
        <p:nvSpPr>
          <p:cNvPr id="9" name="Marcador de número de diapositiva 8"/>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4" name="Marcador de pie de página 3"/>
          <p:cNvSpPr>
            <a:spLocks noGrp="1"/>
          </p:cNvSpPr>
          <p:nvPr>
            <p:ph type="ftr" sz="quarter" idx="11"/>
          </p:nvPr>
        </p:nvSpPr>
        <p:spPr/>
        <p:txBody>
          <a:bodyPr rtlCol="0"/>
          <a:lstStyle/>
          <a:p>
            <a:pPr rtl="0"/>
            <a:r>
              <a:rPr lang="es-ES" noProof="0" dirty="0"/>
              <a:t>Agregar un pie de página</a:t>
            </a:r>
          </a:p>
        </p:txBody>
      </p:sp>
      <p:sp>
        <p:nvSpPr>
          <p:cNvPr id="3" name="Marcador de fecha 2"/>
          <p:cNvSpPr>
            <a:spLocks noGrp="1"/>
          </p:cNvSpPr>
          <p:nvPr>
            <p:ph type="dt" sz="half" idx="10"/>
          </p:nvPr>
        </p:nvSpPr>
        <p:spPr/>
        <p:txBody>
          <a:bodyPr rtlCol="0"/>
          <a:lstStyle/>
          <a:p>
            <a:pPr rtl="0"/>
            <a:fld id="{D608CDFF-A8FD-40B7-81D0-60A7F2B554AD}" type="datetime1">
              <a:rPr lang="es-ES" noProof="0" smtClean="0"/>
              <a:t>12/05/2025</a:t>
            </a:fld>
            <a:endParaRPr lang="es-ES" noProof="0" dirty="0"/>
          </a:p>
        </p:txBody>
      </p:sp>
      <p:sp>
        <p:nvSpPr>
          <p:cNvPr id="5" name="Marcador de número de diapositiva 4"/>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Marcador de pie de página 2"/>
          <p:cNvSpPr>
            <a:spLocks noGrp="1"/>
          </p:cNvSpPr>
          <p:nvPr>
            <p:ph type="ftr" sz="quarter" idx="11"/>
          </p:nvPr>
        </p:nvSpPr>
        <p:spPr/>
        <p:txBody>
          <a:bodyPr rtlCol="0"/>
          <a:lstStyle/>
          <a:p>
            <a:pPr rtl="0"/>
            <a:r>
              <a:rPr lang="es-ES" noProof="0" dirty="0"/>
              <a:t>Agregar un pie de página</a:t>
            </a:r>
          </a:p>
        </p:txBody>
      </p:sp>
      <p:sp>
        <p:nvSpPr>
          <p:cNvPr id="2" name="Marcador de fecha 1"/>
          <p:cNvSpPr>
            <a:spLocks noGrp="1"/>
          </p:cNvSpPr>
          <p:nvPr>
            <p:ph type="dt" sz="half" idx="10"/>
          </p:nvPr>
        </p:nvSpPr>
        <p:spPr/>
        <p:txBody>
          <a:bodyPr rtlCol="0"/>
          <a:lstStyle/>
          <a:p>
            <a:pPr rtl="0"/>
            <a:fld id="{94EF1E1E-4877-4B72-B36F-C4784E804B4E}" type="datetime1">
              <a:rPr lang="es-ES" noProof="0" smtClean="0"/>
              <a:t>12/05/2025</a:t>
            </a:fld>
            <a:endParaRPr lang="es-ES" noProof="0" dirty="0"/>
          </a:p>
        </p:txBody>
      </p:sp>
      <p:sp>
        <p:nvSpPr>
          <p:cNvPr id="4" name="Marcador de número de diapositiva 3"/>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pic>
        <p:nvPicPr>
          <p:cNvPr id="9" name="Imagen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2" name="Título 1"/>
          <p:cNvSpPr>
            <a:spLocks noGrp="1"/>
          </p:cNvSpPr>
          <p:nvPr>
            <p:ph type="title"/>
          </p:nvPr>
        </p:nvSpPr>
        <p:spPr>
          <a:xfrm>
            <a:off x="8229601" y="2514600"/>
            <a:ext cx="3474720" cy="1600200"/>
          </a:xfrm>
        </p:spPr>
        <p:txBody>
          <a:bodyPr rtlCol="0" anchor="b">
            <a:noAutofit/>
          </a:bodyPr>
          <a:lstStyle>
            <a:lvl1pPr>
              <a:defRPr sz="2900">
                <a:solidFill>
                  <a:schemeClr val="accent1">
                    <a:lumMod val="75000"/>
                  </a:schemeClr>
                </a:solidFill>
              </a:defRPr>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a:xfrm>
            <a:off x="790302" y="685800"/>
            <a:ext cx="6126480" cy="54864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texto 3"/>
          <p:cNvSpPr>
            <a:spLocks noGrp="1"/>
          </p:cNvSpPr>
          <p:nvPr>
            <p:ph type="body" sz="half" idx="2"/>
          </p:nvPr>
        </p:nvSpPr>
        <p:spPr>
          <a:xfrm>
            <a:off x="8229600" y="4343400"/>
            <a:ext cx="3474720" cy="1188720"/>
          </a:xfrm>
        </p:spPr>
        <p:txBody>
          <a:bodyPr rtlCol="0">
            <a:normAutofit/>
          </a:bodyPr>
          <a:lstStyle>
            <a:lvl1pPr marL="0" indent="0">
              <a:spcBef>
                <a:spcPts val="8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10" name="Rectángulo 9"/>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1C1C22DE-4FD6-490F-BA71-CA79D836B52C}" type="datetime1">
              <a:rPr lang="es-ES" noProof="0" smtClean="0"/>
              <a:t>12/05/2025</a:t>
            </a:fld>
            <a:endParaRPr lang="es-ES" noProof="0" dirty="0"/>
          </a:p>
        </p:txBody>
      </p:sp>
      <p:sp>
        <p:nvSpPr>
          <p:cNvPr id="7" name="Marcador de número de diapositiva 6"/>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pic>
        <p:nvPicPr>
          <p:cNvPr id="8" name="Imagen 7"/>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2" name="Título 1"/>
          <p:cNvSpPr>
            <a:spLocks noGrp="1"/>
          </p:cNvSpPr>
          <p:nvPr>
            <p:ph type="title"/>
          </p:nvPr>
        </p:nvSpPr>
        <p:spPr>
          <a:xfrm>
            <a:off x="8229600" y="2514600"/>
            <a:ext cx="3474720" cy="1600200"/>
          </a:xfrm>
        </p:spPr>
        <p:txBody>
          <a:bodyPr rtlCol="0" anchor="b">
            <a:noAutofit/>
          </a:bodyPr>
          <a:lstStyle>
            <a:lvl1pPr>
              <a:defRPr sz="2900">
                <a:solidFill>
                  <a:schemeClr val="accent1">
                    <a:lumMod val="75000"/>
                  </a:schemeClr>
                </a:solidFill>
              </a:defRPr>
            </a:lvl1pPr>
          </a:lstStyle>
          <a:p>
            <a:pPr rtl="0"/>
            <a:r>
              <a:rPr lang="es-ES" noProof="0"/>
              <a:t>Haga clic para modificar el estilo de título del patrón</a:t>
            </a:r>
            <a:endParaRPr lang="es-ES" noProof="0" dirty="0"/>
          </a:p>
        </p:txBody>
      </p:sp>
      <p:sp>
        <p:nvSpPr>
          <p:cNvPr id="3" name="Marcador de posición de imagen 2" descr="Marcador de posición vacío para agregar una imagen. Haga clic en el marcador de posición y seleccione la imagen que desee agregar"/>
          <p:cNvSpPr>
            <a:spLocks noGrp="1"/>
          </p:cNvSpPr>
          <p:nvPr>
            <p:ph type="pic" idx="1"/>
          </p:nvPr>
        </p:nvSpPr>
        <p:spPr>
          <a:xfrm>
            <a:off x="0" y="1325880"/>
            <a:ext cx="6858000" cy="4206240"/>
          </a:xfrm>
          <a:solidFill>
            <a:schemeClr val="bg2"/>
          </a:solidFill>
          <a:effectLst>
            <a:outerShdw blurRad="63500" sx="101000" sy="101000" algn="ctr" rotWithShape="0">
              <a:prstClr val="black">
                <a:alpha val="15000"/>
              </a:prstClr>
            </a:outerShdw>
          </a:effectLst>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4" name="Marcador de texto 3"/>
          <p:cNvSpPr>
            <a:spLocks noGrp="1"/>
          </p:cNvSpPr>
          <p:nvPr>
            <p:ph type="body" sz="half" idx="2"/>
          </p:nvPr>
        </p:nvSpPr>
        <p:spPr>
          <a:xfrm>
            <a:off x="8229600" y="4343400"/>
            <a:ext cx="3474720" cy="1188720"/>
          </a:xfrm>
        </p:spPr>
        <p:txBody>
          <a:bodyPr rtlCol="0">
            <a:normAutofit/>
          </a:bodyPr>
          <a:lstStyle>
            <a:lvl1pPr marL="0" indent="0">
              <a:spcBef>
                <a:spcPts val="8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2E9AA73D-5708-4E7B-A33B-1145266FF154}" type="datetime1">
              <a:rPr lang="es-ES" noProof="0" smtClean="0"/>
              <a:t>12/05/2025</a:t>
            </a:fld>
            <a:endParaRPr lang="es-ES" noProof="0" dirty="0"/>
          </a:p>
        </p:txBody>
      </p:sp>
      <p:sp>
        <p:nvSpPr>
          <p:cNvPr id="7" name="Marcador de número de diapositiva 6"/>
          <p:cNvSpPr>
            <a:spLocks noGrp="1"/>
          </p:cNvSpPr>
          <p:nvPr>
            <p:ph type="sldNum" sz="quarter" idx="12"/>
          </p:nvPr>
        </p:nvSpPr>
        <p:spPr/>
        <p:txBody>
          <a:bodyPr rtlCol="0"/>
          <a:lstStyle/>
          <a:p>
            <a:pPr rtl="0"/>
            <a:fld id="{E31375A4-56A4-47D6-9801-1991572033F7}" type="slidenum">
              <a:rPr lang="es-ES" noProof="0" smtClean="0"/>
              <a:t>‹Nº›</a:t>
            </a:fld>
            <a:endParaRPr lang="es-ES" noProof="0" dirty="0"/>
          </a:p>
        </p:txBody>
      </p:sp>
      <p:sp>
        <p:nvSpPr>
          <p:cNvPr id="11" name="Rectángulo 10"/>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95400" y="381000"/>
            <a:ext cx="9601200" cy="1143000"/>
          </a:xfrm>
          <a:prstGeom prst="rect">
            <a:avLst/>
          </a:prstGeom>
        </p:spPr>
        <p:txBody>
          <a:bodyPr vert="horz" lIns="91440" tIns="45720" rIns="91440" bIns="45720" rtlCol="0" anchor="b">
            <a:normAutofit/>
          </a:bodyPr>
          <a:lstStyle/>
          <a:p>
            <a:pPr rtl="0"/>
            <a:r>
              <a:rPr lang="es-ES" noProof="0" dirty="0"/>
              <a:t>Haga clic para modificar el estilo de título del patrón</a:t>
            </a:r>
          </a:p>
        </p:txBody>
      </p:sp>
      <p:sp>
        <p:nvSpPr>
          <p:cNvPr id="3" name="Marcador de texto 2"/>
          <p:cNvSpPr>
            <a:spLocks noGrp="1"/>
          </p:cNvSpPr>
          <p:nvPr>
            <p:ph type="body" idx="1"/>
          </p:nvPr>
        </p:nvSpPr>
        <p:spPr>
          <a:xfrm>
            <a:off x="1295400" y="1828800"/>
            <a:ext cx="9601200" cy="4114800"/>
          </a:xfrm>
          <a:prstGeom prst="rect">
            <a:avLst/>
          </a:prstGeom>
        </p:spPr>
        <p:txBody>
          <a:bodyPr vert="horz" lIns="91440" tIns="45720" rIns="91440" bIns="45720" rtlCol="0">
            <a:normAutofit/>
          </a:bodyPr>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5" name="Marcador de pie de página 4"/>
          <p:cNvSpPr>
            <a:spLocks noGrp="1"/>
          </p:cNvSpPr>
          <p:nvPr>
            <p:ph type="ftr" sz="quarter" idx="3"/>
          </p:nvPr>
        </p:nvSpPr>
        <p:spPr>
          <a:xfrm>
            <a:off x="1295400" y="6419462"/>
            <a:ext cx="5181600" cy="238902"/>
          </a:xfrm>
          <a:prstGeom prst="rect">
            <a:avLst/>
          </a:prstGeom>
        </p:spPr>
        <p:txBody>
          <a:bodyPr vert="horz" lIns="91440" tIns="45720" rIns="91440" bIns="45720" rtlCol="0" anchor="ctr"/>
          <a:lstStyle>
            <a:lvl1pPr algn="l">
              <a:defRPr sz="1100">
                <a:solidFill>
                  <a:schemeClr val="tx1"/>
                </a:solidFill>
              </a:defRPr>
            </a:lvl1pPr>
          </a:lstStyle>
          <a:p>
            <a:pPr rtl="0"/>
            <a:r>
              <a:rPr lang="es-ES" noProof="0" dirty="0"/>
              <a:t>Agregar un pie de página</a:t>
            </a:r>
          </a:p>
        </p:txBody>
      </p:sp>
      <p:sp>
        <p:nvSpPr>
          <p:cNvPr id="4" name="Marcador de fecha 3"/>
          <p:cNvSpPr>
            <a:spLocks noGrp="1"/>
          </p:cNvSpPr>
          <p:nvPr>
            <p:ph type="dt" sz="half" idx="2"/>
          </p:nvPr>
        </p:nvSpPr>
        <p:spPr>
          <a:xfrm>
            <a:off x="8556170" y="6419462"/>
            <a:ext cx="1351383" cy="238902"/>
          </a:xfrm>
          <a:prstGeom prst="rect">
            <a:avLst/>
          </a:prstGeom>
        </p:spPr>
        <p:txBody>
          <a:bodyPr vert="horz" lIns="91440" tIns="45720" rIns="91440" bIns="45720" rtlCol="0" anchor="ctr"/>
          <a:lstStyle>
            <a:lvl1pPr algn="r">
              <a:defRPr sz="1100">
                <a:solidFill>
                  <a:schemeClr val="tx1"/>
                </a:solidFill>
              </a:defRPr>
            </a:lvl1pPr>
          </a:lstStyle>
          <a:p>
            <a:pPr rtl="0"/>
            <a:fld id="{A8FB1985-6357-45A8-863F-C37745456400}" type="datetime1">
              <a:rPr lang="es-ES" noProof="0" smtClean="0"/>
              <a:t>12/05/2025</a:t>
            </a:fld>
            <a:endParaRPr lang="es-ES" noProof="0" dirty="0"/>
          </a:p>
        </p:txBody>
      </p:sp>
      <p:sp>
        <p:nvSpPr>
          <p:cNvPr id="6" name="Marcador de número de diapositiva 5"/>
          <p:cNvSpPr>
            <a:spLocks noGrp="1"/>
          </p:cNvSpPr>
          <p:nvPr>
            <p:ph type="sldNum" sz="quarter" idx="4"/>
          </p:nvPr>
        </p:nvSpPr>
        <p:spPr>
          <a:xfrm>
            <a:off x="10198358" y="6419462"/>
            <a:ext cx="698241" cy="238902"/>
          </a:xfrm>
          <a:prstGeom prst="rect">
            <a:avLst/>
          </a:prstGeom>
        </p:spPr>
        <p:txBody>
          <a:bodyPr vert="horz" lIns="91440" tIns="45720" rIns="91440" bIns="45720" rtlCol="0" anchor="ctr"/>
          <a:lstStyle>
            <a:lvl1pPr algn="r">
              <a:defRPr sz="1100">
                <a:solidFill>
                  <a:schemeClr val="tx1"/>
                </a:solidFill>
              </a:defRPr>
            </a:lvl1pPr>
          </a:lstStyle>
          <a:p>
            <a:pPr rtl="0"/>
            <a:fld id="{E31375A4-56A4-47D6-9801-1991572033F7}" type="slidenum">
              <a:rPr lang="es-ES" noProof="0" smtClean="0"/>
              <a:pPr rtl="0"/>
              <a:t>‹Nº›</a:t>
            </a:fld>
            <a:endParaRPr lang="es-ES" noProof="0" dirty="0"/>
          </a:p>
        </p:txBody>
      </p:sp>
      <p:sp>
        <p:nvSpPr>
          <p:cNvPr id="8" name="Rectángulo 7"/>
          <p:cNvSpPr/>
          <p:nvPr userDrawn="1"/>
        </p:nvSpPr>
        <p:spPr>
          <a:xfrm>
            <a:off x="0" y="6257036"/>
            <a:ext cx="12192000" cy="54864"/>
          </a:xfrm>
          <a:prstGeom prst="rect">
            <a:avLst/>
          </a:prstGeom>
          <a:ln>
            <a:noFill/>
          </a:ln>
          <a:effectLst>
            <a:innerShdw blurRad="25400" dist="12700" dir="162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cap="all" baseline="0">
          <a:solidFill>
            <a:schemeClr val="accent1"/>
          </a:solidFill>
          <a:effectLst>
            <a:outerShdw blurRad="38100" dist="25400" dir="18900000" algn="bl" rotWithShape="0">
              <a:schemeClr val="bg1">
                <a:alpha val="80000"/>
              </a:schemeClr>
            </a:outerShdw>
          </a:effectLst>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buClr>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accent1"/>
        </a:buClr>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5pPr>
      <a:lvl6pPr marL="182880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6pPr>
      <a:lvl7pPr marL="210312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7pPr>
      <a:lvl8pPr marL="2377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8pPr>
      <a:lvl9pPr marL="2423160" indent="0" algn="l" defTabSz="914400" rtl="0" eaLnBrk="1" latinLnBrk="0" hangingPunct="1">
        <a:lnSpc>
          <a:spcPct val="90000"/>
        </a:lnSpc>
        <a:spcBef>
          <a:spcPts val="800"/>
        </a:spcBef>
        <a:buClr>
          <a:schemeClr val="accent1"/>
        </a:buClr>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10"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6DE32-87FB-9275-F618-EBAEEE86DAF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D4700F8-D03D-DFAA-F7FB-0209886D3FA4}"/>
              </a:ext>
            </a:extLst>
          </p:cNvPr>
          <p:cNvSpPr>
            <a:spLocks noGrp="1"/>
          </p:cNvSpPr>
          <p:nvPr>
            <p:ph type="ctrTitle"/>
          </p:nvPr>
        </p:nvSpPr>
        <p:spPr>
          <a:xfrm>
            <a:off x="492154" y="2346593"/>
            <a:ext cx="11207692" cy="2498598"/>
          </a:xfrm>
        </p:spPr>
        <p:txBody>
          <a:bodyPr rtlCol="0">
            <a:noAutofit/>
          </a:bodyPr>
          <a:lstStyle/>
          <a:p>
            <a:pPr algn="ctr" rtl="0"/>
            <a:r>
              <a:rPr lang="es-ES" sz="6000"/>
              <a:t>NOVEDADES DEL REGLAMENTO DE EXTRANJERIA RD 1155/2024 DE 19 DE NOVIEMBRE</a:t>
            </a:r>
            <a:endParaRPr lang="es-ES" sz="6000" dirty="0"/>
          </a:p>
        </p:txBody>
      </p:sp>
      <p:sp>
        <p:nvSpPr>
          <p:cNvPr id="3" name="Subtítulo 2">
            <a:extLst>
              <a:ext uri="{FF2B5EF4-FFF2-40B4-BE49-F238E27FC236}">
                <a16:creationId xmlns:a16="http://schemas.microsoft.com/office/drawing/2014/main" id="{1AD102B6-BBAE-9CD2-A274-06FAD68448EA}"/>
              </a:ext>
            </a:extLst>
          </p:cNvPr>
          <p:cNvSpPr>
            <a:spLocks noGrp="1"/>
          </p:cNvSpPr>
          <p:nvPr>
            <p:ph type="subTitle" idx="1"/>
          </p:nvPr>
        </p:nvSpPr>
        <p:spPr>
          <a:xfrm>
            <a:off x="1066800" y="5209563"/>
            <a:ext cx="10058400" cy="516634"/>
          </a:xfrm>
        </p:spPr>
        <p:txBody>
          <a:bodyPr rtlCol="0">
            <a:normAutofit lnSpcReduction="10000"/>
          </a:bodyPr>
          <a:lstStyle/>
          <a:p>
            <a:pPr rtl="0"/>
            <a:r>
              <a:rPr lang="es-ES">
                <a:solidFill>
                  <a:schemeClr val="accent1">
                    <a:lumMod val="75000"/>
                  </a:schemeClr>
                </a:solidFill>
              </a:rPr>
              <a:t>DAVID QUEROL SANCHEZ</a:t>
            </a:r>
          </a:p>
          <a:p>
            <a:pPr rtl="0"/>
            <a:r>
              <a:rPr lang="es-ES" sz="1200"/>
              <a:t>dquerol@icab.cat | www.extranjeria.cat</a:t>
            </a:r>
            <a:endParaRPr lang="es-ES" sz="1200" dirty="0">
              <a:solidFill>
                <a:schemeClr val="accent1">
                  <a:lumMod val="75000"/>
                </a:schemeClr>
              </a:solidFill>
            </a:endParaRPr>
          </a:p>
        </p:txBody>
      </p:sp>
      <p:pic>
        <p:nvPicPr>
          <p:cNvPr id="1026" name="Picture 2" descr="Home - Tribunal Arbitral de Barcelona">
            <a:extLst>
              <a:ext uri="{FF2B5EF4-FFF2-40B4-BE49-F238E27FC236}">
                <a16:creationId xmlns:a16="http://schemas.microsoft.com/office/drawing/2014/main" id="{D857AB49-A862-14F7-30B7-ADA6F50881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3164" y="280922"/>
            <a:ext cx="2065671" cy="2065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19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A2B44-4044-40E7-18EC-E0373A7DCCC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B1404FC-A08D-D599-1E7E-8F7857681BED}"/>
              </a:ext>
            </a:extLst>
          </p:cNvPr>
          <p:cNvSpPr>
            <a:spLocks noGrp="1"/>
          </p:cNvSpPr>
          <p:nvPr>
            <p:ph type="title"/>
          </p:nvPr>
        </p:nvSpPr>
        <p:spPr/>
        <p:txBody>
          <a:bodyPr/>
          <a:lstStyle/>
          <a:p>
            <a:r>
              <a:rPr lang="es-ES" dirty="0"/>
              <a:t>Tránsito aeroportuario – art. 29 y </a:t>
            </a:r>
            <a:r>
              <a:rPr lang="es-ES" dirty="0" err="1"/>
              <a:t>ss</a:t>
            </a:r>
            <a:endParaRPr lang="es-ES" dirty="0"/>
          </a:p>
        </p:txBody>
      </p:sp>
      <p:sp>
        <p:nvSpPr>
          <p:cNvPr id="3" name="Marcador de contenido 2">
            <a:extLst>
              <a:ext uri="{FF2B5EF4-FFF2-40B4-BE49-F238E27FC236}">
                <a16:creationId xmlns:a16="http://schemas.microsoft.com/office/drawing/2014/main" id="{A7080ED6-F1D2-D1D4-F40F-5C83E32D7687}"/>
              </a:ext>
            </a:extLst>
          </p:cNvPr>
          <p:cNvSpPr>
            <a:spLocks noGrp="1"/>
          </p:cNvSpPr>
          <p:nvPr>
            <p:ph idx="1"/>
          </p:nvPr>
        </p:nvSpPr>
        <p:spPr>
          <a:xfrm>
            <a:off x="1295400" y="1710267"/>
            <a:ext cx="9601200" cy="4233333"/>
          </a:xfrm>
        </p:spPr>
        <p:txBody>
          <a:bodyPr>
            <a:normAutofit/>
          </a:bodyPr>
          <a:lstStyle/>
          <a:p>
            <a:pPr marL="216000" algn="just">
              <a:lnSpc>
                <a:spcPct val="120000"/>
              </a:lnSpc>
              <a:spcBef>
                <a:spcPts val="600"/>
              </a:spcBef>
            </a:pPr>
            <a:r>
              <a:rPr lang="es-ES" sz="2400" dirty="0"/>
              <a:t>Escalas en España hacia país de fuera de la zona Schengen</a:t>
            </a:r>
          </a:p>
          <a:p>
            <a:pPr marL="216000" algn="just">
              <a:lnSpc>
                <a:spcPct val="120000"/>
              </a:lnSpc>
              <a:spcBef>
                <a:spcPts val="600"/>
              </a:spcBef>
            </a:pPr>
            <a:r>
              <a:rPr lang="es-ES" sz="2400" dirty="0"/>
              <a:t>Lista países que precisan visado distingue por el origen del vuelo</a:t>
            </a:r>
          </a:p>
          <a:p>
            <a:pPr marL="216000" algn="just">
              <a:lnSpc>
                <a:spcPct val="120000"/>
              </a:lnSpc>
              <a:spcBef>
                <a:spcPts val="600"/>
              </a:spcBef>
            </a:pPr>
            <a:r>
              <a:rPr lang="es-ES" sz="2400" dirty="0"/>
              <a:t>Personas procedentes de aeropuertos Schengen (12 países): Afganistán, Sri Lanka….</a:t>
            </a:r>
          </a:p>
          <a:p>
            <a:pPr marL="216000" algn="just">
              <a:lnSpc>
                <a:spcPct val="120000"/>
              </a:lnSpc>
              <a:spcBef>
                <a:spcPts val="600"/>
              </a:spcBef>
            </a:pPr>
            <a:r>
              <a:rPr lang="es-ES" sz="2400" dirty="0"/>
              <a:t>Personas procedentes de fuera de Schengen (27 países): Burkina Faso, Cuba…</a:t>
            </a:r>
          </a:p>
          <a:p>
            <a:pPr marL="216000" algn="just">
              <a:lnSpc>
                <a:spcPct val="120000"/>
              </a:lnSpc>
              <a:spcBef>
                <a:spcPts val="600"/>
              </a:spcBef>
            </a:pPr>
            <a:r>
              <a:rPr lang="es-ES" sz="2400" dirty="0"/>
              <a:t>¿Principio reciprocidad?</a:t>
            </a:r>
          </a:p>
          <a:p>
            <a:pPr marL="216000" algn="just">
              <a:lnSpc>
                <a:spcPct val="120000"/>
              </a:lnSpc>
              <a:spcBef>
                <a:spcPts val="600"/>
              </a:spcBef>
            </a:pPr>
            <a:r>
              <a:rPr lang="es-ES" sz="2400" dirty="0"/>
              <a:t>Documentación, la misma que para un visado </a:t>
            </a:r>
            <a:r>
              <a:rPr lang="es-ES" sz="2400" dirty="0" err="1"/>
              <a:t>Schegen</a:t>
            </a:r>
            <a:endParaRPr lang="es-ES" sz="2400" dirty="0"/>
          </a:p>
          <a:p>
            <a:pPr marL="216000" algn="just">
              <a:lnSpc>
                <a:spcPct val="120000"/>
              </a:lnSpc>
              <a:spcBef>
                <a:spcPts val="600"/>
              </a:spcBef>
            </a:pPr>
            <a:endParaRPr lang="es-ES" dirty="0"/>
          </a:p>
        </p:txBody>
      </p:sp>
    </p:spTree>
    <p:extLst>
      <p:ext uri="{BB962C8B-B14F-4D97-AF65-F5344CB8AC3E}">
        <p14:creationId xmlns:p14="http://schemas.microsoft.com/office/powerpoint/2010/main" val="62607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451409-4318-497A-6E6B-6351B111EAF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D68677F-FE98-4168-1738-8B4E895A8B31}"/>
              </a:ext>
            </a:extLst>
          </p:cNvPr>
          <p:cNvSpPr>
            <a:spLocks noGrp="1"/>
          </p:cNvSpPr>
          <p:nvPr>
            <p:ph type="title"/>
          </p:nvPr>
        </p:nvSpPr>
        <p:spPr/>
        <p:txBody>
          <a:bodyPr/>
          <a:lstStyle/>
          <a:p>
            <a:r>
              <a:rPr lang="es-ES" dirty="0"/>
              <a:t>Corta duración – art. 30 y </a:t>
            </a:r>
            <a:r>
              <a:rPr lang="es-ES" dirty="0" err="1"/>
              <a:t>ss</a:t>
            </a:r>
            <a:endParaRPr lang="es-ES" dirty="0"/>
          </a:p>
        </p:txBody>
      </p:sp>
      <p:sp>
        <p:nvSpPr>
          <p:cNvPr id="3" name="Marcador de contenido 2">
            <a:extLst>
              <a:ext uri="{FF2B5EF4-FFF2-40B4-BE49-F238E27FC236}">
                <a16:creationId xmlns:a16="http://schemas.microsoft.com/office/drawing/2014/main" id="{BA7DA426-F6D9-E388-4F9A-3CC2A6596A8F}"/>
              </a:ext>
            </a:extLst>
          </p:cNvPr>
          <p:cNvSpPr>
            <a:spLocks noGrp="1"/>
          </p:cNvSpPr>
          <p:nvPr>
            <p:ph idx="1"/>
          </p:nvPr>
        </p:nvSpPr>
        <p:spPr>
          <a:xfrm>
            <a:off x="1295399" y="1710267"/>
            <a:ext cx="10473267" cy="4233333"/>
          </a:xfrm>
        </p:spPr>
        <p:txBody>
          <a:bodyPr>
            <a:normAutofit fontScale="92500" lnSpcReduction="10000"/>
          </a:bodyPr>
          <a:lstStyle/>
          <a:p>
            <a:pPr marL="216000" algn="just">
              <a:lnSpc>
                <a:spcPct val="120000"/>
              </a:lnSpc>
              <a:spcBef>
                <a:spcPts val="600"/>
              </a:spcBef>
            </a:pPr>
            <a:r>
              <a:rPr lang="es-ES" sz="2400" dirty="0"/>
              <a:t>90 días en periodo de 180 días</a:t>
            </a:r>
          </a:p>
          <a:p>
            <a:pPr marL="216000" algn="just">
              <a:lnSpc>
                <a:spcPct val="120000"/>
              </a:lnSpc>
              <a:spcBef>
                <a:spcPts val="600"/>
              </a:spcBef>
            </a:pPr>
            <a:r>
              <a:rPr lang="es-ES" sz="2400" dirty="0"/>
              <a:t>Se cuentan desde el último día hacia atrás – clave: CALCULADOR SCHENGEN</a:t>
            </a:r>
          </a:p>
          <a:p>
            <a:pPr marL="216000" algn="just">
              <a:lnSpc>
                <a:spcPct val="120000"/>
              </a:lnSpc>
              <a:spcBef>
                <a:spcPts val="600"/>
              </a:spcBef>
            </a:pPr>
            <a:r>
              <a:rPr lang="es-ES" sz="2400" dirty="0"/>
              <a:t>Dos tipos</a:t>
            </a:r>
          </a:p>
          <a:p>
            <a:pPr marL="536040" lvl="1" algn="just">
              <a:lnSpc>
                <a:spcPct val="120000"/>
              </a:lnSpc>
              <a:spcBef>
                <a:spcPts val="600"/>
              </a:spcBef>
            </a:pPr>
            <a:r>
              <a:rPr lang="es-ES" dirty="0"/>
              <a:t>Visado uniforme: cualquier estado, una o múltiple entrada</a:t>
            </a:r>
          </a:p>
          <a:p>
            <a:pPr marL="536040" lvl="1" algn="just">
              <a:lnSpc>
                <a:spcPct val="120000"/>
              </a:lnSpc>
              <a:spcBef>
                <a:spcPts val="600"/>
              </a:spcBef>
            </a:pPr>
            <a:r>
              <a:rPr lang="es-ES" dirty="0"/>
              <a:t>Visado valides territorial limitada – uno o más estados de la Zona Schengen</a:t>
            </a:r>
          </a:p>
          <a:p>
            <a:pPr marL="216000" algn="just">
              <a:lnSpc>
                <a:spcPct val="120000"/>
              </a:lnSpc>
              <a:spcBef>
                <a:spcPts val="600"/>
              </a:spcBef>
            </a:pPr>
            <a:r>
              <a:rPr lang="es-ES" dirty="0"/>
              <a:t>Visados expedidos en fronteras – los emite la Dirección general de Policía – excepción debidamente acreditada o por encomienda del MAEC.</a:t>
            </a:r>
          </a:p>
          <a:p>
            <a:pPr marL="216000" algn="just">
              <a:lnSpc>
                <a:spcPct val="120000"/>
              </a:lnSpc>
              <a:spcBef>
                <a:spcPts val="600"/>
              </a:spcBef>
            </a:pPr>
            <a:r>
              <a:rPr lang="es-ES" dirty="0"/>
              <a:t>Prórroga – se puede prorrogar cuando existan razones humanitarias o fuerza mayor que impidan abandonar territorio, o razones personales graves.</a:t>
            </a:r>
          </a:p>
          <a:p>
            <a:pPr marL="216000" algn="just">
              <a:lnSpc>
                <a:spcPct val="120000"/>
              </a:lnSpc>
              <a:spcBef>
                <a:spcPts val="600"/>
              </a:spcBef>
            </a:pPr>
            <a:r>
              <a:rPr lang="es-ES" dirty="0"/>
              <a:t>Máximo hasta 90 días. Lo hace Policía (de dónde se encuentre). Creo que se tiene que acreditar 188 al día*</a:t>
            </a:r>
          </a:p>
          <a:p>
            <a:pPr marL="536040" lvl="1" algn="just">
              <a:lnSpc>
                <a:spcPct val="120000"/>
              </a:lnSpc>
              <a:spcBef>
                <a:spcPts val="600"/>
              </a:spcBef>
            </a:pPr>
            <a:endParaRPr lang="es-ES" dirty="0"/>
          </a:p>
        </p:txBody>
      </p:sp>
    </p:spTree>
    <p:extLst>
      <p:ext uri="{BB962C8B-B14F-4D97-AF65-F5344CB8AC3E}">
        <p14:creationId xmlns:p14="http://schemas.microsoft.com/office/powerpoint/2010/main" val="950040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C7696-2577-C60C-F04E-7E4938B7099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9006451-242D-AD59-B527-CCF5619B3811}"/>
              </a:ext>
            </a:extLst>
          </p:cNvPr>
          <p:cNvSpPr>
            <a:spLocks noGrp="1"/>
          </p:cNvSpPr>
          <p:nvPr>
            <p:ph type="title"/>
          </p:nvPr>
        </p:nvSpPr>
        <p:spPr/>
        <p:txBody>
          <a:bodyPr/>
          <a:lstStyle/>
          <a:p>
            <a:r>
              <a:rPr lang="es-ES" dirty="0"/>
              <a:t>Larga duración – art. 34 y </a:t>
            </a:r>
            <a:r>
              <a:rPr lang="es-ES" dirty="0" err="1"/>
              <a:t>ss</a:t>
            </a:r>
            <a:endParaRPr lang="es-ES" dirty="0"/>
          </a:p>
        </p:txBody>
      </p:sp>
      <p:sp>
        <p:nvSpPr>
          <p:cNvPr id="3" name="Marcador de contenido 2">
            <a:extLst>
              <a:ext uri="{FF2B5EF4-FFF2-40B4-BE49-F238E27FC236}">
                <a16:creationId xmlns:a16="http://schemas.microsoft.com/office/drawing/2014/main" id="{A1A4E881-05E9-4506-357F-0314E04E51E5}"/>
              </a:ext>
            </a:extLst>
          </p:cNvPr>
          <p:cNvSpPr>
            <a:spLocks noGrp="1"/>
          </p:cNvSpPr>
          <p:nvPr>
            <p:ph idx="1"/>
          </p:nvPr>
        </p:nvSpPr>
        <p:spPr>
          <a:xfrm>
            <a:off x="1295400" y="1710267"/>
            <a:ext cx="9601200" cy="4233333"/>
          </a:xfrm>
        </p:spPr>
        <p:txBody>
          <a:bodyPr>
            <a:normAutofit/>
          </a:bodyPr>
          <a:lstStyle/>
          <a:p>
            <a:pPr marL="216000" algn="just">
              <a:lnSpc>
                <a:spcPct val="120000"/>
              </a:lnSpc>
              <a:spcBef>
                <a:spcPts val="600"/>
              </a:spcBef>
            </a:pPr>
            <a:r>
              <a:rPr lang="es-ES" sz="2400" dirty="0"/>
              <a:t>Por estudios, movilidad de alumnos, servicios de voluntariado o actividades formativas.</a:t>
            </a:r>
          </a:p>
          <a:p>
            <a:pPr marL="216000" algn="just">
              <a:lnSpc>
                <a:spcPct val="120000"/>
              </a:lnSpc>
              <a:spcBef>
                <a:spcPts val="600"/>
              </a:spcBef>
            </a:pPr>
            <a:r>
              <a:rPr lang="es-ES" sz="2400" dirty="0"/>
              <a:t>Antelación mínima de 60 días al inicio de los estudios, no se indica una máxima.</a:t>
            </a:r>
            <a:endParaRPr lang="es-ES" dirty="0"/>
          </a:p>
        </p:txBody>
      </p:sp>
    </p:spTree>
    <p:extLst>
      <p:ext uri="{BB962C8B-B14F-4D97-AF65-F5344CB8AC3E}">
        <p14:creationId xmlns:p14="http://schemas.microsoft.com/office/powerpoint/2010/main" val="126327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63DC6-3785-2C38-91AC-ECFBA883DA2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42CD515-BBE6-9DAB-5050-B19529AAB02D}"/>
              </a:ext>
            </a:extLst>
          </p:cNvPr>
          <p:cNvSpPr>
            <a:spLocks noGrp="1"/>
          </p:cNvSpPr>
          <p:nvPr>
            <p:ph type="title"/>
          </p:nvPr>
        </p:nvSpPr>
        <p:spPr/>
        <p:txBody>
          <a:bodyPr/>
          <a:lstStyle/>
          <a:p>
            <a:r>
              <a:rPr lang="es-ES" dirty="0"/>
              <a:t>Residencia – art. 37 y </a:t>
            </a:r>
            <a:r>
              <a:rPr lang="es-ES" dirty="0" err="1"/>
              <a:t>ss</a:t>
            </a:r>
            <a:endParaRPr lang="es-ES" dirty="0"/>
          </a:p>
        </p:txBody>
      </p:sp>
      <p:sp>
        <p:nvSpPr>
          <p:cNvPr id="3" name="Marcador de contenido 2">
            <a:extLst>
              <a:ext uri="{FF2B5EF4-FFF2-40B4-BE49-F238E27FC236}">
                <a16:creationId xmlns:a16="http://schemas.microsoft.com/office/drawing/2014/main" id="{626321C8-8779-A66B-FC82-31EA68670F1D}"/>
              </a:ext>
            </a:extLst>
          </p:cNvPr>
          <p:cNvSpPr>
            <a:spLocks noGrp="1"/>
          </p:cNvSpPr>
          <p:nvPr>
            <p:ph idx="1"/>
          </p:nvPr>
        </p:nvSpPr>
        <p:spPr>
          <a:xfrm>
            <a:off x="1295400" y="1710267"/>
            <a:ext cx="9601200" cy="4233333"/>
          </a:xfrm>
        </p:spPr>
        <p:txBody>
          <a:bodyPr>
            <a:normAutofit/>
          </a:bodyPr>
          <a:lstStyle/>
          <a:p>
            <a:pPr marL="216000" algn="just">
              <a:lnSpc>
                <a:spcPct val="120000"/>
              </a:lnSpc>
              <a:spcBef>
                <a:spcPts val="600"/>
              </a:spcBef>
            </a:pPr>
            <a:r>
              <a:rPr lang="es-ES" sz="2400" dirty="0"/>
              <a:t>TIPOS: de trabajo por cuenta ajena, cuenta propia, exceptuado y no lucrativo</a:t>
            </a:r>
          </a:p>
          <a:p>
            <a:pPr marL="536040" lvl="1" algn="just">
              <a:lnSpc>
                <a:spcPct val="120000"/>
              </a:lnSpc>
              <a:spcBef>
                <a:spcPts val="600"/>
              </a:spcBef>
            </a:pPr>
            <a:r>
              <a:rPr lang="es-ES" dirty="0"/>
              <a:t>Autorización previa por parte de extranjería (reagrupación, residencia temporal y trabajo por cuenta ajena; por ejemplo; difícil cobertura, SOC y larga duración; y actividades de temporada</a:t>
            </a:r>
          </a:p>
          <a:p>
            <a:pPr marL="536040" lvl="1" algn="just">
              <a:lnSpc>
                <a:spcPct val="120000"/>
              </a:lnSpc>
              <a:spcBef>
                <a:spcPts val="600"/>
              </a:spcBef>
            </a:pPr>
            <a:r>
              <a:rPr lang="es-ES" dirty="0"/>
              <a:t>Se presentan en el consulado y es el propio Consulado quien refiera a Extranjería para que resuelva; por ejemplo: cuenta propia, no lucrativo y exceptuado.</a:t>
            </a:r>
          </a:p>
        </p:txBody>
      </p:sp>
    </p:spTree>
    <p:extLst>
      <p:ext uri="{BB962C8B-B14F-4D97-AF65-F5344CB8AC3E}">
        <p14:creationId xmlns:p14="http://schemas.microsoft.com/office/powerpoint/2010/main" val="2770949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CA2C6D-88C5-AFFE-6159-4C64E2F6D0F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38796D6-360C-3323-D948-9E7F3B1849D7}"/>
              </a:ext>
            </a:extLst>
          </p:cNvPr>
          <p:cNvSpPr>
            <a:spLocks noGrp="1"/>
          </p:cNvSpPr>
          <p:nvPr>
            <p:ph type="title"/>
          </p:nvPr>
        </p:nvSpPr>
        <p:spPr/>
        <p:txBody>
          <a:bodyPr/>
          <a:lstStyle/>
          <a:p>
            <a:r>
              <a:rPr lang="es-ES" dirty="0"/>
              <a:t>Familiares de españoles – art. 41 y </a:t>
            </a:r>
            <a:r>
              <a:rPr lang="es-ES" dirty="0" err="1"/>
              <a:t>ss</a:t>
            </a:r>
            <a:endParaRPr lang="es-ES" dirty="0"/>
          </a:p>
        </p:txBody>
      </p:sp>
      <p:sp>
        <p:nvSpPr>
          <p:cNvPr id="3" name="Marcador de contenido 2">
            <a:extLst>
              <a:ext uri="{FF2B5EF4-FFF2-40B4-BE49-F238E27FC236}">
                <a16:creationId xmlns:a16="http://schemas.microsoft.com/office/drawing/2014/main" id="{9978D17D-8168-6A9B-7D30-6286B1C36C41}"/>
              </a:ext>
            </a:extLst>
          </p:cNvPr>
          <p:cNvSpPr>
            <a:spLocks noGrp="1"/>
          </p:cNvSpPr>
          <p:nvPr>
            <p:ph idx="1"/>
          </p:nvPr>
        </p:nvSpPr>
        <p:spPr>
          <a:xfrm>
            <a:off x="1295399" y="1710267"/>
            <a:ext cx="10219267" cy="4233333"/>
          </a:xfrm>
        </p:spPr>
        <p:txBody>
          <a:bodyPr>
            <a:normAutofit fontScale="77500" lnSpcReduction="20000"/>
          </a:bodyPr>
          <a:lstStyle/>
          <a:p>
            <a:pPr algn="just">
              <a:lnSpc>
                <a:spcPct val="120000"/>
              </a:lnSpc>
            </a:pPr>
            <a:r>
              <a:rPr lang="es-ES" sz="2400" dirty="0"/>
              <a:t>Este visado existía antes pero no concedía la autorización, sólo permitía a la persona acceder al territorio. Los familiares de españoles tenían que viajar a España para pedir el permiso de residencia.</a:t>
            </a:r>
          </a:p>
          <a:p>
            <a:pPr algn="just">
              <a:lnSpc>
                <a:spcPct val="120000"/>
              </a:lnSpc>
            </a:pPr>
            <a:r>
              <a:rPr lang="es-ES" sz="2400" dirty="0"/>
              <a:t>El consulado tiene 15 días para resolver.</a:t>
            </a:r>
          </a:p>
          <a:p>
            <a:pPr algn="just">
              <a:lnSpc>
                <a:spcPct val="120000"/>
              </a:lnSpc>
            </a:pPr>
            <a:r>
              <a:rPr lang="es-ES" sz="2400" dirty="0"/>
              <a:t>No tiene tasa</a:t>
            </a:r>
          </a:p>
          <a:p>
            <a:pPr algn="just">
              <a:lnSpc>
                <a:spcPct val="120000"/>
              </a:lnSpc>
            </a:pPr>
            <a:r>
              <a:rPr lang="es-ES" sz="2400" dirty="0"/>
              <a:t>Con el NR se podrán presentar solicitudes desde España o desde Consulado.</a:t>
            </a:r>
          </a:p>
          <a:p>
            <a:pPr lvl="1" algn="just">
              <a:lnSpc>
                <a:spcPct val="120000"/>
              </a:lnSpc>
            </a:pPr>
            <a:r>
              <a:rPr lang="es-ES" sz="2200" dirty="0"/>
              <a:t>si ciudadano español está en España lo presenta desde OFEX- en un mes pedirá visado, vínculo original en el consulado más requisitos del art. 38.</a:t>
            </a:r>
          </a:p>
          <a:p>
            <a:pPr lvl="1" algn="just">
              <a:lnSpc>
                <a:spcPct val="120000"/>
              </a:lnSpc>
            </a:pPr>
            <a:r>
              <a:rPr lang="es-ES" sz="2200" dirty="0"/>
              <a:t>si ambos están fuera lo presenta el extracomunitario en el Consulado- art. 38 más vínculo y/o prueba de dependencia- se envía a OFEX competente y una vez resuelto se devuelve al Consulado</a:t>
            </a:r>
          </a:p>
          <a:p>
            <a:pPr lvl="1" algn="just">
              <a:lnSpc>
                <a:spcPct val="120000"/>
              </a:lnSpc>
            </a:pPr>
            <a:r>
              <a:rPr lang="es-ES" sz="2200" dirty="0"/>
              <a:t>Se requiere documentación original del vínculo.</a:t>
            </a:r>
          </a:p>
        </p:txBody>
      </p:sp>
    </p:spTree>
    <p:extLst>
      <p:ext uri="{BB962C8B-B14F-4D97-AF65-F5344CB8AC3E}">
        <p14:creationId xmlns:p14="http://schemas.microsoft.com/office/powerpoint/2010/main" val="222644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3D8DC-CE5E-2232-8F05-C32E79D3F0B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8A0B0D6-EE46-3148-2A35-91F7EBFAEAEA}"/>
              </a:ext>
            </a:extLst>
          </p:cNvPr>
          <p:cNvSpPr>
            <a:spLocks noGrp="1"/>
          </p:cNvSpPr>
          <p:nvPr>
            <p:ph type="title"/>
          </p:nvPr>
        </p:nvSpPr>
        <p:spPr/>
        <p:txBody>
          <a:bodyPr/>
          <a:lstStyle/>
          <a:p>
            <a:r>
              <a:rPr lang="es-ES" dirty="0"/>
              <a:t>Carácter extraordinario – art. 42 y </a:t>
            </a:r>
            <a:r>
              <a:rPr lang="es-ES" dirty="0" err="1"/>
              <a:t>ss</a:t>
            </a:r>
            <a:endParaRPr lang="es-ES" dirty="0"/>
          </a:p>
        </p:txBody>
      </p:sp>
      <p:sp>
        <p:nvSpPr>
          <p:cNvPr id="3" name="Marcador de contenido 2">
            <a:extLst>
              <a:ext uri="{FF2B5EF4-FFF2-40B4-BE49-F238E27FC236}">
                <a16:creationId xmlns:a16="http://schemas.microsoft.com/office/drawing/2014/main" id="{980B4956-4BD6-D99A-5A15-16A7E64B247B}"/>
              </a:ext>
            </a:extLst>
          </p:cNvPr>
          <p:cNvSpPr>
            <a:spLocks noGrp="1"/>
          </p:cNvSpPr>
          <p:nvPr>
            <p:ph idx="1"/>
          </p:nvPr>
        </p:nvSpPr>
        <p:spPr>
          <a:xfrm>
            <a:off x="1295399" y="1710267"/>
            <a:ext cx="10219267" cy="4233333"/>
          </a:xfrm>
        </p:spPr>
        <p:txBody>
          <a:bodyPr>
            <a:normAutofit/>
          </a:bodyPr>
          <a:lstStyle/>
          <a:p>
            <a:pPr marL="0" algn="just">
              <a:lnSpc>
                <a:spcPct val="120000"/>
              </a:lnSpc>
              <a:spcBef>
                <a:spcPts val="0"/>
              </a:spcBef>
            </a:pPr>
            <a:r>
              <a:rPr lang="es-ES" sz="1900" dirty="0"/>
              <a:t>Diferente a autorización de residencia para la búsqueda de empleo (Ley 14/2013)</a:t>
            </a:r>
          </a:p>
          <a:p>
            <a:pPr marL="0" algn="just">
              <a:lnSpc>
                <a:spcPct val="120000"/>
              </a:lnSpc>
              <a:spcBef>
                <a:spcPts val="0"/>
              </a:spcBef>
            </a:pPr>
            <a:r>
              <a:rPr lang="es-ES" sz="1900" dirty="0"/>
              <a:t>HIJOS O NIETOS de ESPAÑOL DE ORIGEN</a:t>
            </a:r>
          </a:p>
          <a:p>
            <a:pPr marL="0" algn="just">
              <a:lnSpc>
                <a:spcPct val="120000"/>
              </a:lnSpc>
              <a:spcBef>
                <a:spcPts val="0"/>
              </a:spcBef>
            </a:pPr>
            <a:r>
              <a:rPr lang="es-ES" sz="1900" dirty="0"/>
              <a:t>DETERMINADAS OCUPACIONES O ÁMBITOS TERRITORIALES</a:t>
            </a:r>
          </a:p>
          <a:p>
            <a:pPr marL="0" algn="just">
              <a:lnSpc>
                <a:spcPct val="120000"/>
              </a:lnSpc>
              <a:spcBef>
                <a:spcPts val="0"/>
              </a:spcBef>
            </a:pPr>
            <a:endParaRPr lang="es-ES" sz="1900" dirty="0"/>
          </a:p>
          <a:p>
            <a:pPr marL="320040" lvl="1" algn="just">
              <a:lnSpc>
                <a:spcPct val="120000"/>
              </a:lnSpc>
              <a:spcBef>
                <a:spcPts val="0"/>
              </a:spcBef>
            </a:pPr>
            <a:r>
              <a:rPr lang="es-ES" sz="1700" dirty="0"/>
              <a:t>Queda condicionada su regulación a la Orden ministerial que aprueba la gestión colectiva de contrataciones en origen- determinará anualmente el número de visados que pueden expedirse en cada caso (hijos/</a:t>
            </a:r>
            <a:r>
              <a:rPr lang="es-ES" sz="1700" dirty="0" err="1"/>
              <a:t>niestos</a:t>
            </a:r>
            <a:r>
              <a:rPr lang="es-ES" sz="1700" dirty="0"/>
              <a:t>/</a:t>
            </a:r>
            <a:r>
              <a:rPr lang="es-ES" sz="1700" dirty="0" err="1"/>
              <a:t>det</a:t>
            </a:r>
            <a:r>
              <a:rPr lang="es-ES" sz="1700" dirty="0"/>
              <a:t> profesión) y también las ocupaciones /ámbito territorial que queda cubierto.</a:t>
            </a:r>
          </a:p>
          <a:p>
            <a:pPr marL="320040" lvl="1" algn="just">
              <a:lnSpc>
                <a:spcPct val="120000"/>
              </a:lnSpc>
              <a:spcBef>
                <a:spcPts val="0"/>
              </a:spcBef>
            </a:pPr>
            <a:r>
              <a:rPr lang="es-ES" sz="1700" dirty="0"/>
              <a:t>Una vez en España para obtener AUTORIZACIÓN DE RESIDENCIA Y TRABAJO – art. 77. Plazo de resolución: 10 DÍAS!!!</a:t>
            </a:r>
          </a:p>
          <a:p>
            <a:pPr marL="320040" lvl="1" algn="just">
              <a:lnSpc>
                <a:spcPct val="120000"/>
              </a:lnSpc>
              <a:spcBef>
                <a:spcPts val="0"/>
              </a:spcBef>
            </a:pPr>
            <a:r>
              <a:rPr lang="es-ES" sz="1700" dirty="0"/>
              <a:t>La autorización de residencia la presentará el empleador. Se prorroga los efectos de la estancia del visado pero no surtirá efectos hasta que el empleador no esté afiliado a la SS.</a:t>
            </a:r>
          </a:p>
        </p:txBody>
      </p:sp>
    </p:spTree>
    <p:extLst>
      <p:ext uri="{BB962C8B-B14F-4D97-AF65-F5344CB8AC3E}">
        <p14:creationId xmlns:p14="http://schemas.microsoft.com/office/powerpoint/2010/main" val="14637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BD652-F7C1-C053-2C5C-2D8AFC04644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9C395F2-0916-74EB-0150-CBD9B3A2B3E5}"/>
              </a:ext>
            </a:extLst>
          </p:cNvPr>
          <p:cNvSpPr>
            <a:spLocks noGrp="1"/>
          </p:cNvSpPr>
          <p:nvPr>
            <p:ph type="title"/>
          </p:nvPr>
        </p:nvSpPr>
        <p:spPr/>
        <p:txBody>
          <a:bodyPr/>
          <a:lstStyle/>
          <a:p>
            <a:r>
              <a:rPr lang="es-ES" dirty="0"/>
              <a:t>Carácter extraordinario – art. 42 y </a:t>
            </a:r>
            <a:r>
              <a:rPr lang="es-ES" dirty="0" err="1"/>
              <a:t>ss</a:t>
            </a:r>
            <a:endParaRPr lang="es-ES" dirty="0"/>
          </a:p>
        </p:txBody>
      </p:sp>
      <p:sp>
        <p:nvSpPr>
          <p:cNvPr id="3" name="Marcador de contenido 2">
            <a:extLst>
              <a:ext uri="{FF2B5EF4-FFF2-40B4-BE49-F238E27FC236}">
                <a16:creationId xmlns:a16="http://schemas.microsoft.com/office/drawing/2014/main" id="{A6B6F310-CB2F-B22D-D653-243EDF9D3D59}"/>
              </a:ext>
            </a:extLst>
          </p:cNvPr>
          <p:cNvSpPr>
            <a:spLocks noGrp="1"/>
          </p:cNvSpPr>
          <p:nvPr>
            <p:ph idx="1"/>
          </p:nvPr>
        </p:nvSpPr>
        <p:spPr>
          <a:xfrm>
            <a:off x="1295399" y="1710267"/>
            <a:ext cx="10219267" cy="4233333"/>
          </a:xfrm>
        </p:spPr>
        <p:txBody>
          <a:bodyPr>
            <a:normAutofit/>
          </a:bodyPr>
          <a:lstStyle/>
          <a:p>
            <a:pPr marL="0" algn="just">
              <a:lnSpc>
                <a:spcPct val="120000"/>
              </a:lnSpc>
              <a:spcBef>
                <a:spcPts val="0"/>
              </a:spcBef>
            </a:pPr>
            <a:r>
              <a:rPr lang="es-ES" sz="1900" dirty="0"/>
              <a:t>Diferente a autorización de residencia para la búsqueda de empleo (Ley 14/2013)</a:t>
            </a:r>
          </a:p>
          <a:p>
            <a:pPr marL="0" algn="just">
              <a:lnSpc>
                <a:spcPct val="120000"/>
              </a:lnSpc>
              <a:spcBef>
                <a:spcPts val="0"/>
              </a:spcBef>
            </a:pPr>
            <a:r>
              <a:rPr lang="es-ES" sz="1900" dirty="0"/>
              <a:t>HIJOS O NIETOS de ESPAÑOL DE ORIGEN</a:t>
            </a:r>
          </a:p>
          <a:p>
            <a:pPr marL="0" algn="just">
              <a:lnSpc>
                <a:spcPct val="120000"/>
              </a:lnSpc>
              <a:spcBef>
                <a:spcPts val="0"/>
              </a:spcBef>
            </a:pPr>
            <a:r>
              <a:rPr lang="es-ES" sz="1900" dirty="0"/>
              <a:t>DETERMINADAS OCUPACIONES O ÁMBITOS TERRITORIALES</a:t>
            </a:r>
          </a:p>
          <a:p>
            <a:pPr marL="0" algn="just">
              <a:lnSpc>
                <a:spcPct val="120000"/>
              </a:lnSpc>
              <a:spcBef>
                <a:spcPts val="0"/>
              </a:spcBef>
            </a:pPr>
            <a:endParaRPr lang="es-ES" sz="1900" dirty="0"/>
          </a:p>
          <a:p>
            <a:pPr marL="320040" lvl="1" algn="just">
              <a:lnSpc>
                <a:spcPct val="120000"/>
              </a:lnSpc>
              <a:spcBef>
                <a:spcPts val="0"/>
              </a:spcBef>
            </a:pPr>
            <a:r>
              <a:rPr lang="es-ES" sz="1700" dirty="0"/>
              <a:t>Queda condicionada su regulación a la Orden ministerial que aprueba la gestión colectiva de contrataciones en origen- determinará anualmente el número de visados que pueden expedirse en cada caso (hijos/</a:t>
            </a:r>
            <a:r>
              <a:rPr lang="es-ES" sz="1700" dirty="0" err="1"/>
              <a:t>niestos</a:t>
            </a:r>
            <a:r>
              <a:rPr lang="es-ES" sz="1700" dirty="0"/>
              <a:t>/</a:t>
            </a:r>
            <a:r>
              <a:rPr lang="es-ES" sz="1700" dirty="0" err="1"/>
              <a:t>det</a:t>
            </a:r>
            <a:r>
              <a:rPr lang="es-ES" sz="1700" dirty="0"/>
              <a:t> profesión) y también las ocupaciones /ámbito territorial que queda cubierto.</a:t>
            </a:r>
          </a:p>
          <a:p>
            <a:pPr marL="320040" lvl="1" algn="just">
              <a:lnSpc>
                <a:spcPct val="120000"/>
              </a:lnSpc>
              <a:spcBef>
                <a:spcPts val="0"/>
              </a:spcBef>
            </a:pPr>
            <a:r>
              <a:rPr lang="es-ES" sz="1700" dirty="0"/>
              <a:t>Una vez en España para obtener AUTORIZACIÓN DE RESIDENCIA Y TRABAJO – art. 77. Plazo de resolución: 10 DÍAS!!!</a:t>
            </a:r>
          </a:p>
          <a:p>
            <a:pPr marL="320040" lvl="1" algn="just">
              <a:lnSpc>
                <a:spcPct val="120000"/>
              </a:lnSpc>
              <a:spcBef>
                <a:spcPts val="0"/>
              </a:spcBef>
            </a:pPr>
            <a:r>
              <a:rPr lang="es-ES" sz="1700" dirty="0"/>
              <a:t>La autorización de residencia la presentará el empleador. Se prorroga los efectos de la estancia del visado pero no surtirá efectos hasta que el empleador no esté afiliado a la SS.</a:t>
            </a:r>
          </a:p>
        </p:txBody>
      </p:sp>
    </p:spTree>
    <p:extLst>
      <p:ext uri="{BB962C8B-B14F-4D97-AF65-F5344CB8AC3E}">
        <p14:creationId xmlns:p14="http://schemas.microsoft.com/office/powerpoint/2010/main" val="2668720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EF5A7-D101-4458-F712-6AA0ADBF094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C13D391-BC76-A7AF-637E-B7DE9043CBD2}"/>
              </a:ext>
            </a:extLst>
          </p:cNvPr>
          <p:cNvSpPr>
            <a:spLocks noGrp="1"/>
          </p:cNvSpPr>
          <p:nvPr>
            <p:ph type="title"/>
          </p:nvPr>
        </p:nvSpPr>
        <p:spPr/>
        <p:txBody>
          <a:bodyPr/>
          <a:lstStyle/>
          <a:p>
            <a:r>
              <a:rPr lang="es-ES" dirty="0"/>
              <a:t>Búsqueda de empleo – art. 43 y </a:t>
            </a:r>
            <a:r>
              <a:rPr lang="es-ES" dirty="0" err="1"/>
              <a:t>ss</a:t>
            </a:r>
            <a:endParaRPr lang="es-ES" dirty="0"/>
          </a:p>
        </p:txBody>
      </p:sp>
      <p:sp>
        <p:nvSpPr>
          <p:cNvPr id="3" name="Marcador de contenido 2">
            <a:extLst>
              <a:ext uri="{FF2B5EF4-FFF2-40B4-BE49-F238E27FC236}">
                <a16:creationId xmlns:a16="http://schemas.microsoft.com/office/drawing/2014/main" id="{64DB2F25-A73D-CEE6-736E-F5BE48065735}"/>
              </a:ext>
            </a:extLst>
          </p:cNvPr>
          <p:cNvSpPr>
            <a:spLocks noGrp="1"/>
          </p:cNvSpPr>
          <p:nvPr>
            <p:ph idx="1"/>
          </p:nvPr>
        </p:nvSpPr>
        <p:spPr>
          <a:xfrm>
            <a:off x="1295399" y="1710267"/>
            <a:ext cx="10219267" cy="4233333"/>
          </a:xfrm>
        </p:spPr>
        <p:txBody>
          <a:bodyPr>
            <a:normAutofit/>
          </a:bodyPr>
          <a:lstStyle/>
          <a:p>
            <a:pPr algn="just">
              <a:lnSpc>
                <a:spcPct val="120000"/>
              </a:lnSpc>
            </a:pPr>
            <a:r>
              <a:rPr lang="es-ES" sz="1900" dirty="0"/>
              <a:t>MAEC ordena emisión de visado a Oficina consular</a:t>
            </a:r>
          </a:p>
          <a:p>
            <a:pPr algn="just">
              <a:lnSpc>
                <a:spcPct val="120000"/>
              </a:lnSpc>
            </a:pPr>
            <a:r>
              <a:rPr lang="es-ES" sz="1900" dirty="0"/>
              <a:t>Atender circunstancias extraordinarias y en atención al cumplimiento de los fines de la política exterior del Reino de España y de otras políticas públicas españolas o de la Unión Europea, en especial la política de inmigración, la política económica y la de seguridad nacional, la salud pública o las relaciones internacionales de España</a:t>
            </a:r>
          </a:p>
          <a:p>
            <a:pPr algn="just">
              <a:lnSpc>
                <a:spcPct val="120000"/>
              </a:lnSpc>
            </a:pPr>
            <a:r>
              <a:rPr lang="es-ES" sz="1900" dirty="0"/>
              <a:t>Hay un segundo paso: Dirección General de Españoles en el Exterior y de Asuntos Consulares informará a la Dirección general de Gestión migratoria (del Ministerio Inclusión, Migraciones y SS) a fin de conceder la autorización.</a:t>
            </a:r>
          </a:p>
          <a:p>
            <a:pPr algn="just">
              <a:lnSpc>
                <a:spcPct val="120000"/>
              </a:lnSpc>
            </a:pPr>
            <a:r>
              <a:rPr lang="es-ES" sz="1900" dirty="0"/>
              <a:t>Penales (España y lugares de residencia últimos 5 años) y pasaporte, aunque penales podrían exceptuarse.</a:t>
            </a:r>
          </a:p>
        </p:txBody>
      </p:sp>
    </p:spTree>
    <p:extLst>
      <p:ext uri="{BB962C8B-B14F-4D97-AF65-F5344CB8AC3E}">
        <p14:creationId xmlns:p14="http://schemas.microsoft.com/office/powerpoint/2010/main" val="119153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55F72-6DF5-7A29-897E-3DDAF8D97ED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D807AEB-B0DB-EB22-61B3-B00966B4622B}"/>
              </a:ext>
            </a:extLst>
          </p:cNvPr>
          <p:cNvSpPr>
            <a:spLocks noGrp="1"/>
          </p:cNvSpPr>
          <p:nvPr>
            <p:ph type="title"/>
          </p:nvPr>
        </p:nvSpPr>
        <p:spPr>
          <a:xfrm>
            <a:off x="1601118" y="2183660"/>
            <a:ext cx="8989764" cy="2490679"/>
          </a:xfrm>
        </p:spPr>
        <p:txBody>
          <a:bodyPr>
            <a:normAutofit/>
          </a:bodyPr>
          <a:lstStyle/>
          <a:p>
            <a:pPr algn="ctr"/>
            <a:r>
              <a:rPr lang="es-ES" sz="8000" dirty="0"/>
              <a:t>Estancia por estudios</a:t>
            </a:r>
          </a:p>
        </p:txBody>
      </p:sp>
    </p:spTree>
    <p:extLst>
      <p:ext uri="{BB962C8B-B14F-4D97-AF65-F5344CB8AC3E}">
        <p14:creationId xmlns:p14="http://schemas.microsoft.com/office/powerpoint/2010/main" val="3348262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0B169-7CBA-68C1-AB4A-A04FDC774E7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4CB3B52-DC31-1316-DF05-1A417D94B583}"/>
              </a:ext>
            </a:extLst>
          </p:cNvPr>
          <p:cNvSpPr>
            <a:spLocks noGrp="1"/>
          </p:cNvSpPr>
          <p:nvPr>
            <p:ph type="title"/>
          </p:nvPr>
        </p:nvSpPr>
        <p:spPr/>
        <p:txBody>
          <a:bodyPr/>
          <a:lstStyle/>
          <a:p>
            <a:r>
              <a:rPr lang="es-ES" dirty="0"/>
              <a:t>comunitarios</a:t>
            </a:r>
          </a:p>
        </p:txBody>
      </p:sp>
      <p:sp>
        <p:nvSpPr>
          <p:cNvPr id="3" name="Marcador de contenido 2">
            <a:extLst>
              <a:ext uri="{FF2B5EF4-FFF2-40B4-BE49-F238E27FC236}">
                <a16:creationId xmlns:a16="http://schemas.microsoft.com/office/drawing/2014/main" id="{13C72805-DF10-E3FB-7508-2B62E6E3DC44}"/>
              </a:ext>
            </a:extLst>
          </p:cNvPr>
          <p:cNvSpPr>
            <a:spLocks noGrp="1"/>
          </p:cNvSpPr>
          <p:nvPr>
            <p:ph idx="1"/>
          </p:nvPr>
        </p:nvSpPr>
        <p:spPr/>
        <p:txBody>
          <a:bodyPr>
            <a:normAutofit fontScale="92500" lnSpcReduction="10000"/>
          </a:bodyPr>
          <a:lstStyle/>
          <a:p>
            <a:pPr algn="just">
              <a:lnSpc>
                <a:spcPct val="100000"/>
              </a:lnSpc>
            </a:pPr>
            <a:r>
              <a:rPr lang="es-ES" dirty="0"/>
              <a:t>Estudiantes Zona Schengen</a:t>
            </a:r>
          </a:p>
          <a:p>
            <a:pPr lvl="1" algn="just">
              <a:lnSpc>
                <a:spcPct val="100000"/>
              </a:lnSpc>
            </a:pPr>
            <a:r>
              <a:rPr lang="es-ES" dirty="0"/>
              <a:t>No es de aplicación el reglamento en cuestión.</a:t>
            </a:r>
          </a:p>
          <a:p>
            <a:pPr lvl="1" algn="just">
              <a:lnSpc>
                <a:spcPct val="100000"/>
              </a:lnSpc>
            </a:pPr>
            <a:r>
              <a:rPr lang="es-ES" dirty="0"/>
              <a:t>Certificado de Residente UE – CITA POLICIA</a:t>
            </a:r>
          </a:p>
          <a:p>
            <a:pPr lvl="1" algn="just">
              <a:lnSpc>
                <a:spcPct val="100000"/>
              </a:lnSpc>
            </a:pPr>
            <a:r>
              <a:rPr lang="es-ES" dirty="0"/>
              <a:t>Pueden trabajar con pasaporte</a:t>
            </a:r>
          </a:p>
          <a:p>
            <a:pPr algn="just">
              <a:lnSpc>
                <a:spcPct val="100000"/>
              </a:lnSpc>
            </a:pPr>
            <a:r>
              <a:rPr lang="es-ES" dirty="0"/>
              <a:t>Documentos</a:t>
            </a:r>
          </a:p>
          <a:p>
            <a:pPr lvl="1" algn="just">
              <a:lnSpc>
                <a:spcPct val="100000"/>
              </a:lnSpc>
            </a:pPr>
            <a:r>
              <a:rPr lang="es-ES" dirty="0"/>
              <a:t>Formulario EX - 18</a:t>
            </a:r>
          </a:p>
          <a:p>
            <a:pPr lvl="1" algn="just">
              <a:lnSpc>
                <a:spcPct val="100000"/>
              </a:lnSpc>
            </a:pPr>
            <a:r>
              <a:rPr lang="es-ES" dirty="0"/>
              <a:t>Tasa 12</a:t>
            </a:r>
          </a:p>
          <a:p>
            <a:pPr lvl="1" algn="just">
              <a:lnSpc>
                <a:spcPct val="100000"/>
              </a:lnSpc>
            </a:pPr>
            <a:r>
              <a:rPr lang="es-ES" dirty="0"/>
              <a:t>Empadronamiento</a:t>
            </a:r>
          </a:p>
          <a:p>
            <a:pPr lvl="1" algn="just">
              <a:lnSpc>
                <a:spcPct val="100000"/>
              </a:lnSpc>
            </a:pPr>
            <a:r>
              <a:rPr lang="es-ES" dirty="0"/>
              <a:t>Pasaporte en vigor</a:t>
            </a:r>
          </a:p>
          <a:p>
            <a:pPr lvl="1" algn="just">
              <a:lnSpc>
                <a:spcPct val="100000"/>
              </a:lnSpc>
            </a:pPr>
            <a:r>
              <a:rPr lang="es-ES" dirty="0"/>
              <a:t>Seguir médico privado o tarjeta sanitaria europea</a:t>
            </a:r>
          </a:p>
          <a:p>
            <a:pPr lvl="1" algn="just">
              <a:lnSpc>
                <a:spcPct val="100000"/>
              </a:lnSpc>
            </a:pPr>
            <a:r>
              <a:rPr lang="es-ES" dirty="0"/>
              <a:t>Declaración responsable disponer medios </a:t>
            </a:r>
            <a:r>
              <a:rPr lang="es-ES" dirty="0" err="1"/>
              <a:t>economicos</a:t>
            </a:r>
            <a:endParaRPr lang="es-ES" dirty="0"/>
          </a:p>
        </p:txBody>
      </p:sp>
    </p:spTree>
    <p:extLst>
      <p:ext uri="{BB962C8B-B14F-4D97-AF65-F5344CB8AC3E}">
        <p14:creationId xmlns:p14="http://schemas.microsoft.com/office/powerpoint/2010/main" val="1471499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B5DCC-AF28-DE7E-737D-57B964EA7103}"/>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4FFF9CE-AD47-029A-557D-A6D07ABA6200}"/>
              </a:ext>
            </a:extLst>
          </p:cNvPr>
          <p:cNvSpPr>
            <a:spLocks noGrp="1"/>
          </p:cNvSpPr>
          <p:nvPr>
            <p:ph type="title"/>
          </p:nvPr>
        </p:nvSpPr>
        <p:spPr>
          <a:xfrm>
            <a:off x="1601118" y="2860254"/>
            <a:ext cx="8989764" cy="1137491"/>
          </a:xfrm>
        </p:spPr>
        <p:txBody>
          <a:bodyPr>
            <a:normAutofit fontScale="90000"/>
          </a:bodyPr>
          <a:lstStyle/>
          <a:p>
            <a:pPr algn="ctr"/>
            <a:r>
              <a:rPr lang="es-ES" sz="8000" dirty="0"/>
              <a:t>VISADOS</a:t>
            </a:r>
          </a:p>
        </p:txBody>
      </p:sp>
    </p:spTree>
    <p:extLst>
      <p:ext uri="{BB962C8B-B14F-4D97-AF65-F5344CB8AC3E}">
        <p14:creationId xmlns:p14="http://schemas.microsoft.com/office/powerpoint/2010/main" val="1273237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402DD-CC00-3F0C-1557-E3D6F75994E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3E8E9C0-EF4E-B634-E2F8-6E6F47B537EA}"/>
              </a:ext>
            </a:extLst>
          </p:cNvPr>
          <p:cNvSpPr>
            <a:spLocks noGrp="1"/>
          </p:cNvSpPr>
          <p:nvPr>
            <p:ph type="title"/>
          </p:nvPr>
        </p:nvSpPr>
        <p:spPr/>
        <p:txBody>
          <a:bodyPr/>
          <a:lstStyle/>
          <a:p>
            <a:r>
              <a:rPr lang="es-ES" dirty="0"/>
              <a:t>Cuestiones Previas</a:t>
            </a:r>
          </a:p>
        </p:txBody>
      </p:sp>
      <p:sp>
        <p:nvSpPr>
          <p:cNvPr id="3" name="Marcador de contenido 2">
            <a:extLst>
              <a:ext uri="{FF2B5EF4-FFF2-40B4-BE49-F238E27FC236}">
                <a16:creationId xmlns:a16="http://schemas.microsoft.com/office/drawing/2014/main" id="{A7957C08-F5B2-FCE6-8E32-6BD9BA87E422}"/>
              </a:ext>
            </a:extLst>
          </p:cNvPr>
          <p:cNvSpPr>
            <a:spLocks noGrp="1"/>
          </p:cNvSpPr>
          <p:nvPr>
            <p:ph idx="1"/>
          </p:nvPr>
        </p:nvSpPr>
        <p:spPr/>
        <p:txBody>
          <a:bodyPr>
            <a:normAutofit/>
          </a:bodyPr>
          <a:lstStyle/>
          <a:p>
            <a:pPr marL="45720" indent="0" algn="just">
              <a:lnSpc>
                <a:spcPct val="100000"/>
              </a:lnSpc>
              <a:buNone/>
            </a:pPr>
            <a:r>
              <a:rPr lang="es-ES" b="1" dirty="0"/>
              <a:t>¿QUÉ TIPOS DE ESTUDIOS / ACTIVIDADES?</a:t>
            </a:r>
          </a:p>
          <a:p>
            <a:pPr marL="45720" indent="0" algn="just">
              <a:lnSpc>
                <a:spcPct val="100000"/>
              </a:lnSpc>
              <a:buNone/>
            </a:pPr>
            <a:r>
              <a:rPr lang="es-ES" sz="1800" b="0" i="0" u="none" strike="noStrike" baseline="0" dirty="0">
                <a:solidFill>
                  <a:srgbClr val="000000"/>
                </a:solidFill>
                <a:latin typeface="Canva Sans"/>
              </a:rPr>
              <a:t>Art- 52.1: Será titular de una autorización de estancia de larga duración por estudios, movilidad, voluntariado o actividades formativas, quienes realicen:</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a) Estudios superiores (grados, másteres, títulos propios, CFGS)</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b) Estudios de educación secundaria postobligatoria (bachillerato, CFGM)</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c) Programa de movilidad de alumnos (secundaria obligatoria o postobligatoria)</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d) Voluntariado</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e) Actividades formativas – estudios de idiomas, cursos que conduzcan a certificación profesional, acceso a plazas de formación sanitaria). </a:t>
            </a:r>
            <a:endParaRPr lang="es-ES" dirty="0"/>
          </a:p>
        </p:txBody>
      </p:sp>
    </p:spTree>
    <p:extLst>
      <p:ext uri="{BB962C8B-B14F-4D97-AF65-F5344CB8AC3E}">
        <p14:creationId xmlns:p14="http://schemas.microsoft.com/office/powerpoint/2010/main" val="364417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F23C0-C8A9-7241-F561-C03E9F423E8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D7CE722-66B0-1CDF-F641-AAC5AB2FC298}"/>
              </a:ext>
            </a:extLst>
          </p:cNvPr>
          <p:cNvSpPr>
            <a:spLocks noGrp="1"/>
          </p:cNvSpPr>
          <p:nvPr>
            <p:ph type="title"/>
          </p:nvPr>
        </p:nvSpPr>
        <p:spPr/>
        <p:txBody>
          <a:bodyPr/>
          <a:lstStyle/>
          <a:p>
            <a:r>
              <a:rPr lang="es-ES" dirty="0"/>
              <a:t>Cuestiones Previas</a:t>
            </a:r>
          </a:p>
        </p:txBody>
      </p:sp>
      <p:sp>
        <p:nvSpPr>
          <p:cNvPr id="3" name="Marcador de contenido 2">
            <a:extLst>
              <a:ext uri="{FF2B5EF4-FFF2-40B4-BE49-F238E27FC236}">
                <a16:creationId xmlns:a16="http://schemas.microsoft.com/office/drawing/2014/main" id="{DC89DB9E-3C2C-6B5D-CE08-CB0F4C7F0651}"/>
              </a:ext>
            </a:extLst>
          </p:cNvPr>
          <p:cNvSpPr>
            <a:spLocks noGrp="1"/>
          </p:cNvSpPr>
          <p:nvPr>
            <p:ph idx="1"/>
          </p:nvPr>
        </p:nvSpPr>
        <p:spPr/>
        <p:txBody>
          <a:bodyPr>
            <a:normAutofit/>
          </a:bodyPr>
          <a:lstStyle/>
          <a:p>
            <a:pPr marL="45720" indent="0" algn="just">
              <a:lnSpc>
                <a:spcPct val="100000"/>
              </a:lnSpc>
              <a:buNone/>
            </a:pPr>
            <a:r>
              <a:rPr lang="es-ES" b="1" dirty="0"/>
              <a:t>¿QUÉ TIPOS DE ESTUDIOS / ACTIVIDADES?</a:t>
            </a:r>
          </a:p>
          <a:p>
            <a:pPr marL="45720" indent="0" algn="just">
              <a:lnSpc>
                <a:spcPct val="100000"/>
              </a:lnSpc>
              <a:buNone/>
            </a:pPr>
            <a:r>
              <a:rPr lang="es-ES" sz="1800" b="0" i="0" u="none" strike="noStrike" baseline="0" dirty="0">
                <a:solidFill>
                  <a:srgbClr val="000000"/>
                </a:solidFill>
                <a:latin typeface="Canva Sans"/>
              </a:rPr>
              <a:t>Art- 52.1: Será titular de una autorización de estancia de larga duración por estudios, movilidad, voluntariado o actividades formativas, quienes realicen:</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a) Estudios superiores (grados, másteres, títulos propios, CFGS)</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b) Estudios de educación secundaria postobligatoria (bachillerato, CFGM)</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c) Programa de movilidad de alumnos (secundaria obligatoria o postobligatoria)</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d) Voluntariado</a:t>
            </a:r>
          </a:p>
          <a:p>
            <a:pPr marL="45720" indent="0" algn="just">
              <a:lnSpc>
                <a:spcPct val="100000"/>
              </a:lnSpc>
              <a:buNone/>
            </a:pPr>
            <a:r>
              <a:rPr lang="es-ES" sz="1800" dirty="0">
                <a:solidFill>
                  <a:srgbClr val="000000"/>
                </a:solidFill>
                <a:latin typeface="Canva Sans"/>
              </a:rPr>
              <a:t>	</a:t>
            </a:r>
            <a:r>
              <a:rPr lang="es-ES" sz="1800" b="0" i="0" u="none" strike="noStrike" baseline="0" dirty="0">
                <a:solidFill>
                  <a:srgbClr val="000000"/>
                </a:solidFill>
                <a:latin typeface="Canva Sans"/>
              </a:rPr>
              <a:t>e) Actividades formativas – estudios de idiomas, cursos que conduzcan a certificación profesional, acceso a plazas de formación sanitaria). </a:t>
            </a:r>
            <a:endParaRPr lang="es-ES" dirty="0"/>
          </a:p>
        </p:txBody>
      </p:sp>
    </p:spTree>
    <p:extLst>
      <p:ext uri="{BB962C8B-B14F-4D97-AF65-F5344CB8AC3E}">
        <p14:creationId xmlns:p14="http://schemas.microsoft.com/office/powerpoint/2010/main" val="3773084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17A00-2DAF-5DEC-8F0A-F8BD6E63F10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1A7550A-F319-3944-4B06-D5E44371B9AF}"/>
              </a:ext>
            </a:extLst>
          </p:cNvPr>
          <p:cNvSpPr>
            <a:spLocks noGrp="1"/>
          </p:cNvSpPr>
          <p:nvPr>
            <p:ph type="title"/>
          </p:nvPr>
        </p:nvSpPr>
        <p:spPr/>
        <p:txBody>
          <a:bodyPr/>
          <a:lstStyle/>
          <a:p>
            <a:r>
              <a:rPr lang="es-ES" dirty="0"/>
              <a:t>Cuestiones Previas</a:t>
            </a:r>
          </a:p>
        </p:txBody>
      </p:sp>
      <p:sp>
        <p:nvSpPr>
          <p:cNvPr id="3" name="Marcador de contenido 2">
            <a:extLst>
              <a:ext uri="{FF2B5EF4-FFF2-40B4-BE49-F238E27FC236}">
                <a16:creationId xmlns:a16="http://schemas.microsoft.com/office/drawing/2014/main" id="{2F6E8E3A-92B3-2188-7F6F-A871137A9169}"/>
              </a:ext>
            </a:extLst>
          </p:cNvPr>
          <p:cNvSpPr>
            <a:spLocks noGrp="1"/>
          </p:cNvSpPr>
          <p:nvPr>
            <p:ph idx="1"/>
          </p:nvPr>
        </p:nvSpPr>
        <p:spPr/>
        <p:txBody>
          <a:bodyPr>
            <a:normAutofit/>
          </a:bodyPr>
          <a:lstStyle/>
          <a:p>
            <a:pPr marL="45720" indent="0" algn="just">
              <a:lnSpc>
                <a:spcPct val="100000"/>
              </a:lnSpc>
              <a:buNone/>
            </a:pPr>
            <a:r>
              <a:rPr lang="es-ES" b="1" dirty="0"/>
              <a:t>¿QUÉ TIPOS DE ESTUDIOS / ACTIVIDADES?</a:t>
            </a:r>
          </a:p>
          <a:p>
            <a:r>
              <a:rPr lang="es-ES" sz="1800" b="0" i="0" u="none" strike="noStrike" baseline="0" dirty="0">
                <a:latin typeface="Canva Sans"/>
              </a:rPr>
              <a:t>A tiempo completo: 90% del programa de estudios - ART. 52.2</a:t>
            </a:r>
          </a:p>
          <a:p>
            <a:r>
              <a:rPr lang="es-ES" sz="1800" b="0" i="0" u="none" strike="noStrike" baseline="0" dirty="0">
                <a:latin typeface="Canva Sans"/>
              </a:rPr>
              <a:t>Centro autorizado en España (RUCT , Registro Estatal centros no Universitarios, de Enseñanza superior...) - ART. 52.1</a:t>
            </a:r>
          </a:p>
          <a:p>
            <a:r>
              <a:rPr lang="es-ES" sz="1800" b="0" i="0" u="none" strike="noStrike" baseline="0" dirty="0">
                <a:latin typeface="Canva Sans"/>
              </a:rPr>
              <a:t>Novedad: estudios universitarios modalidad presencial o hibrida (telemática y presencial). Para resto estudios superiores: </a:t>
            </a:r>
            <a:r>
              <a:rPr lang="es-ES" sz="1800" b="0" i="0" u="none" strike="noStrike" baseline="0" dirty="0" err="1">
                <a:latin typeface="Canva Sans"/>
              </a:rPr>
              <a:t>hibrÍda</a:t>
            </a:r>
            <a:r>
              <a:rPr lang="es-ES" sz="1800" b="0" i="0" u="none" strike="noStrike" baseline="0" dirty="0">
                <a:latin typeface="Canva Sans"/>
              </a:rPr>
              <a:t> pero al menos 50% del programa presencial. ART. 52.1</a:t>
            </a:r>
          </a:p>
          <a:p>
            <a:r>
              <a:rPr lang="es-ES" sz="1800" b="0" i="0" u="none" strike="noStrike" baseline="0" dirty="0">
                <a:latin typeface="Canva Sans"/>
              </a:rPr>
              <a:t>Novedad: las prácticas no laborales y las actividades de investigación, pasan a la Ley14/2013, de apoyo a los emprendedores</a:t>
            </a:r>
          </a:p>
          <a:p>
            <a:r>
              <a:rPr lang="es-ES" sz="1800" b="0" i="0" u="none" strike="noStrike" baseline="0" dirty="0">
                <a:latin typeface="Canva Sans"/>
              </a:rPr>
              <a:t>Autorización de trabajo: estudios superiores autorización automática tras la concesión. Máximo 30 horas. En los demás supuestos, se tiene que solicitar una autorización de trabajo a la Generalitat. - ART. 57 </a:t>
            </a:r>
          </a:p>
        </p:txBody>
      </p:sp>
    </p:spTree>
    <p:extLst>
      <p:ext uri="{BB962C8B-B14F-4D97-AF65-F5344CB8AC3E}">
        <p14:creationId xmlns:p14="http://schemas.microsoft.com/office/powerpoint/2010/main" val="428713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BF3B4-0243-D467-F62F-BAF2E796A42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94F84EA-DF04-69FE-B4D0-81D4B440A2B0}"/>
              </a:ext>
            </a:extLst>
          </p:cNvPr>
          <p:cNvSpPr>
            <a:spLocks noGrp="1"/>
          </p:cNvSpPr>
          <p:nvPr>
            <p:ph type="title"/>
          </p:nvPr>
        </p:nvSpPr>
        <p:spPr/>
        <p:txBody>
          <a:bodyPr/>
          <a:lstStyle/>
          <a:p>
            <a:r>
              <a:rPr lang="es-ES" dirty="0"/>
              <a:t>Cuestiones Previas</a:t>
            </a:r>
          </a:p>
        </p:txBody>
      </p:sp>
      <p:sp>
        <p:nvSpPr>
          <p:cNvPr id="3" name="Marcador de contenido 2">
            <a:extLst>
              <a:ext uri="{FF2B5EF4-FFF2-40B4-BE49-F238E27FC236}">
                <a16:creationId xmlns:a16="http://schemas.microsoft.com/office/drawing/2014/main" id="{51B23C1C-5887-E962-1CB1-1F36BA3D3B2D}"/>
              </a:ext>
            </a:extLst>
          </p:cNvPr>
          <p:cNvSpPr>
            <a:spLocks noGrp="1"/>
          </p:cNvSpPr>
          <p:nvPr>
            <p:ph idx="1"/>
          </p:nvPr>
        </p:nvSpPr>
        <p:spPr/>
        <p:txBody>
          <a:bodyPr>
            <a:normAutofit/>
          </a:bodyPr>
          <a:lstStyle/>
          <a:p>
            <a:pPr marL="45720" indent="0" algn="just">
              <a:lnSpc>
                <a:spcPct val="100000"/>
              </a:lnSpc>
              <a:buNone/>
            </a:pPr>
            <a:r>
              <a:rPr lang="es-ES" b="1" dirty="0"/>
              <a:t>¿CUÁNDO SE DEBE SOLICITAR EL PERMISO DE ESTANCIA POR ESTUDIOS?</a:t>
            </a:r>
          </a:p>
          <a:p>
            <a:r>
              <a:rPr lang="es-ES" sz="1800" dirty="0">
                <a:latin typeface="Canva Sans"/>
              </a:rPr>
              <a:t>Extracomunitarios: estancia superior a 90 días</a:t>
            </a:r>
          </a:p>
          <a:p>
            <a:r>
              <a:rPr lang="es-ES" sz="1800" b="0" i="0" u="none" strike="noStrike" baseline="0" dirty="0">
                <a:latin typeface="Canva Sans"/>
              </a:rPr>
              <a:t>Si la estancia es inferior a 90 días, no es necesario solicitar el permiso de estancias por estudios:</a:t>
            </a:r>
          </a:p>
          <a:p>
            <a:pPr lvl="1"/>
            <a:r>
              <a:rPr lang="es-ES" sz="1600" dirty="0">
                <a:latin typeface="Canva Sans"/>
              </a:rPr>
              <a:t>Visado de turismo</a:t>
            </a:r>
            <a:endParaRPr lang="es-ES" sz="1600" b="0" i="0" u="none" strike="noStrike" baseline="0" dirty="0">
              <a:latin typeface="Canva Sans"/>
            </a:endParaRPr>
          </a:p>
        </p:txBody>
      </p:sp>
    </p:spTree>
    <p:extLst>
      <p:ext uri="{BB962C8B-B14F-4D97-AF65-F5344CB8AC3E}">
        <p14:creationId xmlns:p14="http://schemas.microsoft.com/office/powerpoint/2010/main" val="1194045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9671D-2158-0C4C-A91B-8371B13BF8B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805DC2C-B7C7-50AC-BED8-1E6DC1693953}"/>
              </a:ext>
            </a:extLst>
          </p:cNvPr>
          <p:cNvSpPr>
            <a:spLocks noGrp="1"/>
          </p:cNvSpPr>
          <p:nvPr>
            <p:ph type="title"/>
          </p:nvPr>
        </p:nvSpPr>
        <p:spPr/>
        <p:txBody>
          <a:bodyPr/>
          <a:lstStyle/>
          <a:p>
            <a:r>
              <a:rPr lang="es-ES" dirty="0"/>
              <a:t>Lista de países que no necesitan visado para entrar en </a:t>
            </a:r>
            <a:r>
              <a:rPr lang="es-ES" dirty="0" err="1"/>
              <a:t>españa</a:t>
            </a:r>
            <a:endParaRPr lang="es-ES" dirty="0"/>
          </a:p>
        </p:txBody>
      </p:sp>
      <p:pic>
        <p:nvPicPr>
          <p:cNvPr id="7" name="Imagen 6">
            <a:extLst>
              <a:ext uri="{FF2B5EF4-FFF2-40B4-BE49-F238E27FC236}">
                <a16:creationId xmlns:a16="http://schemas.microsoft.com/office/drawing/2014/main" id="{079A8D39-C3B1-11D3-3A01-82A1649F5CE9}"/>
              </a:ext>
            </a:extLst>
          </p:cNvPr>
          <p:cNvPicPr>
            <a:picLocks noChangeAspect="1"/>
          </p:cNvPicPr>
          <p:nvPr/>
        </p:nvPicPr>
        <p:blipFill>
          <a:blip r:embed="rId2"/>
          <a:stretch>
            <a:fillRect/>
          </a:stretch>
        </p:blipFill>
        <p:spPr>
          <a:xfrm>
            <a:off x="1048554" y="1851554"/>
            <a:ext cx="9848046" cy="4227513"/>
          </a:xfrm>
          <a:prstGeom prst="rect">
            <a:avLst/>
          </a:prstGeom>
        </p:spPr>
      </p:pic>
    </p:spTree>
    <p:extLst>
      <p:ext uri="{BB962C8B-B14F-4D97-AF65-F5344CB8AC3E}">
        <p14:creationId xmlns:p14="http://schemas.microsoft.com/office/powerpoint/2010/main" val="3898208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80024-25BF-BE42-CC00-ACE35A93639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0E936BA-B529-E306-D4D1-FAD4B94099E7}"/>
              </a:ext>
            </a:extLst>
          </p:cNvPr>
          <p:cNvSpPr>
            <a:spLocks noGrp="1"/>
          </p:cNvSpPr>
          <p:nvPr>
            <p:ph type="title"/>
          </p:nvPr>
        </p:nvSpPr>
        <p:spPr/>
        <p:txBody>
          <a:bodyPr/>
          <a:lstStyle/>
          <a:p>
            <a:r>
              <a:rPr lang="es-ES" dirty="0"/>
              <a:t>Solicitud extracomunitarios</a:t>
            </a:r>
          </a:p>
        </p:txBody>
      </p:sp>
      <p:sp>
        <p:nvSpPr>
          <p:cNvPr id="3" name="Marcador de contenido 2">
            <a:extLst>
              <a:ext uri="{FF2B5EF4-FFF2-40B4-BE49-F238E27FC236}">
                <a16:creationId xmlns:a16="http://schemas.microsoft.com/office/drawing/2014/main" id="{69CE53B9-CDD3-0814-C3F2-89D2072B4E6C}"/>
              </a:ext>
            </a:extLst>
          </p:cNvPr>
          <p:cNvSpPr>
            <a:spLocks noGrp="1"/>
          </p:cNvSpPr>
          <p:nvPr>
            <p:ph idx="1"/>
          </p:nvPr>
        </p:nvSpPr>
        <p:spPr/>
        <p:txBody>
          <a:bodyPr>
            <a:normAutofit fontScale="92500" lnSpcReduction="20000"/>
          </a:bodyPr>
          <a:lstStyle/>
          <a:p>
            <a:pPr marL="45720" indent="0" algn="just">
              <a:lnSpc>
                <a:spcPct val="100000"/>
              </a:lnSpc>
              <a:buNone/>
            </a:pPr>
            <a:r>
              <a:rPr lang="es-ES" b="1" dirty="0"/>
              <a:t>Desde el Consulado – art. 34 a 36</a:t>
            </a:r>
          </a:p>
          <a:p>
            <a:pPr algn="just">
              <a:lnSpc>
                <a:spcPct val="100000"/>
              </a:lnSpc>
            </a:pPr>
            <a:r>
              <a:rPr lang="es-ES" sz="1800" b="1" i="0" u="none" strike="noStrike" baseline="0" dirty="0">
                <a:solidFill>
                  <a:srgbClr val="000000"/>
                </a:solidFill>
                <a:latin typeface="Lato Heavy"/>
              </a:rPr>
              <a:t>Novedad: </a:t>
            </a:r>
            <a:r>
              <a:rPr lang="es-ES" sz="1800" i="0" u="none" strike="noStrike" baseline="0" dirty="0">
                <a:solidFill>
                  <a:srgbClr val="000000"/>
                </a:solidFill>
                <a:latin typeface="Lato Heavy"/>
              </a:rPr>
              <a:t>presentación dos meses antelación mínimo a la fecha de inicio de los estudios (antes90 días máximo).</a:t>
            </a:r>
          </a:p>
          <a:p>
            <a:pPr algn="just">
              <a:lnSpc>
                <a:spcPct val="100000"/>
              </a:lnSpc>
            </a:pPr>
            <a:r>
              <a:rPr lang="es-ES" sz="1800" dirty="0">
                <a:solidFill>
                  <a:srgbClr val="000000"/>
                </a:solidFill>
                <a:latin typeface="Lato Heavy"/>
              </a:rPr>
              <a:t>Documentación:</a:t>
            </a:r>
          </a:p>
          <a:p>
            <a:pPr lvl="1" algn="just">
              <a:lnSpc>
                <a:spcPct val="100000"/>
              </a:lnSpc>
            </a:pPr>
            <a:r>
              <a:rPr lang="es-ES" sz="1400" dirty="0">
                <a:solidFill>
                  <a:srgbClr val="000000"/>
                </a:solidFill>
                <a:latin typeface="Lato Heavy"/>
              </a:rPr>
              <a:t>Formulario y tasa</a:t>
            </a:r>
          </a:p>
          <a:p>
            <a:pPr lvl="1" algn="just">
              <a:lnSpc>
                <a:spcPct val="100000"/>
              </a:lnSpc>
            </a:pPr>
            <a:r>
              <a:rPr lang="es-ES" sz="1400" i="0" u="none" strike="noStrike" baseline="0" dirty="0">
                <a:solidFill>
                  <a:srgbClr val="000000"/>
                </a:solidFill>
                <a:latin typeface="Lato Heavy"/>
              </a:rPr>
              <a:t>Pasaporte</a:t>
            </a:r>
          </a:p>
          <a:p>
            <a:pPr lvl="1" algn="just">
              <a:lnSpc>
                <a:spcPct val="100000"/>
              </a:lnSpc>
            </a:pPr>
            <a:r>
              <a:rPr lang="es-ES" sz="1400" dirty="0">
                <a:solidFill>
                  <a:srgbClr val="000000"/>
                </a:solidFill>
                <a:latin typeface="Lato Heavy"/>
              </a:rPr>
              <a:t>Carta de admisión</a:t>
            </a:r>
          </a:p>
          <a:p>
            <a:pPr lvl="1" algn="just">
              <a:lnSpc>
                <a:spcPct val="100000"/>
              </a:lnSpc>
            </a:pPr>
            <a:r>
              <a:rPr lang="es-ES" sz="1400" i="0" u="none" strike="noStrike" baseline="0" dirty="0">
                <a:solidFill>
                  <a:srgbClr val="000000"/>
                </a:solidFill>
                <a:latin typeface="Lato Heavy"/>
              </a:rPr>
              <a:t>Certificado de antecedentes penales. Apostillados/legalizados, traducci</a:t>
            </a:r>
            <a:r>
              <a:rPr lang="es-ES" sz="1400" dirty="0">
                <a:solidFill>
                  <a:srgbClr val="000000"/>
                </a:solidFill>
                <a:latin typeface="Lato Heavy"/>
              </a:rPr>
              <a:t>ón jurada (&lt;6 meses)</a:t>
            </a:r>
          </a:p>
          <a:p>
            <a:pPr lvl="1" algn="just">
              <a:lnSpc>
                <a:spcPct val="100000"/>
              </a:lnSpc>
            </a:pPr>
            <a:r>
              <a:rPr lang="es-ES" sz="1400" i="0" u="none" strike="noStrike" baseline="0" dirty="0">
                <a:solidFill>
                  <a:srgbClr val="000000"/>
                </a:solidFill>
                <a:latin typeface="Lato Heavy"/>
              </a:rPr>
              <a:t>Medios económicos – Ingresos 600/mes (7.200/año), sustento económico padre/madre, becas</a:t>
            </a:r>
          </a:p>
          <a:p>
            <a:pPr lvl="1" algn="just">
              <a:lnSpc>
                <a:spcPct val="100000"/>
              </a:lnSpc>
            </a:pPr>
            <a:r>
              <a:rPr lang="es-ES" sz="1400" dirty="0">
                <a:solidFill>
                  <a:srgbClr val="000000"/>
                </a:solidFill>
                <a:latin typeface="Lato Heavy"/>
              </a:rPr>
              <a:t>Billetes de avión</a:t>
            </a:r>
          </a:p>
          <a:p>
            <a:pPr lvl="1" algn="just">
              <a:lnSpc>
                <a:spcPct val="100000"/>
              </a:lnSpc>
            </a:pPr>
            <a:r>
              <a:rPr lang="es-ES" sz="1400" i="0" u="none" strike="noStrike" baseline="0" dirty="0">
                <a:solidFill>
                  <a:srgbClr val="000000"/>
                </a:solidFill>
                <a:latin typeface="Lato Heavy"/>
              </a:rPr>
              <a:t>Reserva hotel / Airbnb</a:t>
            </a:r>
          </a:p>
          <a:p>
            <a:pPr lvl="1" algn="just">
              <a:lnSpc>
                <a:spcPct val="100000"/>
              </a:lnSpc>
            </a:pPr>
            <a:r>
              <a:rPr lang="es-ES" sz="1400" dirty="0">
                <a:solidFill>
                  <a:srgbClr val="000000"/>
                </a:solidFill>
                <a:latin typeface="Lato Heavy"/>
              </a:rPr>
              <a:t>Certificado médico no enfermedad contagiosa – Reglamento OMS 2005 (&lt;6 meses)</a:t>
            </a:r>
          </a:p>
          <a:p>
            <a:pPr lvl="1" algn="just">
              <a:lnSpc>
                <a:spcPct val="100000"/>
              </a:lnSpc>
            </a:pPr>
            <a:r>
              <a:rPr lang="es-ES" sz="1400" i="0" u="none" strike="noStrike" baseline="0" dirty="0">
                <a:solidFill>
                  <a:srgbClr val="000000"/>
                </a:solidFill>
                <a:latin typeface="Lato Heavy"/>
              </a:rPr>
              <a:t>Seguro médico privado – seguro de viaje</a:t>
            </a:r>
            <a:endParaRPr lang="es-ES" sz="1400" i="0" u="none" strike="noStrike" baseline="0" dirty="0">
              <a:latin typeface="Canva Sans"/>
            </a:endParaRPr>
          </a:p>
        </p:txBody>
      </p:sp>
    </p:spTree>
    <p:extLst>
      <p:ext uri="{BB962C8B-B14F-4D97-AF65-F5344CB8AC3E}">
        <p14:creationId xmlns:p14="http://schemas.microsoft.com/office/powerpoint/2010/main" val="29763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7AA36-FAFF-BB6D-700B-B32B6834B13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BBF3D2B-4EC6-0CDA-C638-CE4A406E6513}"/>
              </a:ext>
            </a:extLst>
          </p:cNvPr>
          <p:cNvSpPr>
            <a:spLocks noGrp="1"/>
          </p:cNvSpPr>
          <p:nvPr>
            <p:ph type="title"/>
          </p:nvPr>
        </p:nvSpPr>
        <p:spPr/>
        <p:txBody>
          <a:bodyPr/>
          <a:lstStyle/>
          <a:p>
            <a:r>
              <a:rPr lang="es-ES" dirty="0"/>
              <a:t>Seguro médico privado</a:t>
            </a:r>
          </a:p>
        </p:txBody>
      </p:sp>
      <p:sp>
        <p:nvSpPr>
          <p:cNvPr id="3" name="Marcador de contenido 2">
            <a:extLst>
              <a:ext uri="{FF2B5EF4-FFF2-40B4-BE49-F238E27FC236}">
                <a16:creationId xmlns:a16="http://schemas.microsoft.com/office/drawing/2014/main" id="{392AA90F-91D5-AA95-CDD2-4D928240B1AB}"/>
              </a:ext>
            </a:extLst>
          </p:cNvPr>
          <p:cNvSpPr>
            <a:spLocks noGrp="1"/>
          </p:cNvSpPr>
          <p:nvPr>
            <p:ph idx="1"/>
          </p:nvPr>
        </p:nvSpPr>
        <p:spPr/>
        <p:txBody>
          <a:bodyPr>
            <a:normAutofit/>
          </a:bodyPr>
          <a:lstStyle/>
          <a:p>
            <a:pPr marL="45720" indent="0" algn="just">
              <a:lnSpc>
                <a:spcPct val="100000"/>
              </a:lnSpc>
              <a:buNone/>
            </a:pPr>
            <a:r>
              <a:rPr lang="es-ES" sz="2800" b="1" i="0" u="none" strike="noStrike" baseline="0" dirty="0">
                <a:latin typeface="Canva Sans"/>
              </a:rPr>
              <a:t>SIN CO</a:t>
            </a:r>
            <a:r>
              <a:rPr lang="es-ES" sz="2800" b="1" dirty="0">
                <a:latin typeface="Canva Sans"/>
              </a:rPr>
              <a:t>PAGOS NI REEMBOLSOS</a:t>
            </a:r>
          </a:p>
          <a:p>
            <a:pPr marL="45720" indent="0" algn="just">
              <a:lnSpc>
                <a:spcPct val="100000"/>
              </a:lnSpc>
              <a:buNone/>
            </a:pPr>
            <a:r>
              <a:rPr lang="es-ES" sz="2800" b="1" i="0" u="none" strike="noStrike" baseline="0" dirty="0">
                <a:latin typeface="Canva Sans"/>
              </a:rPr>
              <a:t>EQU</a:t>
            </a:r>
            <a:r>
              <a:rPr lang="es-ES" sz="2800" b="1" dirty="0">
                <a:latin typeface="Canva Sans"/>
              </a:rPr>
              <a:t>IPARABLE A SEGURO PÚBLICO DE ESPAÑA</a:t>
            </a:r>
          </a:p>
          <a:p>
            <a:pPr marL="45720" indent="0" algn="just">
              <a:lnSpc>
                <a:spcPct val="100000"/>
              </a:lnSpc>
              <a:buNone/>
            </a:pPr>
            <a:r>
              <a:rPr lang="es-ES" sz="2800" b="1" i="0" u="none" strike="noStrike" baseline="0" dirty="0">
                <a:latin typeface="Canva Sans"/>
              </a:rPr>
              <a:t>TODOS LOS SERVICIOS INCLUIDOS</a:t>
            </a:r>
          </a:p>
          <a:p>
            <a:pPr marL="45720" indent="0" algn="just">
              <a:lnSpc>
                <a:spcPct val="100000"/>
              </a:lnSpc>
              <a:buNone/>
            </a:pPr>
            <a:r>
              <a:rPr lang="es-ES" sz="2800" b="1" dirty="0">
                <a:latin typeface="Canva Sans"/>
              </a:rPr>
              <a:t>**OJO SEGUROS DE VIAJE</a:t>
            </a:r>
            <a:endParaRPr lang="es-ES" sz="2800" i="0" u="none" strike="noStrike" baseline="0" dirty="0">
              <a:latin typeface="Canva Sans"/>
            </a:endParaRPr>
          </a:p>
        </p:txBody>
      </p:sp>
    </p:spTree>
    <p:extLst>
      <p:ext uri="{BB962C8B-B14F-4D97-AF65-F5344CB8AC3E}">
        <p14:creationId xmlns:p14="http://schemas.microsoft.com/office/powerpoint/2010/main" val="3733922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92A30-1CAE-EC62-FBD8-486B689A795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D3F8425-7C2F-71CE-AD39-BD5A52F0B9AD}"/>
              </a:ext>
            </a:extLst>
          </p:cNvPr>
          <p:cNvSpPr>
            <a:spLocks noGrp="1"/>
          </p:cNvSpPr>
          <p:nvPr>
            <p:ph type="title"/>
          </p:nvPr>
        </p:nvSpPr>
        <p:spPr/>
        <p:txBody>
          <a:bodyPr/>
          <a:lstStyle/>
          <a:p>
            <a:r>
              <a:rPr lang="es-ES" dirty="0"/>
              <a:t>SOLICITUD EXTRACOMUNITARIOS</a:t>
            </a:r>
          </a:p>
        </p:txBody>
      </p:sp>
      <p:sp>
        <p:nvSpPr>
          <p:cNvPr id="3" name="Marcador de contenido 2">
            <a:extLst>
              <a:ext uri="{FF2B5EF4-FFF2-40B4-BE49-F238E27FC236}">
                <a16:creationId xmlns:a16="http://schemas.microsoft.com/office/drawing/2014/main" id="{90F0518B-5BE4-B840-0FDD-492B0B5B75C9}"/>
              </a:ext>
            </a:extLst>
          </p:cNvPr>
          <p:cNvSpPr>
            <a:spLocks noGrp="1"/>
          </p:cNvSpPr>
          <p:nvPr>
            <p:ph idx="1"/>
          </p:nvPr>
        </p:nvSpPr>
        <p:spPr/>
        <p:txBody>
          <a:bodyPr>
            <a:normAutofit fontScale="70000" lnSpcReduction="20000"/>
          </a:bodyPr>
          <a:lstStyle/>
          <a:p>
            <a:pPr marL="45720" indent="0" algn="just">
              <a:lnSpc>
                <a:spcPct val="100000"/>
              </a:lnSpc>
              <a:buNone/>
            </a:pPr>
            <a:r>
              <a:rPr lang="es-ES" sz="2800" b="1" dirty="0">
                <a:latin typeface="Canva Sans"/>
              </a:rPr>
              <a:t>Llegada a España</a:t>
            </a:r>
          </a:p>
          <a:p>
            <a:pPr lvl="1" algn="just">
              <a:lnSpc>
                <a:spcPct val="100000"/>
              </a:lnSpc>
            </a:pPr>
            <a:r>
              <a:rPr lang="es-ES" sz="2600" dirty="0">
                <a:latin typeface="Canva Sans"/>
              </a:rPr>
              <a:t>Concesión visado: 90 días para entrar</a:t>
            </a:r>
          </a:p>
          <a:p>
            <a:pPr lvl="1" algn="just">
              <a:lnSpc>
                <a:spcPct val="100000"/>
              </a:lnSpc>
            </a:pPr>
            <a:r>
              <a:rPr lang="es-ES" sz="2600" dirty="0">
                <a:latin typeface="Canva Sans"/>
              </a:rPr>
              <a:t>Empadronamiento</a:t>
            </a:r>
          </a:p>
          <a:p>
            <a:pPr lvl="1" algn="just">
              <a:lnSpc>
                <a:spcPct val="100000"/>
              </a:lnSpc>
            </a:pPr>
            <a:r>
              <a:rPr lang="es-ES" sz="2600" dirty="0">
                <a:latin typeface="Canva Sans"/>
              </a:rPr>
              <a:t>Solicitud TIE</a:t>
            </a:r>
          </a:p>
          <a:p>
            <a:pPr marL="45720" indent="0" algn="just">
              <a:lnSpc>
                <a:spcPct val="100000"/>
              </a:lnSpc>
              <a:buNone/>
            </a:pPr>
            <a:r>
              <a:rPr lang="es-ES" sz="2800" b="1" i="0" u="none" strike="noStrike" baseline="0" dirty="0">
                <a:latin typeface="Canva Sans"/>
              </a:rPr>
              <a:t>Solicitud TIE</a:t>
            </a:r>
          </a:p>
          <a:p>
            <a:pPr lvl="1" algn="just">
              <a:lnSpc>
                <a:spcPct val="100000"/>
              </a:lnSpc>
            </a:pPr>
            <a:r>
              <a:rPr lang="es-ES" sz="2600" dirty="0">
                <a:latin typeface="Canva Sans"/>
              </a:rPr>
              <a:t>Pasaporte</a:t>
            </a:r>
          </a:p>
          <a:p>
            <a:pPr lvl="1" algn="just">
              <a:lnSpc>
                <a:spcPct val="100000"/>
              </a:lnSpc>
            </a:pPr>
            <a:r>
              <a:rPr lang="es-ES" sz="2600" i="0" u="none" strike="noStrike" baseline="0" dirty="0">
                <a:latin typeface="Canva Sans"/>
              </a:rPr>
              <a:t>Copia </a:t>
            </a:r>
            <a:r>
              <a:rPr lang="es-ES" sz="2600" dirty="0">
                <a:latin typeface="Canva Sans"/>
              </a:rPr>
              <a:t>visado</a:t>
            </a:r>
          </a:p>
          <a:p>
            <a:pPr lvl="1" algn="just">
              <a:lnSpc>
                <a:spcPct val="100000"/>
              </a:lnSpc>
            </a:pPr>
            <a:r>
              <a:rPr lang="es-ES" sz="2600" dirty="0">
                <a:latin typeface="Canva Sans"/>
              </a:rPr>
              <a:t>Empadronamiento</a:t>
            </a:r>
          </a:p>
          <a:p>
            <a:pPr lvl="1" algn="just">
              <a:lnSpc>
                <a:spcPct val="100000"/>
              </a:lnSpc>
            </a:pPr>
            <a:r>
              <a:rPr lang="es-ES" sz="2600" i="0" u="none" strike="noStrike" baseline="0" dirty="0">
                <a:latin typeface="Canva Sans"/>
              </a:rPr>
              <a:t>Carta de matrícula</a:t>
            </a:r>
          </a:p>
          <a:p>
            <a:pPr lvl="1" algn="just">
              <a:lnSpc>
                <a:spcPct val="100000"/>
              </a:lnSpc>
            </a:pPr>
            <a:r>
              <a:rPr lang="es-ES" sz="2600" dirty="0">
                <a:latin typeface="Canva Sans"/>
              </a:rPr>
              <a:t>Foto de carnet</a:t>
            </a:r>
          </a:p>
          <a:p>
            <a:pPr lvl="1" algn="just">
              <a:lnSpc>
                <a:spcPct val="100000"/>
              </a:lnSpc>
            </a:pPr>
            <a:r>
              <a:rPr lang="es-ES" sz="2600" i="0" u="none" strike="noStrike" baseline="0" dirty="0">
                <a:latin typeface="Canva Sans"/>
              </a:rPr>
              <a:t>Tasa</a:t>
            </a:r>
          </a:p>
        </p:txBody>
      </p:sp>
      <p:sp>
        <p:nvSpPr>
          <p:cNvPr id="4" name="CuadroTexto 3">
            <a:extLst>
              <a:ext uri="{FF2B5EF4-FFF2-40B4-BE49-F238E27FC236}">
                <a16:creationId xmlns:a16="http://schemas.microsoft.com/office/drawing/2014/main" id="{E33DA4D0-05A8-39D5-246A-8517F6671957}"/>
              </a:ext>
            </a:extLst>
          </p:cNvPr>
          <p:cNvSpPr txBox="1"/>
          <p:nvPr/>
        </p:nvSpPr>
        <p:spPr>
          <a:xfrm>
            <a:off x="2912533" y="5786735"/>
            <a:ext cx="6366933" cy="461665"/>
          </a:xfrm>
          <a:prstGeom prst="rect">
            <a:avLst/>
          </a:prstGeom>
          <a:noFill/>
        </p:spPr>
        <p:txBody>
          <a:bodyPr wrap="square" rtlCol="0">
            <a:spAutoFit/>
          </a:bodyPr>
          <a:lstStyle/>
          <a:p>
            <a:r>
              <a:rPr lang="es-ES" sz="2400" b="1" dirty="0">
                <a:solidFill>
                  <a:srgbClr val="FF0000"/>
                </a:solidFill>
              </a:rPr>
              <a:t>ESTANCIA INFERIOR A 6 MESES – NO TIE</a:t>
            </a:r>
          </a:p>
        </p:txBody>
      </p:sp>
    </p:spTree>
    <p:extLst>
      <p:ext uri="{BB962C8B-B14F-4D97-AF65-F5344CB8AC3E}">
        <p14:creationId xmlns:p14="http://schemas.microsoft.com/office/powerpoint/2010/main" val="2730865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FAB8B-6A35-F876-A169-16CF3A2D136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2F59595-A267-86A0-524C-4E993791F34E}"/>
              </a:ext>
            </a:extLst>
          </p:cNvPr>
          <p:cNvSpPr>
            <a:spLocks noGrp="1"/>
          </p:cNvSpPr>
          <p:nvPr>
            <p:ph type="title"/>
          </p:nvPr>
        </p:nvSpPr>
        <p:spPr/>
        <p:txBody>
          <a:bodyPr/>
          <a:lstStyle/>
          <a:p>
            <a:r>
              <a:rPr lang="es-ES" dirty="0"/>
              <a:t>SOLICITUD EXTRACOMUNITARIOS</a:t>
            </a:r>
          </a:p>
        </p:txBody>
      </p:sp>
      <p:sp>
        <p:nvSpPr>
          <p:cNvPr id="3" name="Marcador de contenido 2">
            <a:extLst>
              <a:ext uri="{FF2B5EF4-FFF2-40B4-BE49-F238E27FC236}">
                <a16:creationId xmlns:a16="http://schemas.microsoft.com/office/drawing/2014/main" id="{7FE7F835-634F-E3A2-292B-9DB005D1DA09}"/>
              </a:ext>
            </a:extLst>
          </p:cNvPr>
          <p:cNvSpPr>
            <a:spLocks noGrp="1"/>
          </p:cNvSpPr>
          <p:nvPr>
            <p:ph idx="1"/>
          </p:nvPr>
        </p:nvSpPr>
        <p:spPr/>
        <p:txBody>
          <a:bodyPr>
            <a:normAutofit lnSpcReduction="10000"/>
          </a:bodyPr>
          <a:lstStyle/>
          <a:p>
            <a:pPr marL="45720" indent="0" algn="just">
              <a:lnSpc>
                <a:spcPct val="100000"/>
              </a:lnSpc>
              <a:buNone/>
            </a:pPr>
            <a:r>
              <a:rPr lang="es-ES" sz="2800" b="1" i="0" u="none" strike="noStrike" baseline="0" dirty="0">
                <a:latin typeface="Canva Sans"/>
              </a:rPr>
              <a:t>DESDE ESPAÑA – ART. 52 A 55</a:t>
            </a:r>
          </a:p>
          <a:p>
            <a:pPr lvl="1" algn="just">
              <a:lnSpc>
                <a:spcPct val="100000"/>
              </a:lnSpc>
            </a:pPr>
            <a:r>
              <a:rPr lang="es-ES" sz="2600" b="1" dirty="0">
                <a:latin typeface="Canva Sans"/>
              </a:rPr>
              <a:t>Novedad: </a:t>
            </a:r>
            <a:r>
              <a:rPr lang="es-ES" sz="2600" dirty="0">
                <a:latin typeface="Canva Sans"/>
              </a:rPr>
              <a:t>Presentación dos meses antelación a la fecha de expiración de su situación legal (antes era 1 mes),</a:t>
            </a:r>
          </a:p>
          <a:p>
            <a:pPr lvl="1" algn="just">
              <a:lnSpc>
                <a:spcPct val="100000"/>
              </a:lnSpc>
            </a:pPr>
            <a:r>
              <a:rPr lang="es-ES" sz="2600" i="0" u="none" strike="noStrike" baseline="0" dirty="0">
                <a:latin typeface="Canva Sans"/>
              </a:rPr>
              <a:t>L</a:t>
            </a:r>
            <a:r>
              <a:rPr lang="es-ES" sz="2600" dirty="0">
                <a:latin typeface="Canva Sans"/>
              </a:rPr>
              <a:t>ugar de presentación: Oficina de Extranjería dónde se encuentre el centro (no por padrón).</a:t>
            </a:r>
          </a:p>
          <a:p>
            <a:pPr lvl="1" algn="just">
              <a:lnSpc>
                <a:spcPct val="100000"/>
              </a:lnSpc>
            </a:pPr>
            <a:r>
              <a:rPr lang="es-ES" sz="2600" i="0" u="none" strike="noStrike" baseline="0" dirty="0">
                <a:latin typeface="Canva Sans"/>
              </a:rPr>
              <a:t>Importante acreditar la entrada, para el cómputo anterior, en el espacio Schengen.</a:t>
            </a:r>
          </a:p>
          <a:p>
            <a:pPr lvl="1" algn="just">
              <a:lnSpc>
                <a:spcPct val="100000"/>
              </a:lnSpc>
            </a:pPr>
            <a:r>
              <a:rPr lang="es-ES" sz="2600" dirty="0">
                <a:latin typeface="Canva Sans"/>
              </a:rPr>
              <a:t>Si entra a España por otro país espacio Schengen: declaración de entrada.</a:t>
            </a:r>
            <a:endParaRPr lang="es-ES" sz="2000" i="0" u="none" strike="noStrike" baseline="0" dirty="0">
              <a:latin typeface="Canva Sans"/>
            </a:endParaRPr>
          </a:p>
        </p:txBody>
      </p:sp>
    </p:spTree>
    <p:extLst>
      <p:ext uri="{BB962C8B-B14F-4D97-AF65-F5344CB8AC3E}">
        <p14:creationId xmlns:p14="http://schemas.microsoft.com/office/powerpoint/2010/main" val="574905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3D59C-F0CC-63A4-F6FC-91AA15D46D13}"/>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EA39400-FAA9-1296-CA4D-5BC72A0D89A8}"/>
              </a:ext>
            </a:extLst>
          </p:cNvPr>
          <p:cNvSpPr>
            <a:spLocks noGrp="1"/>
          </p:cNvSpPr>
          <p:nvPr>
            <p:ph type="title"/>
          </p:nvPr>
        </p:nvSpPr>
        <p:spPr/>
        <p:txBody>
          <a:bodyPr/>
          <a:lstStyle/>
          <a:p>
            <a:r>
              <a:rPr lang="es-ES" dirty="0"/>
              <a:t>SOLICITUD EXTRACOMUNITARIOS</a:t>
            </a:r>
          </a:p>
        </p:txBody>
      </p:sp>
      <p:sp>
        <p:nvSpPr>
          <p:cNvPr id="3" name="Marcador de contenido 2">
            <a:extLst>
              <a:ext uri="{FF2B5EF4-FFF2-40B4-BE49-F238E27FC236}">
                <a16:creationId xmlns:a16="http://schemas.microsoft.com/office/drawing/2014/main" id="{9C8E7985-D804-AEF5-AC6A-1F8885072E47}"/>
              </a:ext>
            </a:extLst>
          </p:cNvPr>
          <p:cNvSpPr>
            <a:spLocks noGrp="1"/>
          </p:cNvSpPr>
          <p:nvPr>
            <p:ph idx="1"/>
          </p:nvPr>
        </p:nvSpPr>
        <p:spPr>
          <a:xfrm>
            <a:off x="1295400" y="1693334"/>
            <a:ext cx="9601200" cy="4114800"/>
          </a:xfrm>
        </p:spPr>
        <p:txBody>
          <a:bodyPr>
            <a:normAutofit fontScale="85000" lnSpcReduction="20000"/>
          </a:bodyPr>
          <a:lstStyle/>
          <a:p>
            <a:pPr marL="45720" indent="0" algn="just">
              <a:lnSpc>
                <a:spcPct val="100000"/>
              </a:lnSpc>
              <a:buNone/>
            </a:pPr>
            <a:r>
              <a:rPr lang="es-ES" sz="2800" b="1" i="0" u="none" strike="noStrike" baseline="0" dirty="0">
                <a:latin typeface="Canva Sans"/>
              </a:rPr>
              <a:t>DESDE ESPAÑA</a:t>
            </a:r>
          </a:p>
          <a:p>
            <a:pPr marL="45720" indent="0" algn="just">
              <a:lnSpc>
                <a:spcPct val="100000"/>
              </a:lnSpc>
              <a:buNone/>
            </a:pPr>
            <a:r>
              <a:rPr lang="es-ES" sz="2600" b="1" dirty="0">
                <a:latin typeface="Canva Sans"/>
              </a:rPr>
              <a:t>Documentación:</a:t>
            </a:r>
          </a:p>
          <a:p>
            <a:pPr lvl="1" algn="just">
              <a:lnSpc>
                <a:spcPct val="100000"/>
              </a:lnSpc>
            </a:pPr>
            <a:r>
              <a:rPr lang="es-ES" sz="2400" dirty="0">
                <a:latin typeface="Canva Sans"/>
              </a:rPr>
              <a:t>Formulario</a:t>
            </a:r>
          </a:p>
          <a:p>
            <a:pPr lvl="1" algn="just">
              <a:lnSpc>
                <a:spcPct val="100000"/>
              </a:lnSpc>
            </a:pPr>
            <a:r>
              <a:rPr lang="es-ES" sz="2400" i="0" u="none" strike="noStrike" baseline="0" dirty="0">
                <a:latin typeface="Canva Sans"/>
              </a:rPr>
              <a:t>Pasaporte</a:t>
            </a:r>
          </a:p>
          <a:p>
            <a:pPr lvl="1" algn="just">
              <a:lnSpc>
                <a:spcPct val="100000"/>
              </a:lnSpc>
            </a:pPr>
            <a:r>
              <a:rPr lang="es-ES" sz="2400" dirty="0">
                <a:latin typeface="Canva Sans"/>
              </a:rPr>
              <a:t>Carta de matrícula – acreditación pago</a:t>
            </a:r>
          </a:p>
          <a:p>
            <a:pPr lvl="1" algn="just">
              <a:lnSpc>
                <a:spcPct val="100000"/>
              </a:lnSpc>
            </a:pPr>
            <a:r>
              <a:rPr lang="es-ES" sz="2400" i="0" u="none" strike="noStrike" baseline="0" dirty="0">
                <a:latin typeface="Canva Sans"/>
              </a:rPr>
              <a:t>Certificado de antecedentes penales. Apostillados/legalizados, traducción jurada.</a:t>
            </a:r>
          </a:p>
          <a:p>
            <a:pPr lvl="1" algn="just">
              <a:lnSpc>
                <a:spcPct val="100000"/>
              </a:lnSpc>
            </a:pPr>
            <a:r>
              <a:rPr lang="es-ES" sz="2400" dirty="0">
                <a:latin typeface="Canva Sans"/>
              </a:rPr>
              <a:t>Medios económicos – ingresos 600€/mes (7200/año), sustento económico padre/madre, becas</a:t>
            </a:r>
          </a:p>
          <a:p>
            <a:pPr lvl="1" algn="just">
              <a:lnSpc>
                <a:spcPct val="100000"/>
              </a:lnSpc>
            </a:pPr>
            <a:r>
              <a:rPr lang="es-ES" sz="2400" i="0" u="none" strike="noStrike" baseline="0" dirty="0">
                <a:latin typeface="Canva Sans"/>
              </a:rPr>
              <a:t>Empadronamiento</a:t>
            </a:r>
          </a:p>
          <a:p>
            <a:pPr lvl="1" algn="just">
              <a:lnSpc>
                <a:spcPct val="100000"/>
              </a:lnSpc>
            </a:pPr>
            <a:r>
              <a:rPr lang="es-ES" sz="2400" dirty="0">
                <a:latin typeface="Canva Sans"/>
              </a:rPr>
              <a:t>Certificado médico no enfermedad contagiosa – Reglamento OMS 2005</a:t>
            </a:r>
          </a:p>
          <a:p>
            <a:pPr lvl="1" algn="just">
              <a:lnSpc>
                <a:spcPct val="100000"/>
              </a:lnSpc>
            </a:pPr>
            <a:r>
              <a:rPr lang="es-ES" sz="2400" i="0" u="none" strike="noStrike" baseline="0" dirty="0">
                <a:latin typeface="Canva Sans"/>
              </a:rPr>
              <a:t>Seguro médico privado, entidad española – No seguro de viaje</a:t>
            </a:r>
            <a:endParaRPr lang="es-ES" i="0" u="none" strike="noStrike" baseline="0" dirty="0">
              <a:latin typeface="Canva Sans"/>
            </a:endParaRPr>
          </a:p>
        </p:txBody>
      </p:sp>
    </p:spTree>
    <p:extLst>
      <p:ext uri="{BB962C8B-B14F-4D97-AF65-F5344CB8AC3E}">
        <p14:creationId xmlns:p14="http://schemas.microsoft.com/office/powerpoint/2010/main" val="1408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33F88-8442-7C89-A046-173C2A99434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D09D2AD-176E-8D67-48A2-E6FA5570A83A}"/>
              </a:ext>
            </a:extLst>
          </p:cNvPr>
          <p:cNvSpPr>
            <a:spLocks noGrp="1"/>
          </p:cNvSpPr>
          <p:nvPr>
            <p:ph type="title"/>
          </p:nvPr>
        </p:nvSpPr>
        <p:spPr/>
        <p:txBody>
          <a:bodyPr/>
          <a:lstStyle/>
          <a:p>
            <a:r>
              <a:rPr lang="es-ES" dirty="0"/>
              <a:t>CAMBIO NORMATIVO</a:t>
            </a:r>
          </a:p>
        </p:txBody>
      </p:sp>
      <p:sp>
        <p:nvSpPr>
          <p:cNvPr id="3" name="Marcador de contenido 2">
            <a:extLst>
              <a:ext uri="{FF2B5EF4-FFF2-40B4-BE49-F238E27FC236}">
                <a16:creationId xmlns:a16="http://schemas.microsoft.com/office/drawing/2014/main" id="{5296BCA1-8A02-145C-2047-B9ACD104878F}"/>
              </a:ext>
            </a:extLst>
          </p:cNvPr>
          <p:cNvSpPr>
            <a:spLocks noGrp="1"/>
          </p:cNvSpPr>
          <p:nvPr>
            <p:ph idx="1"/>
          </p:nvPr>
        </p:nvSpPr>
        <p:spPr/>
        <p:txBody>
          <a:bodyPr>
            <a:normAutofit fontScale="92500"/>
          </a:bodyPr>
          <a:lstStyle/>
          <a:p>
            <a:pPr algn="just">
              <a:lnSpc>
                <a:spcPct val="100000"/>
              </a:lnSpc>
            </a:pPr>
            <a:r>
              <a:rPr lang="es-ES" sz="2400" dirty="0"/>
              <a:t>El anterior reglamento no contenía una regulación de visados. La regulación se encontraba en el Código de Fronteras Schengen (REGLAMENTO (UE) 2016/399 del Parlamento Europeo y del Consejo de 9 de marzo de 2016), que al ser REGLAMENTO seguirá siendo norma de aplicación directa y por tanto regulará todo lo que no se contempla en el Nuevo reglamento.</a:t>
            </a:r>
          </a:p>
          <a:p>
            <a:pPr algn="just">
              <a:lnSpc>
                <a:spcPct val="100000"/>
              </a:lnSpc>
            </a:pPr>
            <a:r>
              <a:rPr lang="es-ES" sz="2400" dirty="0"/>
              <a:t>Se pasa de utilizar PUESTO fronterizo a PASO fronterizo. Terminología que se viene usando por el Código de Fronteras Schengen desde 2016. Dejando el término PUESTO para cruce de mercancías.</a:t>
            </a:r>
          </a:p>
          <a:p>
            <a:pPr algn="just">
              <a:lnSpc>
                <a:spcPct val="100000"/>
              </a:lnSpc>
            </a:pPr>
            <a:r>
              <a:rPr lang="es-ES" sz="2400" dirty="0"/>
              <a:t>Preámbulo: Se establecen requisitos generales para la expedición del visado, cuya VALORACIÓN corresponderá a la Oficina Consular.</a:t>
            </a:r>
            <a:endParaRPr lang="es-ES" dirty="0"/>
          </a:p>
        </p:txBody>
      </p:sp>
    </p:spTree>
    <p:extLst>
      <p:ext uri="{BB962C8B-B14F-4D97-AF65-F5344CB8AC3E}">
        <p14:creationId xmlns:p14="http://schemas.microsoft.com/office/powerpoint/2010/main" val="2056514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AF759F-BA5F-1E54-DD7C-35863F5B723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4D28324-10D6-A203-0992-2158EDF7A1ED}"/>
              </a:ext>
            </a:extLst>
          </p:cNvPr>
          <p:cNvSpPr>
            <a:spLocks noGrp="1"/>
          </p:cNvSpPr>
          <p:nvPr>
            <p:ph type="title"/>
          </p:nvPr>
        </p:nvSpPr>
        <p:spPr/>
        <p:txBody>
          <a:bodyPr/>
          <a:lstStyle/>
          <a:p>
            <a:r>
              <a:rPr lang="es-ES" dirty="0"/>
              <a:t>SOLICITUD EXTRACOMUNITARIOS</a:t>
            </a:r>
          </a:p>
        </p:txBody>
      </p:sp>
      <p:sp>
        <p:nvSpPr>
          <p:cNvPr id="3" name="Marcador de contenido 2">
            <a:extLst>
              <a:ext uri="{FF2B5EF4-FFF2-40B4-BE49-F238E27FC236}">
                <a16:creationId xmlns:a16="http://schemas.microsoft.com/office/drawing/2014/main" id="{3C5E2C92-AEAA-7ECA-A887-DDCBAED614AC}"/>
              </a:ext>
            </a:extLst>
          </p:cNvPr>
          <p:cNvSpPr>
            <a:spLocks noGrp="1"/>
          </p:cNvSpPr>
          <p:nvPr>
            <p:ph idx="1"/>
          </p:nvPr>
        </p:nvSpPr>
        <p:spPr>
          <a:xfrm>
            <a:off x="1295400" y="1693334"/>
            <a:ext cx="9601200" cy="4114800"/>
          </a:xfrm>
        </p:spPr>
        <p:txBody>
          <a:bodyPr>
            <a:normAutofit fontScale="92500" lnSpcReduction="10000"/>
          </a:bodyPr>
          <a:lstStyle/>
          <a:p>
            <a:pPr marL="45720" indent="0" algn="just">
              <a:lnSpc>
                <a:spcPct val="100000"/>
              </a:lnSpc>
              <a:buNone/>
            </a:pPr>
            <a:r>
              <a:rPr lang="es-ES" sz="2800" b="1" i="0" u="none" strike="noStrike" baseline="0" dirty="0">
                <a:latin typeface="Canva Sans"/>
              </a:rPr>
              <a:t>EDAD MINIMA, DURACIÓN Y PRORROGAS – NOVEDADES</a:t>
            </a:r>
          </a:p>
          <a:p>
            <a:r>
              <a:rPr lang="es-ES" sz="1800" b="0" i="0" u="none" strike="noStrike" baseline="0" dirty="0">
                <a:latin typeface="Canva Sans"/>
              </a:rPr>
              <a:t>Estudiantes </a:t>
            </a:r>
            <a:r>
              <a:rPr lang="es-ES" sz="1800" b="1" i="0" u="none" strike="noStrike" baseline="0" dirty="0">
                <a:latin typeface="Canva Sans"/>
              </a:rPr>
              <a:t>mayores de edad. </a:t>
            </a:r>
            <a:r>
              <a:rPr lang="es-ES" sz="1800" b="0" i="0" u="none" strike="noStrike" baseline="0" dirty="0">
                <a:latin typeface="Canva Sans"/>
              </a:rPr>
              <a:t>Excepto: </a:t>
            </a:r>
          </a:p>
          <a:p>
            <a:pPr lvl="1"/>
            <a:r>
              <a:rPr lang="es-ES" sz="1600" b="0" i="0" u="none" strike="noStrike" baseline="0" dirty="0">
                <a:latin typeface="Canva Sans"/>
              </a:rPr>
              <a:t>Estudios superiores solicitado solo desde el Consulado, pueden tener 17 años </a:t>
            </a:r>
          </a:p>
          <a:p>
            <a:pPr lvl="1"/>
            <a:r>
              <a:rPr lang="es-ES" sz="1800" b="0" i="0" u="none" strike="noStrike" baseline="0" dirty="0">
                <a:latin typeface="Canva Sans"/>
              </a:rPr>
              <a:t>Movilidades de educación secundaria y postobligatoria, y voluntariados, se requerirá la edad mínima que indique la normativa de educación o sectorial. </a:t>
            </a:r>
          </a:p>
          <a:p>
            <a:r>
              <a:rPr lang="es-ES" sz="1800" b="0" i="0" u="none" strike="noStrike" baseline="0" dirty="0">
                <a:latin typeface="Canva Sans"/>
              </a:rPr>
              <a:t>DURACION: </a:t>
            </a:r>
          </a:p>
          <a:p>
            <a:pPr lvl="1"/>
            <a:r>
              <a:rPr lang="es-ES" sz="1600" b="0" i="0" u="none" strike="noStrike" baseline="0" dirty="0">
                <a:latin typeface="Canva Sans"/>
              </a:rPr>
              <a:t>Duración del curso, límite de un año. Excepto: estudios superiores, se conceden por duración oficial (ej. 4 años para los grados universitarios - novedad).</a:t>
            </a:r>
            <a:endParaRPr lang="es-ES" sz="1800" b="0" i="0" u="none" strike="noStrike" baseline="0" dirty="0">
              <a:latin typeface="Canva Sans"/>
            </a:endParaRPr>
          </a:p>
          <a:p>
            <a:r>
              <a:rPr lang="es-ES" sz="1800" b="0" i="0" u="none" strike="noStrike" baseline="0" dirty="0">
                <a:latin typeface="Canva Sans"/>
              </a:rPr>
              <a:t>PRORROGAS: </a:t>
            </a:r>
          </a:p>
          <a:p>
            <a:pPr lvl="1"/>
            <a:r>
              <a:rPr lang="es-ES" sz="1600" b="0" i="0" u="none" strike="noStrike" baseline="0" dirty="0">
                <a:latin typeface="Canva Sans"/>
              </a:rPr>
              <a:t>Novedad: límite en las prórrogas. </a:t>
            </a:r>
          </a:p>
          <a:p>
            <a:pPr lvl="1"/>
            <a:r>
              <a:rPr lang="es-ES" sz="1600" b="0" i="0" u="none" strike="noStrike" baseline="0" dirty="0">
                <a:latin typeface="Canva Sans"/>
              </a:rPr>
              <a:t>Actividades formativas y voluntariado: máximo una prórroga</a:t>
            </a:r>
          </a:p>
          <a:p>
            <a:pPr lvl="1"/>
            <a:r>
              <a:rPr lang="es-ES" sz="1600" b="0" i="0" u="none" strike="noStrike" baseline="0" dirty="0">
                <a:latin typeface="Canva Sans"/>
              </a:rPr>
              <a:t>Estudios secundarios postobligatorios y superiores: máximo dos prórrogas</a:t>
            </a:r>
          </a:p>
          <a:p>
            <a:endParaRPr lang="es-ES" sz="1800" b="0" i="0" u="none" strike="noStrike" baseline="0" dirty="0">
              <a:latin typeface="Canva Sans"/>
            </a:endParaRPr>
          </a:p>
          <a:p>
            <a:pPr marL="45720" indent="0" algn="just">
              <a:lnSpc>
                <a:spcPct val="100000"/>
              </a:lnSpc>
              <a:buNone/>
            </a:pPr>
            <a:endParaRPr lang="es-ES" i="0" u="none" strike="noStrike" baseline="0" dirty="0">
              <a:latin typeface="Canva Sans"/>
            </a:endParaRPr>
          </a:p>
        </p:txBody>
      </p:sp>
    </p:spTree>
    <p:extLst>
      <p:ext uri="{BB962C8B-B14F-4D97-AF65-F5344CB8AC3E}">
        <p14:creationId xmlns:p14="http://schemas.microsoft.com/office/powerpoint/2010/main" val="3277082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2CFAE-1C9E-346A-E2AD-0874BEA55A6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E2BA12D-615A-CBC5-20C4-359D779BDDB1}"/>
              </a:ext>
            </a:extLst>
          </p:cNvPr>
          <p:cNvSpPr>
            <a:spLocks noGrp="1"/>
          </p:cNvSpPr>
          <p:nvPr>
            <p:ph type="title"/>
          </p:nvPr>
        </p:nvSpPr>
        <p:spPr/>
        <p:txBody>
          <a:bodyPr/>
          <a:lstStyle/>
          <a:p>
            <a:r>
              <a:rPr lang="es-ES" dirty="0"/>
              <a:t>PRORROGA ESTANCIA POR ESTUDIOS</a:t>
            </a:r>
          </a:p>
        </p:txBody>
      </p:sp>
      <p:sp>
        <p:nvSpPr>
          <p:cNvPr id="3" name="Marcador de contenido 2">
            <a:extLst>
              <a:ext uri="{FF2B5EF4-FFF2-40B4-BE49-F238E27FC236}">
                <a16:creationId xmlns:a16="http://schemas.microsoft.com/office/drawing/2014/main" id="{1D9F33E4-10BA-FF33-0C6F-A4FF0D543CE3}"/>
              </a:ext>
            </a:extLst>
          </p:cNvPr>
          <p:cNvSpPr>
            <a:spLocks noGrp="1"/>
          </p:cNvSpPr>
          <p:nvPr>
            <p:ph idx="1"/>
          </p:nvPr>
        </p:nvSpPr>
        <p:spPr>
          <a:xfrm>
            <a:off x="857250" y="1693334"/>
            <a:ext cx="10477500" cy="4497916"/>
          </a:xfrm>
        </p:spPr>
        <p:txBody>
          <a:bodyPr>
            <a:normAutofit fontScale="92500" lnSpcReduction="10000"/>
          </a:bodyPr>
          <a:lstStyle/>
          <a:p>
            <a:pPr marL="45720" indent="0" algn="just">
              <a:lnSpc>
                <a:spcPct val="100000"/>
              </a:lnSpc>
              <a:buNone/>
            </a:pPr>
            <a:r>
              <a:rPr lang="es-ES" sz="2800" b="1" i="0" u="none" strike="noStrike" baseline="0" dirty="0">
                <a:latin typeface="Canva Sans"/>
              </a:rPr>
              <a:t>SOLICITUDES PRESENTADAS ANTES DE LA REFORMA (ART. 40 RD 557/2011)</a:t>
            </a:r>
          </a:p>
          <a:p>
            <a:r>
              <a:rPr lang="es-ES" sz="1800" b="0" i="0" u="none" strike="noStrike" baseline="0" dirty="0">
                <a:latin typeface="Canva Sans"/>
              </a:rPr>
              <a:t>Duración anual</a:t>
            </a:r>
          </a:p>
          <a:p>
            <a:pPr lvl="1"/>
            <a:r>
              <a:rPr lang="es-ES" sz="1600" b="0" i="0" u="none" strike="noStrike" baseline="0" dirty="0">
                <a:latin typeface="Canva Sans"/>
              </a:rPr>
              <a:t>Prórrogas anuales</a:t>
            </a:r>
          </a:p>
          <a:p>
            <a:pPr lvl="1"/>
            <a:r>
              <a:rPr lang="es-ES" sz="1800" b="0" i="0" u="none" strike="noStrike" baseline="0" dirty="0">
                <a:latin typeface="Canva Sans"/>
              </a:rPr>
              <a:t>No límite de prórrogas</a:t>
            </a:r>
          </a:p>
          <a:p>
            <a:pPr lvl="1"/>
            <a:r>
              <a:rPr lang="es-ES" sz="1800" b="0" i="0" u="none" strike="noStrike" baseline="0" dirty="0">
                <a:latin typeface="Canva Sans"/>
              </a:rPr>
              <a:t>60 días antes y 90 días después a la caducidad</a:t>
            </a:r>
          </a:p>
          <a:p>
            <a:r>
              <a:rPr lang="es-ES" sz="1800" b="0" i="0" u="none" strike="noStrike" baseline="0" dirty="0">
                <a:latin typeface="Canva Sans"/>
              </a:rPr>
              <a:t>Documentación (art. 55.3 RD 1155/2024): </a:t>
            </a:r>
          </a:p>
          <a:p>
            <a:pPr lvl="1"/>
            <a:r>
              <a:rPr lang="es-ES" sz="1600" b="0" i="0" u="none" strike="noStrike" baseline="0" dirty="0">
                <a:latin typeface="Canva Sans"/>
              </a:rPr>
              <a:t>Pasaporte, formulario y tasa</a:t>
            </a:r>
          </a:p>
          <a:p>
            <a:pPr lvl="1"/>
            <a:r>
              <a:rPr lang="es-ES" sz="1600" dirty="0">
                <a:latin typeface="Canva Sans"/>
              </a:rPr>
              <a:t>TIE</a:t>
            </a:r>
          </a:p>
          <a:p>
            <a:pPr lvl="1"/>
            <a:r>
              <a:rPr lang="es-ES" sz="1600" b="0" i="0" u="none" strike="noStrike" baseline="0" dirty="0">
                <a:latin typeface="Canva Sans"/>
              </a:rPr>
              <a:t>Empadronamiento si ha cambiado de domicilio respecto a la TIE anterior</a:t>
            </a:r>
          </a:p>
          <a:p>
            <a:pPr lvl="1"/>
            <a:r>
              <a:rPr lang="es-ES" sz="1600" dirty="0">
                <a:latin typeface="Canva Sans"/>
              </a:rPr>
              <a:t>Carta de matrícula</a:t>
            </a:r>
          </a:p>
          <a:p>
            <a:pPr lvl="1"/>
            <a:r>
              <a:rPr lang="es-ES" sz="1600" b="0" i="0" u="none" strike="noStrike" baseline="0" dirty="0">
                <a:latin typeface="Canva Sans"/>
              </a:rPr>
              <a:t>Notas académicas del año anterior, se tiene que acreditar que has superado un mínimo de créditos para prorrogar el permiso</a:t>
            </a:r>
          </a:p>
          <a:p>
            <a:pPr lvl="1"/>
            <a:r>
              <a:rPr lang="es-ES" sz="1600" dirty="0">
                <a:latin typeface="Canva Sans"/>
              </a:rPr>
              <a:t>Seguro médico con entidad privada española</a:t>
            </a:r>
          </a:p>
          <a:p>
            <a:pPr lvl="1"/>
            <a:r>
              <a:rPr lang="es-ES" sz="1600" b="0" i="0" u="none" strike="noStrike" baseline="0" dirty="0">
                <a:latin typeface="Canva Sans"/>
              </a:rPr>
              <a:t>Medios económicos</a:t>
            </a:r>
          </a:p>
          <a:p>
            <a:endParaRPr lang="es-ES" sz="1800" b="0" i="0" u="none" strike="noStrike" baseline="0" dirty="0">
              <a:latin typeface="Canva Sans"/>
            </a:endParaRPr>
          </a:p>
          <a:p>
            <a:pPr marL="45720" indent="0" algn="just">
              <a:lnSpc>
                <a:spcPct val="100000"/>
              </a:lnSpc>
              <a:buNone/>
            </a:pPr>
            <a:endParaRPr lang="es-ES" i="0" u="none" strike="noStrike" baseline="0" dirty="0">
              <a:latin typeface="Canva Sans"/>
            </a:endParaRPr>
          </a:p>
        </p:txBody>
      </p:sp>
      <p:sp>
        <p:nvSpPr>
          <p:cNvPr id="5" name="CuadroTexto 4">
            <a:extLst>
              <a:ext uri="{FF2B5EF4-FFF2-40B4-BE49-F238E27FC236}">
                <a16:creationId xmlns:a16="http://schemas.microsoft.com/office/drawing/2014/main" id="{B90A5DC6-C9F7-A5E8-4424-043501478070}"/>
              </a:ext>
            </a:extLst>
          </p:cNvPr>
          <p:cNvSpPr txBox="1"/>
          <p:nvPr/>
        </p:nvSpPr>
        <p:spPr>
          <a:xfrm>
            <a:off x="4591050" y="5843885"/>
            <a:ext cx="7581900" cy="461665"/>
          </a:xfrm>
          <a:prstGeom prst="rect">
            <a:avLst/>
          </a:prstGeom>
          <a:noFill/>
        </p:spPr>
        <p:txBody>
          <a:bodyPr wrap="square" rtlCol="0">
            <a:spAutoFit/>
          </a:bodyPr>
          <a:lstStyle/>
          <a:p>
            <a:r>
              <a:rPr lang="es-ES" sz="2400" b="1" dirty="0">
                <a:solidFill>
                  <a:srgbClr val="FF0000"/>
                </a:solidFill>
              </a:rPr>
              <a:t>RESOLUCION FAVORABLE -&gt; CITA COMISARIA PARA TIE</a:t>
            </a:r>
          </a:p>
        </p:txBody>
      </p:sp>
    </p:spTree>
    <p:extLst>
      <p:ext uri="{BB962C8B-B14F-4D97-AF65-F5344CB8AC3E}">
        <p14:creationId xmlns:p14="http://schemas.microsoft.com/office/powerpoint/2010/main" val="1499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7CF296-EBB9-483F-A4E1-E776EDAE89B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6557BBC-830D-06F4-679F-F59BA5B6593A}"/>
              </a:ext>
            </a:extLst>
          </p:cNvPr>
          <p:cNvSpPr>
            <a:spLocks noGrp="1"/>
          </p:cNvSpPr>
          <p:nvPr>
            <p:ph type="title"/>
          </p:nvPr>
        </p:nvSpPr>
        <p:spPr/>
        <p:txBody>
          <a:bodyPr/>
          <a:lstStyle/>
          <a:p>
            <a:r>
              <a:rPr lang="es-ES" dirty="0"/>
              <a:t>OTRAS CUESTIONES</a:t>
            </a:r>
          </a:p>
        </p:txBody>
      </p:sp>
      <p:sp>
        <p:nvSpPr>
          <p:cNvPr id="3" name="Marcador de contenido 2">
            <a:extLst>
              <a:ext uri="{FF2B5EF4-FFF2-40B4-BE49-F238E27FC236}">
                <a16:creationId xmlns:a16="http://schemas.microsoft.com/office/drawing/2014/main" id="{502A8146-E35E-A1D2-D830-B5CA3F21FC91}"/>
              </a:ext>
            </a:extLst>
          </p:cNvPr>
          <p:cNvSpPr>
            <a:spLocks noGrp="1"/>
          </p:cNvSpPr>
          <p:nvPr>
            <p:ph idx="1"/>
          </p:nvPr>
        </p:nvSpPr>
        <p:spPr>
          <a:xfrm>
            <a:off x="857250" y="1693334"/>
            <a:ext cx="10477500" cy="4497916"/>
          </a:xfrm>
        </p:spPr>
        <p:txBody>
          <a:bodyPr>
            <a:normAutofit lnSpcReduction="10000"/>
          </a:bodyPr>
          <a:lstStyle/>
          <a:p>
            <a:pPr marL="45720" indent="0" algn="just">
              <a:lnSpc>
                <a:spcPct val="100000"/>
              </a:lnSpc>
              <a:buNone/>
            </a:pPr>
            <a:r>
              <a:rPr lang="es-ES" sz="2800" b="1" i="0" u="none" strike="noStrike" baseline="0" dirty="0">
                <a:latin typeface="Canva Sans"/>
              </a:rPr>
              <a:t>RESOLUCIONES</a:t>
            </a:r>
          </a:p>
          <a:p>
            <a:pPr lvl="1"/>
            <a:r>
              <a:rPr lang="es-ES" sz="2800" b="0" i="0" u="none" strike="noStrike" baseline="0" dirty="0">
                <a:latin typeface="Canva Sans"/>
              </a:rPr>
              <a:t>Visados: 7 días. Silencio negativo</a:t>
            </a:r>
          </a:p>
          <a:p>
            <a:pPr lvl="1"/>
            <a:r>
              <a:rPr lang="es-ES" sz="2800" dirty="0">
                <a:latin typeface="Canva Sans"/>
              </a:rPr>
              <a:t>Desde España: 2 meses. Silencio negativo</a:t>
            </a:r>
            <a:endParaRPr lang="es-ES" sz="2800" b="0" i="0" u="none" strike="noStrike" baseline="0" dirty="0">
              <a:latin typeface="Canva Sans"/>
            </a:endParaRPr>
          </a:p>
          <a:p>
            <a:pPr marL="45720" indent="0" algn="just">
              <a:lnSpc>
                <a:spcPct val="100000"/>
              </a:lnSpc>
              <a:buNone/>
            </a:pPr>
            <a:r>
              <a:rPr lang="es-ES" sz="2800" b="1" i="0" u="none" strike="noStrike" baseline="0" dirty="0">
                <a:latin typeface="Canva Sans"/>
              </a:rPr>
              <a:t>PRESENTACIONES</a:t>
            </a:r>
          </a:p>
          <a:p>
            <a:pPr lvl="1"/>
            <a:r>
              <a:rPr lang="es-ES" sz="2800" dirty="0">
                <a:latin typeface="Canva Sans"/>
              </a:rPr>
              <a:t>Universidades y centros. Aún no está regulado pero podrán hacer las presentaciones. (La resolución será 15 días. Silencio negativo).</a:t>
            </a:r>
          </a:p>
          <a:p>
            <a:pPr lvl="1"/>
            <a:r>
              <a:rPr lang="es-ES" sz="2800" dirty="0">
                <a:latin typeface="Canva Sans"/>
              </a:rPr>
              <a:t>Prórrogas: solo de forma telemática. Art. 55.4 (personas o representante) – Hasta la fecha presencial y telemática.</a:t>
            </a:r>
          </a:p>
          <a:p>
            <a:pPr lvl="1"/>
            <a:r>
              <a:rPr lang="es-ES" sz="2800" dirty="0">
                <a:latin typeface="Canva Sans"/>
              </a:rPr>
              <a:t>Iniciales: personalmente, mediante representación o telemáticamente</a:t>
            </a:r>
          </a:p>
          <a:p>
            <a:pPr marL="45720" indent="0" algn="just">
              <a:lnSpc>
                <a:spcPct val="100000"/>
              </a:lnSpc>
              <a:buNone/>
            </a:pPr>
            <a:endParaRPr lang="es-ES" sz="1600" b="0" i="0" u="none" strike="noStrike" baseline="0" dirty="0">
              <a:latin typeface="Canva Sans"/>
            </a:endParaRPr>
          </a:p>
          <a:p>
            <a:pPr marL="45720" indent="0" algn="just">
              <a:lnSpc>
                <a:spcPct val="100000"/>
              </a:lnSpc>
              <a:buNone/>
            </a:pPr>
            <a:endParaRPr lang="es-ES" i="0" u="none" strike="noStrike" baseline="0" dirty="0">
              <a:latin typeface="Canva Sans"/>
            </a:endParaRPr>
          </a:p>
        </p:txBody>
      </p:sp>
    </p:spTree>
    <p:extLst>
      <p:ext uri="{BB962C8B-B14F-4D97-AF65-F5344CB8AC3E}">
        <p14:creationId xmlns:p14="http://schemas.microsoft.com/office/powerpoint/2010/main" val="438519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A32DB-DCB3-F4F5-65E3-C0672055782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D2CB210-B859-6F93-E7BF-65E498266ECE}"/>
              </a:ext>
            </a:extLst>
          </p:cNvPr>
          <p:cNvSpPr>
            <a:spLocks noGrp="1"/>
          </p:cNvSpPr>
          <p:nvPr>
            <p:ph type="title"/>
          </p:nvPr>
        </p:nvSpPr>
        <p:spPr/>
        <p:txBody>
          <a:bodyPr/>
          <a:lstStyle/>
          <a:p>
            <a:r>
              <a:rPr lang="es-ES" dirty="0"/>
              <a:t>Familiares de estudiantes</a:t>
            </a:r>
          </a:p>
        </p:txBody>
      </p:sp>
      <p:sp>
        <p:nvSpPr>
          <p:cNvPr id="3" name="Marcador de contenido 2">
            <a:extLst>
              <a:ext uri="{FF2B5EF4-FFF2-40B4-BE49-F238E27FC236}">
                <a16:creationId xmlns:a16="http://schemas.microsoft.com/office/drawing/2014/main" id="{93572975-BA91-D552-E66D-E43E5E23D408}"/>
              </a:ext>
            </a:extLst>
          </p:cNvPr>
          <p:cNvSpPr>
            <a:spLocks noGrp="1"/>
          </p:cNvSpPr>
          <p:nvPr>
            <p:ph idx="1"/>
          </p:nvPr>
        </p:nvSpPr>
        <p:spPr>
          <a:xfrm>
            <a:off x="857250" y="1693334"/>
            <a:ext cx="10477500" cy="4497916"/>
          </a:xfrm>
        </p:spPr>
        <p:txBody>
          <a:bodyPr>
            <a:normAutofit lnSpcReduction="10000"/>
          </a:bodyPr>
          <a:lstStyle/>
          <a:p>
            <a:pPr marL="45720" indent="0" algn="just">
              <a:lnSpc>
                <a:spcPct val="100000"/>
              </a:lnSpc>
              <a:buNone/>
            </a:pPr>
            <a:r>
              <a:rPr lang="es-ES" sz="2800" b="1" i="0" u="none" strike="noStrike" baseline="0" dirty="0">
                <a:latin typeface="Canva Sans"/>
              </a:rPr>
              <a:t>Novedad: </a:t>
            </a:r>
            <a:r>
              <a:rPr lang="es-ES" sz="2800" i="0" u="none" strike="noStrike" baseline="0" dirty="0">
                <a:latin typeface="Canva Sans"/>
              </a:rPr>
              <a:t>los familiares de los estudiantes podrán solicitar el permiso por acompañamiento desde España (antes solo desde Consulado).</a:t>
            </a:r>
          </a:p>
          <a:p>
            <a:pPr marL="45720" indent="0" algn="just">
              <a:lnSpc>
                <a:spcPct val="100000"/>
              </a:lnSpc>
              <a:buNone/>
            </a:pPr>
            <a:r>
              <a:rPr lang="es-ES" sz="2800" dirty="0">
                <a:latin typeface="Canva Sans"/>
              </a:rPr>
              <a:t>Solo para los estudios superiores</a:t>
            </a:r>
          </a:p>
          <a:p>
            <a:pPr marL="45720" indent="0" algn="just">
              <a:lnSpc>
                <a:spcPct val="100000"/>
              </a:lnSpc>
              <a:buNone/>
            </a:pPr>
            <a:r>
              <a:rPr lang="es-ES" sz="2800" dirty="0">
                <a:latin typeface="Canva Sans"/>
              </a:rPr>
              <a:t>Cónyuge/pareja registrada, hijos menores y/o mayores a cargo.</a:t>
            </a:r>
          </a:p>
          <a:p>
            <a:pPr marL="45720" indent="0" algn="just">
              <a:lnSpc>
                <a:spcPct val="100000"/>
              </a:lnSpc>
              <a:buNone/>
            </a:pPr>
            <a:r>
              <a:rPr lang="es-ES" sz="2800" dirty="0">
                <a:latin typeface="Canva Sans"/>
              </a:rPr>
              <a:t>Autorización vinculada al permiso del estudiante</a:t>
            </a:r>
          </a:p>
          <a:p>
            <a:pPr marL="45720" indent="0" algn="just">
              <a:lnSpc>
                <a:spcPct val="100000"/>
              </a:lnSpc>
              <a:buNone/>
            </a:pPr>
            <a:r>
              <a:rPr lang="es-ES" sz="2800" dirty="0">
                <a:latin typeface="Canva Sans"/>
              </a:rPr>
              <a:t>No autorizará a trabajar</a:t>
            </a:r>
          </a:p>
          <a:p>
            <a:pPr marL="45720" indent="0" algn="just">
              <a:lnSpc>
                <a:spcPct val="100000"/>
              </a:lnSpc>
              <a:buNone/>
            </a:pPr>
            <a:r>
              <a:rPr lang="es-ES" sz="2800" dirty="0">
                <a:latin typeface="Canva Sans"/>
              </a:rPr>
              <a:t>Disponer de medios económicos: +1 familiar 75%, a partir del 2º familiar 50% IPREM.</a:t>
            </a:r>
          </a:p>
          <a:p>
            <a:pPr marL="45720" indent="0" algn="just">
              <a:lnSpc>
                <a:spcPct val="100000"/>
              </a:lnSpc>
              <a:buNone/>
            </a:pPr>
            <a:endParaRPr lang="es-ES" sz="1600" b="0" i="0" u="none" strike="noStrike" baseline="0" dirty="0">
              <a:latin typeface="Canva Sans"/>
            </a:endParaRPr>
          </a:p>
          <a:p>
            <a:pPr marL="45720" indent="0" algn="just">
              <a:lnSpc>
                <a:spcPct val="100000"/>
              </a:lnSpc>
              <a:buNone/>
            </a:pPr>
            <a:endParaRPr lang="es-ES" i="0" u="none" strike="noStrike" baseline="0" dirty="0">
              <a:latin typeface="Canva Sans"/>
            </a:endParaRPr>
          </a:p>
        </p:txBody>
      </p:sp>
    </p:spTree>
    <p:extLst>
      <p:ext uri="{BB962C8B-B14F-4D97-AF65-F5344CB8AC3E}">
        <p14:creationId xmlns:p14="http://schemas.microsoft.com/office/powerpoint/2010/main" val="41668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62BC85-DCCC-3186-BCE2-140B44DE1BEE}"/>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BF163E0-C2D9-42E8-8A8E-F645A39385BE}"/>
              </a:ext>
            </a:extLst>
          </p:cNvPr>
          <p:cNvSpPr>
            <a:spLocks noGrp="1"/>
          </p:cNvSpPr>
          <p:nvPr>
            <p:ph type="title"/>
          </p:nvPr>
        </p:nvSpPr>
        <p:spPr/>
        <p:txBody>
          <a:bodyPr/>
          <a:lstStyle/>
          <a:p>
            <a:r>
              <a:rPr lang="es-ES" dirty="0"/>
              <a:t>Residencia tras estudios</a:t>
            </a:r>
          </a:p>
        </p:txBody>
      </p:sp>
      <p:sp>
        <p:nvSpPr>
          <p:cNvPr id="3" name="Marcador de contenido 2">
            <a:extLst>
              <a:ext uri="{FF2B5EF4-FFF2-40B4-BE49-F238E27FC236}">
                <a16:creationId xmlns:a16="http://schemas.microsoft.com/office/drawing/2014/main" id="{6D948555-3003-5110-206F-2B858402DBE9}"/>
              </a:ext>
            </a:extLst>
          </p:cNvPr>
          <p:cNvSpPr>
            <a:spLocks noGrp="1"/>
          </p:cNvSpPr>
          <p:nvPr>
            <p:ph idx="1"/>
          </p:nvPr>
        </p:nvSpPr>
        <p:spPr>
          <a:xfrm>
            <a:off x="857250" y="1693334"/>
            <a:ext cx="10477500" cy="4497916"/>
          </a:xfrm>
        </p:spPr>
        <p:txBody>
          <a:bodyPr>
            <a:normAutofit/>
          </a:bodyPr>
          <a:lstStyle/>
          <a:p>
            <a:r>
              <a:rPr lang="es-ES" sz="1800" b="0" i="0" u="none" strike="noStrike" baseline="0" dirty="0">
                <a:latin typeface="Canva Sans"/>
              </a:rPr>
              <a:t>Modificación a residencia y trabajo - Art. 190</a:t>
            </a:r>
          </a:p>
          <a:p>
            <a:pPr lvl="1"/>
            <a:r>
              <a:rPr lang="es-ES" sz="1600" b="0" i="0" u="none" strike="noStrike" baseline="0" dirty="0">
                <a:latin typeface="Canva Sans"/>
              </a:rPr>
              <a:t>Generalitat.</a:t>
            </a:r>
          </a:p>
          <a:p>
            <a:pPr lvl="1"/>
            <a:r>
              <a:rPr lang="es-ES" sz="1600" b="0" i="0" u="none" strike="noStrike" baseline="0" dirty="0">
                <a:latin typeface="Canva Sans"/>
              </a:rPr>
              <a:t>Retoman el requisito de no becado.</a:t>
            </a:r>
          </a:p>
          <a:p>
            <a:r>
              <a:rPr lang="es-ES" sz="1800" b="0" i="0" u="none" strike="noStrike" baseline="0" dirty="0">
                <a:latin typeface="Canva Sans"/>
              </a:rPr>
              <a:t>Contrato en prácticas (no curriculares)</a:t>
            </a:r>
          </a:p>
          <a:p>
            <a:pPr lvl="1"/>
            <a:r>
              <a:rPr lang="es-ES" sz="1600" b="0" i="0" u="none" strike="noStrike" baseline="0" dirty="0">
                <a:latin typeface="Canva Sans"/>
              </a:rPr>
              <a:t>30 días - silencio positivo</a:t>
            </a:r>
          </a:p>
          <a:p>
            <a:pPr lvl="1"/>
            <a:r>
              <a:rPr lang="es-ES" sz="1600" b="0" i="0" u="none" strike="noStrike" baseline="0" dirty="0">
                <a:latin typeface="Canva Sans"/>
              </a:rPr>
              <a:t>TIE vigente</a:t>
            </a:r>
          </a:p>
          <a:p>
            <a:r>
              <a:rPr lang="es-ES" sz="1800" b="0" i="0" u="none" strike="noStrike" baseline="0" dirty="0">
                <a:latin typeface="Canva Sans"/>
              </a:rPr>
              <a:t>Búsqueda de empleo - disposición adicional decimo séptima de la Ley 14/2013, de 27 de septiembre</a:t>
            </a:r>
          </a:p>
          <a:p>
            <a:pPr lvl="1"/>
            <a:r>
              <a:rPr lang="es-ES" sz="1600" b="0" i="0" u="none" strike="noStrike" baseline="0" dirty="0">
                <a:latin typeface="Canva Sans"/>
              </a:rPr>
              <a:t>24 meses</a:t>
            </a:r>
          </a:p>
          <a:p>
            <a:pPr lvl="1"/>
            <a:r>
              <a:rPr lang="es-ES" sz="1600" b="0" i="0" u="none" strike="noStrike" baseline="0" dirty="0">
                <a:latin typeface="Canva Sans"/>
              </a:rPr>
              <a:t>Estudios título oficial. Nivel MECES 6 (grados, másteres)</a:t>
            </a:r>
          </a:p>
          <a:p>
            <a:pPr lvl="1"/>
            <a:r>
              <a:rPr lang="es-ES" sz="1600" b="0" i="0" u="none" strike="noStrike" baseline="0" dirty="0">
                <a:latin typeface="Canva Sans"/>
              </a:rPr>
              <a:t>20 días - silencio positivo</a:t>
            </a:r>
          </a:p>
          <a:p>
            <a:r>
              <a:rPr lang="es-ES" sz="1800" b="0" i="0" u="none" strike="noStrike" baseline="0" dirty="0">
                <a:latin typeface="Canva Sans"/>
              </a:rPr>
              <a:t>Nuevos estudios</a:t>
            </a:r>
            <a:endParaRPr lang="es-ES" sz="1600" b="0" i="0" u="none" strike="noStrike" baseline="0" dirty="0">
              <a:latin typeface="Canva Sans"/>
            </a:endParaRPr>
          </a:p>
          <a:p>
            <a:pPr marL="45720" indent="0" algn="just">
              <a:lnSpc>
                <a:spcPct val="100000"/>
              </a:lnSpc>
              <a:buNone/>
            </a:pPr>
            <a:endParaRPr lang="es-ES" i="0" u="none" strike="noStrike" baseline="0" dirty="0">
              <a:latin typeface="Canva Sans"/>
            </a:endParaRPr>
          </a:p>
        </p:txBody>
      </p:sp>
    </p:spTree>
    <p:extLst>
      <p:ext uri="{BB962C8B-B14F-4D97-AF65-F5344CB8AC3E}">
        <p14:creationId xmlns:p14="http://schemas.microsoft.com/office/powerpoint/2010/main" val="1560247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FA639B-C69C-CD42-CD74-524F0CAEA372}"/>
              </a:ext>
            </a:extLst>
          </p:cNvPr>
          <p:cNvSpPr>
            <a:spLocks noGrp="1"/>
          </p:cNvSpPr>
          <p:nvPr>
            <p:ph type="title"/>
          </p:nvPr>
        </p:nvSpPr>
        <p:spPr>
          <a:xfrm>
            <a:off x="1601118" y="1765453"/>
            <a:ext cx="8989764" cy="3327093"/>
          </a:xfrm>
        </p:spPr>
        <p:txBody>
          <a:bodyPr>
            <a:normAutofit fontScale="90000"/>
          </a:bodyPr>
          <a:lstStyle/>
          <a:p>
            <a:pPr algn="ctr"/>
            <a:r>
              <a:rPr lang="es-ES" sz="8000" dirty="0"/>
              <a:t>GESTIÓN COLECTIVA DE CONTRATACIONES EN ORIGEN</a:t>
            </a:r>
          </a:p>
        </p:txBody>
      </p:sp>
    </p:spTree>
    <p:extLst>
      <p:ext uri="{BB962C8B-B14F-4D97-AF65-F5344CB8AC3E}">
        <p14:creationId xmlns:p14="http://schemas.microsoft.com/office/powerpoint/2010/main" val="822059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D6E26C-FCE5-FA18-6E4A-2B1B4C72798A}"/>
              </a:ext>
            </a:extLst>
          </p:cNvPr>
          <p:cNvSpPr>
            <a:spLocks noGrp="1"/>
          </p:cNvSpPr>
          <p:nvPr>
            <p:ph type="title"/>
          </p:nvPr>
        </p:nvSpPr>
        <p:spPr/>
        <p:txBody>
          <a:bodyPr/>
          <a:lstStyle/>
          <a:p>
            <a:r>
              <a:rPr lang="es-ES" dirty="0"/>
              <a:t>Marco normativo previo</a:t>
            </a:r>
          </a:p>
        </p:txBody>
      </p:sp>
      <p:sp>
        <p:nvSpPr>
          <p:cNvPr id="3" name="Marcador de contenido 2">
            <a:extLst>
              <a:ext uri="{FF2B5EF4-FFF2-40B4-BE49-F238E27FC236}">
                <a16:creationId xmlns:a16="http://schemas.microsoft.com/office/drawing/2014/main" id="{03E6F619-E41A-8990-F47F-B25F6D21C19E}"/>
              </a:ext>
            </a:extLst>
          </p:cNvPr>
          <p:cNvSpPr>
            <a:spLocks noGrp="1"/>
          </p:cNvSpPr>
          <p:nvPr>
            <p:ph idx="1"/>
          </p:nvPr>
        </p:nvSpPr>
        <p:spPr/>
        <p:txBody>
          <a:bodyPr/>
          <a:lstStyle/>
          <a:p>
            <a:pPr marL="45720" indent="0" algn="just">
              <a:buNone/>
            </a:pPr>
            <a:r>
              <a:rPr lang="es-ES" dirty="0">
                <a:latin typeface="Aptos Narrow" panose="020B0004020202020204" pitchFamily="34" charset="0"/>
              </a:rPr>
              <a:t>DIRECTIVA 2014/36/UE DEL PE Y CONSEJO SOBRE LAS CONDICIONES DE ENTRADA Y ESTANCIA DE NACIONALES DE TERCEROS PAÍSES PARA FINES DE EMPLEO COMO TRABAJADORES TEMPOREROS</a:t>
            </a:r>
          </a:p>
          <a:p>
            <a:pPr marL="45720" indent="0" algn="just">
              <a:buNone/>
            </a:pPr>
            <a:endParaRPr lang="es-ES" dirty="0">
              <a:latin typeface="Aptos Narrow" panose="020B0004020202020204" pitchFamily="34" charset="0"/>
            </a:endParaRPr>
          </a:p>
          <a:p>
            <a:pPr marL="45720" indent="0" algn="just">
              <a:buNone/>
            </a:pPr>
            <a:r>
              <a:rPr lang="es-ES" dirty="0">
                <a:latin typeface="Aptos Narrow" panose="020B0004020202020204" pitchFamily="34" charset="0"/>
              </a:rPr>
              <a:t>ARTÍCULO 39 LO 4/2000</a:t>
            </a:r>
          </a:p>
          <a:p>
            <a:pPr marL="45720" indent="0" algn="just">
              <a:buNone/>
            </a:pPr>
            <a:endParaRPr lang="es-ES" dirty="0">
              <a:latin typeface="Aptos Narrow" panose="020B0004020202020204" pitchFamily="34" charset="0"/>
            </a:endParaRPr>
          </a:p>
          <a:p>
            <a:pPr marL="45720" indent="0" algn="just">
              <a:buNone/>
            </a:pPr>
            <a:r>
              <a:rPr lang="es-ES" dirty="0">
                <a:latin typeface="Aptos Narrow" panose="020B0004020202020204" pitchFamily="34" charset="0"/>
              </a:rPr>
              <a:t>TÍTULO VIII - RD 577/2011</a:t>
            </a:r>
          </a:p>
        </p:txBody>
      </p:sp>
    </p:spTree>
    <p:extLst>
      <p:ext uri="{BB962C8B-B14F-4D97-AF65-F5344CB8AC3E}">
        <p14:creationId xmlns:p14="http://schemas.microsoft.com/office/powerpoint/2010/main" val="2751674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9064D-8933-DE09-9773-630661FF1A7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283FAA3-0760-2955-4C57-CC2C4898B8E1}"/>
              </a:ext>
            </a:extLst>
          </p:cNvPr>
          <p:cNvSpPr>
            <a:spLocks noGrp="1"/>
          </p:cNvSpPr>
          <p:nvPr>
            <p:ph type="title"/>
          </p:nvPr>
        </p:nvSpPr>
        <p:spPr/>
        <p:txBody>
          <a:bodyPr/>
          <a:lstStyle/>
          <a:p>
            <a:r>
              <a:rPr lang="es-ES" dirty="0"/>
              <a:t>antecedentes</a:t>
            </a:r>
          </a:p>
        </p:txBody>
      </p:sp>
      <p:sp>
        <p:nvSpPr>
          <p:cNvPr id="3" name="Marcador de contenido 2">
            <a:extLst>
              <a:ext uri="{FF2B5EF4-FFF2-40B4-BE49-F238E27FC236}">
                <a16:creationId xmlns:a16="http://schemas.microsoft.com/office/drawing/2014/main" id="{B655ABFF-42ED-0A19-C754-05D2E43E4834}"/>
              </a:ext>
            </a:extLst>
          </p:cNvPr>
          <p:cNvSpPr>
            <a:spLocks noGrp="1"/>
          </p:cNvSpPr>
          <p:nvPr>
            <p:ph idx="1"/>
          </p:nvPr>
        </p:nvSpPr>
        <p:spPr/>
        <p:txBody>
          <a:bodyPr>
            <a:normAutofit/>
          </a:bodyPr>
          <a:lstStyle/>
          <a:p>
            <a:pPr marL="45720" indent="0" algn="ctr">
              <a:buNone/>
            </a:pPr>
            <a:r>
              <a:rPr lang="es-ES" sz="2400" dirty="0">
                <a:latin typeface="Aptos Narrow" panose="020B0004020202020204" pitchFamily="34" charset="0"/>
              </a:rPr>
              <a:t>Autorización de residencia y trabajo de duración determinada</a:t>
            </a:r>
          </a:p>
          <a:p>
            <a:pPr marL="45720" indent="0" algn="ctr">
              <a:buNone/>
            </a:pPr>
            <a:r>
              <a:rPr lang="es-ES" sz="2400" dirty="0">
                <a:latin typeface="Aptos Narrow" panose="020B0004020202020204" pitchFamily="34" charset="0"/>
              </a:rPr>
              <a:t>-Capítulo VI/Título IV- RD 557/2011-</a:t>
            </a:r>
          </a:p>
          <a:p>
            <a:pPr marL="45720" indent="0" algn="ctr">
              <a:buNone/>
            </a:pPr>
            <a:endParaRPr lang="es-ES" sz="2400" dirty="0">
              <a:latin typeface="Aptos Narrow" panose="020B0004020202020204" pitchFamily="34" charset="0"/>
            </a:endParaRPr>
          </a:p>
          <a:p>
            <a:pPr marL="45720" indent="0" algn="ctr">
              <a:buNone/>
            </a:pPr>
            <a:r>
              <a:rPr lang="es-ES" sz="2400" dirty="0">
                <a:latin typeface="Aptos Narrow" panose="020B0004020202020204" pitchFamily="34" charset="0"/>
              </a:rPr>
              <a:t>Derogación por el RD 629/2022</a:t>
            </a:r>
          </a:p>
          <a:p>
            <a:pPr marL="45720" indent="0" algn="ctr">
              <a:buNone/>
            </a:pPr>
            <a:r>
              <a:rPr lang="es-ES" sz="2400" dirty="0">
                <a:latin typeface="Aptos Narrow" panose="020B0004020202020204" pitchFamily="34" charset="0"/>
              </a:rPr>
              <a:t>(Entró en vigor el 26 de julio de 2023)</a:t>
            </a:r>
          </a:p>
        </p:txBody>
      </p:sp>
    </p:spTree>
    <p:extLst>
      <p:ext uri="{BB962C8B-B14F-4D97-AF65-F5344CB8AC3E}">
        <p14:creationId xmlns:p14="http://schemas.microsoft.com/office/powerpoint/2010/main" val="12890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A020F-0AF7-72CE-8303-F1A9759D5FE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AAACCD8-A82B-877A-AFBC-95C49961B204}"/>
              </a:ext>
            </a:extLst>
          </p:cNvPr>
          <p:cNvSpPr>
            <a:spLocks noGrp="1"/>
          </p:cNvSpPr>
          <p:nvPr>
            <p:ph type="title"/>
          </p:nvPr>
        </p:nvSpPr>
        <p:spPr/>
        <p:txBody>
          <a:bodyPr/>
          <a:lstStyle/>
          <a:p>
            <a:r>
              <a:rPr lang="es-ES" dirty="0"/>
              <a:t>Autorización residencia y trabajo duración determinada</a:t>
            </a:r>
          </a:p>
        </p:txBody>
      </p:sp>
      <p:sp>
        <p:nvSpPr>
          <p:cNvPr id="3" name="Marcador de contenido 2">
            <a:extLst>
              <a:ext uri="{FF2B5EF4-FFF2-40B4-BE49-F238E27FC236}">
                <a16:creationId xmlns:a16="http://schemas.microsoft.com/office/drawing/2014/main" id="{E131C70B-FB67-8D2D-1B3D-E0357ED3CC2A}"/>
              </a:ext>
            </a:extLst>
          </p:cNvPr>
          <p:cNvSpPr>
            <a:spLocks noGrp="1"/>
          </p:cNvSpPr>
          <p:nvPr>
            <p:ph idx="1"/>
          </p:nvPr>
        </p:nvSpPr>
        <p:spPr/>
        <p:txBody>
          <a:bodyPr>
            <a:normAutofit/>
          </a:bodyPr>
          <a:lstStyle/>
          <a:p>
            <a:pPr marL="45720" indent="0" algn="ctr">
              <a:buNone/>
            </a:pPr>
            <a:r>
              <a:rPr lang="es-ES" sz="2400" dirty="0">
                <a:latin typeface="Aptos Narrow" panose="020B0004020202020204" pitchFamily="34" charset="0"/>
              </a:rPr>
              <a:t>Autorización de residencia y trabajo de duración determinada</a:t>
            </a:r>
          </a:p>
          <a:p>
            <a:pPr marL="45720" indent="0" algn="ctr">
              <a:buNone/>
            </a:pPr>
            <a:r>
              <a:rPr lang="es-ES" sz="2400" dirty="0">
                <a:latin typeface="Aptos Narrow" panose="020B0004020202020204" pitchFamily="34" charset="0"/>
              </a:rPr>
              <a:t>-Capítulo VI/Título IV- RD 557/2011-</a:t>
            </a:r>
          </a:p>
          <a:p>
            <a:pPr marL="45720" indent="0" algn="ctr">
              <a:buNone/>
            </a:pPr>
            <a:endParaRPr lang="es-ES" sz="2400" dirty="0">
              <a:latin typeface="Aptos Narrow" panose="020B0004020202020204" pitchFamily="34" charset="0"/>
            </a:endParaRPr>
          </a:p>
          <a:p>
            <a:pPr marL="45720" indent="0" algn="ctr">
              <a:buNone/>
            </a:pPr>
            <a:r>
              <a:rPr lang="es-ES" sz="2400" dirty="0">
                <a:latin typeface="Aptos Narrow" panose="020B0004020202020204" pitchFamily="34" charset="0"/>
              </a:rPr>
              <a:t>Derogación por el RD 629/2022</a:t>
            </a:r>
          </a:p>
          <a:p>
            <a:pPr marL="45720" indent="0" algn="ctr">
              <a:buNone/>
            </a:pPr>
            <a:r>
              <a:rPr lang="es-ES" sz="2400" dirty="0">
                <a:latin typeface="Aptos Narrow" panose="020B0004020202020204" pitchFamily="34" charset="0"/>
              </a:rPr>
              <a:t>(Entró en vigor el 26 de julio de 2023)</a:t>
            </a:r>
          </a:p>
        </p:txBody>
      </p:sp>
    </p:spTree>
    <p:extLst>
      <p:ext uri="{BB962C8B-B14F-4D97-AF65-F5344CB8AC3E}">
        <p14:creationId xmlns:p14="http://schemas.microsoft.com/office/powerpoint/2010/main" val="187346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3EC8E1-B030-3072-7D66-093F2D9D1B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863E06D-1C13-5CD9-1DED-A7983F3829EA}"/>
              </a:ext>
            </a:extLst>
          </p:cNvPr>
          <p:cNvSpPr>
            <a:spLocks noGrp="1"/>
          </p:cNvSpPr>
          <p:nvPr>
            <p:ph type="title"/>
          </p:nvPr>
        </p:nvSpPr>
        <p:spPr/>
        <p:txBody>
          <a:bodyPr/>
          <a:lstStyle/>
          <a:p>
            <a:r>
              <a:rPr lang="es-ES" dirty="0"/>
              <a:t>Autorización residencia y trabajo duración determinada</a:t>
            </a:r>
          </a:p>
        </p:txBody>
      </p:sp>
      <p:sp>
        <p:nvSpPr>
          <p:cNvPr id="3" name="Marcador de contenido 2">
            <a:extLst>
              <a:ext uri="{FF2B5EF4-FFF2-40B4-BE49-F238E27FC236}">
                <a16:creationId xmlns:a16="http://schemas.microsoft.com/office/drawing/2014/main" id="{2C0B8C26-0F3E-11C6-EA21-A7108FEB5CBE}"/>
              </a:ext>
            </a:extLst>
          </p:cNvPr>
          <p:cNvSpPr>
            <a:spLocks noGrp="1"/>
          </p:cNvSpPr>
          <p:nvPr>
            <p:ph idx="1"/>
          </p:nvPr>
        </p:nvSpPr>
        <p:spPr/>
        <p:txBody>
          <a:bodyPr>
            <a:normAutofit/>
          </a:bodyPr>
          <a:lstStyle/>
          <a:p>
            <a:pPr algn="just"/>
            <a:r>
              <a:rPr lang="es-ES" sz="2400" dirty="0">
                <a:latin typeface="Aptos Narrow" panose="020B0004020202020204" pitchFamily="34" charset="0"/>
              </a:rPr>
              <a:t>La autorización permitía las siguientes actividades:</a:t>
            </a:r>
          </a:p>
          <a:p>
            <a:pPr lvl="1" algn="just"/>
            <a:r>
              <a:rPr lang="es-ES" sz="2200" dirty="0">
                <a:latin typeface="Aptos Narrow" panose="020B0004020202020204" pitchFamily="34" charset="0"/>
              </a:rPr>
              <a:t>De temporada o campaña</a:t>
            </a:r>
          </a:p>
          <a:p>
            <a:pPr lvl="1" algn="just"/>
            <a:r>
              <a:rPr lang="es-ES" sz="2400" dirty="0">
                <a:latin typeface="Aptos Narrow" panose="020B0004020202020204" pitchFamily="34" charset="0"/>
              </a:rPr>
              <a:t>De obras o servicios</a:t>
            </a:r>
          </a:p>
          <a:p>
            <a:pPr lvl="1" algn="just"/>
            <a:r>
              <a:rPr lang="es-ES" sz="2400" dirty="0">
                <a:latin typeface="Aptos Narrow" panose="020B0004020202020204" pitchFamily="34" charset="0"/>
              </a:rPr>
              <a:t>De carácter temporal para puestos de Alta dirección, deportistas profesionales, artistas y otros colectivos determinados por Orden Ministerial.</a:t>
            </a:r>
          </a:p>
        </p:txBody>
      </p:sp>
    </p:spTree>
    <p:extLst>
      <p:ext uri="{BB962C8B-B14F-4D97-AF65-F5344CB8AC3E}">
        <p14:creationId xmlns:p14="http://schemas.microsoft.com/office/powerpoint/2010/main" val="420091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E496AA-09E7-003F-D8D4-0B9479D0963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E804969-DACC-21F6-6519-0CE83354894E}"/>
              </a:ext>
            </a:extLst>
          </p:cNvPr>
          <p:cNvSpPr>
            <a:spLocks noGrp="1"/>
          </p:cNvSpPr>
          <p:nvPr>
            <p:ph type="title"/>
          </p:nvPr>
        </p:nvSpPr>
        <p:spPr/>
        <p:txBody>
          <a:bodyPr/>
          <a:lstStyle/>
          <a:p>
            <a:r>
              <a:rPr lang="es-ES" dirty="0"/>
              <a:t>ENTRADA SIN VISADO</a:t>
            </a:r>
          </a:p>
        </p:txBody>
      </p:sp>
      <p:sp>
        <p:nvSpPr>
          <p:cNvPr id="3" name="Marcador de contenido 2">
            <a:extLst>
              <a:ext uri="{FF2B5EF4-FFF2-40B4-BE49-F238E27FC236}">
                <a16:creationId xmlns:a16="http://schemas.microsoft.com/office/drawing/2014/main" id="{431CC451-D8A4-DDEE-E0CE-741DC08C8F7E}"/>
              </a:ext>
            </a:extLst>
          </p:cNvPr>
          <p:cNvSpPr>
            <a:spLocks noGrp="1"/>
          </p:cNvSpPr>
          <p:nvPr>
            <p:ph idx="1"/>
          </p:nvPr>
        </p:nvSpPr>
        <p:spPr/>
        <p:txBody>
          <a:bodyPr>
            <a:normAutofit/>
          </a:bodyPr>
          <a:lstStyle/>
          <a:p>
            <a:pPr algn="just">
              <a:lnSpc>
                <a:spcPct val="100000"/>
              </a:lnSpc>
            </a:pPr>
            <a:r>
              <a:rPr lang="es-ES" sz="1800" dirty="0">
                <a:solidFill>
                  <a:srgbClr val="000000"/>
                </a:solidFill>
                <a:latin typeface="Lato" panose="020F0502020204030203" pitchFamily="34" charset="0"/>
              </a:rPr>
              <a:t>Regla general: se requiere visado.</a:t>
            </a:r>
            <a:endParaRPr lang="es-ES" sz="1800" b="0" i="0" u="none" strike="noStrike" baseline="0" dirty="0">
              <a:solidFill>
                <a:srgbClr val="000000"/>
              </a:solidFill>
              <a:latin typeface="Lato" panose="020F0502020204030203" pitchFamily="34" charset="0"/>
            </a:endParaRPr>
          </a:p>
          <a:p>
            <a:pPr algn="just">
              <a:lnSpc>
                <a:spcPct val="100000"/>
              </a:lnSpc>
            </a:pPr>
            <a:r>
              <a:rPr lang="es-ES" sz="1800" b="0" i="0" u="none" strike="noStrike" baseline="0" dirty="0">
                <a:solidFill>
                  <a:srgbClr val="000000"/>
                </a:solidFill>
                <a:latin typeface="Lato" panose="020F0502020204030203" pitchFamily="34" charset="0"/>
              </a:rPr>
              <a:t>Se permite la entrada durante un periodo de 90 días un periodo de180 días (art. 7)- hay una serie de países a los que no se les exige visado. A partir de “mediados 2025” tendrán que pedir autorización ETIAS. </a:t>
            </a:r>
            <a:endParaRPr lang="es-ES" dirty="0"/>
          </a:p>
        </p:txBody>
      </p:sp>
    </p:spTree>
    <p:extLst>
      <p:ext uri="{BB962C8B-B14F-4D97-AF65-F5344CB8AC3E}">
        <p14:creationId xmlns:p14="http://schemas.microsoft.com/office/powerpoint/2010/main" val="1423204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1E3BC-A3CA-5435-FE66-B3A790FCAE3E}"/>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BB53DDF-33B5-80F3-51D5-E376CD2526D7}"/>
              </a:ext>
            </a:extLst>
          </p:cNvPr>
          <p:cNvSpPr>
            <a:spLocks noGrp="1"/>
          </p:cNvSpPr>
          <p:nvPr>
            <p:ph type="title"/>
          </p:nvPr>
        </p:nvSpPr>
        <p:spPr/>
        <p:txBody>
          <a:bodyPr/>
          <a:lstStyle/>
          <a:p>
            <a:r>
              <a:rPr lang="es-ES" dirty="0"/>
              <a:t>Nueva residencia y trabajo de temporada</a:t>
            </a:r>
          </a:p>
        </p:txBody>
      </p:sp>
      <p:sp>
        <p:nvSpPr>
          <p:cNvPr id="3" name="Marcador de contenido 2">
            <a:extLst>
              <a:ext uri="{FF2B5EF4-FFF2-40B4-BE49-F238E27FC236}">
                <a16:creationId xmlns:a16="http://schemas.microsoft.com/office/drawing/2014/main" id="{E11247B6-EC4F-283C-2EC3-77639C03659D}"/>
              </a:ext>
            </a:extLst>
          </p:cNvPr>
          <p:cNvSpPr>
            <a:spLocks noGrp="1"/>
          </p:cNvSpPr>
          <p:nvPr>
            <p:ph idx="1"/>
          </p:nvPr>
        </p:nvSpPr>
        <p:spPr/>
        <p:txBody>
          <a:bodyPr>
            <a:normAutofit/>
          </a:bodyPr>
          <a:lstStyle/>
          <a:p>
            <a:pPr algn="just"/>
            <a:r>
              <a:rPr lang="es-ES" sz="2400" dirty="0">
                <a:latin typeface="Aptos Narrow" panose="020B0004020202020204" pitchFamily="34" charset="0"/>
              </a:rPr>
              <a:t>TÍTULO V – RD 1155/2024</a:t>
            </a:r>
          </a:p>
          <a:p>
            <a:pPr lvl="1" algn="just"/>
            <a:r>
              <a:rPr lang="es-ES" sz="2200" dirty="0">
                <a:latin typeface="Aptos Narrow" panose="020B0004020202020204" pitchFamily="34" charset="0"/>
              </a:rPr>
              <a:t>Definición y Requisitos</a:t>
            </a:r>
          </a:p>
          <a:p>
            <a:pPr lvl="1" algn="just"/>
            <a:r>
              <a:rPr lang="es-ES" sz="2400" dirty="0">
                <a:latin typeface="Aptos Narrow" panose="020B0004020202020204" pitchFamily="34" charset="0"/>
              </a:rPr>
              <a:t>Procedimiento, denegación y llamamiento</a:t>
            </a:r>
          </a:p>
          <a:p>
            <a:pPr lvl="1" algn="just"/>
            <a:r>
              <a:rPr lang="es-ES" sz="2400" dirty="0">
                <a:latin typeface="Aptos Narrow" panose="020B0004020202020204" pitchFamily="34" charset="0"/>
              </a:rPr>
              <a:t>Aspectos varios (Garantías y derechos, cambio de empresario, prórroga, renovación y modificación)</a:t>
            </a:r>
          </a:p>
        </p:txBody>
      </p:sp>
    </p:spTree>
    <p:extLst>
      <p:ext uri="{BB962C8B-B14F-4D97-AF65-F5344CB8AC3E}">
        <p14:creationId xmlns:p14="http://schemas.microsoft.com/office/powerpoint/2010/main" val="376350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C77A53-F7A8-F1D9-718E-8AC26A0D3FC2}"/>
              </a:ext>
            </a:extLst>
          </p:cNvPr>
          <p:cNvSpPr>
            <a:spLocks noGrp="1"/>
          </p:cNvSpPr>
          <p:nvPr>
            <p:ph type="title"/>
          </p:nvPr>
        </p:nvSpPr>
        <p:spPr/>
        <p:txBody>
          <a:bodyPr/>
          <a:lstStyle/>
          <a:p>
            <a:r>
              <a:rPr lang="es-ES" dirty="0"/>
              <a:t>definición</a:t>
            </a:r>
          </a:p>
        </p:txBody>
      </p:sp>
      <p:sp>
        <p:nvSpPr>
          <p:cNvPr id="3" name="Marcador de contenido 2">
            <a:extLst>
              <a:ext uri="{FF2B5EF4-FFF2-40B4-BE49-F238E27FC236}">
                <a16:creationId xmlns:a16="http://schemas.microsoft.com/office/drawing/2014/main" id="{DD73A434-87A1-DD48-591D-EF3D0D551030}"/>
              </a:ext>
            </a:extLst>
          </p:cNvPr>
          <p:cNvSpPr>
            <a:spLocks noGrp="1"/>
          </p:cNvSpPr>
          <p:nvPr>
            <p:ph idx="1"/>
          </p:nvPr>
        </p:nvSpPr>
        <p:spPr/>
        <p:txBody>
          <a:bodyPr>
            <a:normAutofit/>
          </a:bodyPr>
          <a:lstStyle/>
          <a:p>
            <a:r>
              <a:rPr lang="es-ES" dirty="0"/>
              <a:t>Artículo 100</a:t>
            </a:r>
          </a:p>
          <a:p>
            <a:pPr marL="45720" indent="0" algn="ctr">
              <a:buNone/>
            </a:pPr>
            <a:r>
              <a:rPr lang="es-ES" i="1" dirty="0"/>
              <a:t>“Ejercer actividades laborales por cuenta ajena por periodos máximos de nueve meses en un año natural, durante el periodo de vigencia de la autorización, para ejercer una actividad de temporada”</a:t>
            </a:r>
          </a:p>
          <a:p>
            <a:r>
              <a:rPr lang="es-ES" dirty="0"/>
              <a:t>Artículo 101</a:t>
            </a:r>
          </a:p>
          <a:p>
            <a:pPr lvl="1"/>
            <a:r>
              <a:rPr lang="es-ES" dirty="0"/>
              <a:t>Duración 4 años (Máximo 9 meses por año)</a:t>
            </a:r>
          </a:p>
          <a:p>
            <a:pPr lvl="1"/>
            <a:r>
              <a:rPr lang="es-ES" dirty="0"/>
              <a:t>Único empleador (excepción en concatenación)</a:t>
            </a:r>
          </a:p>
          <a:p>
            <a:pPr lvl="1"/>
            <a:r>
              <a:rPr lang="es-ES" dirty="0"/>
              <a:t>Ámbito geográfico autonómico (Posibilidad de mayor limitación por las CCAA competentes)</a:t>
            </a:r>
          </a:p>
          <a:p>
            <a:pPr lvl="1"/>
            <a:r>
              <a:rPr lang="es-ES" dirty="0"/>
              <a:t>Limitado a una sola ocupación</a:t>
            </a:r>
          </a:p>
        </p:txBody>
      </p:sp>
    </p:spTree>
    <p:extLst>
      <p:ext uri="{BB962C8B-B14F-4D97-AF65-F5344CB8AC3E}">
        <p14:creationId xmlns:p14="http://schemas.microsoft.com/office/powerpoint/2010/main" val="3896021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D29DE-CF49-E01A-7BFE-1048F13574EE}"/>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60F78B5-3F26-F55F-9D17-E3BA69112A14}"/>
              </a:ext>
            </a:extLst>
          </p:cNvPr>
          <p:cNvSpPr>
            <a:spLocks noGrp="1"/>
          </p:cNvSpPr>
          <p:nvPr>
            <p:ph type="title"/>
          </p:nvPr>
        </p:nvSpPr>
        <p:spPr/>
        <p:txBody>
          <a:bodyPr/>
          <a:lstStyle/>
          <a:p>
            <a:r>
              <a:rPr lang="es-ES" dirty="0"/>
              <a:t>requisitos</a:t>
            </a:r>
          </a:p>
        </p:txBody>
      </p:sp>
      <p:sp>
        <p:nvSpPr>
          <p:cNvPr id="3" name="Marcador de contenido 2">
            <a:extLst>
              <a:ext uri="{FF2B5EF4-FFF2-40B4-BE49-F238E27FC236}">
                <a16:creationId xmlns:a16="http://schemas.microsoft.com/office/drawing/2014/main" id="{8FDD9724-A635-AC00-94CE-6FE6E3D9F1C8}"/>
              </a:ext>
            </a:extLst>
          </p:cNvPr>
          <p:cNvSpPr>
            <a:spLocks noGrp="1"/>
          </p:cNvSpPr>
          <p:nvPr>
            <p:ph idx="1"/>
          </p:nvPr>
        </p:nvSpPr>
        <p:spPr/>
        <p:txBody>
          <a:bodyPr>
            <a:normAutofit fontScale="92500" lnSpcReduction="10000"/>
          </a:bodyPr>
          <a:lstStyle/>
          <a:p>
            <a:r>
              <a:rPr lang="es-ES" dirty="0"/>
              <a:t>Artículo 102</a:t>
            </a:r>
          </a:p>
          <a:p>
            <a:pPr lvl="1"/>
            <a:r>
              <a:rPr lang="es-ES" dirty="0"/>
              <a:t>Generales del Cuenta Ajena Inicial (Remisión al Art. 74)</a:t>
            </a:r>
          </a:p>
          <a:p>
            <a:pPr lvl="1"/>
            <a:r>
              <a:rPr lang="es-ES" dirty="0"/>
              <a:t>Contrato Fijo-discontinuo</a:t>
            </a:r>
          </a:p>
          <a:p>
            <a:pPr lvl="1"/>
            <a:r>
              <a:rPr lang="es-ES" dirty="0"/>
              <a:t>Disposición de alojamiento (Remisión al Art. 109)</a:t>
            </a:r>
          </a:p>
          <a:p>
            <a:pPr lvl="1"/>
            <a:r>
              <a:rPr lang="es-ES" dirty="0"/>
              <a:t>Seguro Médico (Desde el inicio del viaje hasta Alta en SS)</a:t>
            </a:r>
          </a:p>
          <a:p>
            <a:pPr lvl="1"/>
            <a:r>
              <a:rPr lang="es-ES" dirty="0"/>
              <a:t>Organización del viaje (Remisión art. 107.1.c)</a:t>
            </a:r>
          </a:p>
          <a:p>
            <a:pPr lvl="1"/>
            <a:r>
              <a:rPr lang="es-ES" dirty="0"/>
              <a:t>Determinación del periodo de actividad previsto para el 1er año</a:t>
            </a:r>
          </a:p>
          <a:p>
            <a:pPr lvl="1"/>
            <a:r>
              <a:rPr lang="es-ES" dirty="0"/>
              <a:t>Compromiso de retorno de la persona extranjera (Deber de aportación por la empresa solicitante)</a:t>
            </a:r>
          </a:p>
          <a:p>
            <a:pPr lvl="1"/>
            <a:r>
              <a:rPr lang="es-ES" dirty="0"/>
              <a:t>Certificados y Licencias de la persona trabajadora</a:t>
            </a:r>
          </a:p>
          <a:p>
            <a:pPr lvl="1"/>
            <a:r>
              <a:rPr lang="es-ES" dirty="0"/>
              <a:t>Situación Nacional de Empleo y Previsión Anual de Ocupaciones</a:t>
            </a:r>
          </a:p>
          <a:p>
            <a:pPr lvl="1"/>
            <a:r>
              <a:rPr lang="es-ES" dirty="0"/>
              <a:t>Obligación de llamamiento en cada año para el empresario</a:t>
            </a:r>
          </a:p>
        </p:txBody>
      </p:sp>
    </p:spTree>
    <p:extLst>
      <p:ext uri="{BB962C8B-B14F-4D97-AF65-F5344CB8AC3E}">
        <p14:creationId xmlns:p14="http://schemas.microsoft.com/office/powerpoint/2010/main" val="114764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B55ED-6E6C-9836-EBE0-367145DF4E5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A3ED999-EA7D-80BD-7FA5-81560FF8BA11}"/>
              </a:ext>
            </a:extLst>
          </p:cNvPr>
          <p:cNvSpPr>
            <a:spLocks noGrp="1"/>
          </p:cNvSpPr>
          <p:nvPr>
            <p:ph type="title"/>
          </p:nvPr>
        </p:nvSpPr>
        <p:spPr/>
        <p:txBody>
          <a:bodyPr/>
          <a:lstStyle/>
          <a:p>
            <a:r>
              <a:rPr lang="es-ES" dirty="0"/>
              <a:t>procedimiento</a:t>
            </a:r>
          </a:p>
        </p:txBody>
      </p:sp>
      <p:sp>
        <p:nvSpPr>
          <p:cNvPr id="3" name="Marcador de contenido 2">
            <a:extLst>
              <a:ext uri="{FF2B5EF4-FFF2-40B4-BE49-F238E27FC236}">
                <a16:creationId xmlns:a16="http://schemas.microsoft.com/office/drawing/2014/main" id="{351F2758-946D-06E3-C8BC-24E75C4707EC}"/>
              </a:ext>
            </a:extLst>
          </p:cNvPr>
          <p:cNvSpPr>
            <a:spLocks noGrp="1"/>
          </p:cNvSpPr>
          <p:nvPr>
            <p:ph idx="1"/>
          </p:nvPr>
        </p:nvSpPr>
        <p:spPr/>
        <p:txBody>
          <a:bodyPr>
            <a:normAutofit/>
          </a:bodyPr>
          <a:lstStyle/>
          <a:p>
            <a:r>
              <a:rPr lang="es-ES" dirty="0"/>
              <a:t>Artículo 103</a:t>
            </a:r>
          </a:p>
          <a:p>
            <a:pPr lvl="1"/>
            <a:r>
              <a:rPr lang="es-ES" dirty="0"/>
              <a:t>General del Cuenta Ajena Inicial (Remisión al artículo 77)</a:t>
            </a:r>
          </a:p>
          <a:p>
            <a:pPr lvl="1"/>
            <a:r>
              <a:rPr lang="es-ES" dirty="0"/>
              <a:t>Especialidades respecto a la documentación:</a:t>
            </a:r>
          </a:p>
          <a:p>
            <a:pPr lvl="2"/>
            <a:r>
              <a:rPr lang="es-ES" dirty="0"/>
              <a:t>Acreditación del deber de información de la empresa</a:t>
            </a:r>
          </a:p>
          <a:p>
            <a:pPr lvl="2"/>
            <a:r>
              <a:rPr lang="es-ES" dirty="0"/>
              <a:t>Seguro de salud</a:t>
            </a:r>
          </a:p>
          <a:p>
            <a:pPr lvl="2"/>
            <a:r>
              <a:rPr lang="es-ES" dirty="0"/>
              <a:t>Acreditación de la puesta a disposición de alojamiento</a:t>
            </a:r>
          </a:p>
          <a:p>
            <a:pPr lvl="2"/>
            <a:r>
              <a:rPr lang="es-ES" dirty="0"/>
              <a:t>Compromiso de organización del viaje</a:t>
            </a:r>
          </a:p>
          <a:p>
            <a:pPr lvl="2"/>
            <a:r>
              <a:rPr lang="es-ES" dirty="0"/>
              <a:t>Declaración responsable de solvencia económica</a:t>
            </a:r>
          </a:p>
          <a:p>
            <a:pPr lvl="2"/>
            <a:r>
              <a:rPr lang="es-ES" dirty="0"/>
              <a:t>Declaración responsable de cumplimiento de la persona trabajadora</a:t>
            </a:r>
          </a:p>
          <a:p>
            <a:pPr lvl="1"/>
            <a:r>
              <a:rPr lang="es-ES" dirty="0"/>
              <a:t>El procedimiento se describe a continuación con similitud al del Cuenta Ajena Inicial</a:t>
            </a:r>
          </a:p>
        </p:txBody>
      </p:sp>
    </p:spTree>
    <p:extLst>
      <p:ext uri="{BB962C8B-B14F-4D97-AF65-F5344CB8AC3E}">
        <p14:creationId xmlns:p14="http://schemas.microsoft.com/office/powerpoint/2010/main" val="985504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648AF-A1A2-F94E-2160-B3E0953E65E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91B7F57-6368-83B2-78CA-28991576DC98}"/>
              </a:ext>
            </a:extLst>
          </p:cNvPr>
          <p:cNvSpPr>
            <a:spLocks noGrp="1"/>
          </p:cNvSpPr>
          <p:nvPr>
            <p:ph type="title"/>
          </p:nvPr>
        </p:nvSpPr>
        <p:spPr/>
        <p:txBody>
          <a:bodyPr/>
          <a:lstStyle/>
          <a:p>
            <a:r>
              <a:rPr lang="es-ES" dirty="0"/>
              <a:t>Denegación y extinción</a:t>
            </a:r>
          </a:p>
        </p:txBody>
      </p:sp>
      <p:sp>
        <p:nvSpPr>
          <p:cNvPr id="3" name="Marcador de contenido 2">
            <a:extLst>
              <a:ext uri="{FF2B5EF4-FFF2-40B4-BE49-F238E27FC236}">
                <a16:creationId xmlns:a16="http://schemas.microsoft.com/office/drawing/2014/main" id="{B7BAE26A-0A5E-E9D0-83EC-C293F2E19AB1}"/>
              </a:ext>
            </a:extLst>
          </p:cNvPr>
          <p:cNvSpPr>
            <a:spLocks noGrp="1"/>
          </p:cNvSpPr>
          <p:nvPr>
            <p:ph idx="1"/>
          </p:nvPr>
        </p:nvSpPr>
        <p:spPr/>
        <p:txBody>
          <a:bodyPr>
            <a:normAutofit fontScale="85000" lnSpcReduction="20000"/>
          </a:bodyPr>
          <a:lstStyle/>
          <a:p>
            <a:r>
              <a:rPr lang="es-ES" dirty="0"/>
              <a:t>Artículo 104</a:t>
            </a:r>
          </a:p>
          <a:p>
            <a:pPr lvl="1"/>
            <a:r>
              <a:rPr lang="es-ES" dirty="0"/>
              <a:t>Causas generales del Cuenta Ajena Inicial (Requisitos del art. 4)</a:t>
            </a:r>
          </a:p>
          <a:p>
            <a:pPr lvl="1"/>
            <a:r>
              <a:rPr lang="es-ES" dirty="0"/>
              <a:t>Incumplimiento de requisitos específicos (Art. 102)</a:t>
            </a:r>
          </a:p>
          <a:p>
            <a:pPr lvl="1"/>
            <a:r>
              <a:rPr lang="es-ES" dirty="0"/>
              <a:t>Causas específicas:</a:t>
            </a:r>
          </a:p>
          <a:p>
            <a:pPr lvl="2"/>
            <a:r>
              <a:rPr lang="es-ES" dirty="0"/>
              <a:t>Abandono anticipado e injustificado de la persona extranjera</a:t>
            </a:r>
          </a:p>
          <a:p>
            <a:pPr lvl="2"/>
            <a:r>
              <a:rPr lang="es-ES" dirty="0"/>
              <a:t>Cambio de empleador no autorizado</a:t>
            </a:r>
          </a:p>
          <a:p>
            <a:pPr lvl="2"/>
            <a:r>
              <a:rPr lang="es-ES" dirty="0"/>
              <a:t>Incumplimiento de la obligación de retorno en anteriores autorizaciones</a:t>
            </a:r>
          </a:p>
          <a:p>
            <a:r>
              <a:rPr lang="es-ES" dirty="0"/>
              <a:t>Artículo 105</a:t>
            </a:r>
          </a:p>
          <a:p>
            <a:pPr lvl="1"/>
            <a:r>
              <a:rPr lang="es-ES" dirty="0"/>
              <a:t>Liquidación o inactividad de la empresa</a:t>
            </a:r>
          </a:p>
          <a:p>
            <a:pPr lvl="1"/>
            <a:r>
              <a:rPr lang="es-ES" dirty="0"/>
              <a:t>Sanciones en materia migratoria a la empresa</a:t>
            </a:r>
          </a:p>
          <a:p>
            <a:pPr lvl="1"/>
            <a:r>
              <a:rPr lang="es-ES" dirty="0"/>
              <a:t>Incumplimiento de garantías y obligaciones de este Reglamento</a:t>
            </a:r>
          </a:p>
          <a:p>
            <a:pPr lvl="1"/>
            <a:r>
              <a:rPr lang="es-ES" dirty="0"/>
              <a:t>Incumplimiento grave en materia laboral y de SS</a:t>
            </a:r>
          </a:p>
          <a:p>
            <a:pPr lvl="1"/>
            <a:r>
              <a:rPr lang="es-ES" dirty="0"/>
              <a:t>Incumplimiento grave de obligaciones del contrato de trabajo</a:t>
            </a:r>
          </a:p>
          <a:p>
            <a:pPr lvl="1"/>
            <a:r>
              <a:rPr lang="es-ES" dirty="0"/>
              <a:t>Falsedad, fraude, manipulación, inexactitud y mala fe en la solicitud</a:t>
            </a:r>
          </a:p>
        </p:txBody>
      </p:sp>
    </p:spTree>
    <p:extLst>
      <p:ext uri="{BB962C8B-B14F-4D97-AF65-F5344CB8AC3E}">
        <p14:creationId xmlns:p14="http://schemas.microsoft.com/office/powerpoint/2010/main" val="134661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F38BA-56C0-50F9-0FCD-713ED6C2FC0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DE3F35C-11D5-888D-EAAE-F1CD98158843}"/>
              </a:ext>
            </a:extLst>
          </p:cNvPr>
          <p:cNvSpPr>
            <a:spLocks noGrp="1"/>
          </p:cNvSpPr>
          <p:nvPr>
            <p:ph type="title"/>
          </p:nvPr>
        </p:nvSpPr>
        <p:spPr/>
        <p:txBody>
          <a:bodyPr/>
          <a:lstStyle/>
          <a:p>
            <a:r>
              <a:rPr lang="es-ES" dirty="0"/>
              <a:t>Llamamiento</a:t>
            </a:r>
          </a:p>
        </p:txBody>
      </p:sp>
      <p:sp>
        <p:nvSpPr>
          <p:cNvPr id="3" name="Marcador de contenido 2">
            <a:extLst>
              <a:ext uri="{FF2B5EF4-FFF2-40B4-BE49-F238E27FC236}">
                <a16:creationId xmlns:a16="http://schemas.microsoft.com/office/drawing/2014/main" id="{2BE92439-4154-6578-8096-6EC2521C9BCB}"/>
              </a:ext>
            </a:extLst>
          </p:cNvPr>
          <p:cNvSpPr>
            <a:spLocks noGrp="1"/>
          </p:cNvSpPr>
          <p:nvPr>
            <p:ph idx="1"/>
          </p:nvPr>
        </p:nvSpPr>
        <p:spPr/>
        <p:txBody>
          <a:bodyPr>
            <a:normAutofit/>
          </a:bodyPr>
          <a:lstStyle/>
          <a:p>
            <a:pPr marL="45720" indent="0">
              <a:buNone/>
            </a:pPr>
            <a:r>
              <a:rPr lang="es-ES" dirty="0"/>
              <a:t>(Para el 2º año y los sucesivos)</a:t>
            </a:r>
          </a:p>
          <a:p>
            <a:r>
              <a:rPr lang="es-ES" dirty="0"/>
              <a:t>Artículo 106 </a:t>
            </a:r>
          </a:p>
          <a:p>
            <a:pPr lvl="1"/>
            <a:r>
              <a:rPr lang="es-ES" dirty="0"/>
              <a:t>Antelación de 3 meses al inicio de la actividad</a:t>
            </a:r>
          </a:p>
          <a:p>
            <a:pPr lvl="1"/>
            <a:r>
              <a:rPr lang="es-ES" dirty="0"/>
              <a:t>Llamamiento por el nuevo empleador si se autoriza el cambio</a:t>
            </a:r>
          </a:p>
          <a:p>
            <a:pPr lvl="1"/>
            <a:r>
              <a:rPr lang="es-ES" dirty="0"/>
              <a:t>Verificación de requisitos y ausencia de causas de extinción</a:t>
            </a:r>
          </a:p>
          <a:p>
            <a:pPr lvl="1"/>
            <a:r>
              <a:rPr lang="es-ES" dirty="0"/>
              <a:t>Resolución y notificación en el plazo de 1 mes</a:t>
            </a:r>
          </a:p>
        </p:txBody>
      </p:sp>
    </p:spTree>
    <p:extLst>
      <p:ext uri="{BB962C8B-B14F-4D97-AF65-F5344CB8AC3E}">
        <p14:creationId xmlns:p14="http://schemas.microsoft.com/office/powerpoint/2010/main" val="70049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AF5451-900C-6492-2411-5958D3752A4E}"/>
              </a:ext>
            </a:extLst>
          </p:cNvPr>
          <p:cNvSpPr>
            <a:spLocks noGrp="1"/>
          </p:cNvSpPr>
          <p:nvPr>
            <p:ph type="title"/>
          </p:nvPr>
        </p:nvSpPr>
        <p:spPr/>
        <p:txBody>
          <a:bodyPr/>
          <a:lstStyle/>
          <a:p>
            <a:r>
              <a:rPr lang="es-ES" dirty="0"/>
              <a:t>DERECHOS Y GARANTÍA</a:t>
            </a:r>
          </a:p>
        </p:txBody>
      </p:sp>
      <p:sp>
        <p:nvSpPr>
          <p:cNvPr id="3" name="Marcador de contenido 2">
            <a:extLst>
              <a:ext uri="{FF2B5EF4-FFF2-40B4-BE49-F238E27FC236}">
                <a16:creationId xmlns:a16="http://schemas.microsoft.com/office/drawing/2014/main" id="{6E6128E5-7B8F-E55E-A57C-5F455684B0B6}"/>
              </a:ext>
            </a:extLst>
          </p:cNvPr>
          <p:cNvSpPr>
            <a:spLocks noGrp="1"/>
          </p:cNvSpPr>
          <p:nvPr>
            <p:ph idx="1"/>
          </p:nvPr>
        </p:nvSpPr>
        <p:spPr/>
        <p:txBody>
          <a:bodyPr>
            <a:normAutofit/>
          </a:bodyPr>
          <a:lstStyle/>
          <a:p>
            <a:r>
              <a:rPr lang="es-ES" dirty="0"/>
              <a:t>Artículo 107</a:t>
            </a:r>
          </a:p>
          <a:p>
            <a:pPr lvl="1"/>
            <a:r>
              <a:rPr lang="es-ES" dirty="0"/>
              <a:t>Los derivados del cumplimiento de los requisitos específicos</a:t>
            </a:r>
          </a:p>
          <a:p>
            <a:pPr lvl="1"/>
            <a:r>
              <a:rPr lang="es-ES" dirty="0"/>
              <a:t>Facilitación de una copia del contrato, previo a la firma con traducción al idioma que la persona extranjera pueda entender</a:t>
            </a:r>
          </a:p>
          <a:p>
            <a:pPr lvl="1"/>
            <a:r>
              <a:rPr lang="es-ES" dirty="0"/>
              <a:t>Organización del viaje por la empresa. Sobre la asunción del coste:</a:t>
            </a:r>
          </a:p>
          <a:p>
            <a:pPr marL="365760" lvl="1" indent="0" algn="just">
              <a:buNone/>
            </a:pPr>
            <a:r>
              <a:rPr lang="es-ES" sz="1600" i="1" dirty="0"/>
              <a:t>&lt;&lt; El empleador asumirá el coste del primero y del segundo, salvo indicación expresa de lo contrario en el documento por el que se compromete a la organización del viaje. En todo caso, asumirá el traslado de ida y vuelta entre el paso de entrada y el lugar de alojamiento y entre éste y el de salida, al regreso. Asimismo, asumirá el traslado al lugar de trabajo desde el alojamiento&gt;&gt;</a:t>
            </a:r>
          </a:p>
          <a:p>
            <a:pPr marL="365760" lvl="1" indent="0" algn="just">
              <a:buNone/>
            </a:pPr>
            <a:endParaRPr lang="es-ES" sz="1600" i="1" dirty="0"/>
          </a:p>
        </p:txBody>
      </p:sp>
    </p:spTree>
    <p:extLst>
      <p:ext uri="{BB962C8B-B14F-4D97-AF65-F5344CB8AC3E}">
        <p14:creationId xmlns:p14="http://schemas.microsoft.com/office/powerpoint/2010/main" val="3046857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8B5417-2D18-92B3-1ED0-8CBFDDFB83F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E4A955F-38C4-A9F9-26F6-4DB4F81E415E}"/>
              </a:ext>
            </a:extLst>
          </p:cNvPr>
          <p:cNvSpPr>
            <a:spLocks noGrp="1"/>
          </p:cNvSpPr>
          <p:nvPr>
            <p:ph type="title"/>
          </p:nvPr>
        </p:nvSpPr>
        <p:spPr/>
        <p:txBody>
          <a:bodyPr/>
          <a:lstStyle/>
          <a:p>
            <a:r>
              <a:rPr lang="es-ES" dirty="0"/>
              <a:t>DERECHOS Y GARANTÍA</a:t>
            </a:r>
          </a:p>
        </p:txBody>
      </p:sp>
      <p:sp>
        <p:nvSpPr>
          <p:cNvPr id="3" name="Marcador de contenido 2">
            <a:extLst>
              <a:ext uri="{FF2B5EF4-FFF2-40B4-BE49-F238E27FC236}">
                <a16:creationId xmlns:a16="http://schemas.microsoft.com/office/drawing/2014/main" id="{B7E8D7D1-0D66-CCF8-8EBA-7E56433C5A1B}"/>
              </a:ext>
            </a:extLst>
          </p:cNvPr>
          <p:cNvSpPr>
            <a:spLocks noGrp="1"/>
          </p:cNvSpPr>
          <p:nvPr>
            <p:ph idx="1"/>
          </p:nvPr>
        </p:nvSpPr>
        <p:spPr/>
        <p:txBody>
          <a:bodyPr>
            <a:normAutofit/>
          </a:bodyPr>
          <a:lstStyle/>
          <a:p>
            <a:r>
              <a:rPr lang="es-ES" dirty="0"/>
              <a:t>Artículo 107</a:t>
            </a:r>
          </a:p>
          <a:p>
            <a:pPr lvl="1"/>
            <a:r>
              <a:rPr lang="es-ES" dirty="0"/>
              <a:t>Garantizar el regreso</a:t>
            </a:r>
          </a:p>
          <a:p>
            <a:pPr lvl="1"/>
            <a:r>
              <a:rPr lang="es-ES" dirty="0"/>
              <a:t>Medidas sanitarias durante todo el período incluyendo los viajes</a:t>
            </a:r>
          </a:p>
          <a:p>
            <a:pPr lvl="1"/>
            <a:r>
              <a:rPr lang="es-ES" dirty="0"/>
              <a:t>Costear los seguros médicos</a:t>
            </a:r>
          </a:p>
          <a:p>
            <a:pPr lvl="1"/>
            <a:r>
              <a:rPr lang="es-ES" dirty="0"/>
              <a:t>Protocolos en materia de igualdad, de prevención del acoso sexual y del acoso por razón de sexo en el trabajo (y otras) – A exigir por la Inspección de Trabajo –</a:t>
            </a:r>
          </a:p>
          <a:p>
            <a:pPr lvl="1"/>
            <a:r>
              <a:rPr lang="es-ES" dirty="0"/>
              <a:t>Derecho a recibir una compensación según la normativa aplicable.</a:t>
            </a:r>
            <a:endParaRPr lang="es-ES" sz="1600" i="1" dirty="0"/>
          </a:p>
        </p:txBody>
      </p:sp>
    </p:spTree>
    <p:extLst>
      <p:ext uri="{BB962C8B-B14F-4D97-AF65-F5344CB8AC3E}">
        <p14:creationId xmlns:p14="http://schemas.microsoft.com/office/powerpoint/2010/main" val="511497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595E8-444C-4AC4-605E-3F2272CDD67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0EFDF15-95EC-F813-28CE-73C56F77E623}"/>
              </a:ext>
            </a:extLst>
          </p:cNvPr>
          <p:cNvSpPr>
            <a:spLocks noGrp="1"/>
          </p:cNvSpPr>
          <p:nvPr>
            <p:ph type="title"/>
          </p:nvPr>
        </p:nvSpPr>
        <p:spPr/>
        <p:txBody>
          <a:bodyPr/>
          <a:lstStyle/>
          <a:p>
            <a:r>
              <a:rPr lang="es-ES" dirty="0"/>
              <a:t>DERECHO DE INFORMACION, ALOJAMIENTO Y CAMBIO DE EMPLEADOR</a:t>
            </a:r>
          </a:p>
        </p:txBody>
      </p:sp>
      <p:sp>
        <p:nvSpPr>
          <p:cNvPr id="3" name="Marcador de contenido 2">
            <a:extLst>
              <a:ext uri="{FF2B5EF4-FFF2-40B4-BE49-F238E27FC236}">
                <a16:creationId xmlns:a16="http://schemas.microsoft.com/office/drawing/2014/main" id="{D0FC43B6-E6C8-61B9-FC92-483C4593C7B9}"/>
              </a:ext>
            </a:extLst>
          </p:cNvPr>
          <p:cNvSpPr>
            <a:spLocks noGrp="1"/>
          </p:cNvSpPr>
          <p:nvPr>
            <p:ph idx="1"/>
          </p:nvPr>
        </p:nvSpPr>
        <p:spPr/>
        <p:txBody>
          <a:bodyPr>
            <a:normAutofit/>
          </a:bodyPr>
          <a:lstStyle/>
          <a:p>
            <a:r>
              <a:rPr lang="es-ES" dirty="0"/>
              <a:t>Artículo 108 – Derecho de Información</a:t>
            </a:r>
          </a:p>
          <a:p>
            <a:r>
              <a:rPr lang="es-ES" dirty="0"/>
              <a:t>Artículo 109 – Alojamiento</a:t>
            </a:r>
          </a:p>
          <a:p>
            <a:pPr lvl="1">
              <a:lnSpc>
                <a:spcPct val="150000"/>
              </a:lnSpc>
            </a:pPr>
            <a:r>
              <a:rPr lang="es-ES" dirty="0"/>
              <a:t>Garantizar la puesta a disposición del trabajador de un alojamiento adecuado que reúna las condiciones previstas en la normativa vigente debiendo garantizarse la habitabilidad, higiene y condiciones sanitarias adecuadas del alojamiento</a:t>
            </a:r>
          </a:p>
          <a:p>
            <a:pPr lvl="1">
              <a:lnSpc>
                <a:spcPct val="150000"/>
              </a:lnSpc>
            </a:pPr>
            <a:r>
              <a:rPr lang="es-ES" dirty="0"/>
              <a:t>De forma gratuita (Preferentemente) – Pago de Renta – 15% IPREM – 22% con gastos</a:t>
            </a:r>
          </a:p>
        </p:txBody>
      </p:sp>
    </p:spTree>
    <p:extLst>
      <p:ext uri="{BB962C8B-B14F-4D97-AF65-F5344CB8AC3E}">
        <p14:creationId xmlns:p14="http://schemas.microsoft.com/office/powerpoint/2010/main" val="915810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778A0-CF53-483A-4414-89A64864FFC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81D3F7-893C-1E4B-F1F3-4851D34C5CCA}"/>
              </a:ext>
            </a:extLst>
          </p:cNvPr>
          <p:cNvSpPr>
            <a:spLocks noGrp="1"/>
          </p:cNvSpPr>
          <p:nvPr>
            <p:ph type="title"/>
          </p:nvPr>
        </p:nvSpPr>
        <p:spPr/>
        <p:txBody>
          <a:bodyPr/>
          <a:lstStyle/>
          <a:p>
            <a:r>
              <a:rPr lang="es-ES" dirty="0"/>
              <a:t>DERECHO DE INFORMACION, ALOJAMIENTO Y CAMBIO DE EMPLEADOR</a:t>
            </a:r>
          </a:p>
        </p:txBody>
      </p:sp>
      <p:sp>
        <p:nvSpPr>
          <p:cNvPr id="3" name="Marcador de contenido 2">
            <a:extLst>
              <a:ext uri="{FF2B5EF4-FFF2-40B4-BE49-F238E27FC236}">
                <a16:creationId xmlns:a16="http://schemas.microsoft.com/office/drawing/2014/main" id="{E7CF117B-1B46-F31C-4111-0153BB459585}"/>
              </a:ext>
            </a:extLst>
          </p:cNvPr>
          <p:cNvSpPr>
            <a:spLocks noGrp="1"/>
          </p:cNvSpPr>
          <p:nvPr>
            <p:ph idx="1"/>
          </p:nvPr>
        </p:nvSpPr>
        <p:spPr/>
        <p:txBody>
          <a:bodyPr>
            <a:normAutofit lnSpcReduction="10000"/>
          </a:bodyPr>
          <a:lstStyle/>
          <a:p>
            <a:r>
              <a:rPr lang="es-ES" dirty="0"/>
              <a:t>Artículo 110 – Cambio de empleador</a:t>
            </a:r>
          </a:p>
          <a:p>
            <a:pPr lvl="1">
              <a:lnSpc>
                <a:spcPct val="150000"/>
              </a:lnSpc>
            </a:pPr>
            <a:r>
              <a:rPr lang="es-ES" dirty="0"/>
              <a:t>Después de 3 meses de actividad con solicitud antes del final de período</a:t>
            </a:r>
          </a:p>
          <a:p>
            <a:pPr lvl="1">
              <a:lnSpc>
                <a:spcPct val="150000"/>
              </a:lnSpc>
            </a:pPr>
            <a:r>
              <a:rPr lang="es-ES" dirty="0"/>
              <a:t>En caso de incumplimiento siempre después de cada convocatoria con solicitud a los 3 meses de la constatación del incumplimiento (podrá solicitarse en su caso Cuenta Ajena Inicial. </a:t>
            </a:r>
            <a:r>
              <a:rPr lang="es-ES" dirty="0">
                <a:solidFill>
                  <a:srgbClr val="C00000"/>
                </a:solidFill>
              </a:rPr>
              <a:t>¿En todos los casos?</a:t>
            </a:r>
          </a:p>
          <a:p>
            <a:pPr lvl="1">
              <a:lnSpc>
                <a:spcPct val="150000"/>
              </a:lnSpc>
            </a:pPr>
            <a:r>
              <a:rPr lang="es-ES" dirty="0"/>
              <a:t>Circunstancias sobrevenidas de imposibilidad después del llamamiento. Abre Plazo de 1 mes para la solicitud.</a:t>
            </a:r>
          </a:p>
          <a:p>
            <a:pPr lvl="1">
              <a:lnSpc>
                <a:spcPct val="150000"/>
              </a:lnSpc>
            </a:pPr>
            <a:r>
              <a:rPr lang="es-ES" dirty="0"/>
              <a:t>Máximo 9 meses </a:t>
            </a:r>
            <a:r>
              <a:rPr lang="es-ES" dirty="0">
                <a:solidFill>
                  <a:srgbClr val="C00000"/>
                </a:solidFill>
              </a:rPr>
              <a:t>¿Se restan los periodos de inactividad por imposibilidad o incumplimiento?</a:t>
            </a:r>
            <a:r>
              <a:rPr lang="es-ES" dirty="0"/>
              <a:t> 15 días para resolver. Silencio negativo</a:t>
            </a:r>
          </a:p>
        </p:txBody>
      </p:sp>
    </p:spTree>
    <p:extLst>
      <p:ext uri="{BB962C8B-B14F-4D97-AF65-F5344CB8AC3E}">
        <p14:creationId xmlns:p14="http://schemas.microsoft.com/office/powerpoint/2010/main" val="2207819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61EF0-6D30-4E05-1ACE-EF96A2CC44B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F50CCF7-140F-FFD2-6388-957B097671C5}"/>
              </a:ext>
            </a:extLst>
          </p:cNvPr>
          <p:cNvSpPr>
            <a:spLocks noGrp="1"/>
          </p:cNvSpPr>
          <p:nvPr>
            <p:ph type="title"/>
          </p:nvPr>
        </p:nvSpPr>
        <p:spPr/>
        <p:txBody>
          <a:bodyPr/>
          <a:lstStyle/>
          <a:p>
            <a:r>
              <a:rPr lang="es-ES" dirty="0"/>
              <a:t>Exención visado</a:t>
            </a:r>
          </a:p>
        </p:txBody>
      </p:sp>
      <p:sp>
        <p:nvSpPr>
          <p:cNvPr id="3" name="Marcador de contenido 2">
            <a:extLst>
              <a:ext uri="{FF2B5EF4-FFF2-40B4-BE49-F238E27FC236}">
                <a16:creationId xmlns:a16="http://schemas.microsoft.com/office/drawing/2014/main" id="{45733D60-8573-B307-F509-43FC3E9443DE}"/>
              </a:ext>
            </a:extLst>
          </p:cNvPr>
          <p:cNvSpPr>
            <a:spLocks noGrp="1"/>
          </p:cNvSpPr>
          <p:nvPr>
            <p:ph idx="1"/>
          </p:nvPr>
        </p:nvSpPr>
        <p:spPr>
          <a:xfrm>
            <a:off x="1295400" y="1710267"/>
            <a:ext cx="9601200" cy="4233333"/>
          </a:xfrm>
        </p:spPr>
        <p:txBody>
          <a:bodyPr>
            <a:normAutofit fontScale="70000" lnSpcReduction="20000"/>
          </a:bodyPr>
          <a:lstStyle/>
          <a:p>
            <a:pPr marL="216000" algn="just">
              <a:lnSpc>
                <a:spcPct val="120000"/>
              </a:lnSpc>
              <a:spcBef>
                <a:spcPts val="600"/>
              </a:spcBef>
            </a:pPr>
            <a:r>
              <a:rPr lang="es-ES" sz="2400" dirty="0"/>
              <a:t>Nacionales de países exentos en virtud del derecho de la UE</a:t>
            </a:r>
          </a:p>
          <a:p>
            <a:pPr marL="216000" algn="just">
              <a:lnSpc>
                <a:spcPct val="120000"/>
              </a:lnSpc>
              <a:spcBef>
                <a:spcPts val="600"/>
              </a:spcBef>
            </a:pPr>
            <a:r>
              <a:rPr lang="es-ES" sz="2400" dirty="0"/>
              <a:t>Diplomáticos (salvo excepción de acuerdo a la normativa de la UE).</a:t>
            </a:r>
          </a:p>
          <a:p>
            <a:pPr marL="216000" algn="just">
              <a:lnSpc>
                <a:spcPct val="120000"/>
              </a:lnSpc>
              <a:spcBef>
                <a:spcPts val="600"/>
              </a:spcBef>
            </a:pPr>
            <a:r>
              <a:rPr lang="es-ES" sz="2400" dirty="0"/>
              <a:t>Personal de Organizaciones Internacionales</a:t>
            </a:r>
          </a:p>
          <a:p>
            <a:pPr marL="216000" algn="just">
              <a:lnSpc>
                <a:spcPct val="120000"/>
              </a:lnSpc>
              <a:spcBef>
                <a:spcPts val="600"/>
              </a:spcBef>
            </a:pPr>
            <a:r>
              <a:rPr lang="es-ES" sz="2400" dirty="0"/>
              <a:t>Condición de Refugiado otorgado por ciertos estados</a:t>
            </a:r>
          </a:p>
          <a:p>
            <a:pPr marL="216000" algn="just">
              <a:lnSpc>
                <a:spcPct val="120000"/>
              </a:lnSpc>
              <a:spcBef>
                <a:spcPts val="600"/>
              </a:spcBef>
            </a:pPr>
            <a:r>
              <a:rPr lang="es-ES" sz="2400" dirty="0"/>
              <a:t>Miembros de tripulación de buques (CFS), sólo durante la escala</a:t>
            </a:r>
          </a:p>
          <a:p>
            <a:pPr marL="216000" algn="just">
              <a:lnSpc>
                <a:spcPct val="120000"/>
              </a:lnSpc>
              <a:spcBef>
                <a:spcPts val="600"/>
              </a:spcBef>
            </a:pPr>
            <a:r>
              <a:rPr lang="es-ES" sz="2400" dirty="0"/>
              <a:t>Tripulación de aviones comerciales</a:t>
            </a:r>
          </a:p>
          <a:p>
            <a:pPr marL="216000" algn="just">
              <a:lnSpc>
                <a:spcPct val="120000"/>
              </a:lnSpc>
              <a:spcBef>
                <a:spcPts val="600"/>
              </a:spcBef>
            </a:pPr>
            <a:r>
              <a:rPr lang="es-ES" sz="2400" dirty="0"/>
              <a:t>Permisos de residencia a personas extranjeras, provisionales, visa de larga duración y tarjeta acreditación diplomática, otorgados por otros estados con los que España tenga un acuerdo</a:t>
            </a:r>
          </a:p>
          <a:p>
            <a:pPr marL="216000" algn="just">
              <a:lnSpc>
                <a:spcPct val="120000"/>
              </a:lnSpc>
              <a:spcBef>
                <a:spcPts val="600"/>
              </a:spcBef>
            </a:pPr>
            <a:r>
              <a:rPr lang="es-ES" sz="2400" dirty="0"/>
              <a:t>Las personas extranjeras que se encuentren en algún otro de los supuestos de exención de visado permitidos en el Derecho de la Unión Europea, cuando España haya acordado la supresión de dicho requisito.</a:t>
            </a:r>
          </a:p>
          <a:p>
            <a:pPr marL="216000" algn="just">
              <a:lnSpc>
                <a:spcPct val="120000"/>
              </a:lnSpc>
              <a:spcBef>
                <a:spcPts val="600"/>
              </a:spcBef>
            </a:pPr>
            <a:r>
              <a:rPr lang="es-ES" sz="2400" dirty="0"/>
              <a:t>Art. 7.3- no necesitan visado personas con TIE, Tarjeta diplomática o auto de regreso.</a:t>
            </a:r>
          </a:p>
          <a:p>
            <a:pPr marL="216000" algn="just">
              <a:lnSpc>
                <a:spcPct val="120000"/>
              </a:lnSpc>
              <a:spcBef>
                <a:spcPts val="600"/>
              </a:spcBef>
            </a:pPr>
            <a:r>
              <a:rPr lang="es-ES" sz="2400" dirty="0"/>
              <a:t>Ciudadanos de la zona Schengen.</a:t>
            </a:r>
            <a:endParaRPr lang="es-ES" dirty="0"/>
          </a:p>
        </p:txBody>
      </p:sp>
    </p:spTree>
    <p:extLst>
      <p:ext uri="{BB962C8B-B14F-4D97-AF65-F5344CB8AC3E}">
        <p14:creationId xmlns:p14="http://schemas.microsoft.com/office/powerpoint/2010/main" val="1580515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8B9C0-E9E2-0C36-C477-E0A3DC10D85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105F7D7-40B8-473C-9D23-56966B010B28}"/>
              </a:ext>
            </a:extLst>
          </p:cNvPr>
          <p:cNvSpPr>
            <a:spLocks noGrp="1"/>
          </p:cNvSpPr>
          <p:nvPr>
            <p:ph type="title"/>
          </p:nvPr>
        </p:nvSpPr>
        <p:spPr/>
        <p:txBody>
          <a:bodyPr/>
          <a:lstStyle/>
          <a:p>
            <a:r>
              <a:rPr lang="es-ES" dirty="0"/>
              <a:t>Prórroga y renovación</a:t>
            </a:r>
          </a:p>
        </p:txBody>
      </p:sp>
      <p:sp>
        <p:nvSpPr>
          <p:cNvPr id="3" name="Marcador de contenido 2">
            <a:extLst>
              <a:ext uri="{FF2B5EF4-FFF2-40B4-BE49-F238E27FC236}">
                <a16:creationId xmlns:a16="http://schemas.microsoft.com/office/drawing/2014/main" id="{33E792D0-C4D0-4AC0-3CE9-A11FAD33F485}"/>
              </a:ext>
            </a:extLst>
          </p:cNvPr>
          <p:cNvSpPr>
            <a:spLocks noGrp="1"/>
          </p:cNvSpPr>
          <p:nvPr>
            <p:ph idx="1"/>
          </p:nvPr>
        </p:nvSpPr>
        <p:spPr/>
        <p:txBody>
          <a:bodyPr>
            <a:normAutofit/>
          </a:bodyPr>
          <a:lstStyle/>
          <a:p>
            <a:r>
              <a:rPr lang="es-ES" dirty="0"/>
              <a:t>Artículo 111 – Prórroga</a:t>
            </a:r>
          </a:p>
          <a:p>
            <a:pPr lvl="1">
              <a:lnSpc>
                <a:spcPct val="150000"/>
              </a:lnSpc>
            </a:pPr>
            <a:r>
              <a:rPr lang="es-ES" dirty="0"/>
              <a:t>1 o sucesivas hasta 9 meses en total con el mismo o distinto empleador en el mismo diferente ámbito geográfico y para el mismo sector u ocupación.</a:t>
            </a:r>
          </a:p>
          <a:p>
            <a:pPr>
              <a:lnSpc>
                <a:spcPct val="150000"/>
              </a:lnSpc>
            </a:pPr>
            <a:r>
              <a:rPr lang="es-ES" dirty="0"/>
              <a:t>Artículo 112 – Renovación</a:t>
            </a:r>
          </a:p>
          <a:p>
            <a:pPr lvl="1">
              <a:lnSpc>
                <a:spcPct val="150000"/>
              </a:lnSpc>
            </a:pPr>
            <a:r>
              <a:rPr lang="es-ES" dirty="0"/>
              <a:t>Por 4 años</a:t>
            </a:r>
          </a:p>
          <a:p>
            <a:pPr lvl="1">
              <a:lnSpc>
                <a:spcPct val="150000"/>
              </a:lnSpc>
            </a:pPr>
            <a:r>
              <a:rPr lang="es-ES" dirty="0"/>
              <a:t>Por el mismo o por otro empresario</a:t>
            </a:r>
          </a:p>
          <a:p>
            <a:pPr lvl="1">
              <a:lnSpc>
                <a:spcPct val="150000"/>
              </a:lnSpc>
            </a:pPr>
            <a:r>
              <a:rPr lang="es-ES" dirty="0"/>
              <a:t>Para el mismo sector pero se puede cambiar ocupación y ámbito geográfico</a:t>
            </a:r>
          </a:p>
          <a:p>
            <a:pPr lvl="1">
              <a:lnSpc>
                <a:spcPct val="150000"/>
              </a:lnSpc>
            </a:pPr>
            <a:r>
              <a:rPr lang="es-ES" dirty="0"/>
              <a:t>Resolución y notificación en 1 mes. Silencio Positivo</a:t>
            </a:r>
          </a:p>
        </p:txBody>
      </p:sp>
    </p:spTree>
    <p:extLst>
      <p:ext uri="{BB962C8B-B14F-4D97-AF65-F5344CB8AC3E}">
        <p14:creationId xmlns:p14="http://schemas.microsoft.com/office/powerpoint/2010/main" val="1085280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554C8D-814B-718C-AC35-6DAAF47E509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A2CB62F-78D0-F6D5-79B4-699EA4AE2592}"/>
              </a:ext>
            </a:extLst>
          </p:cNvPr>
          <p:cNvSpPr>
            <a:spLocks noGrp="1"/>
          </p:cNvSpPr>
          <p:nvPr>
            <p:ph type="title"/>
          </p:nvPr>
        </p:nvSpPr>
        <p:spPr/>
        <p:txBody>
          <a:bodyPr/>
          <a:lstStyle/>
          <a:p>
            <a:r>
              <a:rPr lang="es-ES" dirty="0"/>
              <a:t>A TENER EN CUENTA</a:t>
            </a:r>
          </a:p>
        </p:txBody>
      </p:sp>
      <p:sp>
        <p:nvSpPr>
          <p:cNvPr id="3" name="Marcador de contenido 2">
            <a:extLst>
              <a:ext uri="{FF2B5EF4-FFF2-40B4-BE49-F238E27FC236}">
                <a16:creationId xmlns:a16="http://schemas.microsoft.com/office/drawing/2014/main" id="{B8BB8DEF-B7FC-64FC-8215-337DE76E3737}"/>
              </a:ext>
            </a:extLst>
          </p:cNvPr>
          <p:cNvSpPr>
            <a:spLocks noGrp="1"/>
          </p:cNvSpPr>
          <p:nvPr>
            <p:ph idx="1"/>
          </p:nvPr>
        </p:nvSpPr>
        <p:spPr/>
        <p:txBody>
          <a:bodyPr>
            <a:normAutofit/>
          </a:bodyPr>
          <a:lstStyle/>
          <a:p>
            <a:pPr>
              <a:lnSpc>
                <a:spcPct val="150000"/>
              </a:lnSpc>
            </a:pPr>
            <a:r>
              <a:rPr lang="es-ES" sz="2400" dirty="0"/>
              <a:t>TRAS 2 AÑOS (HABIENDO RETORNADO):</a:t>
            </a:r>
          </a:p>
          <a:p>
            <a:pPr marL="365760" lvl="1" indent="0">
              <a:lnSpc>
                <a:spcPct val="150000"/>
              </a:lnSpc>
              <a:buNone/>
            </a:pPr>
            <a:r>
              <a:rPr lang="es-ES" sz="2000" dirty="0"/>
              <a:t>SUPUESTO EXENCIÓN A LA SITUACIÓN NACIONAL DE EMPLEO</a:t>
            </a:r>
          </a:p>
          <a:p>
            <a:pPr marL="365760" lvl="1" indent="0">
              <a:lnSpc>
                <a:spcPct val="150000"/>
              </a:lnSpc>
              <a:buNone/>
            </a:pPr>
            <a:r>
              <a:rPr lang="es-ES" sz="2000" dirty="0"/>
              <a:t>(Artículo 40.1. k LO 4/2000)</a:t>
            </a:r>
          </a:p>
        </p:txBody>
      </p:sp>
    </p:spTree>
    <p:extLst>
      <p:ext uri="{BB962C8B-B14F-4D97-AF65-F5344CB8AC3E}">
        <p14:creationId xmlns:p14="http://schemas.microsoft.com/office/powerpoint/2010/main" val="430284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38B9BB-8B32-A953-B644-8B7EA872E00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2E2DECC-2832-FA50-AF4E-8D00F0AC32C2}"/>
              </a:ext>
            </a:extLst>
          </p:cNvPr>
          <p:cNvSpPr>
            <a:spLocks noGrp="1"/>
          </p:cNvSpPr>
          <p:nvPr>
            <p:ph type="title"/>
          </p:nvPr>
        </p:nvSpPr>
        <p:spPr/>
        <p:txBody>
          <a:bodyPr/>
          <a:lstStyle/>
          <a:p>
            <a:r>
              <a:rPr lang="es-ES" dirty="0"/>
              <a:t>MARCO NORMATIVO PREVIO</a:t>
            </a:r>
          </a:p>
        </p:txBody>
      </p:sp>
      <p:sp>
        <p:nvSpPr>
          <p:cNvPr id="3" name="Marcador de contenido 2">
            <a:extLst>
              <a:ext uri="{FF2B5EF4-FFF2-40B4-BE49-F238E27FC236}">
                <a16:creationId xmlns:a16="http://schemas.microsoft.com/office/drawing/2014/main" id="{FEBC51ED-8FC6-DC08-5CED-6E5F04C9132E}"/>
              </a:ext>
            </a:extLst>
          </p:cNvPr>
          <p:cNvSpPr>
            <a:spLocks noGrp="1"/>
          </p:cNvSpPr>
          <p:nvPr>
            <p:ph idx="1"/>
          </p:nvPr>
        </p:nvSpPr>
        <p:spPr/>
        <p:txBody>
          <a:bodyPr>
            <a:normAutofit/>
          </a:bodyPr>
          <a:lstStyle/>
          <a:p>
            <a:pPr marL="45720" indent="0" algn="just">
              <a:lnSpc>
                <a:spcPct val="100000"/>
              </a:lnSpc>
              <a:buNone/>
            </a:pPr>
            <a:r>
              <a:rPr lang="es-ES" sz="2400" dirty="0"/>
              <a:t>DIRECTIVA 2014/36/UE DEL PE Y CONSEJO SOBRE LAS CONDICIONES DE ENTRADA Y ESTANCIA DE NACIONALES DE TERCEROS PAÍSES PARA FINES DE EMPLEO COMO TRABAJADORES TEMPOREROS</a:t>
            </a:r>
          </a:p>
          <a:p>
            <a:pPr marL="45720" indent="0">
              <a:lnSpc>
                <a:spcPct val="150000"/>
              </a:lnSpc>
              <a:buNone/>
            </a:pPr>
            <a:r>
              <a:rPr lang="es-ES" sz="2400" dirty="0"/>
              <a:t>ARTÍCULO 39 LO 4/2000</a:t>
            </a:r>
          </a:p>
          <a:p>
            <a:pPr marL="45720" indent="0">
              <a:lnSpc>
                <a:spcPct val="150000"/>
              </a:lnSpc>
              <a:buNone/>
            </a:pPr>
            <a:r>
              <a:rPr lang="es-ES" sz="2400" dirty="0"/>
              <a:t>TÍTULO VIII - RD 557/2011</a:t>
            </a:r>
          </a:p>
          <a:p>
            <a:pPr marL="45720" indent="0">
              <a:lnSpc>
                <a:spcPct val="150000"/>
              </a:lnSpc>
              <a:buNone/>
            </a:pPr>
            <a:r>
              <a:rPr lang="es-ES" sz="2400" dirty="0"/>
              <a:t>ÓRDENES ANUALES GECCO</a:t>
            </a:r>
            <a:endParaRPr lang="es-ES" sz="2000" dirty="0"/>
          </a:p>
        </p:txBody>
      </p:sp>
    </p:spTree>
    <p:extLst>
      <p:ext uri="{BB962C8B-B14F-4D97-AF65-F5344CB8AC3E}">
        <p14:creationId xmlns:p14="http://schemas.microsoft.com/office/powerpoint/2010/main" val="480103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2014E-ED3D-6C89-62B2-9E0650D954E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D7EDB45-5764-1E37-815C-3BC025C1D1BA}"/>
              </a:ext>
            </a:extLst>
          </p:cNvPr>
          <p:cNvSpPr>
            <a:spLocks noGrp="1"/>
          </p:cNvSpPr>
          <p:nvPr>
            <p:ph type="title"/>
          </p:nvPr>
        </p:nvSpPr>
        <p:spPr/>
        <p:txBody>
          <a:bodyPr/>
          <a:lstStyle/>
          <a:p>
            <a:r>
              <a:rPr lang="es-ES" dirty="0"/>
              <a:t>DEFINICIÓN</a:t>
            </a:r>
          </a:p>
        </p:txBody>
      </p:sp>
      <p:sp>
        <p:nvSpPr>
          <p:cNvPr id="3" name="Marcador de contenido 2">
            <a:extLst>
              <a:ext uri="{FF2B5EF4-FFF2-40B4-BE49-F238E27FC236}">
                <a16:creationId xmlns:a16="http://schemas.microsoft.com/office/drawing/2014/main" id="{F19F0356-0F69-205A-49D3-4342E14DB591}"/>
              </a:ext>
            </a:extLst>
          </p:cNvPr>
          <p:cNvSpPr>
            <a:spLocks noGrp="1"/>
          </p:cNvSpPr>
          <p:nvPr>
            <p:ph idx="1"/>
          </p:nvPr>
        </p:nvSpPr>
        <p:spPr/>
        <p:txBody>
          <a:bodyPr>
            <a:normAutofit/>
          </a:bodyPr>
          <a:lstStyle/>
          <a:p>
            <a:pPr algn="just">
              <a:lnSpc>
                <a:spcPct val="100000"/>
              </a:lnSpc>
            </a:pPr>
            <a:r>
              <a:rPr lang="es-ES" sz="2400" dirty="0"/>
              <a:t>Artículo 113</a:t>
            </a:r>
          </a:p>
          <a:p>
            <a:pPr marL="45720" indent="0" algn="just">
              <a:lnSpc>
                <a:spcPct val="100000"/>
              </a:lnSpc>
              <a:buNone/>
            </a:pPr>
            <a:r>
              <a:rPr lang="es-ES" sz="1800" i="1" dirty="0"/>
              <a:t>&lt;&lt;Procedimiento para la concesión de múltiples autorizaciones iniciales de residencia y trabajo o de múltiples autorizaciones de residencia y trabajo para actividades de temporada de manera simultánea respecto de aquellas personas trabajadoras extranjeras que no se hallen o residan en España a través de su tramitación colectiva en origen a partir de las ofertas presentadas por uno o varios empresarios&gt;&gt;</a:t>
            </a:r>
          </a:p>
          <a:p>
            <a:pPr lvl="1" algn="just">
              <a:lnSpc>
                <a:spcPct val="100000"/>
              </a:lnSpc>
            </a:pPr>
            <a:r>
              <a:rPr lang="es-ES" dirty="0"/>
              <a:t>Selección en el país de origen</a:t>
            </a:r>
          </a:p>
          <a:p>
            <a:pPr lvl="1" algn="just">
              <a:lnSpc>
                <a:spcPct val="100000"/>
              </a:lnSpc>
            </a:pPr>
            <a:r>
              <a:rPr lang="es-ES" dirty="0"/>
              <a:t>Participación de las autoridades competentes</a:t>
            </a:r>
          </a:p>
          <a:p>
            <a:pPr lvl="1" algn="just">
              <a:lnSpc>
                <a:spcPct val="100000"/>
              </a:lnSpc>
            </a:pPr>
            <a:r>
              <a:rPr lang="es-ES" dirty="0"/>
              <a:t>Sin exigencia de contraprestación económicas a los candidatos</a:t>
            </a:r>
          </a:p>
        </p:txBody>
      </p:sp>
    </p:spTree>
    <p:extLst>
      <p:ext uri="{BB962C8B-B14F-4D97-AF65-F5344CB8AC3E}">
        <p14:creationId xmlns:p14="http://schemas.microsoft.com/office/powerpoint/2010/main" val="1287961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A3EC2-18E0-7532-7B5B-E881F9D4980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58D23F1-2BD5-BFC0-47FD-ABB0B8E9C0DE}"/>
              </a:ext>
            </a:extLst>
          </p:cNvPr>
          <p:cNvSpPr>
            <a:spLocks noGrp="1"/>
          </p:cNvSpPr>
          <p:nvPr>
            <p:ph type="title"/>
          </p:nvPr>
        </p:nvSpPr>
        <p:spPr/>
        <p:txBody>
          <a:bodyPr/>
          <a:lstStyle/>
          <a:p>
            <a:r>
              <a:rPr lang="es-ES" dirty="0"/>
              <a:t>FIGURAS DE LA GECCO</a:t>
            </a:r>
          </a:p>
        </p:txBody>
      </p:sp>
      <p:sp>
        <p:nvSpPr>
          <p:cNvPr id="3" name="Marcador de contenido 2">
            <a:extLst>
              <a:ext uri="{FF2B5EF4-FFF2-40B4-BE49-F238E27FC236}">
                <a16:creationId xmlns:a16="http://schemas.microsoft.com/office/drawing/2014/main" id="{51BDB880-429F-3A3D-5B05-A140F31E7880}"/>
              </a:ext>
            </a:extLst>
          </p:cNvPr>
          <p:cNvSpPr>
            <a:spLocks noGrp="1"/>
          </p:cNvSpPr>
          <p:nvPr>
            <p:ph idx="1"/>
          </p:nvPr>
        </p:nvSpPr>
        <p:spPr/>
        <p:txBody>
          <a:bodyPr>
            <a:normAutofit/>
          </a:bodyPr>
          <a:lstStyle/>
          <a:p>
            <a:pPr algn="just">
              <a:lnSpc>
                <a:spcPct val="100000"/>
              </a:lnSpc>
            </a:pPr>
            <a:r>
              <a:rPr lang="es-ES" sz="2400" dirty="0"/>
              <a:t>Artículo 114</a:t>
            </a:r>
          </a:p>
          <a:p>
            <a:pPr lvl="1" algn="just">
              <a:lnSpc>
                <a:spcPct val="150000"/>
              </a:lnSpc>
            </a:pPr>
            <a:r>
              <a:rPr lang="es-ES" sz="2400" dirty="0"/>
              <a:t>MIGRACIÓN DE CARÁCTER ESTABLE</a:t>
            </a:r>
          </a:p>
          <a:p>
            <a:pPr lvl="1" algn="just">
              <a:lnSpc>
                <a:spcPct val="150000"/>
              </a:lnSpc>
            </a:pPr>
            <a:r>
              <a:rPr lang="es-ES" sz="2400" dirty="0"/>
              <a:t>MIGRACIÓN CIRCULAR</a:t>
            </a:r>
          </a:p>
          <a:p>
            <a:pPr lvl="1" algn="just">
              <a:lnSpc>
                <a:spcPct val="150000"/>
              </a:lnSpc>
            </a:pPr>
            <a:r>
              <a:rPr lang="es-ES" sz="2400" dirty="0"/>
              <a:t>VISADOS DE BÚSQUEDA DE EMPLEO</a:t>
            </a:r>
          </a:p>
        </p:txBody>
      </p:sp>
    </p:spTree>
    <p:extLst>
      <p:ext uri="{BB962C8B-B14F-4D97-AF65-F5344CB8AC3E}">
        <p14:creationId xmlns:p14="http://schemas.microsoft.com/office/powerpoint/2010/main" val="129654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B8192-E596-762B-E874-1B4EF613A33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313A0B1-133E-7C08-68EC-D182AA41B130}"/>
              </a:ext>
            </a:extLst>
          </p:cNvPr>
          <p:cNvSpPr>
            <a:spLocks noGrp="1"/>
          </p:cNvSpPr>
          <p:nvPr>
            <p:ph type="title"/>
          </p:nvPr>
        </p:nvSpPr>
        <p:spPr/>
        <p:txBody>
          <a:bodyPr/>
          <a:lstStyle/>
          <a:p>
            <a:r>
              <a:rPr lang="es-ES" dirty="0"/>
              <a:t>PREVISIÓN ANUAL DE OCUPACIONES</a:t>
            </a:r>
          </a:p>
        </p:txBody>
      </p:sp>
      <p:sp>
        <p:nvSpPr>
          <p:cNvPr id="3" name="Marcador de contenido 2">
            <a:extLst>
              <a:ext uri="{FF2B5EF4-FFF2-40B4-BE49-F238E27FC236}">
                <a16:creationId xmlns:a16="http://schemas.microsoft.com/office/drawing/2014/main" id="{09F21CF0-218B-E8E6-8E12-861D0B0C2252}"/>
              </a:ext>
            </a:extLst>
          </p:cNvPr>
          <p:cNvSpPr>
            <a:spLocks noGrp="1"/>
          </p:cNvSpPr>
          <p:nvPr>
            <p:ph idx="1"/>
          </p:nvPr>
        </p:nvSpPr>
        <p:spPr/>
        <p:txBody>
          <a:bodyPr>
            <a:normAutofit fontScale="92500" lnSpcReduction="10000"/>
          </a:bodyPr>
          <a:lstStyle/>
          <a:p>
            <a:pPr algn="just">
              <a:lnSpc>
                <a:spcPct val="100000"/>
              </a:lnSpc>
            </a:pPr>
            <a:r>
              <a:rPr lang="es-ES" sz="2400" dirty="0"/>
              <a:t>Artículo 115</a:t>
            </a:r>
          </a:p>
          <a:p>
            <a:pPr marL="45720" indent="0" algn="just">
              <a:lnSpc>
                <a:spcPct val="100000"/>
              </a:lnSpc>
              <a:buNone/>
            </a:pPr>
            <a:r>
              <a:rPr lang="es-ES" sz="2200" dirty="0"/>
              <a:t>A elaborar por la SE Migraciones previa consulta a la Comisión Laboral Tripartita, a publicar en la ORDEN GECCO:</a:t>
            </a:r>
          </a:p>
          <a:p>
            <a:pPr lvl="1" algn="just">
              <a:lnSpc>
                <a:spcPct val="100000"/>
              </a:lnSpc>
            </a:pPr>
            <a:r>
              <a:rPr lang="es-ES" sz="2200" dirty="0"/>
              <a:t>CIFRA PROVISIONAL DE OCUPACIONES DE CARÁCTER ESTABLE Y DE TEMPORADA</a:t>
            </a:r>
          </a:p>
          <a:p>
            <a:pPr lvl="1" algn="just">
              <a:lnSpc>
                <a:spcPct val="100000"/>
              </a:lnSpc>
            </a:pPr>
            <a:r>
              <a:rPr lang="es-ES" sz="2200" dirty="0"/>
              <a:t>NÚMERO DE VISADOS PARA BÚSQUEDA EMPLEO (HIJOS Y NIETOS ESPAÑOLES DE ORIGEN Y DETERMINADAS OCUPACIONES)</a:t>
            </a:r>
          </a:p>
          <a:p>
            <a:pPr marL="365760" lvl="1" indent="0" algn="just">
              <a:lnSpc>
                <a:spcPct val="100000"/>
              </a:lnSpc>
              <a:buNone/>
            </a:pPr>
            <a:r>
              <a:rPr lang="es-ES" sz="2200" i="1" dirty="0"/>
              <a:t>&lt;&lt; En los casos en los que no haya previsión anual o habiéndola, respecto de las ocupaciones y/o puestos de trabajo no incluidos, podrá realizarse la gestión colectiva de las autorizaciones de residencia y trabajo para actividades de temporada y de las autorizaciones iniciales de residencia y trabajo, pero será requisito necesario para su concesión la previa comprobación de la situación nacional de empleo, conforme a lo previsto en el artículo 75 &gt;&gt;</a:t>
            </a:r>
          </a:p>
        </p:txBody>
      </p:sp>
    </p:spTree>
    <p:extLst>
      <p:ext uri="{BB962C8B-B14F-4D97-AF65-F5344CB8AC3E}">
        <p14:creationId xmlns:p14="http://schemas.microsoft.com/office/powerpoint/2010/main" val="2086682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B48FD-5640-95BE-74D3-9BA858AAE2B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269DAF9-7F02-5D0D-3C55-D921FAE7AA22}"/>
              </a:ext>
            </a:extLst>
          </p:cNvPr>
          <p:cNvSpPr>
            <a:spLocks noGrp="1"/>
          </p:cNvSpPr>
          <p:nvPr>
            <p:ph type="title"/>
          </p:nvPr>
        </p:nvSpPr>
        <p:spPr/>
        <p:txBody>
          <a:bodyPr/>
          <a:lstStyle/>
          <a:p>
            <a:r>
              <a:rPr lang="es-ES" dirty="0"/>
              <a:t>REQUISITOS</a:t>
            </a:r>
          </a:p>
        </p:txBody>
      </p:sp>
      <p:sp>
        <p:nvSpPr>
          <p:cNvPr id="3" name="Marcador de contenido 2">
            <a:extLst>
              <a:ext uri="{FF2B5EF4-FFF2-40B4-BE49-F238E27FC236}">
                <a16:creationId xmlns:a16="http://schemas.microsoft.com/office/drawing/2014/main" id="{07BB21CC-7659-E631-02AE-E6D912F00BBA}"/>
              </a:ext>
            </a:extLst>
          </p:cNvPr>
          <p:cNvSpPr>
            <a:spLocks noGrp="1"/>
          </p:cNvSpPr>
          <p:nvPr>
            <p:ph idx="1"/>
          </p:nvPr>
        </p:nvSpPr>
        <p:spPr/>
        <p:txBody>
          <a:bodyPr>
            <a:normAutofit/>
          </a:bodyPr>
          <a:lstStyle/>
          <a:p>
            <a:pPr algn="just">
              <a:lnSpc>
                <a:spcPct val="100000"/>
              </a:lnSpc>
            </a:pPr>
            <a:r>
              <a:rPr lang="es-ES" sz="2400" dirty="0"/>
              <a:t>Artículo 116</a:t>
            </a:r>
          </a:p>
          <a:p>
            <a:pPr lvl="1" algn="just">
              <a:lnSpc>
                <a:spcPct val="150000"/>
              </a:lnSpc>
            </a:pPr>
            <a:r>
              <a:rPr lang="es-ES" sz="2400" dirty="0"/>
              <a:t>Respecto a la migración estable:</a:t>
            </a:r>
          </a:p>
          <a:p>
            <a:pPr lvl="2" algn="just">
              <a:lnSpc>
                <a:spcPct val="150000"/>
              </a:lnSpc>
            </a:pPr>
            <a:r>
              <a:rPr lang="es-ES" sz="2400" dirty="0"/>
              <a:t>Requisitos del Cuenta Ajena Inicial (Art. 74)</a:t>
            </a:r>
          </a:p>
          <a:p>
            <a:pPr lvl="1" algn="just">
              <a:lnSpc>
                <a:spcPct val="150000"/>
              </a:lnSpc>
            </a:pPr>
            <a:r>
              <a:rPr lang="es-ES" sz="2400" dirty="0"/>
              <a:t>Respecto a la migración circular:</a:t>
            </a:r>
          </a:p>
          <a:p>
            <a:pPr lvl="2" algn="just">
              <a:lnSpc>
                <a:spcPct val="150000"/>
              </a:lnSpc>
            </a:pPr>
            <a:r>
              <a:rPr lang="es-ES" sz="2400" dirty="0"/>
              <a:t>Requisitos de la Autorización de temporada (Art. 102 y 106)</a:t>
            </a:r>
          </a:p>
        </p:txBody>
      </p:sp>
    </p:spTree>
    <p:extLst>
      <p:ext uri="{BB962C8B-B14F-4D97-AF65-F5344CB8AC3E}">
        <p14:creationId xmlns:p14="http://schemas.microsoft.com/office/powerpoint/2010/main" val="1747277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28797A-A653-BC5A-1B74-23E5876A3E3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FDF2313-98DE-F99C-CAB4-146299125A2E}"/>
              </a:ext>
            </a:extLst>
          </p:cNvPr>
          <p:cNvSpPr>
            <a:spLocks noGrp="1"/>
          </p:cNvSpPr>
          <p:nvPr>
            <p:ph type="title"/>
          </p:nvPr>
        </p:nvSpPr>
        <p:spPr/>
        <p:txBody>
          <a:bodyPr/>
          <a:lstStyle/>
          <a:p>
            <a:r>
              <a:rPr lang="es-ES" dirty="0"/>
              <a:t>DENEGACIÓN, EXTINCIÓN, GARANTÍAS Y DERECHOS</a:t>
            </a:r>
          </a:p>
        </p:txBody>
      </p:sp>
      <p:sp>
        <p:nvSpPr>
          <p:cNvPr id="3" name="Marcador de contenido 2">
            <a:extLst>
              <a:ext uri="{FF2B5EF4-FFF2-40B4-BE49-F238E27FC236}">
                <a16:creationId xmlns:a16="http://schemas.microsoft.com/office/drawing/2014/main" id="{9CDA3093-8691-2FC8-0620-0ED8158C360D}"/>
              </a:ext>
            </a:extLst>
          </p:cNvPr>
          <p:cNvSpPr>
            <a:spLocks noGrp="1"/>
          </p:cNvSpPr>
          <p:nvPr>
            <p:ph idx="1"/>
          </p:nvPr>
        </p:nvSpPr>
        <p:spPr/>
        <p:txBody>
          <a:bodyPr>
            <a:normAutofit/>
          </a:bodyPr>
          <a:lstStyle/>
          <a:p>
            <a:pPr algn="just">
              <a:lnSpc>
                <a:spcPct val="100000"/>
              </a:lnSpc>
            </a:pPr>
            <a:r>
              <a:rPr lang="es-ES" sz="2400" dirty="0"/>
              <a:t>Artículo 117 a 120</a:t>
            </a:r>
          </a:p>
          <a:p>
            <a:pPr lvl="1" algn="just">
              <a:lnSpc>
                <a:spcPct val="150000"/>
              </a:lnSpc>
            </a:pPr>
            <a:r>
              <a:rPr lang="es-ES" sz="2400" dirty="0"/>
              <a:t>Los específicos de cada modalidad</a:t>
            </a:r>
          </a:p>
          <a:p>
            <a:pPr lvl="1" algn="just">
              <a:lnSpc>
                <a:spcPct val="150000"/>
              </a:lnSpc>
            </a:pPr>
            <a:r>
              <a:rPr lang="es-ES" sz="2400" dirty="0"/>
              <a:t>Garantías y Derechos asimilados a las autorizaciones de temporadas para la migración circular</a:t>
            </a:r>
          </a:p>
        </p:txBody>
      </p:sp>
    </p:spTree>
    <p:extLst>
      <p:ext uri="{BB962C8B-B14F-4D97-AF65-F5344CB8AC3E}">
        <p14:creationId xmlns:p14="http://schemas.microsoft.com/office/powerpoint/2010/main" val="946182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C1F57-C419-4AB3-2BD4-555EC1D3E1E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69C17DD-920C-A742-2C8A-CF6EB9912E85}"/>
              </a:ext>
            </a:extLst>
          </p:cNvPr>
          <p:cNvSpPr>
            <a:spLocks noGrp="1"/>
          </p:cNvSpPr>
          <p:nvPr>
            <p:ph type="title"/>
          </p:nvPr>
        </p:nvSpPr>
        <p:spPr/>
        <p:txBody>
          <a:bodyPr/>
          <a:lstStyle/>
          <a:p>
            <a:r>
              <a:rPr lang="es-ES" dirty="0"/>
              <a:t>PROCEDIMIENTO </a:t>
            </a:r>
          </a:p>
        </p:txBody>
      </p:sp>
      <p:sp>
        <p:nvSpPr>
          <p:cNvPr id="3" name="Marcador de contenido 2">
            <a:extLst>
              <a:ext uri="{FF2B5EF4-FFF2-40B4-BE49-F238E27FC236}">
                <a16:creationId xmlns:a16="http://schemas.microsoft.com/office/drawing/2014/main" id="{8AE92109-43CA-539E-7361-32E1FD2D6170}"/>
              </a:ext>
            </a:extLst>
          </p:cNvPr>
          <p:cNvSpPr>
            <a:spLocks noGrp="1"/>
          </p:cNvSpPr>
          <p:nvPr>
            <p:ph idx="1"/>
          </p:nvPr>
        </p:nvSpPr>
        <p:spPr/>
        <p:txBody>
          <a:bodyPr>
            <a:normAutofit fontScale="85000" lnSpcReduction="20000"/>
          </a:bodyPr>
          <a:lstStyle/>
          <a:p>
            <a:pPr marL="45720" indent="0" algn="just">
              <a:lnSpc>
                <a:spcPct val="100000"/>
              </a:lnSpc>
              <a:buNone/>
            </a:pPr>
            <a:r>
              <a:rPr lang="es-ES" sz="2400" dirty="0"/>
              <a:t>(COMÚN A MIGRACIÓN ESTABLES Y CIRCULAR)</a:t>
            </a:r>
          </a:p>
          <a:p>
            <a:pPr marL="45720" indent="0" algn="just">
              <a:lnSpc>
                <a:spcPct val="100000"/>
              </a:lnSpc>
              <a:buNone/>
            </a:pPr>
            <a:r>
              <a:rPr lang="es-ES" sz="2400" dirty="0"/>
              <a:t>Artículo 121 - Sujetos legitimados</a:t>
            </a:r>
          </a:p>
          <a:p>
            <a:pPr marL="45720" indent="0" algn="just">
              <a:lnSpc>
                <a:spcPct val="100000"/>
              </a:lnSpc>
              <a:buNone/>
            </a:pPr>
            <a:r>
              <a:rPr lang="es-ES" sz="2400" dirty="0"/>
              <a:t>Los empresarios son los sujetos legitimados para presentar las solicitudes (directamente o a través de sus organizaciones empresariales). Se excluyen a las </a:t>
            </a:r>
            <a:r>
              <a:rPr lang="es-ES" sz="2400" dirty="0" err="1"/>
              <a:t>ETTs</a:t>
            </a:r>
            <a:r>
              <a:rPr lang="es-ES" sz="2400" dirty="0"/>
              <a:t>)</a:t>
            </a:r>
          </a:p>
          <a:p>
            <a:pPr lvl="1" algn="just">
              <a:lnSpc>
                <a:spcPct val="100000"/>
              </a:lnSpc>
            </a:pPr>
            <a:r>
              <a:rPr lang="es-ES" sz="2200" i="1" dirty="0"/>
              <a:t>Los empleadores podrán atribuir a una misma organización empresarial la potestad de gestionar en su nombre las ofertas presentadas conjuntamente, cuando existan razones organizativas o de elevado número de trabajadores que lo aconsejen, para simplificar el procedimiento.</a:t>
            </a:r>
          </a:p>
          <a:p>
            <a:pPr lvl="1" algn="just">
              <a:lnSpc>
                <a:spcPct val="100000"/>
              </a:lnSpc>
            </a:pPr>
            <a:r>
              <a:rPr lang="es-ES" sz="2200" i="1" dirty="0"/>
              <a:t>Podrán tramitarse a través de una sola solicitud diversas ofertas de empleo de migración circular, que se presenten de forma planificada y conjunta por uno o varios empleadores o sus organizaciones empresariales a las que hayan atribuido su representación legal, para atender diferentes periodos de trabajo estacionales o actividades sucesivas cuyo desarrollo vaya a tener lugar de forma consecutiva y sin interrupción entre ellas, cuando se recojan en un plan de concatenación.</a:t>
            </a:r>
          </a:p>
        </p:txBody>
      </p:sp>
    </p:spTree>
    <p:extLst>
      <p:ext uri="{BB962C8B-B14F-4D97-AF65-F5344CB8AC3E}">
        <p14:creationId xmlns:p14="http://schemas.microsoft.com/office/powerpoint/2010/main" val="853222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7F97B-8CE3-6D79-7A71-338F1996B46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EFD4264-2AEF-297D-7D1B-237264F44A88}"/>
              </a:ext>
            </a:extLst>
          </p:cNvPr>
          <p:cNvSpPr>
            <a:spLocks noGrp="1"/>
          </p:cNvSpPr>
          <p:nvPr>
            <p:ph type="title"/>
          </p:nvPr>
        </p:nvSpPr>
        <p:spPr/>
        <p:txBody>
          <a:bodyPr/>
          <a:lstStyle/>
          <a:p>
            <a:r>
              <a:rPr lang="es-ES" dirty="0"/>
              <a:t>PROCEDIMIENTO </a:t>
            </a:r>
          </a:p>
        </p:txBody>
      </p:sp>
      <p:sp>
        <p:nvSpPr>
          <p:cNvPr id="3" name="Marcador de contenido 2">
            <a:extLst>
              <a:ext uri="{FF2B5EF4-FFF2-40B4-BE49-F238E27FC236}">
                <a16:creationId xmlns:a16="http://schemas.microsoft.com/office/drawing/2014/main" id="{C7625D0C-733D-0B63-51E6-0CB917F39456}"/>
              </a:ext>
            </a:extLst>
          </p:cNvPr>
          <p:cNvSpPr>
            <a:spLocks noGrp="1"/>
          </p:cNvSpPr>
          <p:nvPr>
            <p:ph idx="1"/>
          </p:nvPr>
        </p:nvSpPr>
        <p:spPr/>
        <p:txBody>
          <a:bodyPr>
            <a:normAutofit/>
          </a:bodyPr>
          <a:lstStyle/>
          <a:p>
            <a:pPr marL="45720" indent="0" algn="just">
              <a:lnSpc>
                <a:spcPct val="100000"/>
              </a:lnSpc>
              <a:buNone/>
            </a:pPr>
            <a:r>
              <a:rPr lang="es-ES" sz="2400" dirty="0"/>
              <a:t>(COMÚN A MIGRACIÓN ESTABLES Y CIRCULAR)</a:t>
            </a:r>
          </a:p>
          <a:p>
            <a:pPr marL="45720" indent="0" algn="just">
              <a:lnSpc>
                <a:spcPct val="100000"/>
              </a:lnSpc>
              <a:buNone/>
            </a:pPr>
            <a:r>
              <a:rPr lang="es-ES" sz="2400" dirty="0"/>
              <a:t>Artículo 121 - Sujetos legitimados</a:t>
            </a:r>
          </a:p>
          <a:p>
            <a:pPr marL="365760" lvl="1" indent="0" algn="just">
              <a:lnSpc>
                <a:spcPct val="100000"/>
              </a:lnSpc>
              <a:buNone/>
            </a:pPr>
            <a:r>
              <a:rPr lang="es-ES" sz="2200" dirty="0"/>
              <a:t>2º. Mínimo 10 trabajadores.</a:t>
            </a:r>
          </a:p>
          <a:p>
            <a:pPr marL="365760" lvl="1" indent="0" algn="just">
              <a:lnSpc>
                <a:spcPct val="100000"/>
              </a:lnSpc>
              <a:buNone/>
            </a:pPr>
            <a:r>
              <a:rPr lang="es-ES" sz="2200" dirty="0"/>
              <a:t>3º. Podrán ser genéricas o nominativas.</a:t>
            </a:r>
          </a:p>
          <a:p>
            <a:pPr marL="365760" lvl="1" indent="0" algn="just">
              <a:lnSpc>
                <a:spcPct val="100000"/>
              </a:lnSpc>
              <a:buNone/>
            </a:pPr>
            <a:r>
              <a:rPr lang="es-ES" sz="2200" dirty="0"/>
              <a:t>4º. Las ofertas deben tener características homogéneas.</a:t>
            </a:r>
          </a:p>
          <a:p>
            <a:pPr marL="365760" lvl="1" indent="0" algn="just">
              <a:lnSpc>
                <a:spcPct val="100000"/>
              </a:lnSpc>
              <a:buNone/>
            </a:pPr>
            <a:r>
              <a:rPr lang="es-ES" sz="2200" dirty="0"/>
              <a:t>5º. Preferencia a países con los que se tengan acuerdos.</a:t>
            </a:r>
            <a:endParaRPr lang="es-ES" sz="2000" i="1" dirty="0"/>
          </a:p>
        </p:txBody>
      </p:sp>
    </p:spTree>
    <p:extLst>
      <p:ext uri="{BB962C8B-B14F-4D97-AF65-F5344CB8AC3E}">
        <p14:creationId xmlns:p14="http://schemas.microsoft.com/office/powerpoint/2010/main" val="2839350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FB9BD-8A04-98E3-1903-20935024450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1B0356C-4CC7-CD33-2B5B-B621539F24A4}"/>
              </a:ext>
            </a:extLst>
          </p:cNvPr>
          <p:cNvSpPr>
            <a:spLocks noGrp="1"/>
          </p:cNvSpPr>
          <p:nvPr>
            <p:ph type="title"/>
          </p:nvPr>
        </p:nvSpPr>
        <p:spPr/>
        <p:txBody>
          <a:bodyPr/>
          <a:lstStyle/>
          <a:p>
            <a:r>
              <a:rPr lang="es-ES" dirty="0"/>
              <a:t>Salida de territorio español</a:t>
            </a:r>
          </a:p>
        </p:txBody>
      </p:sp>
      <p:sp>
        <p:nvSpPr>
          <p:cNvPr id="3" name="Marcador de contenido 2">
            <a:extLst>
              <a:ext uri="{FF2B5EF4-FFF2-40B4-BE49-F238E27FC236}">
                <a16:creationId xmlns:a16="http://schemas.microsoft.com/office/drawing/2014/main" id="{C5F60142-CF78-9B8C-B9C6-0B34E9B29F54}"/>
              </a:ext>
            </a:extLst>
          </p:cNvPr>
          <p:cNvSpPr>
            <a:spLocks noGrp="1"/>
          </p:cNvSpPr>
          <p:nvPr>
            <p:ph idx="1"/>
          </p:nvPr>
        </p:nvSpPr>
        <p:spPr>
          <a:xfrm>
            <a:off x="1295400" y="1710267"/>
            <a:ext cx="9601200" cy="4233333"/>
          </a:xfrm>
        </p:spPr>
        <p:txBody>
          <a:bodyPr>
            <a:normAutofit/>
          </a:bodyPr>
          <a:lstStyle/>
          <a:p>
            <a:pPr marL="216000" algn="just">
              <a:lnSpc>
                <a:spcPct val="120000"/>
              </a:lnSpc>
              <a:spcBef>
                <a:spcPts val="600"/>
              </a:spcBef>
            </a:pPr>
            <a:r>
              <a:rPr lang="es-ES" sz="2400" dirty="0"/>
              <a:t>Pasaporte p título de viaje – estampan sello (pendiente implementación del Registro de Sistema de Entradas y Salidas, 2017), o impreso.</a:t>
            </a:r>
          </a:p>
          <a:p>
            <a:pPr marL="216000" algn="just">
              <a:lnSpc>
                <a:spcPct val="120000"/>
              </a:lnSpc>
              <a:spcBef>
                <a:spcPts val="600"/>
              </a:spcBef>
            </a:pPr>
            <a:r>
              <a:rPr lang="es-ES" sz="2400" dirty="0"/>
              <a:t>Hasta la fecha analógico</a:t>
            </a:r>
          </a:p>
          <a:p>
            <a:pPr marL="216000" algn="just">
              <a:lnSpc>
                <a:spcPct val="120000"/>
              </a:lnSpc>
              <a:spcBef>
                <a:spcPts val="600"/>
              </a:spcBef>
            </a:pPr>
            <a:r>
              <a:rPr lang="es-ES" sz="2400" dirty="0"/>
              <a:t>Sello rojo</a:t>
            </a:r>
            <a:endParaRPr lang="es-ES" dirty="0"/>
          </a:p>
        </p:txBody>
      </p:sp>
    </p:spTree>
    <p:extLst>
      <p:ext uri="{BB962C8B-B14F-4D97-AF65-F5344CB8AC3E}">
        <p14:creationId xmlns:p14="http://schemas.microsoft.com/office/powerpoint/2010/main" val="296297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85F2A4-CB2D-C5F1-239A-BA0F292141A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77F01EF-B607-AC46-2B2C-880DA6099842}"/>
              </a:ext>
            </a:extLst>
          </p:cNvPr>
          <p:cNvSpPr>
            <a:spLocks noGrp="1"/>
          </p:cNvSpPr>
          <p:nvPr>
            <p:ph type="title"/>
          </p:nvPr>
        </p:nvSpPr>
        <p:spPr/>
        <p:txBody>
          <a:bodyPr/>
          <a:lstStyle/>
          <a:p>
            <a:r>
              <a:rPr lang="es-ES" dirty="0"/>
              <a:t>Tipos de ofertas de migración circular </a:t>
            </a:r>
          </a:p>
        </p:txBody>
      </p:sp>
      <p:sp>
        <p:nvSpPr>
          <p:cNvPr id="3" name="Marcador de contenido 2">
            <a:extLst>
              <a:ext uri="{FF2B5EF4-FFF2-40B4-BE49-F238E27FC236}">
                <a16:creationId xmlns:a16="http://schemas.microsoft.com/office/drawing/2014/main" id="{01322C41-CF34-4BB0-3E4F-70880DE3CF80}"/>
              </a:ext>
            </a:extLst>
          </p:cNvPr>
          <p:cNvSpPr>
            <a:spLocks noGrp="1"/>
          </p:cNvSpPr>
          <p:nvPr>
            <p:ph idx="1"/>
          </p:nvPr>
        </p:nvSpPr>
        <p:spPr/>
        <p:txBody>
          <a:bodyPr>
            <a:normAutofit/>
          </a:bodyPr>
          <a:lstStyle/>
          <a:p>
            <a:pPr marL="45720" indent="0" algn="just">
              <a:lnSpc>
                <a:spcPct val="100000"/>
              </a:lnSpc>
              <a:buNone/>
            </a:pPr>
            <a:r>
              <a:rPr lang="es-ES" sz="2400" dirty="0"/>
              <a:t>(ORDEN GECCO)</a:t>
            </a:r>
          </a:p>
          <a:p>
            <a:pPr algn="just">
              <a:lnSpc>
                <a:spcPct val="100000"/>
              </a:lnSpc>
            </a:pPr>
            <a:r>
              <a:rPr lang="es-ES" sz="2400" dirty="0"/>
              <a:t>ORDINARIAS: Única oferta por un empresario o número de empresario para un número reducido de trabajadores bajo la misma solicitud</a:t>
            </a:r>
          </a:p>
          <a:p>
            <a:pPr algn="just">
              <a:lnSpc>
                <a:spcPct val="100000"/>
              </a:lnSpc>
            </a:pPr>
            <a:r>
              <a:rPr lang="es-ES" sz="2400" dirty="0"/>
              <a:t>UNIFICADAS: A través de organización empresarial para distintos empleadores</a:t>
            </a:r>
          </a:p>
          <a:p>
            <a:pPr algn="just">
              <a:lnSpc>
                <a:spcPct val="100000"/>
              </a:lnSpc>
            </a:pPr>
            <a:r>
              <a:rPr lang="es-ES" sz="2400" dirty="0"/>
              <a:t>CONCATENADAS: Solicitud enlazada de campañas o actividades (Una autorización y visado le permitirá cambiar de actividad o provincia - Proyecto o cadena de concatenación</a:t>
            </a:r>
            <a:endParaRPr lang="es-ES" sz="2000" i="1" dirty="0"/>
          </a:p>
        </p:txBody>
      </p:sp>
    </p:spTree>
    <p:extLst>
      <p:ext uri="{BB962C8B-B14F-4D97-AF65-F5344CB8AC3E}">
        <p14:creationId xmlns:p14="http://schemas.microsoft.com/office/powerpoint/2010/main" val="103234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B7A7B-57A9-CA8A-0B43-88948EF43B7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8E4E3BE-24AF-8B04-58B3-830EC0933AF6}"/>
              </a:ext>
            </a:extLst>
          </p:cNvPr>
          <p:cNvSpPr>
            <a:spLocks noGrp="1"/>
          </p:cNvSpPr>
          <p:nvPr>
            <p:ph type="title"/>
          </p:nvPr>
        </p:nvSpPr>
        <p:spPr/>
        <p:txBody>
          <a:bodyPr/>
          <a:lstStyle/>
          <a:p>
            <a:r>
              <a:rPr lang="es-ES" dirty="0"/>
              <a:t>Tipos de ofertas</a:t>
            </a:r>
          </a:p>
        </p:txBody>
      </p:sp>
      <p:sp>
        <p:nvSpPr>
          <p:cNvPr id="3" name="Marcador de contenido 2">
            <a:extLst>
              <a:ext uri="{FF2B5EF4-FFF2-40B4-BE49-F238E27FC236}">
                <a16:creationId xmlns:a16="http://schemas.microsoft.com/office/drawing/2014/main" id="{78374091-E4CB-9A8A-17A9-11097CEDB55F}"/>
              </a:ext>
            </a:extLst>
          </p:cNvPr>
          <p:cNvSpPr>
            <a:spLocks noGrp="1"/>
          </p:cNvSpPr>
          <p:nvPr>
            <p:ph idx="1"/>
          </p:nvPr>
        </p:nvSpPr>
        <p:spPr/>
        <p:txBody>
          <a:bodyPr>
            <a:normAutofit/>
          </a:bodyPr>
          <a:lstStyle/>
          <a:p>
            <a:pPr marL="45720" indent="0" algn="ctr">
              <a:lnSpc>
                <a:spcPct val="100000"/>
              </a:lnSpc>
              <a:buNone/>
            </a:pPr>
            <a:r>
              <a:rPr lang="es-ES" sz="3200" i="1" dirty="0"/>
              <a:t>OFERTAS GENÉRICAS</a:t>
            </a:r>
          </a:p>
          <a:p>
            <a:pPr marL="45720" indent="0" algn="ctr">
              <a:lnSpc>
                <a:spcPct val="100000"/>
              </a:lnSpc>
              <a:buNone/>
            </a:pPr>
            <a:endParaRPr lang="es-ES" sz="3200" i="1" dirty="0"/>
          </a:p>
          <a:p>
            <a:pPr marL="45720" indent="0" algn="ctr">
              <a:lnSpc>
                <a:spcPct val="100000"/>
              </a:lnSpc>
              <a:buNone/>
            </a:pPr>
            <a:r>
              <a:rPr lang="es-ES" sz="3200" i="1" dirty="0"/>
              <a:t>Y</a:t>
            </a:r>
          </a:p>
          <a:p>
            <a:pPr marL="45720" indent="0" algn="ctr">
              <a:lnSpc>
                <a:spcPct val="100000"/>
              </a:lnSpc>
              <a:buNone/>
            </a:pPr>
            <a:endParaRPr lang="es-ES" sz="3200" i="1" dirty="0"/>
          </a:p>
          <a:p>
            <a:pPr marL="45720" indent="0" algn="ctr">
              <a:lnSpc>
                <a:spcPct val="100000"/>
              </a:lnSpc>
              <a:buNone/>
            </a:pPr>
            <a:r>
              <a:rPr lang="es-ES" sz="3200" i="1" dirty="0"/>
              <a:t>OFERTAS NOMINATIVAS</a:t>
            </a:r>
          </a:p>
        </p:txBody>
      </p:sp>
    </p:spTree>
    <p:extLst>
      <p:ext uri="{BB962C8B-B14F-4D97-AF65-F5344CB8AC3E}">
        <p14:creationId xmlns:p14="http://schemas.microsoft.com/office/powerpoint/2010/main" val="393766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70BE8-2A57-0970-8A7F-EAE5452DA7D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226B970-26C3-B45E-4DC2-D67D081C5B87}"/>
              </a:ext>
            </a:extLst>
          </p:cNvPr>
          <p:cNvSpPr>
            <a:spLocks noGrp="1"/>
          </p:cNvSpPr>
          <p:nvPr>
            <p:ph type="title"/>
          </p:nvPr>
        </p:nvSpPr>
        <p:spPr/>
        <p:txBody>
          <a:bodyPr/>
          <a:lstStyle/>
          <a:p>
            <a:r>
              <a:rPr lang="es-ES" dirty="0"/>
              <a:t>Procedimiento</a:t>
            </a:r>
          </a:p>
        </p:txBody>
      </p:sp>
      <p:sp>
        <p:nvSpPr>
          <p:cNvPr id="3" name="Marcador de contenido 2">
            <a:extLst>
              <a:ext uri="{FF2B5EF4-FFF2-40B4-BE49-F238E27FC236}">
                <a16:creationId xmlns:a16="http://schemas.microsoft.com/office/drawing/2014/main" id="{0D0A9BB9-EB10-CBF7-74DB-81F4A56F7193}"/>
              </a:ext>
            </a:extLst>
          </p:cNvPr>
          <p:cNvSpPr>
            <a:spLocks noGrp="1"/>
          </p:cNvSpPr>
          <p:nvPr>
            <p:ph idx="1"/>
          </p:nvPr>
        </p:nvSpPr>
        <p:spPr/>
        <p:txBody>
          <a:bodyPr>
            <a:normAutofit/>
          </a:bodyPr>
          <a:lstStyle/>
          <a:p>
            <a:pPr marL="45720" indent="0">
              <a:lnSpc>
                <a:spcPct val="100000"/>
              </a:lnSpc>
              <a:buNone/>
            </a:pPr>
            <a:r>
              <a:rPr lang="es-ES" sz="1800" dirty="0"/>
              <a:t>Artículo 122 - Ofertas Genéricas</a:t>
            </a:r>
          </a:p>
          <a:p>
            <a:pPr marL="365760" lvl="1" indent="0">
              <a:lnSpc>
                <a:spcPct val="150000"/>
              </a:lnSpc>
              <a:buNone/>
            </a:pPr>
            <a:r>
              <a:rPr lang="es-ES" sz="1600" dirty="0"/>
              <a:t>1º. Presentación de la solicitud y verificación por el órgano competente.</a:t>
            </a:r>
          </a:p>
          <a:p>
            <a:pPr marL="365760" lvl="1" indent="0">
              <a:lnSpc>
                <a:spcPct val="150000"/>
              </a:lnSpc>
              <a:buNone/>
            </a:pPr>
            <a:r>
              <a:rPr lang="es-ES" sz="1600" dirty="0"/>
              <a:t>2º. Se realiza un proceso de selección en origen por los servicios consulares junto a los servicios de empleo del país en el que pueden participar los empresarios</a:t>
            </a:r>
          </a:p>
          <a:p>
            <a:pPr marL="365760" lvl="1" indent="0">
              <a:lnSpc>
                <a:spcPct val="150000"/>
              </a:lnSpc>
              <a:buNone/>
            </a:pPr>
            <a:r>
              <a:rPr lang="es-ES" sz="1600" dirty="0"/>
              <a:t>3º. Se seleccionan los trabajadores y se comprueba que no tienen causas de denegación (Se pueden realizar cursos de formación en el país de origen y supeditación en su caso a la obtención del certificado de aptitud profesional)</a:t>
            </a:r>
          </a:p>
          <a:p>
            <a:pPr marL="365760" lvl="1" indent="0">
              <a:lnSpc>
                <a:spcPct val="150000"/>
              </a:lnSpc>
              <a:buNone/>
            </a:pPr>
            <a:r>
              <a:rPr lang="es-ES" sz="1600" dirty="0"/>
              <a:t>4º. Concesión de la Resolución de la Autorización Residencia y Trabajo</a:t>
            </a:r>
          </a:p>
          <a:p>
            <a:pPr marL="365760" lvl="1" indent="0">
              <a:lnSpc>
                <a:spcPct val="150000"/>
              </a:lnSpc>
              <a:buNone/>
            </a:pPr>
            <a:r>
              <a:rPr lang="es-ES" sz="1600" dirty="0"/>
              <a:t>5º. Solicitud de los visados por parte de la empresa.</a:t>
            </a:r>
          </a:p>
        </p:txBody>
      </p:sp>
    </p:spTree>
    <p:extLst>
      <p:ext uri="{BB962C8B-B14F-4D97-AF65-F5344CB8AC3E}">
        <p14:creationId xmlns:p14="http://schemas.microsoft.com/office/powerpoint/2010/main" val="260667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A147B-1AA0-7563-5C88-A8868010F773}"/>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D58850C-5FD9-19EB-DCDF-752FE947075C}"/>
              </a:ext>
            </a:extLst>
          </p:cNvPr>
          <p:cNvSpPr>
            <a:spLocks noGrp="1"/>
          </p:cNvSpPr>
          <p:nvPr>
            <p:ph type="title"/>
          </p:nvPr>
        </p:nvSpPr>
        <p:spPr/>
        <p:txBody>
          <a:bodyPr/>
          <a:lstStyle/>
          <a:p>
            <a:r>
              <a:rPr lang="es-ES" dirty="0"/>
              <a:t>Procedimiento</a:t>
            </a:r>
          </a:p>
        </p:txBody>
      </p:sp>
      <p:sp>
        <p:nvSpPr>
          <p:cNvPr id="3" name="Marcador de contenido 2">
            <a:extLst>
              <a:ext uri="{FF2B5EF4-FFF2-40B4-BE49-F238E27FC236}">
                <a16:creationId xmlns:a16="http://schemas.microsoft.com/office/drawing/2014/main" id="{A0029793-8C90-D717-4D1C-AFE1BEAD18ED}"/>
              </a:ext>
            </a:extLst>
          </p:cNvPr>
          <p:cNvSpPr>
            <a:spLocks noGrp="1"/>
          </p:cNvSpPr>
          <p:nvPr>
            <p:ph idx="1"/>
          </p:nvPr>
        </p:nvSpPr>
        <p:spPr/>
        <p:txBody>
          <a:bodyPr>
            <a:normAutofit/>
          </a:bodyPr>
          <a:lstStyle/>
          <a:p>
            <a:pPr marL="45720" indent="0">
              <a:lnSpc>
                <a:spcPct val="150000"/>
              </a:lnSpc>
              <a:buNone/>
            </a:pPr>
            <a:r>
              <a:rPr lang="es-ES" sz="2400" dirty="0"/>
              <a:t>Artículo 123 - Ofertas Nominativas</a:t>
            </a:r>
          </a:p>
          <a:p>
            <a:pPr marL="365760" lvl="1" indent="0">
              <a:lnSpc>
                <a:spcPct val="150000"/>
              </a:lnSpc>
              <a:buNone/>
            </a:pPr>
            <a:r>
              <a:rPr lang="es-ES" sz="2000" dirty="0"/>
              <a:t>¿Cuándo procede?:</a:t>
            </a:r>
          </a:p>
          <a:p>
            <a:pPr lvl="2">
              <a:lnSpc>
                <a:spcPct val="150000"/>
              </a:lnSpc>
            </a:pPr>
            <a:r>
              <a:rPr lang="es-ES" sz="2000" dirty="0"/>
              <a:t>TRABAJADORES TITULARES DE AUTORIZACIONES PREVIAS POR GECCO Y ACREDITEN REGRESO</a:t>
            </a:r>
          </a:p>
          <a:p>
            <a:pPr lvl="2">
              <a:lnSpc>
                <a:spcPct val="150000"/>
              </a:lnSpc>
            </a:pPr>
            <a:r>
              <a:rPr lang="es-ES" sz="2000" dirty="0"/>
              <a:t>OTROS SUPUESTOS QUE SE DETERMINEN EN LA NORMATIVA</a:t>
            </a:r>
          </a:p>
        </p:txBody>
      </p:sp>
    </p:spTree>
    <p:extLst>
      <p:ext uri="{BB962C8B-B14F-4D97-AF65-F5344CB8AC3E}">
        <p14:creationId xmlns:p14="http://schemas.microsoft.com/office/powerpoint/2010/main" val="2777200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579C9-0CAA-67D5-F82E-E9503ABE83A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212F023-CF3A-28D2-C1CC-C7485E86B050}"/>
              </a:ext>
            </a:extLst>
          </p:cNvPr>
          <p:cNvSpPr>
            <a:spLocks noGrp="1"/>
          </p:cNvSpPr>
          <p:nvPr>
            <p:ph type="title"/>
          </p:nvPr>
        </p:nvSpPr>
        <p:spPr/>
        <p:txBody>
          <a:bodyPr/>
          <a:lstStyle/>
          <a:p>
            <a:r>
              <a:rPr lang="es-ES" dirty="0"/>
              <a:t>SUPUESTOS DE OFERTAS NOMINATIVAS EN ORDEN GECCO</a:t>
            </a:r>
          </a:p>
        </p:txBody>
      </p:sp>
      <p:sp>
        <p:nvSpPr>
          <p:cNvPr id="3" name="Marcador de contenido 2">
            <a:extLst>
              <a:ext uri="{FF2B5EF4-FFF2-40B4-BE49-F238E27FC236}">
                <a16:creationId xmlns:a16="http://schemas.microsoft.com/office/drawing/2014/main" id="{C53AE6AF-933C-A012-FEF9-8AB82C9E78A3}"/>
              </a:ext>
            </a:extLst>
          </p:cNvPr>
          <p:cNvSpPr>
            <a:spLocks noGrp="1"/>
          </p:cNvSpPr>
          <p:nvPr>
            <p:ph idx="1"/>
          </p:nvPr>
        </p:nvSpPr>
        <p:spPr/>
        <p:txBody>
          <a:bodyPr>
            <a:normAutofit/>
          </a:bodyPr>
          <a:lstStyle/>
          <a:p>
            <a:pPr>
              <a:lnSpc>
                <a:spcPct val="150000"/>
              </a:lnSpc>
            </a:pPr>
            <a:r>
              <a:rPr lang="es-ES" sz="2400" dirty="0"/>
              <a:t>SELECCIÓN POR UNA EMPRESA PERTENECIENTE AL MISMO GRUPO O TITULARIDAD Y NO SE DEDIQUE EXCLUSIVAMENTE A LA SELECCIÓN</a:t>
            </a:r>
          </a:p>
          <a:p>
            <a:pPr>
              <a:lnSpc>
                <a:spcPct val="150000"/>
              </a:lnSpc>
            </a:pPr>
            <a:r>
              <a:rPr lang="es-ES" sz="2400" dirty="0"/>
              <a:t>TRABAJADORES TITULARES DE AUTORIZACIONES DE RESIDENCIA Y TRABAJO PREVIA POR GECCO Y ACREDITEN REGRESO</a:t>
            </a:r>
          </a:p>
          <a:p>
            <a:pPr>
              <a:lnSpc>
                <a:spcPct val="150000"/>
              </a:lnSpc>
            </a:pPr>
            <a:r>
              <a:rPr lang="es-ES" sz="2400" dirty="0"/>
              <a:t>CUANDO SE DETERMINE POR LA DG MIGRACIONES</a:t>
            </a:r>
            <a:endParaRPr lang="es-ES" sz="2000" dirty="0"/>
          </a:p>
        </p:txBody>
      </p:sp>
    </p:spTree>
    <p:extLst>
      <p:ext uri="{BB962C8B-B14F-4D97-AF65-F5344CB8AC3E}">
        <p14:creationId xmlns:p14="http://schemas.microsoft.com/office/powerpoint/2010/main" val="1865258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5B954C-709D-8E67-E0E0-FE6EE7CE2D0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1082CB2-C335-6382-2DBF-FFED490AC005}"/>
              </a:ext>
            </a:extLst>
          </p:cNvPr>
          <p:cNvSpPr>
            <a:spLocks noGrp="1"/>
          </p:cNvSpPr>
          <p:nvPr>
            <p:ph type="title"/>
          </p:nvPr>
        </p:nvSpPr>
        <p:spPr/>
        <p:txBody>
          <a:bodyPr/>
          <a:lstStyle/>
          <a:p>
            <a:r>
              <a:rPr lang="es-ES" dirty="0"/>
              <a:t>SUPUESTOS DE OFERTAS NOMINATIVAS EN ORDEN GECCO</a:t>
            </a:r>
          </a:p>
        </p:txBody>
      </p:sp>
      <p:sp>
        <p:nvSpPr>
          <p:cNvPr id="3" name="Marcador de contenido 2">
            <a:extLst>
              <a:ext uri="{FF2B5EF4-FFF2-40B4-BE49-F238E27FC236}">
                <a16:creationId xmlns:a16="http://schemas.microsoft.com/office/drawing/2014/main" id="{AFF1B371-8B66-C19B-F19F-12FCAC43FD2F}"/>
              </a:ext>
            </a:extLst>
          </p:cNvPr>
          <p:cNvSpPr>
            <a:spLocks noGrp="1"/>
          </p:cNvSpPr>
          <p:nvPr>
            <p:ph idx="1"/>
          </p:nvPr>
        </p:nvSpPr>
        <p:spPr/>
        <p:txBody>
          <a:bodyPr>
            <a:normAutofit/>
          </a:bodyPr>
          <a:lstStyle/>
          <a:p>
            <a:pPr>
              <a:lnSpc>
                <a:spcPct val="150000"/>
              </a:lnSpc>
            </a:pPr>
            <a:r>
              <a:rPr lang="es-ES" sz="2400" dirty="0"/>
              <a:t>SELECCIÓN POR UNA EMPRESA PERTENECIENTE AL MISMO GRUPO O TITULARIDAD Y NO SE DEDIQUE EXCLUSIVAMENTE A LA SELECCIÓN</a:t>
            </a:r>
          </a:p>
          <a:p>
            <a:pPr>
              <a:lnSpc>
                <a:spcPct val="150000"/>
              </a:lnSpc>
            </a:pPr>
            <a:r>
              <a:rPr lang="es-ES" sz="2400" dirty="0"/>
              <a:t>TRABAJADORES TITULARES DE AUTORIZACIONES DE RESIDENCIA Y TRABAJO PREVIA POR GECCO Y ACREDITEN REGRESO</a:t>
            </a:r>
          </a:p>
          <a:p>
            <a:pPr>
              <a:lnSpc>
                <a:spcPct val="150000"/>
              </a:lnSpc>
            </a:pPr>
            <a:r>
              <a:rPr lang="es-ES" sz="2400" dirty="0"/>
              <a:t>CUANDO SE DETERMINE POR LA DG MIGRACIONES</a:t>
            </a:r>
            <a:endParaRPr lang="es-ES" sz="2000" dirty="0"/>
          </a:p>
        </p:txBody>
      </p:sp>
    </p:spTree>
    <p:extLst>
      <p:ext uri="{BB962C8B-B14F-4D97-AF65-F5344CB8AC3E}">
        <p14:creationId xmlns:p14="http://schemas.microsoft.com/office/powerpoint/2010/main" val="45355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2C857A-0067-B829-148B-EEF81A4CBEF5}"/>
              </a:ext>
            </a:extLst>
          </p:cNvPr>
          <p:cNvSpPr>
            <a:spLocks noGrp="1"/>
          </p:cNvSpPr>
          <p:nvPr>
            <p:ph type="title"/>
          </p:nvPr>
        </p:nvSpPr>
        <p:spPr/>
        <p:txBody>
          <a:bodyPr/>
          <a:lstStyle/>
          <a:p>
            <a:r>
              <a:rPr lang="es-ES" dirty="0"/>
              <a:t>PROCEDIMIENTO</a:t>
            </a:r>
          </a:p>
        </p:txBody>
      </p:sp>
      <p:sp>
        <p:nvSpPr>
          <p:cNvPr id="3" name="Marcador de contenido 2">
            <a:extLst>
              <a:ext uri="{FF2B5EF4-FFF2-40B4-BE49-F238E27FC236}">
                <a16:creationId xmlns:a16="http://schemas.microsoft.com/office/drawing/2014/main" id="{AA86212D-E46F-C98D-A00E-3A0C928D15B7}"/>
              </a:ext>
            </a:extLst>
          </p:cNvPr>
          <p:cNvSpPr>
            <a:spLocks noGrp="1"/>
          </p:cNvSpPr>
          <p:nvPr>
            <p:ph idx="1"/>
          </p:nvPr>
        </p:nvSpPr>
        <p:spPr/>
        <p:txBody>
          <a:bodyPr>
            <a:normAutofit/>
          </a:bodyPr>
          <a:lstStyle/>
          <a:p>
            <a:r>
              <a:rPr lang="es-ES" sz="2400" dirty="0"/>
              <a:t>Artículo 123 – Ofertas nominativas</a:t>
            </a:r>
          </a:p>
          <a:p>
            <a:pPr marL="365760" lvl="1" indent="0">
              <a:lnSpc>
                <a:spcPct val="150000"/>
              </a:lnSpc>
              <a:buNone/>
            </a:pPr>
            <a:r>
              <a:rPr lang="es-ES" sz="2000" dirty="0"/>
              <a:t>La tramitación se realizará según lo previsto para las ofertas genéricas, excluyendo el proceso de selección, que ya fue realizado.</a:t>
            </a:r>
          </a:p>
        </p:txBody>
      </p:sp>
    </p:spTree>
    <p:extLst>
      <p:ext uri="{BB962C8B-B14F-4D97-AF65-F5344CB8AC3E}">
        <p14:creationId xmlns:p14="http://schemas.microsoft.com/office/powerpoint/2010/main" val="4143264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C0C8CA-58E4-C1E4-64A4-CA16136F429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FCBD6BA-05DF-205A-7D43-E8B29D6599B1}"/>
              </a:ext>
            </a:extLst>
          </p:cNvPr>
          <p:cNvSpPr>
            <a:spLocks noGrp="1"/>
          </p:cNvSpPr>
          <p:nvPr>
            <p:ph type="ctrTitle"/>
          </p:nvPr>
        </p:nvSpPr>
        <p:spPr>
          <a:xfrm>
            <a:off x="492154" y="2346593"/>
            <a:ext cx="11207692" cy="2498598"/>
          </a:xfrm>
        </p:spPr>
        <p:txBody>
          <a:bodyPr rtlCol="0">
            <a:noAutofit/>
          </a:bodyPr>
          <a:lstStyle/>
          <a:p>
            <a:pPr algn="ctr" rtl="0"/>
            <a:r>
              <a:rPr lang="es-ES" sz="6000"/>
              <a:t>NOVEDADES DEL REGLAMENTO DE EXTRANJERIA RD 1155/2024 DE 19 DE NOVIEMBRE</a:t>
            </a:r>
            <a:endParaRPr lang="es-ES" sz="6000" dirty="0"/>
          </a:p>
        </p:txBody>
      </p:sp>
      <p:sp>
        <p:nvSpPr>
          <p:cNvPr id="3" name="Subtítulo 2">
            <a:extLst>
              <a:ext uri="{FF2B5EF4-FFF2-40B4-BE49-F238E27FC236}">
                <a16:creationId xmlns:a16="http://schemas.microsoft.com/office/drawing/2014/main" id="{A61128DE-6780-4A34-1D61-51DA3C7345A9}"/>
              </a:ext>
            </a:extLst>
          </p:cNvPr>
          <p:cNvSpPr>
            <a:spLocks noGrp="1"/>
          </p:cNvSpPr>
          <p:nvPr>
            <p:ph type="subTitle" idx="1"/>
          </p:nvPr>
        </p:nvSpPr>
        <p:spPr>
          <a:xfrm>
            <a:off x="1066800" y="5209563"/>
            <a:ext cx="10058400" cy="516634"/>
          </a:xfrm>
        </p:spPr>
        <p:txBody>
          <a:bodyPr rtlCol="0">
            <a:normAutofit lnSpcReduction="10000"/>
          </a:bodyPr>
          <a:lstStyle/>
          <a:p>
            <a:pPr rtl="0"/>
            <a:r>
              <a:rPr lang="es-ES">
                <a:solidFill>
                  <a:schemeClr val="accent1">
                    <a:lumMod val="75000"/>
                  </a:schemeClr>
                </a:solidFill>
              </a:rPr>
              <a:t>DAVID QUEROL SANCHEZ</a:t>
            </a:r>
          </a:p>
          <a:p>
            <a:pPr rtl="0"/>
            <a:r>
              <a:rPr lang="es-ES" sz="1200"/>
              <a:t>dquerol@icab.cat | www.extranjeria.cat</a:t>
            </a:r>
            <a:endParaRPr lang="es-ES" sz="1200" dirty="0">
              <a:solidFill>
                <a:schemeClr val="accent1">
                  <a:lumMod val="75000"/>
                </a:schemeClr>
              </a:solidFill>
            </a:endParaRPr>
          </a:p>
        </p:txBody>
      </p:sp>
      <p:pic>
        <p:nvPicPr>
          <p:cNvPr id="1026" name="Picture 2" descr="Home - Tribunal Arbitral de Barcelona">
            <a:extLst>
              <a:ext uri="{FF2B5EF4-FFF2-40B4-BE49-F238E27FC236}">
                <a16:creationId xmlns:a16="http://schemas.microsoft.com/office/drawing/2014/main" id="{278FFB0C-AC8C-DAA8-16C4-6E9097E9F5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3164" y="280922"/>
            <a:ext cx="2065671" cy="2065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826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7217E-3480-0694-5849-CA66803FE6B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9DF4B8E-C1C1-95A3-01D1-619DD9C5690A}"/>
              </a:ext>
            </a:extLst>
          </p:cNvPr>
          <p:cNvSpPr>
            <a:spLocks noGrp="1"/>
          </p:cNvSpPr>
          <p:nvPr>
            <p:ph type="title"/>
          </p:nvPr>
        </p:nvSpPr>
        <p:spPr/>
        <p:txBody>
          <a:bodyPr/>
          <a:lstStyle/>
          <a:p>
            <a:r>
              <a:rPr lang="es-ES" dirty="0"/>
              <a:t>Información General de visados</a:t>
            </a:r>
          </a:p>
        </p:txBody>
      </p:sp>
      <p:sp>
        <p:nvSpPr>
          <p:cNvPr id="3" name="Marcador de contenido 2">
            <a:extLst>
              <a:ext uri="{FF2B5EF4-FFF2-40B4-BE49-F238E27FC236}">
                <a16:creationId xmlns:a16="http://schemas.microsoft.com/office/drawing/2014/main" id="{E4419258-228D-28AC-F40C-78BB4CE1A5A8}"/>
              </a:ext>
            </a:extLst>
          </p:cNvPr>
          <p:cNvSpPr>
            <a:spLocks noGrp="1"/>
          </p:cNvSpPr>
          <p:nvPr>
            <p:ph idx="1"/>
          </p:nvPr>
        </p:nvSpPr>
        <p:spPr>
          <a:xfrm>
            <a:off x="829733" y="1710267"/>
            <a:ext cx="11243733" cy="4766733"/>
          </a:xfrm>
        </p:spPr>
        <p:txBody>
          <a:bodyPr>
            <a:normAutofit/>
          </a:bodyPr>
          <a:lstStyle/>
          <a:p>
            <a:pPr marL="216000" algn="just">
              <a:lnSpc>
                <a:spcPct val="120000"/>
              </a:lnSpc>
              <a:spcBef>
                <a:spcPts val="600"/>
              </a:spcBef>
            </a:pPr>
            <a:r>
              <a:rPr lang="es-ES" sz="1600" dirty="0"/>
              <a:t>Título expedido por MAEC que autoriza a entrar, luego tendrá autorización de estancias o de residencia.</a:t>
            </a:r>
          </a:p>
          <a:p>
            <a:pPr marL="216000" algn="just">
              <a:lnSpc>
                <a:spcPct val="120000"/>
              </a:lnSpc>
              <a:spcBef>
                <a:spcPts val="600"/>
              </a:spcBef>
            </a:pPr>
            <a:r>
              <a:rPr lang="es-ES" sz="1600" dirty="0"/>
              <a:t>Se solicita en Consulado o en Locales de proveedores de servicios externos con los que el MAEC tenga acuerdo.</a:t>
            </a:r>
          </a:p>
          <a:p>
            <a:pPr marL="216000" algn="just">
              <a:lnSpc>
                <a:spcPct val="120000"/>
              </a:lnSpc>
              <a:spcBef>
                <a:spcPts val="600"/>
              </a:spcBef>
            </a:pPr>
            <a:r>
              <a:rPr lang="es-ES" sz="1600" dirty="0"/>
              <a:t>Empresa BLS</a:t>
            </a:r>
          </a:p>
          <a:p>
            <a:pPr marL="216000" algn="just">
              <a:lnSpc>
                <a:spcPct val="120000"/>
              </a:lnSpc>
              <a:spcBef>
                <a:spcPts val="600"/>
              </a:spcBef>
            </a:pPr>
            <a:r>
              <a:rPr lang="es-ES" sz="1600" dirty="0"/>
              <a:t>Envío de documentación por mail o cita previa</a:t>
            </a:r>
          </a:p>
          <a:p>
            <a:pPr marL="216000" algn="just">
              <a:lnSpc>
                <a:spcPct val="120000"/>
              </a:lnSpc>
              <a:spcBef>
                <a:spcPts val="600"/>
              </a:spcBef>
            </a:pPr>
            <a:r>
              <a:rPr lang="es-ES" sz="1600" dirty="0"/>
              <a:t>Consulado de la demarcación del domicilio</a:t>
            </a:r>
          </a:p>
          <a:p>
            <a:pPr marL="216000" algn="just">
              <a:lnSpc>
                <a:spcPct val="120000"/>
              </a:lnSpc>
              <a:spcBef>
                <a:spcPts val="600"/>
              </a:spcBef>
            </a:pPr>
            <a:r>
              <a:rPr lang="es-ES" sz="1600" dirty="0"/>
              <a:t>Denegación de visado:</a:t>
            </a:r>
          </a:p>
          <a:p>
            <a:pPr marL="536040" lvl="1" algn="just">
              <a:lnSpc>
                <a:spcPct val="120000"/>
              </a:lnSpc>
              <a:spcBef>
                <a:spcPts val="600"/>
              </a:spcBef>
            </a:pPr>
            <a:r>
              <a:rPr lang="es-ES" sz="1200" dirty="0"/>
              <a:t>No se cumplen los requisitos</a:t>
            </a:r>
          </a:p>
          <a:p>
            <a:pPr marL="536040" lvl="1" algn="just">
              <a:lnSpc>
                <a:spcPct val="120000"/>
              </a:lnSpc>
              <a:spcBef>
                <a:spcPts val="600"/>
              </a:spcBef>
            </a:pPr>
            <a:r>
              <a:rPr lang="es-ES" sz="1200" dirty="0"/>
              <a:t>Se hayan presentado documentos falsos</a:t>
            </a:r>
          </a:p>
          <a:p>
            <a:pPr marL="536040" lvl="1" algn="just">
              <a:lnSpc>
                <a:spcPct val="120000"/>
              </a:lnSpc>
              <a:spcBef>
                <a:spcPts val="600"/>
              </a:spcBef>
            </a:pPr>
            <a:r>
              <a:rPr lang="es-ES" sz="1200" dirty="0"/>
              <a:t>Causas legales de inadmisión (</a:t>
            </a:r>
            <a:r>
              <a:rPr lang="es-ES" sz="1200" dirty="0" err="1"/>
              <a:t>ie</a:t>
            </a:r>
            <a:r>
              <a:rPr lang="es-ES" sz="1200" dirty="0"/>
              <a:t>: persona que tiene prohibición de entrada Zona Schengen)</a:t>
            </a:r>
          </a:p>
          <a:p>
            <a:pPr marL="536040" lvl="1" algn="just">
              <a:lnSpc>
                <a:spcPct val="120000"/>
              </a:lnSpc>
              <a:spcBef>
                <a:spcPts val="600"/>
              </a:spcBef>
            </a:pPr>
            <a:r>
              <a:rPr lang="es-ES" sz="1200" dirty="0"/>
              <a:t>Causa Estrella: “Cuando lo Oficina Consular llegue al convencimiento de que no se acredita indubitadamente la identidad de las personas, la validez de los documentos, o la </a:t>
            </a:r>
            <a:r>
              <a:rPr lang="es-ES" sz="1200" dirty="0" err="1"/>
              <a:t>veracidada</a:t>
            </a:r>
            <a:r>
              <a:rPr lang="es-ES" sz="1200" dirty="0"/>
              <a:t> de los motivos alegados para solicitar el visado.” Se entregará copia de la entrevista.</a:t>
            </a:r>
          </a:p>
          <a:p>
            <a:pPr marL="216000" algn="just">
              <a:lnSpc>
                <a:spcPct val="120000"/>
              </a:lnSpc>
              <a:spcBef>
                <a:spcPts val="600"/>
              </a:spcBef>
            </a:pPr>
            <a:r>
              <a:rPr lang="es-ES" sz="1400" dirty="0"/>
              <a:t>Art. 28.6 – resolución motivada, e informará a la persona interesada de los hechos y circunstancias constatadas y, en su caso, de los testimonios recibidos y de los documentos e informes que hayan conducido a su resolución denegatoria.</a:t>
            </a:r>
          </a:p>
          <a:p>
            <a:pPr marL="216000" algn="just">
              <a:lnSpc>
                <a:spcPct val="120000"/>
              </a:lnSpc>
              <a:spcBef>
                <a:spcPts val="600"/>
              </a:spcBef>
            </a:pPr>
            <a:r>
              <a:rPr lang="es-ES" sz="1400" dirty="0"/>
              <a:t>Art. 28.8 – Se puede pedir acceso a archivos</a:t>
            </a:r>
          </a:p>
        </p:txBody>
      </p:sp>
    </p:spTree>
    <p:extLst>
      <p:ext uri="{BB962C8B-B14F-4D97-AF65-F5344CB8AC3E}">
        <p14:creationId xmlns:p14="http://schemas.microsoft.com/office/powerpoint/2010/main" val="1575443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744C51-8E7B-03C6-705D-093A7D77EB9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DCD9ECC-C256-BD81-58CD-2852704196E0}"/>
              </a:ext>
            </a:extLst>
          </p:cNvPr>
          <p:cNvSpPr>
            <a:spLocks noGrp="1"/>
          </p:cNvSpPr>
          <p:nvPr>
            <p:ph type="title"/>
          </p:nvPr>
        </p:nvSpPr>
        <p:spPr/>
        <p:txBody>
          <a:bodyPr/>
          <a:lstStyle/>
          <a:p>
            <a:r>
              <a:rPr lang="es-ES" dirty="0"/>
              <a:t>Requisitos mínimos visado – art. 38 y ss.</a:t>
            </a:r>
          </a:p>
        </p:txBody>
      </p:sp>
      <p:sp>
        <p:nvSpPr>
          <p:cNvPr id="3" name="Marcador de contenido 2">
            <a:extLst>
              <a:ext uri="{FF2B5EF4-FFF2-40B4-BE49-F238E27FC236}">
                <a16:creationId xmlns:a16="http://schemas.microsoft.com/office/drawing/2014/main" id="{6CEC01B6-123E-FC80-F9EE-982B9C603D05}"/>
              </a:ext>
            </a:extLst>
          </p:cNvPr>
          <p:cNvSpPr>
            <a:spLocks noGrp="1"/>
          </p:cNvSpPr>
          <p:nvPr>
            <p:ph idx="1"/>
          </p:nvPr>
        </p:nvSpPr>
        <p:spPr>
          <a:xfrm>
            <a:off x="1295400" y="1710267"/>
            <a:ext cx="9601200" cy="4233333"/>
          </a:xfrm>
        </p:spPr>
        <p:txBody>
          <a:bodyPr>
            <a:normAutofit/>
          </a:bodyPr>
          <a:lstStyle/>
          <a:p>
            <a:pPr marL="216000" algn="just">
              <a:lnSpc>
                <a:spcPct val="120000"/>
              </a:lnSpc>
              <a:spcBef>
                <a:spcPts val="600"/>
              </a:spcBef>
            </a:pPr>
            <a:r>
              <a:rPr lang="es-ES" dirty="0"/>
              <a:t>Impreso / formulario</a:t>
            </a:r>
          </a:p>
          <a:p>
            <a:pPr marL="216000" algn="just">
              <a:lnSpc>
                <a:spcPct val="120000"/>
              </a:lnSpc>
              <a:spcBef>
                <a:spcPts val="600"/>
              </a:spcBef>
            </a:pPr>
            <a:r>
              <a:rPr lang="es-ES" dirty="0"/>
              <a:t>Pasaporte</a:t>
            </a:r>
          </a:p>
          <a:p>
            <a:pPr marL="216000" algn="just">
              <a:lnSpc>
                <a:spcPct val="120000"/>
              </a:lnSpc>
              <a:spcBef>
                <a:spcPts val="600"/>
              </a:spcBef>
            </a:pPr>
            <a:r>
              <a:rPr lang="es-ES" dirty="0"/>
              <a:t>Tasa</a:t>
            </a:r>
          </a:p>
          <a:p>
            <a:pPr marL="216000" algn="just">
              <a:lnSpc>
                <a:spcPct val="120000"/>
              </a:lnSpc>
              <a:spcBef>
                <a:spcPts val="600"/>
              </a:spcBef>
            </a:pPr>
            <a:r>
              <a:rPr lang="es-ES" dirty="0"/>
              <a:t>Antecedentes penales</a:t>
            </a:r>
          </a:p>
          <a:p>
            <a:pPr marL="216000" algn="just">
              <a:lnSpc>
                <a:spcPct val="120000"/>
              </a:lnSpc>
              <a:spcBef>
                <a:spcPts val="600"/>
              </a:spcBef>
            </a:pPr>
            <a:r>
              <a:rPr lang="es-ES" dirty="0"/>
              <a:t>Informe médico</a:t>
            </a:r>
          </a:p>
          <a:p>
            <a:pPr marL="216000" algn="just">
              <a:lnSpc>
                <a:spcPct val="120000"/>
              </a:lnSpc>
              <a:spcBef>
                <a:spcPts val="600"/>
              </a:spcBef>
            </a:pPr>
            <a:r>
              <a:rPr lang="es-ES" dirty="0"/>
              <a:t>No rechazable y no estar en situación irregular en España</a:t>
            </a:r>
          </a:p>
          <a:p>
            <a:pPr marL="216000" algn="just">
              <a:lnSpc>
                <a:spcPct val="120000"/>
              </a:lnSpc>
              <a:spcBef>
                <a:spcPts val="600"/>
              </a:spcBef>
            </a:pPr>
            <a:r>
              <a:rPr lang="es-ES" dirty="0"/>
              <a:t>Requisito específico según el visado: matrícula, o autorización de residencia, o de reagrupación familiar</a:t>
            </a:r>
          </a:p>
        </p:txBody>
      </p:sp>
    </p:spTree>
    <p:extLst>
      <p:ext uri="{BB962C8B-B14F-4D97-AF65-F5344CB8AC3E}">
        <p14:creationId xmlns:p14="http://schemas.microsoft.com/office/powerpoint/2010/main" val="2811566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9E5CE-1F86-5737-D0D0-35DB5890903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0DCBC72-474B-BB68-C92F-EB8CA6D2BC60}"/>
              </a:ext>
            </a:extLst>
          </p:cNvPr>
          <p:cNvSpPr>
            <a:spLocks noGrp="1"/>
          </p:cNvSpPr>
          <p:nvPr>
            <p:ph type="title"/>
          </p:nvPr>
        </p:nvSpPr>
        <p:spPr/>
        <p:txBody>
          <a:bodyPr/>
          <a:lstStyle/>
          <a:p>
            <a:r>
              <a:rPr lang="es-ES" dirty="0"/>
              <a:t>Tipos de visado</a:t>
            </a:r>
          </a:p>
        </p:txBody>
      </p:sp>
      <p:sp>
        <p:nvSpPr>
          <p:cNvPr id="3" name="Marcador de contenido 2">
            <a:extLst>
              <a:ext uri="{FF2B5EF4-FFF2-40B4-BE49-F238E27FC236}">
                <a16:creationId xmlns:a16="http://schemas.microsoft.com/office/drawing/2014/main" id="{9B15794E-435F-5090-0AC1-506FBD5E842A}"/>
              </a:ext>
            </a:extLst>
          </p:cNvPr>
          <p:cNvSpPr>
            <a:spLocks noGrp="1"/>
          </p:cNvSpPr>
          <p:nvPr>
            <p:ph idx="1"/>
          </p:nvPr>
        </p:nvSpPr>
        <p:spPr>
          <a:xfrm>
            <a:off x="1295400" y="1710267"/>
            <a:ext cx="9601200" cy="4233333"/>
          </a:xfrm>
        </p:spPr>
        <p:txBody>
          <a:bodyPr>
            <a:normAutofit fontScale="92500" lnSpcReduction="20000"/>
          </a:bodyPr>
          <a:lstStyle/>
          <a:p>
            <a:pPr marL="216000" algn="just">
              <a:lnSpc>
                <a:spcPct val="120000"/>
              </a:lnSpc>
              <a:spcBef>
                <a:spcPts val="600"/>
              </a:spcBef>
            </a:pPr>
            <a:r>
              <a:rPr lang="es-ES" sz="2400" dirty="0"/>
              <a:t>Tránsito</a:t>
            </a:r>
          </a:p>
          <a:p>
            <a:pPr marL="216000" algn="just">
              <a:lnSpc>
                <a:spcPct val="120000"/>
              </a:lnSpc>
              <a:spcBef>
                <a:spcPts val="600"/>
              </a:spcBef>
            </a:pPr>
            <a:r>
              <a:rPr lang="es-ES" sz="2400" dirty="0"/>
              <a:t>Corta duración</a:t>
            </a:r>
          </a:p>
          <a:p>
            <a:pPr marL="216000" algn="just">
              <a:lnSpc>
                <a:spcPct val="120000"/>
              </a:lnSpc>
              <a:spcBef>
                <a:spcPts val="600"/>
              </a:spcBef>
            </a:pPr>
            <a:r>
              <a:rPr lang="es-ES" sz="2400" dirty="0"/>
              <a:t>Estudios</a:t>
            </a:r>
          </a:p>
          <a:p>
            <a:pPr marL="216000" algn="just">
              <a:lnSpc>
                <a:spcPct val="120000"/>
              </a:lnSpc>
              <a:spcBef>
                <a:spcPts val="600"/>
              </a:spcBef>
            </a:pPr>
            <a:r>
              <a:rPr lang="es-ES" sz="2400" dirty="0"/>
              <a:t>Residencia</a:t>
            </a:r>
          </a:p>
          <a:p>
            <a:pPr marL="536040" lvl="1" algn="just">
              <a:lnSpc>
                <a:spcPct val="120000"/>
              </a:lnSpc>
              <a:spcBef>
                <a:spcPts val="600"/>
              </a:spcBef>
            </a:pPr>
            <a:r>
              <a:rPr lang="es-ES" dirty="0"/>
              <a:t>Trabajo</a:t>
            </a:r>
          </a:p>
          <a:p>
            <a:pPr marL="536040" lvl="1" algn="just">
              <a:lnSpc>
                <a:spcPct val="120000"/>
              </a:lnSpc>
              <a:spcBef>
                <a:spcPts val="600"/>
              </a:spcBef>
            </a:pPr>
            <a:r>
              <a:rPr lang="es-ES" dirty="0"/>
              <a:t>Exceptuados</a:t>
            </a:r>
          </a:p>
          <a:p>
            <a:pPr marL="536040" lvl="1" algn="just">
              <a:lnSpc>
                <a:spcPct val="120000"/>
              </a:lnSpc>
              <a:spcBef>
                <a:spcPts val="600"/>
              </a:spcBef>
            </a:pPr>
            <a:r>
              <a:rPr lang="es-ES" dirty="0"/>
              <a:t>Autónomos</a:t>
            </a:r>
          </a:p>
          <a:p>
            <a:pPr marL="536040" lvl="1" algn="just">
              <a:lnSpc>
                <a:spcPct val="120000"/>
              </a:lnSpc>
              <a:spcBef>
                <a:spcPts val="600"/>
              </a:spcBef>
            </a:pPr>
            <a:r>
              <a:rPr lang="es-ES" dirty="0"/>
              <a:t>No lucrativos</a:t>
            </a:r>
          </a:p>
          <a:p>
            <a:pPr marL="536040" lvl="1" algn="just">
              <a:lnSpc>
                <a:spcPct val="120000"/>
              </a:lnSpc>
              <a:spcBef>
                <a:spcPts val="600"/>
              </a:spcBef>
            </a:pPr>
            <a:r>
              <a:rPr lang="es-ES" dirty="0"/>
              <a:t>Familiares de españoles</a:t>
            </a:r>
          </a:p>
          <a:p>
            <a:pPr marL="216000" algn="just">
              <a:lnSpc>
                <a:spcPct val="120000"/>
              </a:lnSpc>
              <a:spcBef>
                <a:spcPts val="600"/>
              </a:spcBef>
            </a:pPr>
            <a:r>
              <a:rPr lang="es-ES" dirty="0"/>
              <a:t>Extraordinarios</a:t>
            </a:r>
          </a:p>
          <a:p>
            <a:pPr marL="216000" algn="just">
              <a:lnSpc>
                <a:spcPct val="120000"/>
              </a:lnSpc>
              <a:spcBef>
                <a:spcPts val="600"/>
              </a:spcBef>
            </a:pPr>
            <a:r>
              <a:rPr lang="es-ES" dirty="0"/>
              <a:t>Búsqueda de empleo</a:t>
            </a:r>
          </a:p>
        </p:txBody>
      </p:sp>
    </p:spTree>
    <p:extLst>
      <p:ext uri="{BB962C8B-B14F-4D97-AF65-F5344CB8AC3E}">
        <p14:creationId xmlns:p14="http://schemas.microsoft.com/office/powerpoint/2010/main" val="151146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ínea roja Empresa 16x9">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andara">
      <a:maj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459635_TF03031023.potx" id="{6A913C15-BEF2-41A3-A076-D0E121A52B9E}" vid="{24BB925F-4A68-4C20-8C74-45A51F484EB9}"/>
    </a:ext>
  </a:extLst>
</a:theme>
</file>

<file path=ppt/theme/theme2.xml><?xml version="1.0" encoding="utf-8"?>
<a:theme xmlns:a="http://schemas.openxmlformats.org/drawingml/2006/main" name="Tema de Offic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 empresarial con una línea roja (panorámica)</Template>
  <TotalTime>262</TotalTime>
  <Words>4641</Words>
  <Application>Microsoft Office PowerPoint</Application>
  <PresentationFormat>Panorámica</PresentationFormat>
  <Paragraphs>456</Paragraphs>
  <Slides>67</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67</vt:i4>
      </vt:variant>
    </vt:vector>
  </HeadingPairs>
  <TitlesOfParts>
    <vt:vector size="75" baseType="lpstr">
      <vt:lpstr>Aptos Narrow</vt:lpstr>
      <vt:lpstr>Arial</vt:lpstr>
      <vt:lpstr>Cambria</vt:lpstr>
      <vt:lpstr>Candara</vt:lpstr>
      <vt:lpstr>Canva Sans</vt:lpstr>
      <vt:lpstr>Lato</vt:lpstr>
      <vt:lpstr>Lato Heavy</vt:lpstr>
      <vt:lpstr>Línea roja Empresa 16x9</vt:lpstr>
      <vt:lpstr>NOVEDADES DEL REGLAMENTO DE EXTRANJERIA RD 1155/2024 DE 19 DE NOVIEMBRE</vt:lpstr>
      <vt:lpstr>VISADOS</vt:lpstr>
      <vt:lpstr>CAMBIO NORMATIVO</vt:lpstr>
      <vt:lpstr>ENTRADA SIN VISADO</vt:lpstr>
      <vt:lpstr>Exención visado</vt:lpstr>
      <vt:lpstr>Salida de territorio español</vt:lpstr>
      <vt:lpstr>Información General de visados</vt:lpstr>
      <vt:lpstr>Requisitos mínimos visado – art. 38 y ss.</vt:lpstr>
      <vt:lpstr>Tipos de visado</vt:lpstr>
      <vt:lpstr>Tránsito aeroportuario – art. 29 y ss</vt:lpstr>
      <vt:lpstr>Corta duración – art. 30 y ss</vt:lpstr>
      <vt:lpstr>Larga duración – art. 34 y ss</vt:lpstr>
      <vt:lpstr>Residencia – art. 37 y ss</vt:lpstr>
      <vt:lpstr>Familiares de españoles – art. 41 y ss</vt:lpstr>
      <vt:lpstr>Carácter extraordinario – art. 42 y ss</vt:lpstr>
      <vt:lpstr>Carácter extraordinario – art. 42 y ss</vt:lpstr>
      <vt:lpstr>Búsqueda de empleo – art. 43 y ss</vt:lpstr>
      <vt:lpstr>Estancia por estudios</vt:lpstr>
      <vt:lpstr>comunitarios</vt:lpstr>
      <vt:lpstr>Cuestiones Previas</vt:lpstr>
      <vt:lpstr>Cuestiones Previas</vt:lpstr>
      <vt:lpstr>Cuestiones Previas</vt:lpstr>
      <vt:lpstr>Cuestiones Previas</vt:lpstr>
      <vt:lpstr>Lista de países que no necesitan visado para entrar en españa</vt:lpstr>
      <vt:lpstr>Solicitud extracomunitarios</vt:lpstr>
      <vt:lpstr>Seguro médico privado</vt:lpstr>
      <vt:lpstr>SOLICITUD EXTRACOMUNITARIOS</vt:lpstr>
      <vt:lpstr>SOLICITUD EXTRACOMUNITARIOS</vt:lpstr>
      <vt:lpstr>SOLICITUD EXTRACOMUNITARIOS</vt:lpstr>
      <vt:lpstr>SOLICITUD EXTRACOMUNITARIOS</vt:lpstr>
      <vt:lpstr>PRORROGA ESTANCIA POR ESTUDIOS</vt:lpstr>
      <vt:lpstr>OTRAS CUESTIONES</vt:lpstr>
      <vt:lpstr>Familiares de estudiantes</vt:lpstr>
      <vt:lpstr>Residencia tras estudios</vt:lpstr>
      <vt:lpstr>GESTIÓN COLECTIVA DE CONTRATACIONES EN ORIGEN</vt:lpstr>
      <vt:lpstr>Marco normativo previo</vt:lpstr>
      <vt:lpstr>antecedentes</vt:lpstr>
      <vt:lpstr>Autorización residencia y trabajo duración determinada</vt:lpstr>
      <vt:lpstr>Autorización residencia y trabajo duración determinada</vt:lpstr>
      <vt:lpstr>Nueva residencia y trabajo de temporada</vt:lpstr>
      <vt:lpstr>definición</vt:lpstr>
      <vt:lpstr>requisitos</vt:lpstr>
      <vt:lpstr>procedimiento</vt:lpstr>
      <vt:lpstr>Denegación y extinción</vt:lpstr>
      <vt:lpstr>Llamamiento</vt:lpstr>
      <vt:lpstr>DERECHOS Y GARANTÍA</vt:lpstr>
      <vt:lpstr>DERECHOS Y GARANTÍA</vt:lpstr>
      <vt:lpstr>DERECHO DE INFORMACION, ALOJAMIENTO Y CAMBIO DE EMPLEADOR</vt:lpstr>
      <vt:lpstr>DERECHO DE INFORMACION, ALOJAMIENTO Y CAMBIO DE EMPLEADOR</vt:lpstr>
      <vt:lpstr>Prórroga y renovación</vt:lpstr>
      <vt:lpstr>A TENER EN CUENTA</vt:lpstr>
      <vt:lpstr>MARCO NORMATIVO PREVIO</vt:lpstr>
      <vt:lpstr>DEFINICIÓN</vt:lpstr>
      <vt:lpstr>FIGURAS DE LA GECCO</vt:lpstr>
      <vt:lpstr>PREVISIÓN ANUAL DE OCUPACIONES</vt:lpstr>
      <vt:lpstr>REQUISITOS</vt:lpstr>
      <vt:lpstr>DENEGACIÓN, EXTINCIÓN, GARANTÍAS Y DERECHOS</vt:lpstr>
      <vt:lpstr>PROCEDIMIENTO </vt:lpstr>
      <vt:lpstr>PROCEDIMIENTO </vt:lpstr>
      <vt:lpstr>Tipos de ofertas de migración circular </vt:lpstr>
      <vt:lpstr>Tipos de ofertas</vt:lpstr>
      <vt:lpstr>Procedimiento</vt:lpstr>
      <vt:lpstr>Procedimiento</vt:lpstr>
      <vt:lpstr>SUPUESTOS DE OFERTAS NOMINATIVAS EN ORDEN GECCO</vt:lpstr>
      <vt:lpstr>SUPUESTOS DE OFERTAS NOMINATIVAS EN ORDEN GECCO</vt:lpstr>
      <vt:lpstr>PROCEDIMIENTO</vt:lpstr>
      <vt:lpstr>NOVEDADES DEL REGLAMENTO DE EXTRANJERIA RD 1155/2024 DE 19 DE NOVIEMBRE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QUEROL SANCHEZ</dc:creator>
  <cp:lastModifiedBy>DAVID QUEROL SANCHEZ</cp:lastModifiedBy>
  <cp:revision>13</cp:revision>
  <dcterms:created xsi:type="dcterms:W3CDTF">2025-03-17T10:38:40Z</dcterms:created>
  <dcterms:modified xsi:type="dcterms:W3CDTF">2025-05-12T11:34:45Z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