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43"/>
  </p:notesMasterIdLst>
  <p:sldIdLst>
    <p:sldId id="341" r:id="rId2"/>
    <p:sldId id="289" r:id="rId3"/>
    <p:sldId id="348" r:id="rId4"/>
    <p:sldId id="347" r:id="rId5"/>
    <p:sldId id="367" r:id="rId6"/>
    <p:sldId id="368" r:id="rId7"/>
    <p:sldId id="349" r:id="rId8"/>
    <p:sldId id="351" r:id="rId9"/>
    <p:sldId id="352" r:id="rId10"/>
    <p:sldId id="362" r:id="rId11"/>
    <p:sldId id="573" r:id="rId12"/>
    <p:sldId id="353" r:id="rId13"/>
    <p:sldId id="355" r:id="rId14"/>
    <p:sldId id="371" r:id="rId15"/>
    <p:sldId id="574" r:id="rId16"/>
    <p:sldId id="364" r:id="rId17"/>
    <p:sldId id="356" r:id="rId18"/>
    <p:sldId id="575" r:id="rId19"/>
    <p:sldId id="357" r:id="rId20"/>
    <p:sldId id="359" r:id="rId21"/>
    <p:sldId id="576" r:id="rId22"/>
    <p:sldId id="577" r:id="rId23"/>
    <p:sldId id="571" r:id="rId24"/>
    <p:sldId id="532" r:id="rId25"/>
    <p:sldId id="572" r:id="rId26"/>
    <p:sldId id="537" r:id="rId27"/>
    <p:sldId id="535" r:id="rId28"/>
    <p:sldId id="547" r:id="rId29"/>
    <p:sldId id="559" r:id="rId30"/>
    <p:sldId id="560" r:id="rId31"/>
    <p:sldId id="561" r:id="rId32"/>
    <p:sldId id="562" r:id="rId33"/>
    <p:sldId id="563" r:id="rId34"/>
    <p:sldId id="564" r:id="rId35"/>
    <p:sldId id="565" r:id="rId36"/>
    <p:sldId id="566" r:id="rId37"/>
    <p:sldId id="567" r:id="rId38"/>
    <p:sldId id="568" r:id="rId39"/>
    <p:sldId id="569" r:id="rId40"/>
    <p:sldId id="570" r:id="rId41"/>
    <p:sldId id="366" r:id="rId4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DF7E1"/>
    <a:srgbClr val="EFFDD7"/>
    <a:srgbClr val="CCECFC"/>
    <a:srgbClr val="DBFAA4"/>
    <a:srgbClr val="E6FDDB"/>
    <a:srgbClr val="C9E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70357" autoAdjust="0"/>
  </p:normalViewPr>
  <p:slideViewPr>
    <p:cSldViewPr snapToGrid="0">
      <p:cViewPr varScale="1">
        <p:scale>
          <a:sx n="114" d="100"/>
          <a:sy n="114" d="100"/>
        </p:scale>
        <p:origin x="43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820" cy="497372"/>
          </a:xfrm>
          <a:prstGeom prst="rect">
            <a:avLst/>
          </a:prstGeom>
        </p:spPr>
        <p:txBody>
          <a:bodyPr vert="horz" lIns="92208" tIns="46105" rIns="92208" bIns="46105"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50253" y="0"/>
            <a:ext cx="2945819" cy="497372"/>
          </a:xfrm>
          <a:prstGeom prst="rect">
            <a:avLst/>
          </a:prstGeom>
        </p:spPr>
        <p:txBody>
          <a:bodyPr vert="horz" lIns="92208" tIns="46105" rIns="92208" bIns="46105" rtlCol="0"/>
          <a:lstStyle>
            <a:lvl1pPr algn="r" fontAlgn="auto">
              <a:spcBef>
                <a:spcPts val="0"/>
              </a:spcBef>
              <a:spcAft>
                <a:spcPts val="0"/>
              </a:spcAft>
              <a:defRPr sz="1200">
                <a:latin typeface="+mn-lt"/>
                <a:cs typeface="+mn-cs"/>
              </a:defRPr>
            </a:lvl1pPr>
          </a:lstStyle>
          <a:p>
            <a:pPr>
              <a:defRPr/>
            </a:pPr>
            <a:fld id="{216657B2-846B-445D-BF97-48084EC53AF2}" type="datetimeFigureOut">
              <a:rPr lang="es-ES"/>
              <a:pPr>
                <a:defRPr/>
              </a:pPr>
              <a:t>09/05/2025</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2208" tIns="46105" rIns="92208" bIns="46105" rtlCol="0" anchor="ctr"/>
          <a:lstStyle/>
          <a:p>
            <a:pPr lvl="0"/>
            <a:endParaRPr lang="es-ES" noProof="0"/>
          </a:p>
        </p:txBody>
      </p:sp>
      <p:sp>
        <p:nvSpPr>
          <p:cNvPr id="5" name="Marcador de notas 4"/>
          <p:cNvSpPr>
            <a:spLocks noGrp="1"/>
          </p:cNvSpPr>
          <p:nvPr>
            <p:ph type="body" sz="quarter" idx="3"/>
          </p:nvPr>
        </p:nvSpPr>
        <p:spPr>
          <a:xfrm>
            <a:off x="679930" y="4777005"/>
            <a:ext cx="5437819" cy="3908604"/>
          </a:xfrm>
          <a:prstGeom prst="rect">
            <a:avLst/>
          </a:prstGeom>
        </p:spPr>
        <p:txBody>
          <a:bodyPr vert="horz" lIns="92208" tIns="46105" rIns="92208" bIns="46105"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9429267"/>
            <a:ext cx="2945820" cy="497372"/>
          </a:xfrm>
          <a:prstGeom prst="rect">
            <a:avLst/>
          </a:prstGeom>
        </p:spPr>
        <p:txBody>
          <a:bodyPr vert="horz" lIns="92208" tIns="46105" rIns="92208" bIns="46105" rtlCol="0" anchor="b"/>
          <a:lstStyle>
            <a:lvl1pPr algn="l"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50253" y="9429267"/>
            <a:ext cx="2945819" cy="497372"/>
          </a:xfrm>
          <a:prstGeom prst="rect">
            <a:avLst/>
          </a:prstGeom>
        </p:spPr>
        <p:txBody>
          <a:bodyPr vert="horz" lIns="92208" tIns="46105" rIns="92208" bIns="46105" rtlCol="0" anchor="b"/>
          <a:lstStyle>
            <a:lvl1pPr algn="r" fontAlgn="auto">
              <a:spcBef>
                <a:spcPts val="0"/>
              </a:spcBef>
              <a:spcAft>
                <a:spcPts val="0"/>
              </a:spcAft>
              <a:defRPr sz="1200">
                <a:latin typeface="+mn-lt"/>
                <a:cs typeface="+mn-cs"/>
              </a:defRPr>
            </a:lvl1pPr>
          </a:lstStyle>
          <a:p>
            <a:pPr>
              <a:defRPr/>
            </a:pPr>
            <a:fld id="{A155623A-D937-4738-8EB3-D2354BB44DD1}" type="slidenum">
              <a:rPr lang="es-ES"/>
              <a:pPr>
                <a:defRPr/>
              </a:pPr>
              <a:t>‹Nº›</a:t>
            </a:fld>
            <a:endParaRPr lang="es-ES"/>
          </a:p>
        </p:txBody>
      </p:sp>
    </p:spTree>
    <p:extLst>
      <p:ext uri="{BB962C8B-B14F-4D97-AF65-F5344CB8AC3E}">
        <p14:creationId xmlns:p14="http://schemas.microsoft.com/office/powerpoint/2010/main" val="1919549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p:cNvSpPr>
            <a:spLocks noGrp="1" noRot="1" noChangeAspect="1"/>
          </p:cNvSpPr>
          <p:nvPr>
            <p:ph type="sldImg"/>
          </p:nvPr>
        </p:nvSpPr>
        <p:spPr bwMode="auto">
          <a:noFill/>
          <a:ln>
            <a:solidFill>
              <a:srgbClr val="000000"/>
            </a:solidFill>
            <a:miter lim="800000"/>
            <a:headEnd/>
            <a:tailEnd/>
          </a:ln>
        </p:spPr>
      </p:sp>
      <p:sp>
        <p:nvSpPr>
          <p:cNvPr id="20482"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dirty="0"/>
          </a:p>
        </p:txBody>
      </p:sp>
      <p:sp>
        <p:nvSpPr>
          <p:cNvPr id="20483"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88F272-767C-4F0B-99EB-4D8A2AB643AA}" type="slidenum">
              <a:rPr lang="es-ES">
                <a:cs typeface="Arial" charset="0"/>
              </a:rPr>
              <a:pPr fontAlgn="base">
                <a:spcBef>
                  <a:spcPct val="0"/>
                </a:spcBef>
                <a:spcAft>
                  <a:spcPct val="0"/>
                </a:spcAft>
                <a:defRPr/>
              </a:pPr>
              <a:t>1</a:t>
            </a:fld>
            <a:endParaRPr lang="es-ES">
              <a:cs typeface="Arial" charset="0"/>
            </a:endParaRPr>
          </a:p>
        </p:txBody>
      </p:sp>
    </p:spTree>
    <p:extLst>
      <p:ext uri="{BB962C8B-B14F-4D97-AF65-F5344CB8AC3E}">
        <p14:creationId xmlns:p14="http://schemas.microsoft.com/office/powerpoint/2010/main" val="188793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13</a:t>
            </a:fld>
            <a:endParaRPr lang="es-ES"/>
          </a:p>
        </p:txBody>
      </p:sp>
    </p:spTree>
    <p:extLst>
      <p:ext uri="{BB962C8B-B14F-4D97-AF65-F5344CB8AC3E}">
        <p14:creationId xmlns:p14="http://schemas.microsoft.com/office/powerpoint/2010/main" val="570218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16</a:t>
            </a:fld>
            <a:endParaRPr lang="es-ES"/>
          </a:p>
        </p:txBody>
      </p:sp>
    </p:spTree>
    <p:extLst>
      <p:ext uri="{BB962C8B-B14F-4D97-AF65-F5344CB8AC3E}">
        <p14:creationId xmlns:p14="http://schemas.microsoft.com/office/powerpoint/2010/main" val="3216812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17</a:t>
            </a:fld>
            <a:endParaRPr lang="es-ES"/>
          </a:p>
        </p:txBody>
      </p:sp>
    </p:spTree>
    <p:extLst>
      <p:ext uri="{BB962C8B-B14F-4D97-AF65-F5344CB8AC3E}">
        <p14:creationId xmlns:p14="http://schemas.microsoft.com/office/powerpoint/2010/main" val="2226119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18</a:t>
            </a:fld>
            <a:endParaRPr lang="es-ES"/>
          </a:p>
        </p:txBody>
      </p:sp>
    </p:spTree>
    <p:extLst>
      <p:ext uri="{BB962C8B-B14F-4D97-AF65-F5344CB8AC3E}">
        <p14:creationId xmlns:p14="http://schemas.microsoft.com/office/powerpoint/2010/main" val="3790747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19</a:t>
            </a:fld>
            <a:endParaRPr lang="es-ES"/>
          </a:p>
        </p:txBody>
      </p:sp>
    </p:spTree>
    <p:extLst>
      <p:ext uri="{BB962C8B-B14F-4D97-AF65-F5344CB8AC3E}">
        <p14:creationId xmlns:p14="http://schemas.microsoft.com/office/powerpoint/2010/main" val="283709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Marcador de imagen de diapositiva 1"/>
          <p:cNvSpPr>
            <a:spLocks noGrp="1" noRot="1" noChangeAspect="1"/>
          </p:cNvSpPr>
          <p:nvPr>
            <p:ph type="sldImg"/>
          </p:nvPr>
        </p:nvSpPr>
        <p:spPr bwMode="auto">
          <a:noFill/>
          <a:ln>
            <a:solidFill>
              <a:srgbClr val="000000"/>
            </a:solidFill>
            <a:miter lim="800000"/>
            <a:headEnd/>
            <a:tailEnd/>
          </a:ln>
        </p:spPr>
      </p:sp>
      <p:sp>
        <p:nvSpPr>
          <p:cNvPr id="49154"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9155"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E46687-97B4-4162-A08E-E508ECF27146}" type="slidenum">
              <a:rPr lang="es-ES"/>
              <a:pPr fontAlgn="base">
                <a:spcBef>
                  <a:spcPct val="0"/>
                </a:spcBef>
                <a:spcAft>
                  <a:spcPct val="0"/>
                </a:spcAft>
              </a:pPr>
              <a:t>3</a:t>
            </a:fld>
            <a:endParaRPr lang="es-ES"/>
          </a:p>
        </p:txBody>
      </p:sp>
    </p:spTree>
    <p:extLst>
      <p:ext uri="{BB962C8B-B14F-4D97-AF65-F5344CB8AC3E}">
        <p14:creationId xmlns:p14="http://schemas.microsoft.com/office/powerpoint/2010/main" val="1523876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4</a:t>
            </a:fld>
            <a:endParaRPr lang="es-ES"/>
          </a:p>
        </p:txBody>
      </p:sp>
    </p:spTree>
    <p:extLst>
      <p:ext uri="{BB962C8B-B14F-4D97-AF65-F5344CB8AC3E}">
        <p14:creationId xmlns:p14="http://schemas.microsoft.com/office/powerpoint/2010/main" val="108714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7</a:t>
            </a:fld>
            <a:endParaRPr lang="es-ES"/>
          </a:p>
        </p:txBody>
      </p:sp>
    </p:spTree>
    <p:extLst>
      <p:ext uri="{BB962C8B-B14F-4D97-AF65-F5344CB8AC3E}">
        <p14:creationId xmlns:p14="http://schemas.microsoft.com/office/powerpoint/2010/main" val="1554777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8</a:t>
            </a:fld>
            <a:endParaRPr lang="es-ES"/>
          </a:p>
        </p:txBody>
      </p:sp>
    </p:spTree>
    <p:extLst>
      <p:ext uri="{BB962C8B-B14F-4D97-AF65-F5344CB8AC3E}">
        <p14:creationId xmlns:p14="http://schemas.microsoft.com/office/powerpoint/2010/main" val="4143478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9</a:t>
            </a:fld>
            <a:endParaRPr lang="es-ES"/>
          </a:p>
        </p:txBody>
      </p:sp>
    </p:spTree>
    <p:extLst>
      <p:ext uri="{BB962C8B-B14F-4D97-AF65-F5344CB8AC3E}">
        <p14:creationId xmlns:p14="http://schemas.microsoft.com/office/powerpoint/2010/main" val="3438998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10</a:t>
            </a:fld>
            <a:endParaRPr lang="es-ES"/>
          </a:p>
        </p:txBody>
      </p:sp>
    </p:spTree>
    <p:extLst>
      <p:ext uri="{BB962C8B-B14F-4D97-AF65-F5344CB8AC3E}">
        <p14:creationId xmlns:p14="http://schemas.microsoft.com/office/powerpoint/2010/main" val="1366449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11</a:t>
            </a:fld>
            <a:endParaRPr lang="es-ES"/>
          </a:p>
        </p:txBody>
      </p:sp>
    </p:spTree>
    <p:extLst>
      <p:ext uri="{BB962C8B-B14F-4D97-AF65-F5344CB8AC3E}">
        <p14:creationId xmlns:p14="http://schemas.microsoft.com/office/powerpoint/2010/main" val="8631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p:cNvSpPr>
            <a:spLocks noGrp="1" noRot="1" noChangeAspect="1"/>
          </p:cNvSpPr>
          <p:nvPr>
            <p:ph type="sldImg"/>
          </p:nvPr>
        </p:nvSpPr>
        <p:spPr bwMode="auto">
          <a:noFill/>
          <a:ln>
            <a:solidFill>
              <a:srgbClr val="000000"/>
            </a:solidFill>
            <a:miter lim="800000"/>
            <a:headEnd/>
            <a:tailEnd/>
          </a:ln>
        </p:spPr>
      </p:sp>
      <p:sp>
        <p:nvSpPr>
          <p:cNvPr id="4198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98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BD6139-AC19-492B-ABD0-C2490BC4F253}" type="slidenum">
              <a:rPr lang="es-ES"/>
              <a:pPr fontAlgn="base">
                <a:spcBef>
                  <a:spcPct val="0"/>
                </a:spcBef>
                <a:spcAft>
                  <a:spcPct val="0"/>
                </a:spcAft>
              </a:pPr>
              <a:t>12</a:t>
            </a:fld>
            <a:endParaRPr lang="es-ES"/>
          </a:p>
        </p:txBody>
      </p:sp>
    </p:spTree>
    <p:extLst>
      <p:ext uri="{BB962C8B-B14F-4D97-AF65-F5344CB8AC3E}">
        <p14:creationId xmlns:p14="http://schemas.microsoft.com/office/powerpoint/2010/main" val="917457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CB312375-6F76-4C13-8A2E-9737CF015CB7}"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3DBEACC5-E106-4DDD-B6B5-E5BD336EC7F8}" type="slidenum">
              <a:rPr lang="es-ES" smtClean="0"/>
              <a:pPr>
                <a:defRPr/>
              </a:pPr>
              <a:t>‹Nº›</a:t>
            </a:fld>
            <a:endParaRPr lang="es-ES"/>
          </a:p>
        </p:txBody>
      </p:sp>
    </p:spTree>
    <p:extLst>
      <p:ext uri="{BB962C8B-B14F-4D97-AF65-F5344CB8AC3E}">
        <p14:creationId xmlns:p14="http://schemas.microsoft.com/office/powerpoint/2010/main" val="390053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8FDF1FD6-A37E-456F-98C7-EBB4179D3E38}"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095D1E66-A8F5-4989-84A8-22E8E8F22646}" type="slidenum">
              <a:rPr lang="es-ES" smtClean="0"/>
              <a:pPr>
                <a:defRPr/>
              </a:pPr>
              <a:t>‹Nº›</a:t>
            </a:fld>
            <a:endParaRPr lang="es-ES"/>
          </a:p>
        </p:txBody>
      </p:sp>
    </p:spTree>
    <p:extLst>
      <p:ext uri="{BB962C8B-B14F-4D97-AF65-F5344CB8AC3E}">
        <p14:creationId xmlns:p14="http://schemas.microsoft.com/office/powerpoint/2010/main" val="172684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8D80D5F7-E092-470E-8B79-C9CEA38185BD}"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3B29B9E1-0D2D-4790-932D-7AEB79306985}" type="slidenum">
              <a:rPr lang="es-ES" smtClean="0"/>
              <a:pPr>
                <a:defRPr/>
              </a:pPr>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689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14BA75D6-2FA0-40EE-B35D-4140FAF895E3}"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298F76B5-6406-493E-94B9-A92DE462F515}" type="slidenum">
              <a:rPr lang="es-ES" smtClean="0"/>
              <a:pPr>
                <a:defRPr/>
              </a:pPr>
              <a:t>‹Nº›</a:t>
            </a:fld>
            <a:endParaRPr lang="es-ES"/>
          </a:p>
        </p:txBody>
      </p:sp>
    </p:spTree>
    <p:extLst>
      <p:ext uri="{BB962C8B-B14F-4D97-AF65-F5344CB8AC3E}">
        <p14:creationId xmlns:p14="http://schemas.microsoft.com/office/powerpoint/2010/main" val="1289892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7631479A-0EDF-442C-A050-F5475AE7C0FD}"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1C0DF1B-F4AB-4872-BA2F-1A5F27CE3AB2}" type="slidenum">
              <a:rPr lang="es-ES" smtClean="0"/>
              <a:pPr>
                <a:defRPr/>
              </a:pPr>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25124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5E22BE5A-9E6A-4882-9C33-80D492E9434D}"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6C84F49-2DDD-47DE-9F17-1614450CFFC1}" type="slidenum">
              <a:rPr lang="es-ES" smtClean="0"/>
              <a:pPr>
                <a:defRPr/>
              </a:pPr>
              <a:t>‹Nº›</a:t>
            </a:fld>
            <a:endParaRPr lang="es-ES"/>
          </a:p>
        </p:txBody>
      </p:sp>
    </p:spTree>
    <p:extLst>
      <p:ext uri="{BB962C8B-B14F-4D97-AF65-F5344CB8AC3E}">
        <p14:creationId xmlns:p14="http://schemas.microsoft.com/office/powerpoint/2010/main" val="3378769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DE52C515-244F-4868-AAA1-95C23F5C0114}"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EFF7A92A-09BC-4BBC-8252-4FCF8534FE24}" type="slidenum">
              <a:rPr lang="es-ES" smtClean="0"/>
              <a:pPr>
                <a:defRPr/>
              </a:pPr>
              <a:t>‹Nº›</a:t>
            </a:fld>
            <a:endParaRPr lang="es-ES"/>
          </a:p>
        </p:txBody>
      </p:sp>
    </p:spTree>
    <p:extLst>
      <p:ext uri="{BB962C8B-B14F-4D97-AF65-F5344CB8AC3E}">
        <p14:creationId xmlns:p14="http://schemas.microsoft.com/office/powerpoint/2010/main" val="3808318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6CC814E1-B2CD-454F-8AFF-7D6921EA2BF4}"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51D1FF3F-9B44-4255-AB05-459D485867BE}" type="slidenum">
              <a:rPr lang="es-ES" smtClean="0"/>
              <a:pPr>
                <a:defRPr/>
              </a:pPr>
              <a:t>‹Nº›</a:t>
            </a:fld>
            <a:endParaRPr lang="es-ES"/>
          </a:p>
        </p:txBody>
      </p:sp>
    </p:spTree>
    <p:extLst>
      <p:ext uri="{BB962C8B-B14F-4D97-AF65-F5344CB8AC3E}">
        <p14:creationId xmlns:p14="http://schemas.microsoft.com/office/powerpoint/2010/main" val="144084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39CDB89F-1052-4EDD-9D5C-754AADB6C887}"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BC4C9E9-4C60-451E-BABE-7D491F0B066A}" type="slidenum">
              <a:rPr lang="es-ES" smtClean="0"/>
              <a:pPr>
                <a:defRPr/>
              </a:pPr>
              <a:t>‹Nº›</a:t>
            </a:fld>
            <a:endParaRPr lang="es-ES"/>
          </a:p>
        </p:txBody>
      </p:sp>
    </p:spTree>
    <p:extLst>
      <p:ext uri="{BB962C8B-B14F-4D97-AF65-F5344CB8AC3E}">
        <p14:creationId xmlns:p14="http://schemas.microsoft.com/office/powerpoint/2010/main" val="89616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fld id="{7925C6F3-83EF-4B9B-B335-B4C6DD9D51F2}" type="datetimeFigureOut">
              <a:rPr lang="es-ES" smtClean="0"/>
              <a:pPr>
                <a:defRPr/>
              </a:pPr>
              <a:t>09/05/2025</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4E4D9858-A7C1-49AB-B0FC-33D265F59CB2}" type="slidenum">
              <a:rPr lang="es-ES" smtClean="0"/>
              <a:pPr>
                <a:defRPr/>
              </a:pPr>
              <a:t>‹Nº›</a:t>
            </a:fld>
            <a:endParaRPr lang="es-ES"/>
          </a:p>
        </p:txBody>
      </p:sp>
    </p:spTree>
    <p:extLst>
      <p:ext uri="{BB962C8B-B14F-4D97-AF65-F5344CB8AC3E}">
        <p14:creationId xmlns:p14="http://schemas.microsoft.com/office/powerpoint/2010/main" val="427144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69DC08AA-4B87-4B78-82FD-EB7853AB1D81}" type="datetimeFigureOut">
              <a:rPr lang="es-ES" smtClean="0"/>
              <a:pPr>
                <a:defRPr/>
              </a:pPr>
              <a:t>09/05/2025</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72288C48-8303-4358-BAAB-E486AC40094F}" type="slidenum">
              <a:rPr lang="es-ES" smtClean="0"/>
              <a:pPr>
                <a:defRPr/>
              </a:pPr>
              <a:t>‹Nº›</a:t>
            </a:fld>
            <a:endParaRPr lang="es-ES"/>
          </a:p>
        </p:txBody>
      </p:sp>
    </p:spTree>
    <p:extLst>
      <p:ext uri="{BB962C8B-B14F-4D97-AF65-F5344CB8AC3E}">
        <p14:creationId xmlns:p14="http://schemas.microsoft.com/office/powerpoint/2010/main" val="328292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121D18EA-BB4E-4B66-81EE-BC1C7D65016E}" type="datetimeFigureOut">
              <a:rPr lang="es-ES" smtClean="0"/>
              <a:pPr>
                <a:defRPr/>
              </a:pPr>
              <a:t>09/05/2025</a:t>
            </a:fld>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DECA291E-6394-4CD9-95B8-2E83ED56B461}" type="slidenum">
              <a:rPr lang="es-ES" smtClean="0"/>
              <a:pPr>
                <a:defRPr/>
              </a:pPr>
              <a:t>‹Nº›</a:t>
            </a:fld>
            <a:endParaRPr lang="es-ES"/>
          </a:p>
        </p:txBody>
      </p:sp>
    </p:spTree>
    <p:extLst>
      <p:ext uri="{BB962C8B-B14F-4D97-AF65-F5344CB8AC3E}">
        <p14:creationId xmlns:p14="http://schemas.microsoft.com/office/powerpoint/2010/main" val="950618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8FF75D5B-1591-4192-A5CE-EE936272B9FD}" type="datetimeFigureOut">
              <a:rPr lang="es-ES" smtClean="0"/>
              <a:pPr>
                <a:defRPr/>
              </a:pPr>
              <a:t>09/05/2025</a:t>
            </a:fld>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35BCA6A1-7810-4247-A556-7AA136E91653}" type="slidenum">
              <a:rPr lang="es-ES" smtClean="0"/>
              <a:pPr>
                <a:defRPr/>
              </a:pPr>
              <a:t>‹Nº›</a:t>
            </a:fld>
            <a:endParaRPr lang="es-ES"/>
          </a:p>
        </p:txBody>
      </p:sp>
    </p:spTree>
    <p:extLst>
      <p:ext uri="{BB962C8B-B14F-4D97-AF65-F5344CB8AC3E}">
        <p14:creationId xmlns:p14="http://schemas.microsoft.com/office/powerpoint/2010/main" val="2411353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1AE62B2-9C58-4C4A-B03E-F477C05CCA2A}" type="datetimeFigureOut">
              <a:rPr lang="es-ES" smtClean="0"/>
              <a:pPr>
                <a:defRPr/>
              </a:pPr>
              <a:t>09/05/2025</a:t>
            </a:fld>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2BCD2377-2B42-495E-BB62-C401BC522AC2}" type="slidenum">
              <a:rPr lang="es-ES" smtClean="0"/>
              <a:pPr>
                <a:defRPr/>
              </a:pPr>
              <a:t>‹Nº›</a:t>
            </a:fld>
            <a:endParaRPr lang="es-ES"/>
          </a:p>
        </p:txBody>
      </p:sp>
    </p:spTree>
    <p:extLst>
      <p:ext uri="{BB962C8B-B14F-4D97-AF65-F5344CB8AC3E}">
        <p14:creationId xmlns:p14="http://schemas.microsoft.com/office/powerpoint/2010/main" val="291503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fld id="{87732A8D-2359-4609-9FC6-96BC6659426A}" type="datetimeFigureOut">
              <a:rPr lang="es-ES" smtClean="0"/>
              <a:pPr>
                <a:defRPr/>
              </a:pPr>
              <a:t>09/05/2025</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97195D0F-1598-4E3B-B67C-1B215759D451}" type="slidenum">
              <a:rPr lang="es-ES" smtClean="0"/>
              <a:pPr>
                <a:defRPr/>
              </a:pPr>
              <a:t>‹Nº›</a:t>
            </a:fld>
            <a:endParaRPr lang="es-ES"/>
          </a:p>
        </p:txBody>
      </p:sp>
    </p:spTree>
    <p:extLst>
      <p:ext uri="{BB962C8B-B14F-4D97-AF65-F5344CB8AC3E}">
        <p14:creationId xmlns:p14="http://schemas.microsoft.com/office/powerpoint/2010/main" val="10301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C5066F75-586D-4F03-8EDA-FAB669C26E5F}" type="slidenum">
              <a:rPr lang="es-ES" smtClean="0"/>
              <a:pPr>
                <a:defRPr/>
              </a:pPr>
              <a:t>‹Nº›</a:t>
            </a:fld>
            <a:endParaRPr lang="es-ES"/>
          </a:p>
        </p:txBody>
      </p:sp>
      <p:sp>
        <p:nvSpPr>
          <p:cNvPr id="5" name="Date Placeholder 4"/>
          <p:cNvSpPr>
            <a:spLocks noGrp="1"/>
          </p:cNvSpPr>
          <p:nvPr>
            <p:ph type="dt" sz="half" idx="10"/>
          </p:nvPr>
        </p:nvSpPr>
        <p:spPr/>
        <p:txBody>
          <a:bodyPr/>
          <a:lstStyle/>
          <a:p>
            <a:pPr>
              <a:defRPr/>
            </a:pPr>
            <a:fld id="{B1C4A448-9EFF-47ED-958A-7856250A552A}" type="datetimeFigureOut">
              <a:rPr lang="es-ES" smtClean="0"/>
              <a:pPr>
                <a:defRPr/>
              </a:pPr>
              <a:t>09/05/2025</a:t>
            </a:fld>
            <a:endParaRPr lang="es-ES"/>
          </a:p>
        </p:txBody>
      </p:sp>
    </p:spTree>
    <p:extLst>
      <p:ext uri="{BB962C8B-B14F-4D97-AF65-F5344CB8AC3E}">
        <p14:creationId xmlns:p14="http://schemas.microsoft.com/office/powerpoint/2010/main" val="70261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9017C55-26E4-43C1-844A-0CF20D832998}" type="datetimeFigureOut">
              <a:rPr lang="es-ES" smtClean="0"/>
              <a:pPr>
                <a:defRPr/>
              </a:pPr>
              <a:t>09/05/2025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9DAE23FF-B781-4779-BE6C-348D3B23AC1C}" type="slidenum">
              <a:rPr lang="es-ES" smtClean="0"/>
              <a:pPr>
                <a:defRPr/>
              </a:pPr>
              <a:t>‹Nº›</a:t>
            </a:fld>
            <a:endParaRPr lang="es-ES"/>
          </a:p>
        </p:txBody>
      </p:sp>
    </p:spTree>
    <p:extLst>
      <p:ext uri="{BB962C8B-B14F-4D97-AF65-F5344CB8AC3E}">
        <p14:creationId xmlns:p14="http://schemas.microsoft.com/office/powerpoint/2010/main" val="115740062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educacionfpydeportes.gob.es/dam/jcr:280078fc-8712-4824-a6c2-c16b8732f527/niveles-mecu-17102022.jp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ctrTitle"/>
          </p:nvPr>
        </p:nvSpPr>
        <p:spPr>
          <a:xfrm>
            <a:off x="619760" y="1174458"/>
            <a:ext cx="10952480" cy="2951643"/>
          </a:xfrm>
        </p:spPr>
        <p:txBody>
          <a:bodyPr/>
          <a:lstStyle/>
          <a:p>
            <a:pPr algn="l" eaLnBrk="1" hangingPunct="1"/>
            <a:br>
              <a:rPr lang="es-ES" sz="4800" dirty="0"/>
            </a:br>
            <a:br>
              <a:rPr lang="es-ES" sz="4800" dirty="0"/>
            </a:br>
            <a:br>
              <a:rPr lang="es-ES" sz="3200" dirty="0"/>
            </a:br>
            <a:br>
              <a:rPr lang="es-ES" sz="3200" dirty="0"/>
            </a:br>
            <a:br>
              <a:rPr lang="es-ES" sz="3200" dirty="0"/>
            </a:br>
            <a:br>
              <a:rPr lang="es-ES" sz="3200" dirty="0"/>
            </a:br>
            <a:br>
              <a:rPr lang="es-ES" sz="3200" dirty="0"/>
            </a:br>
            <a:br>
              <a:rPr lang="es-ES" sz="3200" dirty="0"/>
            </a:br>
            <a:r>
              <a:rPr lang="es-ES" sz="4800" b="1" dirty="0">
                <a:solidFill>
                  <a:srgbClr val="0070C0"/>
                </a:solidFill>
              </a:rPr>
              <a:t>Novedades del RD 1155/2024 </a:t>
            </a:r>
            <a:br>
              <a:rPr lang="es-ES" sz="4800" b="1" dirty="0">
                <a:solidFill>
                  <a:srgbClr val="0070C0"/>
                </a:solidFill>
              </a:rPr>
            </a:br>
            <a:r>
              <a:rPr lang="es-ES" sz="4800" dirty="0">
                <a:solidFill>
                  <a:srgbClr val="0070C0"/>
                </a:solidFill>
              </a:rPr>
              <a:t>Autorizaciones por circunstancias excepcionales por razones de </a:t>
            </a:r>
            <a:r>
              <a:rPr lang="es-ES" sz="4800" b="1" dirty="0">
                <a:solidFill>
                  <a:srgbClr val="0070C0"/>
                </a:solidFill>
              </a:rPr>
              <a:t>arraigo, prórroga, modificaciones</a:t>
            </a:r>
          </a:p>
        </p:txBody>
      </p:sp>
      <p:sp>
        <p:nvSpPr>
          <p:cNvPr id="19458" name="Subtítulo 2"/>
          <p:cNvSpPr>
            <a:spLocks noGrp="1"/>
          </p:cNvSpPr>
          <p:nvPr>
            <p:ph type="subTitle" idx="1"/>
          </p:nvPr>
        </p:nvSpPr>
        <p:spPr>
          <a:xfrm>
            <a:off x="318346" y="2966720"/>
            <a:ext cx="10095654" cy="3484880"/>
          </a:xfrm>
        </p:spPr>
        <p:txBody>
          <a:bodyPr/>
          <a:lstStyle/>
          <a:p>
            <a:pPr eaLnBrk="1" hangingPunct="1">
              <a:spcBef>
                <a:spcPct val="0"/>
              </a:spcBef>
            </a:pPr>
            <a:endParaRPr lang="es-ES" sz="2800" dirty="0">
              <a:solidFill>
                <a:schemeClr val="tx1"/>
              </a:solidFill>
              <a:latin typeface="Arial" panose="020B0604020202020204" pitchFamily="34" charset="0"/>
              <a:cs typeface="Arial" panose="020B0604020202020204" pitchFamily="34" charset="0"/>
            </a:endParaRPr>
          </a:p>
          <a:p>
            <a:pPr eaLnBrk="1" hangingPunct="1">
              <a:spcBef>
                <a:spcPct val="0"/>
              </a:spcBef>
            </a:pPr>
            <a:endParaRPr lang="es-ES" sz="3600" dirty="0">
              <a:solidFill>
                <a:schemeClr val="tx1"/>
              </a:solidFill>
              <a:latin typeface="Arial" panose="020B0604020202020204" pitchFamily="34" charset="0"/>
              <a:cs typeface="Arial" panose="020B0604020202020204" pitchFamily="34" charset="0"/>
            </a:endParaRPr>
          </a:p>
          <a:p>
            <a:pPr eaLnBrk="1" hangingPunct="1">
              <a:spcBef>
                <a:spcPct val="0"/>
              </a:spcBef>
            </a:pPr>
            <a:r>
              <a:rPr lang="es-ES" sz="3600" dirty="0">
                <a:solidFill>
                  <a:schemeClr val="tx1"/>
                </a:solidFill>
                <a:latin typeface="Arial" panose="020B0604020202020204" pitchFamily="34" charset="0"/>
                <a:cs typeface="Arial" panose="020B0604020202020204" pitchFamily="34" charset="0"/>
              </a:rPr>
              <a:t>	 </a:t>
            </a:r>
          </a:p>
          <a:p>
            <a:pPr eaLnBrk="1" hangingPunct="1">
              <a:spcBef>
                <a:spcPct val="0"/>
              </a:spcBef>
            </a:pPr>
            <a:endParaRPr lang="es-ES" sz="3600" dirty="0">
              <a:solidFill>
                <a:schemeClr val="tx1"/>
              </a:solidFill>
              <a:latin typeface="Arial" panose="020B0604020202020204" pitchFamily="34" charset="0"/>
              <a:cs typeface="Arial" panose="020B0604020202020204" pitchFamily="34" charset="0"/>
            </a:endParaRPr>
          </a:p>
          <a:p>
            <a:pPr eaLnBrk="1" hangingPunct="1">
              <a:spcBef>
                <a:spcPct val="0"/>
              </a:spcBef>
            </a:pPr>
            <a:r>
              <a:rPr lang="es-ES" sz="2800" dirty="0">
                <a:solidFill>
                  <a:schemeClr val="tx1"/>
                </a:solidFill>
                <a:latin typeface="Arial" panose="020B0604020202020204" pitchFamily="34" charset="0"/>
                <a:cs typeface="Arial" panose="020B0604020202020204" pitchFamily="34" charset="0"/>
              </a:rPr>
              <a:t>	</a:t>
            </a:r>
            <a:r>
              <a:rPr lang="es-ES" sz="2800" b="1" dirty="0">
                <a:solidFill>
                  <a:schemeClr val="tx1"/>
                </a:solidFill>
                <a:latin typeface="Arial" panose="020B0604020202020204" pitchFamily="34" charset="0"/>
                <a:cs typeface="Arial" panose="020B0604020202020204" pitchFamily="34" charset="0"/>
              </a:rPr>
              <a:t>Fco. Javier Durán Ruiz </a:t>
            </a:r>
          </a:p>
          <a:p>
            <a:pPr eaLnBrk="1" hangingPunct="1">
              <a:spcBef>
                <a:spcPct val="0"/>
              </a:spcBef>
            </a:pPr>
            <a:r>
              <a:rPr lang="es-ES" sz="2800" b="1" dirty="0">
                <a:solidFill>
                  <a:schemeClr val="tx1"/>
                </a:solidFill>
                <a:latin typeface="Arial" panose="020B0604020202020204" pitchFamily="34" charset="0"/>
                <a:cs typeface="Arial" panose="020B0604020202020204" pitchFamily="34" charset="0"/>
              </a:rPr>
              <a:t>Jefe OEX Almería</a:t>
            </a:r>
          </a:p>
        </p:txBody>
      </p:sp>
      <p:pic>
        <p:nvPicPr>
          <p:cNvPr id="4" name="Imagen 3">
            <a:extLst>
              <a:ext uri="{FF2B5EF4-FFF2-40B4-BE49-F238E27FC236}">
                <a16:creationId xmlns:a16="http://schemas.microsoft.com/office/drawing/2014/main" id="{0B7A778A-CD09-46D7-BF43-F4656F522E00}"/>
              </a:ext>
            </a:extLst>
          </p:cNvPr>
          <p:cNvPicPr>
            <a:picLocks noChangeAspect="1"/>
          </p:cNvPicPr>
          <p:nvPr/>
        </p:nvPicPr>
        <p:blipFill>
          <a:blip r:embed="rId3"/>
          <a:stretch>
            <a:fillRect/>
          </a:stretch>
        </p:blipFill>
        <p:spPr>
          <a:xfrm>
            <a:off x="0" y="0"/>
            <a:ext cx="2850133" cy="933450"/>
          </a:xfrm>
          <a:prstGeom prst="rect">
            <a:avLst/>
          </a:prstGeom>
        </p:spPr>
      </p:pic>
    </p:spTree>
    <p:extLst>
      <p:ext uri="{BB962C8B-B14F-4D97-AF65-F5344CB8AC3E}">
        <p14:creationId xmlns:p14="http://schemas.microsoft.com/office/powerpoint/2010/main" val="2564255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310764" y="297181"/>
            <a:ext cx="9028303" cy="736599"/>
          </a:xfrm>
        </p:spPr>
        <p:txBody>
          <a:bodyPr>
            <a:normAutofit fontScale="90000"/>
          </a:bodyPr>
          <a:lstStyle/>
          <a:p>
            <a:r>
              <a:rPr lang="es-ES" b="1" dirty="0"/>
              <a:t>	</a:t>
            </a:r>
            <a:r>
              <a:rPr lang="es-ES" dirty="0">
                <a:solidFill>
                  <a:srgbClr val="0070C0"/>
                </a:solidFill>
              </a:rPr>
              <a:t>Arraigo sociolaboral/</a:t>
            </a:r>
            <a:r>
              <a:rPr lang="es-ES" b="1" dirty="0">
                <a:solidFill>
                  <a:srgbClr val="0070C0"/>
                </a:solidFill>
              </a:rPr>
              <a:t>Tipos de contrato</a:t>
            </a:r>
            <a:br>
              <a:rPr lang="es-ES" b="1" dirty="0"/>
            </a:br>
            <a:br>
              <a:rPr lang="es-ES" b="1" dirty="0"/>
            </a:br>
            <a:br>
              <a:rPr lang="es-ES" dirty="0"/>
            </a:br>
            <a:endParaRPr lang="es-ES" dirty="0"/>
          </a:p>
        </p:txBody>
      </p:sp>
      <p:sp>
        <p:nvSpPr>
          <p:cNvPr id="40962" name="Marcador de contenido 2"/>
          <p:cNvSpPr>
            <a:spLocks noGrp="1"/>
          </p:cNvSpPr>
          <p:nvPr>
            <p:ph idx="1"/>
          </p:nvPr>
        </p:nvSpPr>
        <p:spPr>
          <a:xfrm>
            <a:off x="114299" y="1127125"/>
            <a:ext cx="10658475" cy="6054023"/>
          </a:xfrm>
        </p:spPr>
        <p:txBody>
          <a:bodyPr/>
          <a:lstStyle/>
          <a:p>
            <a:r>
              <a:rPr lang="es-ES" altLang="es-ES" sz="2800" b="1" dirty="0"/>
              <a:t>Contrato en el que se establezca una actividad continuada</a:t>
            </a:r>
            <a:r>
              <a:rPr lang="es-ES" altLang="es-ES" sz="2800" dirty="0"/>
              <a:t> </a:t>
            </a:r>
            <a:r>
              <a:rPr lang="es-ES" altLang="es-ES" sz="2800" dirty="0">
                <a:solidFill>
                  <a:srgbClr val="0070C0"/>
                </a:solidFill>
              </a:rPr>
              <a:t>durante el periodo de vigencia de la autorización inicial</a:t>
            </a:r>
          </a:p>
          <a:p>
            <a:r>
              <a:rPr lang="es-ES" altLang="es-ES" sz="2800" dirty="0"/>
              <a:t>Se podrá aceptar cualquier modalidad contractual cumpliendo el requisito establecido de horas semanales y se acredite la percepción del SMI/convenio colectivo en cómputo global anual, calculado sobre la duración total del contrato laboral, incluidos los contratos fijos discontinuos o de naturaleza temporal.</a:t>
            </a:r>
          </a:p>
          <a:p>
            <a:r>
              <a:rPr lang="es-ES" altLang="es-ES" sz="2800" dirty="0"/>
              <a:t>¿No será necesario aportar documentación acreditativa del cumplimiento de los requisitos del artículo 74 (solo se requerirán cuando el contrato genere dudas)? Instrucción SEM 1/2022.</a:t>
            </a:r>
          </a:p>
          <a:p>
            <a:endParaRPr lang="es-ES" altLang="es-ES" sz="2400" dirty="0"/>
          </a:p>
        </p:txBody>
      </p:sp>
      <p:pic>
        <p:nvPicPr>
          <p:cNvPr id="4" name="Imagen 3">
            <a:extLst>
              <a:ext uri="{FF2B5EF4-FFF2-40B4-BE49-F238E27FC236}">
                <a16:creationId xmlns:a16="http://schemas.microsoft.com/office/drawing/2014/main" id="{805A6331-9EA0-4A2D-A86A-DB5770E7C84E}"/>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811058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310764" y="297181"/>
            <a:ext cx="9028303" cy="736599"/>
          </a:xfrm>
        </p:spPr>
        <p:txBody>
          <a:bodyPr>
            <a:normAutofit fontScale="90000"/>
          </a:bodyPr>
          <a:lstStyle/>
          <a:p>
            <a:r>
              <a:rPr lang="es-ES" b="1" dirty="0"/>
              <a:t>	</a:t>
            </a:r>
            <a:r>
              <a:rPr lang="es-ES" dirty="0">
                <a:solidFill>
                  <a:srgbClr val="0070C0"/>
                </a:solidFill>
              </a:rPr>
              <a:t>Arraigo sociolaboral/</a:t>
            </a:r>
            <a:r>
              <a:rPr lang="es-ES" b="1" dirty="0">
                <a:solidFill>
                  <a:srgbClr val="0070C0"/>
                </a:solidFill>
              </a:rPr>
              <a:t>Tipos de contrato</a:t>
            </a:r>
            <a:br>
              <a:rPr lang="es-ES" b="1" dirty="0"/>
            </a:br>
            <a:br>
              <a:rPr lang="es-ES" b="1" dirty="0"/>
            </a:br>
            <a:br>
              <a:rPr lang="es-ES" dirty="0"/>
            </a:br>
            <a:endParaRPr lang="es-ES" dirty="0"/>
          </a:p>
        </p:txBody>
      </p:sp>
      <p:sp>
        <p:nvSpPr>
          <p:cNvPr id="40962" name="Marcador de contenido 2"/>
          <p:cNvSpPr>
            <a:spLocks noGrp="1"/>
          </p:cNvSpPr>
          <p:nvPr>
            <p:ph idx="1"/>
          </p:nvPr>
        </p:nvSpPr>
        <p:spPr>
          <a:xfrm>
            <a:off x="114299" y="1127125"/>
            <a:ext cx="10658475" cy="6054023"/>
          </a:xfrm>
        </p:spPr>
        <p:txBody>
          <a:bodyPr/>
          <a:lstStyle/>
          <a:p>
            <a:r>
              <a:rPr lang="es-ES" altLang="es-ES" sz="2800" b="1" dirty="0"/>
              <a:t>DUDAS:</a:t>
            </a:r>
          </a:p>
          <a:p>
            <a:r>
              <a:rPr lang="es-ES" altLang="es-ES" sz="2000" dirty="0"/>
              <a:t>127b) RLOEX </a:t>
            </a:r>
            <a:r>
              <a:rPr lang="es-ES" sz="2000" b="0" i="1" dirty="0">
                <a:solidFill>
                  <a:srgbClr val="000000"/>
                </a:solidFill>
                <a:effectLst/>
                <a:latin typeface="verdana" panose="020B0604030504040204" pitchFamily="34" charset="0"/>
              </a:rPr>
              <a:t>El empleador o empleadores deberá cumplir los </a:t>
            </a:r>
            <a:r>
              <a:rPr lang="es-ES" sz="2000" b="1" i="1" dirty="0">
                <a:solidFill>
                  <a:srgbClr val="000000"/>
                </a:solidFill>
                <a:effectLst/>
                <a:latin typeface="verdana" panose="020B0604030504040204" pitchFamily="34" charset="0"/>
              </a:rPr>
              <a:t>requisitos del artículo 74 </a:t>
            </a:r>
            <a:r>
              <a:rPr lang="es-ES" sz="2000" b="0" i="1" dirty="0">
                <a:solidFill>
                  <a:srgbClr val="000000"/>
                </a:solidFill>
                <a:effectLst/>
                <a:latin typeface="verdana" panose="020B0604030504040204" pitchFamily="34" charset="0"/>
              </a:rPr>
              <a:t>excepto lo establecido en el apartado 1.a)</a:t>
            </a:r>
          </a:p>
          <a:p>
            <a:r>
              <a:rPr lang="es-ES" altLang="es-ES" sz="2000" dirty="0">
                <a:solidFill>
                  <a:srgbClr val="000000"/>
                </a:solidFill>
                <a:latin typeface="verdana" panose="020B0604030504040204" pitchFamily="34" charset="0"/>
              </a:rPr>
              <a:t>74.1 b) RLOEX </a:t>
            </a:r>
            <a:r>
              <a:rPr lang="es-ES" sz="2000" b="0" i="1" dirty="0">
                <a:solidFill>
                  <a:srgbClr val="000000"/>
                </a:solidFill>
                <a:effectLst/>
                <a:latin typeface="verdana" panose="020B0604030504040204" pitchFamily="34" charset="0"/>
              </a:rPr>
              <a:t>Que el empleador presente un contrato de trabajo firmado por la persona trabajadora y por él mismo y que se establezca para la persona trabajadora una a</a:t>
            </a:r>
            <a:r>
              <a:rPr lang="es-ES" sz="2000" b="1" i="1" dirty="0">
                <a:solidFill>
                  <a:srgbClr val="000000"/>
                </a:solidFill>
                <a:effectLst/>
                <a:latin typeface="verdana" panose="020B0604030504040204" pitchFamily="34" charset="0"/>
              </a:rPr>
              <a:t>ctividad continuada durante el periodo de vigencia de la autorización </a:t>
            </a:r>
            <a:r>
              <a:rPr lang="es-ES" sz="2000" b="0" i="1" dirty="0">
                <a:solidFill>
                  <a:srgbClr val="000000"/>
                </a:solidFill>
                <a:effectLst/>
                <a:latin typeface="verdana" panose="020B0604030504040204" pitchFamily="34" charset="0"/>
              </a:rPr>
              <a:t>inicial de residencia temporal y trabajo por cuenta ajena</a:t>
            </a:r>
            <a:endParaRPr lang="es-ES" altLang="es-ES" sz="2000" i="1" dirty="0"/>
          </a:p>
          <a:p>
            <a:r>
              <a:rPr lang="es-ES" altLang="es-ES" sz="2000" dirty="0"/>
              <a:t>125.2 RLOEX </a:t>
            </a:r>
            <a:r>
              <a:rPr lang="es-ES" sz="2000" b="0" i="1" dirty="0">
                <a:solidFill>
                  <a:srgbClr val="000000"/>
                </a:solidFill>
                <a:effectLst/>
                <a:latin typeface="verdana" panose="020B0604030504040204" pitchFamily="34" charset="0"/>
              </a:rPr>
              <a:t>La duración de estas autorizaciones es de </a:t>
            </a:r>
            <a:r>
              <a:rPr lang="es-ES" sz="2000" b="1" i="1" dirty="0">
                <a:solidFill>
                  <a:srgbClr val="000000"/>
                </a:solidFill>
                <a:effectLst/>
                <a:latin typeface="verdana" panose="020B0604030504040204" pitchFamily="34" charset="0"/>
              </a:rPr>
              <a:t>un año</a:t>
            </a:r>
            <a:r>
              <a:rPr lang="es-ES" sz="2000" b="0" i="1" dirty="0">
                <a:solidFill>
                  <a:srgbClr val="000000"/>
                </a:solidFill>
                <a:effectLst/>
                <a:latin typeface="verdana" panose="020B0604030504040204" pitchFamily="34" charset="0"/>
              </a:rPr>
              <a:t>, salvo por razón de arraigo familiar, cuya duración será de cinco años</a:t>
            </a:r>
          </a:p>
          <a:p>
            <a:r>
              <a:rPr lang="es-ES" altLang="es-ES" sz="2000" dirty="0">
                <a:solidFill>
                  <a:srgbClr val="FF0000"/>
                </a:solidFill>
                <a:latin typeface="verdana" panose="020B0604030504040204" pitchFamily="34" charset="0"/>
              </a:rPr>
              <a:t>¿el contrato debe garantizar una actividad continuada de 1 año? ¿entonces es necesario que el contrato sea indefinido?</a:t>
            </a:r>
          </a:p>
          <a:p>
            <a:r>
              <a:rPr lang="es-ES" altLang="es-ES" sz="2000" dirty="0">
                <a:solidFill>
                  <a:srgbClr val="000000"/>
                </a:solidFill>
                <a:latin typeface="verdana" panose="020B0604030504040204" pitchFamily="34" charset="0"/>
              </a:rPr>
              <a:t>el 127b) RLOEX admite presentación 2 o más contratos estacionales o de temporada concatenados y también varios contratos a tiempo parcial</a:t>
            </a:r>
            <a:endParaRPr lang="es-ES" altLang="es-ES" sz="2000" dirty="0"/>
          </a:p>
          <a:p>
            <a:pPr marL="0" indent="0">
              <a:buNone/>
            </a:pPr>
            <a:endParaRPr lang="es-ES" altLang="es-ES" sz="2800" dirty="0"/>
          </a:p>
          <a:p>
            <a:endParaRPr lang="es-ES" altLang="es-ES" sz="2400" dirty="0"/>
          </a:p>
        </p:txBody>
      </p:sp>
      <p:pic>
        <p:nvPicPr>
          <p:cNvPr id="4" name="Imagen 3">
            <a:extLst>
              <a:ext uri="{FF2B5EF4-FFF2-40B4-BE49-F238E27FC236}">
                <a16:creationId xmlns:a16="http://schemas.microsoft.com/office/drawing/2014/main" id="{805A6331-9EA0-4A2D-A86A-DB5770E7C84E}"/>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4015704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1847516" y="285548"/>
            <a:ext cx="9172147" cy="875899"/>
          </a:xfrm>
        </p:spPr>
        <p:txBody>
          <a:bodyPr>
            <a:normAutofit fontScale="90000"/>
          </a:bodyPr>
          <a:lstStyle/>
          <a:p>
            <a:r>
              <a:rPr lang="es-ES" b="1" dirty="0"/>
              <a:t>	</a:t>
            </a:r>
            <a:r>
              <a:rPr lang="es-ES" sz="4000" b="1" u="sng" dirty="0">
                <a:solidFill>
                  <a:srgbClr val="0070C0"/>
                </a:solidFill>
                <a:effectLst>
                  <a:outerShdw blurRad="38100" dist="38100" dir="2700000" algn="tl">
                    <a:srgbClr val="000000">
                      <a:alpha val="43137"/>
                    </a:srgbClr>
                  </a:outerShdw>
                </a:effectLst>
              </a:rPr>
              <a:t>Arraigo social con vínculos familiares</a:t>
            </a:r>
            <a:br>
              <a:rPr lang="es-ES" b="1" dirty="0"/>
            </a:br>
            <a:br>
              <a:rPr lang="es-ES" b="1" dirty="0"/>
            </a:br>
            <a:br>
              <a:rPr lang="es-ES" dirty="0"/>
            </a:br>
            <a:endParaRPr lang="es-ES" dirty="0"/>
          </a:p>
        </p:txBody>
      </p:sp>
      <p:sp>
        <p:nvSpPr>
          <p:cNvPr id="40962" name="Marcador de contenido 2"/>
          <p:cNvSpPr>
            <a:spLocks noGrp="1"/>
          </p:cNvSpPr>
          <p:nvPr>
            <p:ph idx="1"/>
          </p:nvPr>
        </p:nvSpPr>
        <p:spPr>
          <a:xfrm>
            <a:off x="295275" y="1376413"/>
            <a:ext cx="10906125" cy="5481587"/>
          </a:xfrm>
        </p:spPr>
        <p:txBody>
          <a:bodyPr>
            <a:normAutofit/>
          </a:bodyPr>
          <a:lstStyle/>
          <a:p>
            <a:r>
              <a:rPr lang="es-ES" altLang="es-ES" sz="2800" dirty="0"/>
              <a:t>Que existan </a:t>
            </a:r>
            <a:r>
              <a:rPr lang="es-ES" altLang="es-ES" sz="2800" b="1" dirty="0"/>
              <a:t>vínculos familiares </a:t>
            </a:r>
            <a:r>
              <a:rPr lang="es-ES" altLang="es-ES" sz="2800" dirty="0"/>
              <a:t>con otras personas extranjeras </a:t>
            </a:r>
            <a:r>
              <a:rPr lang="es-ES" altLang="es-ES" sz="2800" b="1" dirty="0"/>
              <a:t>titulares de una residencia</a:t>
            </a:r>
          </a:p>
          <a:p>
            <a:r>
              <a:rPr lang="es-ES" altLang="es-ES" sz="2800" dirty="0"/>
              <a:t>Vínculos familiares: </a:t>
            </a:r>
            <a:r>
              <a:rPr lang="es-ES" altLang="es-ES" sz="2800" b="1" dirty="0"/>
              <a:t>cónyuge o pareja registrada y familiares en 1er. grado en línea directa ¿Debe convivir con él?</a:t>
            </a:r>
          </a:p>
          <a:p>
            <a:r>
              <a:rPr lang="es-ES" altLang="es-ES" sz="2800" b="1" dirty="0"/>
              <a:t>Disponer de medios económicos suficientes: al menos, el 100 % del IPREM </a:t>
            </a:r>
            <a:r>
              <a:rPr lang="es-ES" altLang="es-ES" sz="2800" dirty="0"/>
              <a:t>(600 euros/mes)</a:t>
            </a:r>
          </a:p>
          <a:p>
            <a:r>
              <a:rPr lang="es-ES" altLang="es-ES" sz="2800" dirty="0"/>
              <a:t>Los medios económicos deberán estar </a:t>
            </a:r>
            <a:r>
              <a:rPr lang="es-ES" altLang="es-ES" sz="2800" b="1" dirty="0"/>
              <a:t>disponibles en España</a:t>
            </a:r>
          </a:p>
          <a:p>
            <a:r>
              <a:rPr lang="es-ES" altLang="es-ES" sz="2800" dirty="0"/>
              <a:t>Si se cumplen los requisitos del artículo 84, los medios pueden proceder de una actividad </a:t>
            </a:r>
            <a:r>
              <a:rPr lang="es-ES" altLang="es-ES" sz="2800" b="1" dirty="0"/>
              <a:t>por cuenta propia</a:t>
            </a:r>
          </a:p>
        </p:txBody>
      </p:sp>
      <p:pic>
        <p:nvPicPr>
          <p:cNvPr id="4" name="Imagen 3">
            <a:extLst>
              <a:ext uri="{FF2B5EF4-FFF2-40B4-BE49-F238E27FC236}">
                <a16:creationId xmlns:a16="http://schemas.microsoft.com/office/drawing/2014/main" id="{58309B11-06A4-40F1-AB10-CC5CD024AA27}"/>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643041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112857" y="314926"/>
            <a:ext cx="9162522" cy="798897"/>
          </a:xfrm>
        </p:spPr>
        <p:txBody>
          <a:bodyPr>
            <a:normAutofit fontScale="90000"/>
          </a:bodyPr>
          <a:lstStyle/>
          <a:p>
            <a:r>
              <a:rPr lang="es-ES" b="1" dirty="0"/>
              <a:t>	</a:t>
            </a:r>
            <a:r>
              <a:rPr lang="es-ES" sz="4000" b="1" u="sng" dirty="0">
                <a:solidFill>
                  <a:srgbClr val="0070C0"/>
                </a:solidFill>
                <a:effectLst>
                  <a:outerShdw blurRad="38100" dist="38100" dir="2700000" algn="tl">
                    <a:srgbClr val="000000">
                      <a:alpha val="43137"/>
                    </a:srgbClr>
                  </a:outerShdw>
                </a:effectLst>
              </a:rPr>
              <a:t>Arraigo social sin vínculos familiares </a:t>
            </a:r>
            <a:br>
              <a:rPr lang="es-ES" b="1" dirty="0"/>
            </a:br>
            <a:r>
              <a:rPr lang="es-ES" b="1" dirty="0"/>
              <a:t>	</a:t>
            </a:r>
            <a:br>
              <a:rPr lang="es-ES" b="1" dirty="0"/>
            </a:br>
            <a:br>
              <a:rPr lang="es-ES" b="1" dirty="0"/>
            </a:br>
            <a:br>
              <a:rPr lang="es-ES" dirty="0"/>
            </a:br>
            <a:endParaRPr lang="es-ES" dirty="0"/>
          </a:p>
        </p:txBody>
      </p:sp>
      <p:sp>
        <p:nvSpPr>
          <p:cNvPr id="40962" name="Marcador de contenido 2"/>
          <p:cNvSpPr>
            <a:spLocks noGrp="1"/>
          </p:cNvSpPr>
          <p:nvPr>
            <p:ph idx="1"/>
          </p:nvPr>
        </p:nvSpPr>
        <p:spPr>
          <a:xfrm>
            <a:off x="59266" y="1464732"/>
            <a:ext cx="10875434" cy="4678893"/>
          </a:xfrm>
        </p:spPr>
        <p:txBody>
          <a:bodyPr/>
          <a:lstStyle/>
          <a:p>
            <a:r>
              <a:rPr lang="es-ES" altLang="es-ES" sz="2400" dirty="0"/>
              <a:t>Aportación de un </a:t>
            </a:r>
            <a:r>
              <a:rPr lang="es-ES" altLang="es-ES" sz="2400" b="1" dirty="0"/>
              <a:t>informe favorable </a:t>
            </a:r>
            <a:r>
              <a:rPr lang="es-ES" altLang="es-ES" sz="2400" dirty="0"/>
              <a:t>que acredite el </a:t>
            </a:r>
            <a:r>
              <a:rPr lang="es-ES" altLang="es-ES" sz="2400" b="1" dirty="0"/>
              <a:t>esfuerzo de integración</a:t>
            </a:r>
            <a:r>
              <a:rPr lang="es-ES" altLang="es-ES" sz="2400" dirty="0"/>
              <a:t>, emitido por la CCAA, en un plazo máximo de 1 mes desde su solicitud</a:t>
            </a:r>
          </a:p>
          <a:p>
            <a:endParaRPr lang="es-ES" altLang="es-ES" sz="2400" dirty="0"/>
          </a:p>
          <a:p>
            <a:r>
              <a:rPr lang="es-ES" altLang="es-ES" sz="2400" b="1" dirty="0"/>
              <a:t>Certificará</a:t>
            </a:r>
            <a:r>
              <a:rPr lang="es-ES" altLang="es-ES" sz="2400" dirty="0"/>
              <a:t> la participación en actividades </a:t>
            </a:r>
            <a:r>
              <a:rPr lang="es-ES" altLang="es-ES" sz="2400" b="1" dirty="0"/>
              <a:t>formativas</a:t>
            </a:r>
            <a:r>
              <a:rPr lang="es-ES" altLang="es-ES" sz="2400" dirty="0"/>
              <a:t>, el </a:t>
            </a:r>
            <a:r>
              <a:rPr lang="es-ES" altLang="es-ES" sz="2400" b="1" dirty="0"/>
              <a:t>conocimiento y respeto de los valores constitucionales </a:t>
            </a:r>
            <a:r>
              <a:rPr lang="es-ES" altLang="es-ES" sz="2400" dirty="0"/>
              <a:t>de España, los </a:t>
            </a:r>
            <a:r>
              <a:rPr lang="es-ES" altLang="es-ES" sz="2400" b="1" dirty="0"/>
              <a:t>valores estatutarios </a:t>
            </a:r>
            <a:r>
              <a:rPr lang="es-ES" altLang="es-ES" sz="2400" dirty="0"/>
              <a:t>de la Comunidad Autónoma en que se resida, los valores </a:t>
            </a:r>
            <a:r>
              <a:rPr lang="es-ES" altLang="es-ES" sz="2400" b="1" dirty="0"/>
              <a:t>de la Unión </a:t>
            </a:r>
            <a:r>
              <a:rPr lang="es-ES" altLang="es-ES" sz="2400" dirty="0"/>
              <a:t>Europea, los </a:t>
            </a:r>
            <a:r>
              <a:rPr lang="es-ES" altLang="es-ES" sz="2400" b="1" dirty="0"/>
              <a:t>derechos humanos, las libertades públicas, la democracia, la tolerancia, la igualdad entre mujeres y hombres y, en su caso, el aprendizaje de las lenguas oficiales del lugar de residencia</a:t>
            </a:r>
          </a:p>
        </p:txBody>
      </p:sp>
      <p:pic>
        <p:nvPicPr>
          <p:cNvPr id="4" name="Imagen 3">
            <a:extLst>
              <a:ext uri="{FF2B5EF4-FFF2-40B4-BE49-F238E27FC236}">
                <a16:creationId xmlns:a16="http://schemas.microsoft.com/office/drawing/2014/main" id="{32F1A370-B1F6-4749-9CAA-90261FF966E5}"/>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4208216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4485" y="321378"/>
            <a:ext cx="8436775" cy="577515"/>
          </a:xfrm>
        </p:spPr>
        <p:txBody>
          <a:bodyPr>
            <a:normAutofit fontScale="90000"/>
          </a:bodyPr>
          <a:lstStyle/>
          <a:p>
            <a:r>
              <a:rPr lang="es-ES" b="1" dirty="0">
                <a:cs typeface="Arial" panose="020B0604020202020204" pitchFamily="34" charset="0"/>
              </a:rPr>
              <a:t>   </a:t>
            </a:r>
            <a:r>
              <a:rPr lang="es-ES" sz="4400" b="1" dirty="0">
                <a:solidFill>
                  <a:srgbClr val="0070C0"/>
                </a:solidFill>
                <a:cs typeface="Arial" panose="020B0604020202020204" pitchFamily="34" charset="0"/>
              </a:rPr>
              <a:t>Sobre los Informes…DUDAS!</a:t>
            </a:r>
            <a:endParaRPr lang="es-ES" sz="4400" dirty="0">
              <a:solidFill>
                <a:srgbClr val="0070C0"/>
              </a:solidFill>
            </a:endParaRPr>
          </a:p>
        </p:txBody>
      </p:sp>
      <p:sp>
        <p:nvSpPr>
          <p:cNvPr id="3" name="Marcador de contenido 2"/>
          <p:cNvSpPr>
            <a:spLocks noGrp="1"/>
          </p:cNvSpPr>
          <p:nvPr>
            <p:ph idx="1"/>
          </p:nvPr>
        </p:nvSpPr>
        <p:spPr>
          <a:xfrm>
            <a:off x="550101" y="1236134"/>
            <a:ext cx="10866966" cy="5382780"/>
          </a:xfrm>
        </p:spPr>
        <p:txBody>
          <a:bodyPr>
            <a:normAutofit/>
          </a:bodyPr>
          <a:lstStyle/>
          <a:p>
            <a:pPr eaLnBrk="1" hangingPunct="1"/>
            <a:r>
              <a:rPr lang="es-ES" sz="2400" b="1" dirty="0">
                <a:solidFill>
                  <a:srgbClr val="FF0000"/>
                </a:solidFill>
              </a:rPr>
              <a:t>¿Informe de esfuerzo de integración o informe de inserción social/arraigo?</a:t>
            </a:r>
          </a:p>
          <a:p>
            <a:pPr eaLnBrk="1" hangingPunct="1"/>
            <a:r>
              <a:rPr lang="es-ES" sz="2000" b="1" dirty="0">
                <a:solidFill>
                  <a:schemeClr val="tx1"/>
                </a:solidFill>
              </a:rPr>
              <a:t>Art. 68.3 LOEX </a:t>
            </a:r>
            <a:r>
              <a:rPr lang="es-ES" sz="2000" dirty="0">
                <a:solidFill>
                  <a:schemeClr val="tx1"/>
                </a:solidFill>
              </a:rPr>
              <a:t>Coordinación de las Administraciones Públicas:  </a:t>
            </a:r>
            <a:r>
              <a:rPr lang="es-ES" sz="2000" i="1" dirty="0">
                <a:solidFill>
                  <a:schemeClr val="tx1"/>
                </a:solidFill>
              </a:rPr>
              <a:t>“</a:t>
            </a:r>
            <a:r>
              <a:rPr lang="es-ES" sz="2000" b="1" i="1" dirty="0">
                <a:solidFill>
                  <a:srgbClr val="0070C0"/>
                </a:solidFill>
              </a:rPr>
              <a:t>C</a:t>
            </a:r>
            <a:r>
              <a:rPr lang="es-ES" sz="2000" b="1" i="1" u="sng" dirty="0">
                <a:solidFill>
                  <a:srgbClr val="0070C0"/>
                </a:solidFill>
              </a:rPr>
              <a:t>on carácter previo a la concesión de </a:t>
            </a:r>
            <a:r>
              <a:rPr lang="es-ES" sz="2000" b="1" i="1" u="sng" dirty="0">
                <a:solidFill>
                  <a:srgbClr val="0070C0"/>
                </a:solidFill>
                <a:effectLst>
                  <a:outerShdw blurRad="38100" dist="38100" dir="2700000" algn="tl">
                    <a:srgbClr val="000000">
                      <a:alpha val="43137"/>
                    </a:srgbClr>
                  </a:outerShdw>
                </a:effectLst>
              </a:rPr>
              <a:t>autorizaciones por arraigo</a:t>
            </a:r>
            <a:r>
              <a:rPr lang="es-ES" sz="2000" b="1" i="1" dirty="0">
                <a:solidFill>
                  <a:schemeClr val="tx1"/>
                </a:solidFill>
              </a:rPr>
              <a:t>, las Comunidades Autónomas o, en su caso, los Ayuntamientos, </a:t>
            </a:r>
            <a:r>
              <a:rPr lang="es-ES" sz="2000" b="1" i="1" u="sng" dirty="0">
                <a:solidFill>
                  <a:srgbClr val="0070C0"/>
                </a:solidFill>
              </a:rPr>
              <a:t>emitirán un informe sobre la integración social </a:t>
            </a:r>
            <a:r>
              <a:rPr lang="es-ES" sz="2000" i="1" dirty="0">
                <a:solidFill>
                  <a:schemeClr val="tx1"/>
                </a:solidFill>
              </a:rPr>
              <a:t>del extranjero cuyo domicilio habitual se encuentre en su territorio. Reglamentariamente se determinarán los contenidos de dicho informe. En todo caso, el informe tendrá en cuenta el </a:t>
            </a:r>
            <a:r>
              <a:rPr lang="es-ES" sz="2000" i="1" u="sng" dirty="0">
                <a:solidFill>
                  <a:schemeClr val="tx1"/>
                </a:solidFill>
              </a:rPr>
              <a:t>periodo de permanencia</a:t>
            </a:r>
            <a:r>
              <a:rPr lang="es-ES" sz="2000" i="1" dirty="0">
                <a:solidFill>
                  <a:schemeClr val="tx1"/>
                </a:solidFill>
              </a:rPr>
              <a:t>, la posibilidad de contar con </a:t>
            </a:r>
            <a:r>
              <a:rPr lang="es-ES" sz="2000" i="1" u="sng" dirty="0">
                <a:solidFill>
                  <a:schemeClr val="tx1"/>
                </a:solidFill>
              </a:rPr>
              <a:t>vivienda</a:t>
            </a:r>
            <a:r>
              <a:rPr lang="es-ES" sz="2000" i="1" dirty="0">
                <a:solidFill>
                  <a:schemeClr val="tx1"/>
                </a:solidFill>
              </a:rPr>
              <a:t> y </a:t>
            </a:r>
            <a:r>
              <a:rPr lang="es-ES" sz="2000" i="1" u="sng" dirty="0">
                <a:solidFill>
                  <a:schemeClr val="tx1"/>
                </a:solidFill>
              </a:rPr>
              <a:t>medios de vida</a:t>
            </a:r>
            <a:r>
              <a:rPr lang="es-ES" sz="2000" i="1" dirty="0">
                <a:solidFill>
                  <a:schemeClr val="tx1"/>
                </a:solidFill>
              </a:rPr>
              <a:t>, los vínculos con familiares residentes en España, </a:t>
            </a:r>
            <a:r>
              <a:rPr lang="es-ES" sz="2000" i="1" u="sng" dirty="0">
                <a:solidFill>
                  <a:schemeClr val="tx1"/>
                </a:solidFill>
              </a:rPr>
              <a:t>y los esfuerzos de integración </a:t>
            </a:r>
            <a:r>
              <a:rPr lang="es-ES" sz="2000" i="1" dirty="0">
                <a:solidFill>
                  <a:schemeClr val="tx1"/>
                </a:solidFill>
              </a:rPr>
              <a:t>a través del seguimiento de programas de inserción sociolaborales y culturales”</a:t>
            </a:r>
          </a:p>
          <a:p>
            <a:pPr eaLnBrk="1" hangingPunct="1"/>
            <a:endParaRPr lang="es-ES" sz="2000" dirty="0">
              <a:solidFill>
                <a:schemeClr val="tx1"/>
              </a:solidFill>
            </a:endParaRPr>
          </a:p>
          <a:p>
            <a:pPr eaLnBrk="1" hangingPunct="1"/>
            <a:r>
              <a:rPr lang="es-ES" sz="2000" b="1" dirty="0">
                <a:solidFill>
                  <a:schemeClr val="tx1"/>
                </a:solidFill>
              </a:rPr>
              <a:t>Art. 31.7 LOEX</a:t>
            </a:r>
            <a:r>
              <a:rPr lang="es-ES" sz="2000" dirty="0">
                <a:solidFill>
                  <a:schemeClr val="tx1"/>
                </a:solidFill>
              </a:rPr>
              <a:t>: </a:t>
            </a:r>
            <a:r>
              <a:rPr lang="es-ES" sz="2000" i="1" dirty="0">
                <a:solidFill>
                  <a:schemeClr val="tx1"/>
                </a:solidFill>
              </a:rPr>
              <a:t>A los efectos de dicha </a:t>
            </a:r>
            <a:r>
              <a:rPr lang="es-ES" sz="2000" b="1" i="1" u="sng" dirty="0">
                <a:solidFill>
                  <a:srgbClr val="0070C0"/>
                </a:solidFill>
                <a:effectLst>
                  <a:outerShdw blurRad="38100" dist="38100" dir="2700000" algn="tl">
                    <a:srgbClr val="000000">
                      <a:alpha val="43137"/>
                    </a:srgbClr>
                  </a:outerShdw>
                </a:effectLst>
              </a:rPr>
              <a:t>renovación</a:t>
            </a:r>
            <a:r>
              <a:rPr lang="es-ES" sz="2000" i="1" dirty="0">
                <a:solidFill>
                  <a:srgbClr val="0070C0"/>
                </a:solidFill>
              </a:rPr>
              <a:t>, se valorará especialmente el </a:t>
            </a:r>
            <a:r>
              <a:rPr lang="es-ES" sz="2000" i="1" u="sng" dirty="0">
                <a:solidFill>
                  <a:srgbClr val="0070C0"/>
                </a:solidFill>
              </a:rPr>
              <a:t>esfuerzo de integración del extranjero</a:t>
            </a:r>
            <a:r>
              <a:rPr lang="es-ES" sz="2000" i="1" u="sng" dirty="0">
                <a:solidFill>
                  <a:schemeClr val="tx1"/>
                </a:solidFill>
              </a:rPr>
              <a:t> </a:t>
            </a:r>
            <a:r>
              <a:rPr lang="es-ES" sz="2000" i="1" dirty="0">
                <a:solidFill>
                  <a:schemeClr val="tx1"/>
                </a:solidFill>
              </a:rPr>
              <a:t>que aconseje su renovación, acreditado mediante un informe positivo de la Comunidad Autónoma que certifique la asistencia a las acciones formativas contempladas en el artículo 2 ter de esta Ley</a:t>
            </a:r>
          </a:p>
          <a:p>
            <a:pPr eaLnBrk="1" hangingPunct="1"/>
            <a:endParaRPr lang="es-ES" sz="1600" i="1" dirty="0">
              <a:solidFill>
                <a:schemeClr val="tx1"/>
              </a:solidFill>
            </a:endParaRPr>
          </a:p>
        </p:txBody>
      </p:sp>
      <p:pic>
        <p:nvPicPr>
          <p:cNvPr id="4" name="Imagen 3">
            <a:extLst>
              <a:ext uri="{FF2B5EF4-FFF2-40B4-BE49-F238E27FC236}">
                <a16:creationId xmlns:a16="http://schemas.microsoft.com/office/drawing/2014/main" id="{F5C0ED86-0D3B-48EE-A522-19E8F9D21067}"/>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1136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4485" y="321378"/>
            <a:ext cx="8436775" cy="577515"/>
          </a:xfrm>
        </p:spPr>
        <p:txBody>
          <a:bodyPr>
            <a:normAutofit fontScale="90000"/>
          </a:bodyPr>
          <a:lstStyle/>
          <a:p>
            <a:r>
              <a:rPr lang="es-ES" b="1" dirty="0">
                <a:cs typeface="Arial" panose="020B0604020202020204" pitchFamily="34" charset="0"/>
              </a:rPr>
              <a:t>   </a:t>
            </a:r>
            <a:r>
              <a:rPr lang="es-ES" sz="4400" b="1" dirty="0">
                <a:solidFill>
                  <a:srgbClr val="0070C0"/>
                </a:solidFill>
                <a:cs typeface="Arial" panose="020B0604020202020204" pitchFamily="34" charset="0"/>
              </a:rPr>
              <a:t>Sobre los Informes…DUDAS!</a:t>
            </a:r>
            <a:endParaRPr lang="es-ES" sz="4400" dirty="0">
              <a:solidFill>
                <a:srgbClr val="0070C0"/>
              </a:solidFill>
            </a:endParaRPr>
          </a:p>
        </p:txBody>
      </p:sp>
      <p:sp>
        <p:nvSpPr>
          <p:cNvPr id="3" name="Marcador de contenido 2"/>
          <p:cNvSpPr>
            <a:spLocks noGrp="1"/>
          </p:cNvSpPr>
          <p:nvPr>
            <p:ph idx="1"/>
          </p:nvPr>
        </p:nvSpPr>
        <p:spPr>
          <a:xfrm>
            <a:off x="550101" y="1236134"/>
            <a:ext cx="10866966" cy="4936066"/>
          </a:xfrm>
        </p:spPr>
        <p:txBody>
          <a:bodyPr>
            <a:normAutofit/>
          </a:bodyPr>
          <a:lstStyle/>
          <a:p>
            <a:pPr eaLnBrk="1" hangingPunct="1"/>
            <a:endParaRPr lang="es-ES" sz="1600" i="1" dirty="0">
              <a:solidFill>
                <a:schemeClr val="tx1"/>
              </a:solidFill>
            </a:endParaRPr>
          </a:p>
          <a:p>
            <a:pPr algn="l"/>
            <a:r>
              <a:rPr lang="es-ES" sz="1600" b="1" i="0" dirty="0">
                <a:solidFill>
                  <a:srgbClr val="000000"/>
                </a:solidFill>
                <a:effectLst/>
                <a:latin typeface="verdana" panose="020B0604030504040204" pitchFamily="34" charset="0"/>
              </a:rPr>
              <a:t>Art 2 ter. Integración de los inmigrantes.</a:t>
            </a:r>
          </a:p>
          <a:p>
            <a:pPr algn="just"/>
            <a:r>
              <a:rPr lang="es-ES" sz="1600" b="0" i="1" dirty="0">
                <a:solidFill>
                  <a:srgbClr val="000000"/>
                </a:solidFill>
                <a:effectLst/>
                <a:latin typeface="verdana" panose="020B0604030504040204" pitchFamily="34" charset="0"/>
              </a:rPr>
              <a:t>1. Los poderes públicos promoverán la </a:t>
            </a:r>
            <a:r>
              <a:rPr lang="es-ES" sz="1600" b="0" i="1" u="sng" dirty="0">
                <a:solidFill>
                  <a:srgbClr val="000000"/>
                </a:solidFill>
                <a:effectLst/>
                <a:latin typeface="verdana" panose="020B0604030504040204" pitchFamily="34" charset="0"/>
              </a:rPr>
              <a:t>plena integración de los extranjeros en la sociedad española</a:t>
            </a:r>
            <a:r>
              <a:rPr lang="es-ES" sz="1600" b="0" i="1" dirty="0">
                <a:solidFill>
                  <a:srgbClr val="000000"/>
                </a:solidFill>
                <a:effectLst/>
                <a:latin typeface="verdana" panose="020B0604030504040204" pitchFamily="34" charset="0"/>
              </a:rPr>
              <a:t>, en un marco de convivencia de identidades y culturas diversas sin más límite que el respeto a la Constitución y la ley.</a:t>
            </a:r>
          </a:p>
          <a:p>
            <a:pPr algn="just"/>
            <a:r>
              <a:rPr lang="es-ES" sz="1600" b="0" i="1" dirty="0">
                <a:solidFill>
                  <a:srgbClr val="000000"/>
                </a:solidFill>
                <a:effectLst/>
                <a:latin typeface="verdana" panose="020B0604030504040204" pitchFamily="34" charset="0"/>
              </a:rPr>
              <a:t>2. Las Administraciones Públicas incorporarán el </a:t>
            </a:r>
            <a:r>
              <a:rPr lang="es-ES" sz="1600" b="0" i="1" u="sng" dirty="0">
                <a:solidFill>
                  <a:srgbClr val="000000"/>
                </a:solidFill>
                <a:effectLst/>
                <a:latin typeface="verdana" panose="020B0604030504040204" pitchFamily="34" charset="0"/>
              </a:rPr>
              <a:t>objetivo de la integración entre inmigrantes y sociedad receptora,</a:t>
            </a:r>
            <a:r>
              <a:rPr lang="es-ES" sz="1600" b="0" i="1" dirty="0">
                <a:solidFill>
                  <a:srgbClr val="000000"/>
                </a:solidFill>
                <a:effectLst/>
                <a:latin typeface="verdana" panose="020B0604030504040204" pitchFamily="34" charset="0"/>
              </a:rPr>
              <a:t> con carácter transversal a todas las políticas y servicios públicos, promoviendo la participación económica, social, cultural y política de las personas inmigrantes, en los términos previstos en la Constitución, en los Estatutos de Autonomía y en las demás leyes, en condiciones de igualdad de trato.</a:t>
            </a:r>
          </a:p>
          <a:p>
            <a:pPr algn="just"/>
            <a:r>
              <a:rPr lang="es-ES" sz="1600" b="0" i="1" dirty="0">
                <a:solidFill>
                  <a:srgbClr val="000000"/>
                </a:solidFill>
                <a:effectLst/>
                <a:latin typeface="verdana" panose="020B0604030504040204" pitchFamily="34" charset="0"/>
              </a:rPr>
              <a:t>Especialmente, procurarán, </a:t>
            </a:r>
            <a:r>
              <a:rPr lang="es-ES" sz="1600" b="0" i="1" u="sng" dirty="0">
                <a:solidFill>
                  <a:srgbClr val="000000"/>
                </a:solidFill>
                <a:effectLst/>
                <a:latin typeface="verdana" panose="020B0604030504040204" pitchFamily="34" charset="0"/>
              </a:rPr>
              <a:t>mediante acciones formativas, el conocimiento y respeto de los valores </a:t>
            </a:r>
            <a:r>
              <a:rPr lang="es-ES" sz="1600" b="0" i="1" dirty="0">
                <a:solidFill>
                  <a:srgbClr val="000000"/>
                </a:solidFill>
                <a:effectLst/>
                <a:latin typeface="verdana" panose="020B0604030504040204" pitchFamily="34" charset="0"/>
              </a:rPr>
              <a:t>constitucionales y estatutarios de España, de los valores de la Unión Europea, así como de los derechos humanos, las libertades públicas, la democracia, la tolerancia y la igualdad entre mujeres y hombres, y desarrollarán medidas específicas para favorecer la incorporación al sistema educativo, garantizando en todo caso la escolarización en la edad obligatoria, el aprendizaje del conjunto de lenguas oficiales, y el acceso al empleo como factores esenciales de integración</a:t>
            </a:r>
          </a:p>
          <a:p>
            <a:pPr eaLnBrk="1" hangingPunct="1"/>
            <a:endParaRPr lang="es-ES" sz="1600" i="1" dirty="0">
              <a:solidFill>
                <a:schemeClr val="tx1"/>
              </a:solidFill>
            </a:endParaRPr>
          </a:p>
        </p:txBody>
      </p:sp>
      <p:pic>
        <p:nvPicPr>
          <p:cNvPr id="4" name="Imagen 3">
            <a:extLst>
              <a:ext uri="{FF2B5EF4-FFF2-40B4-BE49-F238E27FC236}">
                <a16:creationId xmlns:a16="http://schemas.microsoft.com/office/drawing/2014/main" id="{F5C0ED86-0D3B-48EE-A522-19E8F9D21067}"/>
              </a:ext>
            </a:extLst>
          </p:cNvPr>
          <p:cNvPicPr>
            <a:picLocks noChangeAspect="1"/>
          </p:cNvPicPr>
          <p:nvPr/>
        </p:nvPicPr>
        <p:blipFill>
          <a:blip r:embed="rId2"/>
          <a:stretch>
            <a:fillRect/>
          </a:stretch>
        </p:blipFill>
        <p:spPr>
          <a:xfrm>
            <a:off x="11278" y="0"/>
            <a:ext cx="2326639" cy="762000"/>
          </a:xfrm>
          <a:prstGeom prst="rect">
            <a:avLst/>
          </a:prstGeom>
        </p:spPr>
      </p:pic>
    </p:spTree>
    <p:extLst>
      <p:ext uri="{BB962C8B-B14F-4D97-AF65-F5344CB8AC3E}">
        <p14:creationId xmlns:p14="http://schemas.microsoft.com/office/powerpoint/2010/main" val="2105212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218816" y="214921"/>
            <a:ext cx="9201024" cy="577515"/>
          </a:xfrm>
        </p:spPr>
        <p:txBody>
          <a:bodyPr>
            <a:normAutofit fontScale="90000"/>
          </a:bodyPr>
          <a:lstStyle/>
          <a:p>
            <a:r>
              <a:rPr lang="es-ES" b="1" dirty="0"/>
              <a:t>	</a:t>
            </a:r>
            <a:r>
              <a:rPr lang="es-ES" sz="4400" b="1" u="sng" dirty="0">
                <a:solidFill>
                  <a:srgbClr val="0070C0"/>
                </a:solidFill>
                <a:effectLst>
                  <a:outerShdw blurRad="38100" dist="38100" dir="2700000" algn="tl">
                    <a:srgbClr val="000000">
                      <a:alpha val="43137"/>
                    </a:srgbClr>
                  </a:outerShdw>
                </a:effectLst>
              </a:rPr>
              <a:t>Arraigo socioformativo</a:t>
            </a:r>
            <a:br>
              <a:rPr lang="es-ES" sz="4400" b="1" u="sng" dirty="0">
                <a:solidFill>
                  <a:srgbClr val="0070C0"/>
                </a:solidFill>
                <a:effectLst>
                  <a:outerShdw blurRad="38100" dist="38100" dir="2700000" algn="tl">
                    <a:srgbClr val="000000">
                      <a:alpha val="43137"/>
                    </a:srgbClr>
                  </a:outerShdw>
                </a:effectLst>
              </a:rPr>
            </a:br>
            <a:br>
              <a:rPr lang="es-ES" sz="4400" b="1" u="sng" dirty="0">
                <a:solidFill>
                  <a:srgbClr val="0070C0"/>
                </a:solidFill>
                <a:effectLst>
                  <a:outerShdw blurRad="38100" dist="38100" dir="2700000" algn="tl">
                    <a:srgbClr val="000000">
                      <a:alpha val="43137"/>
                    </a:srgbClr>
                  </a:outerShdw>
                </a:effectLst>
              </a:rPr>
            </a:br>
            <a:br>
              <a:rPr lang="es-ES" dirty="0"/>
            </a:br>
            <a:endParaRPr lang="es-ES" dirty="0"/>
          </a:p>
        </p:txBody>
      </p:sp>
      <p:sp>
        <p:nvSpPr>
          <p:cNvPr id="40962" name="Marcador de contenido 2"/>
          <p:cNvSpPr>
            <a:spLocks noGrp="1"/>
          </p:cNvSpPr>
          <p:nvPr>
            <p:ph idx="1"/>
          </p:nvPr>
        </p:nvSpPr>
        <p:spPr>
          <a:xfrm>
            <a:off x="294639" y="1298787"/>
            <a:ext cx="10971775" cy="5461355"/>
          </a:xfrm>
        </p:spPr>
        <p:txBody>
          <a:bodyPr/>
          <a:lstStyle/>
          <a:p>
            <a:r>
              <a:rPr lang="es-ES" altLang="es-ES" sz="2400" dirty="0"/>
              <a:t>Se exige </a:t>
            </a:r>
            <a:r>
              <a:rPr lang="es-ES" altLang="es-ES" sz="2400" u="sng" dirty="0"/>
              <a:t>estar matriculado</a:t>
            </a:r>
            <a:r>
              <a:rPr lang="es-ES" altLang="es-ES" sz="2400" dirty="0"/>
              <a:t> o </a:t>
            </a:r>
            <a:r>
              <a:rPr lang="es-ES" altLang="es-ES" sz="2400" u="sng" dirty="0"/>
              <a:t>estar cursando</a:t>
            </a:r>
            <a:r>
              <a:rPr lang="es-ES" altLang="es-ES" sz="2400" dirty="0"/>
              <a:t> alguna de las formaciones referidas en 52.1 b) y 52.1 e) RLOEX</a:t>
            </a:r>
          </a:p>
          <a:p>
            <a:endParaRPr lang="es-ES" altLang="es-ES" sz="2400" dirty="0"/>
          </a:p>
          <a:p>
            <a:r>
              <a:rPr lang="es-ES" altLang="es-ES" sz="2400" dirty="0"/>
              <a:t>Si la matrícula tuviera un plazo oficial para su formalización, la solicitud de la autorización de arraigo socioformativo deberá presentarse en los 2 meses anteriores al inicio de ese plazo. La prueba de la matriculación se deberá acreditar ante la oficina de extranjería en un plazo de 3 meses desde la notificación de la resolución de concesión de la autorización: causa de </a:t>
            </a:r>
            <a:r>
              <a:rPr lang="es-ES" altLang="es-ES" sz="2400" b="1" dirty="0"/>
              <a:t>extinción</a:t>
            </a:r>
          </a:p>
          <a:p>
            <a:endParaRPr lang="es-ES" altLang="es-ES" sz="2400" dirty="0"/>
          </a:p>
          <a:p>
            <a:r>
              <a:rPr lang="es-ES" altLang="es-ES" sz="2400" dirty="0"/>
              <a:t>Se exigirá, además, un </a:t>
            </a:r>
            <a:r>
              <a:rPr lang="es-ES" altLang="es-ES" sz="2400" b="1" u="sng" dirty="0"/>
              <a:t>informe de integración social </a:t>
            </a:r>
            <a:r>
              <a:rPr lang="es-ES" altLang="es-ES" sz="2400" dirty="0"/>
              <a:t>en España en los términos previstos en el arraigo social no vinculado a familiares, en el que se establece que se valorará el esfuerzo de integración</a:t>
            </a:r>
          </a:p>
        </p:txBody>
      </p:sp>
      <p:pic>
        <p:nvPicPr>
          <p:cNvPr id="4" name="Imagen 3">
            <a:extLst>
              <a:ext uri="{FF2B5EF4-FFF2-40B4-BE49-F238E27FC236}">
                <a16:creationId xmlns:a16="http://schemas.microsoft.com/office/drawing/2014/main" id="{7E4D3E70-1E43-453F-A381-480C7EA4ECB3}"/>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2282426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060307" y="377893"/>
            <a:ext cx="9152898" cy="779646"/>
          </a:xfrm>
        </p:spPr>
        <p:txBody>
          <a:bodyPr>
            <a:normAutofit fontScale="90000"/>
          </a:bodyPr>
          <a:lstStyle/>
          <a:p>
            <a:r>
              <a:rPr lang="es-ES" b="1" dirty="0"/>
              <a:t>	</a:t>
            </a:r>
            <a:r>
              <a:rPr lang="es-ES" sz="4400" b="1" u="sng" dirty="0">
                <a:solidFill>
                  <a:srgbClr val="0070C0"/>
                </a:solidFill>
                <a:effectLst>
                  <a:outerShdw blurRad="38100" dist="38100" dir="2700000" algn="tl">
                    <a:srgbClr val="000000">
                      <a:alpha val="43137"/>
                    </a:srgbClr>
                  </a:outerShdw>
                </a:effectLst>
              </a:rPr>
              <a:t>Tipos de formación</a:t>
            </a:r>
            <a:br>
              <a:rPr lang="es-ES" sz="4400" b="1" u="sng" dirty="0">
                <a:solidFill>
                  <a:srgbClr val="0070C0"/>
                </a:solidFill>
                <a:effectLst>
                  <a:outerShdw blurRad="38100" dist="38100" dir="2700000" algn="tl">
                    <a:srgbClr val="000000">
                      <a:alpha val="43137"/>
                    </a:srgbClr>
                  </a:outerShdw>
                </a:effectLst>
              </a:rPr>
            </a:br>
            <a:br>
              <a:rPr lang="es-ES" b="1" dirty="0"/>
            </a:br>
            <a:br>
              <a:rPr lang="es-ES" dirty="0"/>
            </a:br>
            <a:endParaRPr lang="es-ES" dirty="0"/>
          </a:p>
        </p:txBody>
      </p:sp>
      <p:sp>
        <p:nvSpPr>
          <p:cNvPr id="40962" name="Marcador de contenido 2"/>
          <p:cNvSpPr>
            <a:spLocks noGrp="1"/>
          </p:cNvSpPr>
          <p:nvPr>
            <p:ph idx="1"/>
          </p:nvPr>
        </p:nvSpPr>
        <p:spPr>
          <a:xfrm>
            <a:off x="169332" y="1276350"/>
            <a:ext cx="11127318" cy="5514271"/>
          </a:xfrm>
        </p:spPr>
        <p:txBody>
          <a:bodyPr>
            <a:normAutofit fontScale="92500"/>
          </a:bodyPr>
          <a:lstStyle/>
          <a:p>
            <a:r>
              <a:rPr lang="es-ES" altLang="es-ES" sz="2600" dirty="0"/>
              <a:t>Realización de estudios de </a:t>
            </a:r>
            <a:r>
              <a:rPr lang="es-ES" altLang="es-ES" sz="2600" b="1" dirty="0"/>
              <a:t>educación secundaria postobligatoria</a:t>
            </a:r>
            <a:r>
              <a:rPr lang="es-ES" altLang="es-ES" sz="2600" dirty="0"/>
              <a:t>, en el marco de un programa a tiempo completo, que conduzcan a la obtención de un título reconocido</a:t>
            </a:r>
          </a:p>
          <a:p>
            <a:r>
              <a:rPr lang="es-ES" altLang="es-ES" sz="2600" dirty="0"/>
              <a:t>Realización de una formación completa conducente a la </a:t>
            </a:r>
            <a:r>
              <a:rPr lang="es-ES" altLang="es-ES" sz="2600" b="1" dirty="0"/>
              <a:t>obtención de certificados profesionales de las ofertas del sistema de formación profesional de grado C, en sus niveles 1,2 y 3</a:t>
            </a:r>
            <a:endParaRPr lang="es-ES" altLang="es-ES" sz="2600" dirty="0"/>
          </a:p>
          <a:p>
            <a:r>
              <a:rPr lang="es-ES" altLang="es-ES" sz="2600" dirty="0"/>
              <a:t>Cursar la oferta presencial correspondiente a las </a:t>
            </a:r>
            <a:r>
              <a:rPr lang="es-ES" altLang="es-ES" sz="2600" b="1" dirty="0"/>
              <a:t>enseñanzas obligatorias dentro de la educación de personas adultas</a:t>
            </a:r>
            <a:endParaRPr lang="es-ES" altLang="es-ES" sz="2600" dirty="0"/>
          </a:p>
          <a:p>
            <a:r>
              <a:rPr lang="es-ES" altLang="es-ES" sz="2600" dirty="0"/>
              <a:t>En lo que se refiere a la FP, quedarán incluidos los </a:t>
            </a:r>
            <a:r>
              <a:rPr lang="es-ES" altLang="es-ES" sz="2600" b="1" dirty="0"/>
              <a:t>ciclos formativos de grado medio y los títulos de Especialista de Formación Profesional</a:t>
            </a:r>
            <a:endParaRPr lang="es-ES" altLang="es-ES" sz="2600" dirty="0"/>
          </a:p>
          <a:p>
            <a:r>
              <a:rPr lang="es-ES" altLang="es-ES" sz="2600" dirty="0"/>
              <a:t>Comprometerse a realizar una </a:t>
            </a:r>
            <a:r>
              <a:rPr lang="es-ES" altLang="es-ES" sz="2600" b="1" dirty="0"/>
              <a:t>formación promovida por los Servicios Públicos de Empleo en España y orientada al desempeño de ocupaciones incluidas en el CODC</a:t>
            </a:r>
            <a:endParaRPr lang="es-ES" altLang="es-ES" sz="2600" dirty="0"/>
          </a:p>
          <a:p>
            <a:endParaRPr lang="es-ES" altLang="es-ES" dirty="0"/>
          </a:p>
        </p:txBody>
      </p:sp>
      <p:pic>
        <p:nvPicPr>
          <p:cNvPr id="4" name="Imagen 3">
            <a:extLst>
              <a:ext uri="{FF2B5EF4-FFF2-40B4-BE49-F238E27FC236}">
                <a16:creationId xmlns:a16="http://schemas.microsoft.com/office/drawing/2014/main" id="{2413E789-7AA4-4CE5-ADD2-881CF13959E8}"/>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82191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218816" y="214921"/>
            <a:ext cx="9201024" cy="577515"/>
          </a:xfrm>
        </p:spPr>
        <p:txBody>
          <a:bodyPr>
            <a:normAutofit fontScale="90000"/>
          </a:bodyPr>
          <a:lstStyle/>
          <a:p>
            <a:r>
              <a:rPr lang="es-ES" b="1" dirty="0"/>
              <a:t>	</a:t>
            </a:r>
            <a:r>
              <a:rPr lang="es-ES" sz="4400" b="1" u="sng" dirty="0">
                <a:solidFill>
                  <a:srgbClr val="0070C0"/>
                </a:solidFill>
                <a:effectLst>
                  <a:outerShdw blurRad="38100" dist="38100" dir="2700000" algn="tl">
                    <a:srgbClr val="000000">
                      <a:alpha val="43137"/>
                    </a:srgbClr>
                  </a:outerShdw>
                </a:effectLst>
              </a:rPr>
              <a:t>Arraigo socioformativo</a:t>
            </a:r>
            <a:br>
              <a:rPr lang="es-ES" sz="4400" b="1" u="sng" dirty="0">
                <a:solidFill>
                  <a:srgbClr val="0070C0"/>
                </a:solidFill>
                <a:effectLst>
                  <a:outerShdw blurRad="38100" dist="38100" dir="2700000" algn="tl">
                    <a:srgbClr val="000000">
                      <a:alpha val="43137"/>
                    </a:srgbClr>
                  </a:outerShdw>
                </a:effectLst>
              </a:rPr>
            </a:br>
            <a:br>
              <a:rPr lang="es-ES" sz="4400" b="1" u="sng" dirty="0">
                <a:solidFill>
                  <a:srgbClr val="0070C0"/>
                </a:solidFill>
                <a:effectLst>
                  <a:outerShdw blurRad="38100" dist="38100" dir="2700000" algn="tl">
                    <a:srgbClr val="000000">
                      <a:alpha val="43137"/>
                    </a:srgbClr>
                  </a:outerShdw>
                </a:effectLst>
              </a:rPr>
            </a:br>
            <a:br>
              <a:rPr lang="es-ES" dirty="0"/>
            </a:br>
            <a:endParaRPr lang="es-ES" dirty="0"/>
          </a:p>
        </p:txBody>
      </p:sp>
      <p:sp>
        <p:nvSpPr>
          <p:cNvPr id="40962" name="Marcador de contenido 2"/>
          <p:cNvSpPr>
            <a:spLocks noGrp="1"/>
          </p:cNvSpPr>
          <p:nvPr>
            <p:ph idx="1"/>
          </p:nvPr>
        </p:nvSpPr>
        <p:spPr>
          <a:xfrm>
            <a:off x="294639" y="1298787"/>
            <a:ext cx="10971775" cy="5461355"/>
          </a:xfrm>
        </p:spPr>
        <p:txBody>
          <a:bodyPr/>
          <a:lstStyle/>
          <a:p>
            <a:r>
              <a:rPr lang="es-ES" altLang="es-ES" sz="2400" b="1" dirty="0"/>
              <a:t>DUDAS:</a:t>
            </a:r>
          </a:p>
          <a:p>
            <a:r>
              <a:rPr lang="es-ES" altLang="es-ES" sz="2400" dirty="0">
                <a:solidFill>
                  <a:srgbClr val="FF0000"/>
                </a:solidFill>
              </a:rPr>
              <a:t>¿Hay que presentar compromiso de formación, cuando el precepto habla de “estar matriculado o estar cursando? ¿sólo es posible después de la matrícula o durante el curso? </a:t>
            </a:r>
          </a:p>
          <a:p>
            <a:r>
              <a:rPr lang="es-ES" altLang="es-ES" sz="2400" dirty="0">
                <a:solidFill>
                  <a:srgbClr val="FF0000"/>
                </a:solidFill>
              </a:rPr>
              <a:t>¿Entonces, como interpretar la obligación de aportar a la OEX prueba de matrícula en plazo 3 meses desde notificación concesión, llegando incluso a la posibilidad de extinción?</a:t>
            </a:r>
          </a:p>
        </p:txBody>
      </p:sp>
      <p:pic>
        <p:nvPicPr>
          <p:cNvPr id="4" name="Imagen 3">
            <a:extLst>
              <a:ext uri="{FF2B5EF4-FFF2-40B4-BE49-F238E27FC236}">
                <a16:creationId xmlns:a16="http://schemas.microsoft.com/office/drawing/2014/main" id="{7E4D3E70-1E43-453F-A381-480C7EA4ECB3}"/>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2716674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638926" y="211756"/>
            <a:ext cx="9152898" cy="779646"/>
          </a:xfrm>
        </p:spPr>
        <p:txBody>
          <a:bodyPr>
            <a:normAutofit fontScale="90000"/>
          </a:bodyPr>
          <a:lstStyle/>
          <a:p>
            <a:r>
              <a:rPr lang="es-ES" b="1" dirty="0"/>
              <a:t>	</a:t>
            </a:r>
            <a:r>
              <a:rPr lang="es-ES" sz="4400" b="1" u="sng" dirty="0">
                <a:solidFill>
                  <a:srgbClr val="0070C0"/>
                </a:solidFill>
                <a:effectLst>
                  <a:outerShdw blurRad="38100" dist="38100" dir="2700000" algn="tl">
                    <a:srgbClr val="000000">
                      <a:alpha val="43137"/>
                    </a:srgbClr>
                  </a:outerShdw>
                </a:effectLst>
              </a:rPr>
              <a:t>Arraigo familiar</a:t>
            </a:r>
            <a:br>
              <a:rPr lang="es-ES" b="1" dirty="0"/>
            </a:br>
            <a:br>
              <a:rPr lang="es-ES" b="1" dirty="0"/>
            </a:br>
            <a:br>
              <a:rPr lang="es-ES" dirty="0"/>
            </a:br>
            <a:endParaRPr lang="es-ES" dirty="0"/>
          </a:p>
        </p:txBody>
      </p:sp>
      <p:sp>
        <p:nvSpPr>
          <p:cNvPr id="40962" name="Marcador de contenido 2"/>
          <p:cNvSpPr>
            <a:spLocks noGrp="1"/>
          </p:cNvSpPr>
          <p:nvPr>
            <p:ph idx="1"/>
          </p:nvPr>
        </p:nvSpPr>
        <p:spPr>
          <a:xfrm>
            <a:off x="193211" y="1234673"/>
            <a:ext cx="11076873" cy="5530782"/>
          </a:xfrm>
        </p:spPr>
        <p:txBody>
          <a:bodyPr>
            <a:normAutofit/>
          </a:bodyPr>
          <a:lstStyle/>
          <a:p>
            <a:r>
              <a:rPr lang="es-ES" altLang="es-ES" sz="2600" dirty="0"/>
              <a:t>1.º Ser </a:t>
            </a:r>
            <a:r>
              <a:rPr lang="es-ES" altLang="es-ES" sz="2600" b="1" u="sng" dirty="0"/>
              <a:t>padre, madre o tutor de un menor</a:t>
            </a:r>
            <a:r>
              <a:rPr lang="es-ES" altLang="es-ES" sz="2600" b="1" dirty="0"/>
              <a:t>, nacional de otro Estado miembro de la Unión Europea, del EEE o de Suiza,</a:t>
            </a:r>
            <a:r>
              <a:rPr lang="es-ES" altLang="es-ES" sz="2600" dirty="0"/>
              <a:t> siempre que al solicitar acredite residir en territorio nacional, tener a cargo al menor y convivir con éste o esté al corriente de sus </a:t>
            </a:r>
            <a:r>
              <a:rPr lang="es-ES" altLang="es-ES" sz="2600" dirty="0">
                <a:solidFill>
                  <a:srgbClr val="FF0000"/>
                </a:solidFill>
              </a:rPr>
              <a:t>obligaciones paternofiliales</a:t>
            </a:r>
          </a:p>
          <a:p>
            <a:endParaRPr lang="es-ES" altLang="es-ES" sz="2600" dirty="0"/>
          </a:p>
          <a:p>
            <a:r>
              <a:rPr lang="es-ES" altLang="es-ES" sz="2600" dirty="0"/>
              <a:t>2.º Ser </a:t>
            </a:r>
            <a:r>
              <a:rPr lang="es-ES" altLang="es-ES" sz="2600" b="1" dirty="0"/>
              <a:t>quien </a:t>
            </a:r>
            <a:r>
              <a:rPr lang="es-ES" altLang="es-ES" sz="2600" b="1" u="sng" dirty="0"/>
              <a:t>preste </a:t>
            </a:r>
            <a:r>
              <a:rPr lang="es-ES" altLang="es-ES" sz="2600" b="1" u="sng" dirty="0">
                <a:solidFill>
                  <a:srgbClr val="FF0000"/>
                </a:solidFill>
              </a:rPr>
              <a:t>apoyo</a:t>
            </a:r>
            <a:r>
              <a:rPr lang="es-ES" altLang="es-ES" sz="2600" b="1" u="sng" dirty="0"/>
              <a:t> a una persona con discapacidad</a:t>
            </a:r>
            <a:r>
              <a:rPr lang="es-ES" altLang="es-ES" sz="2600" b="1" dirty="0"/>
              <a:t>, que sea nacional de otro Estado miembro de la Unión Europea, del EEE o de Suiza, </a:t>
            </a:r>
            <a:r>
              <a:rPr lang="es-ES" altLang="es-ES" sz="2600" b="1" dirty="0">
                <a:solidFill>
                  <a:srgbClr val="FF0000"/>
                </a:solidFill>
              </a:rPr>
              <a:t>para el ejercicio de su capacidad jurídica</a:t>
            </a:r>
            <a:r>
              <a:rPr lang="es-ES" altLang="es-ES" sz="2600" b="1" dirty="0"/>
              <a:t>, siempre que la persona solicitante sea su familiar</a:t>
            </a:r>
            <a:r>
              <a:rPr lang="es-ES" altLang="es-ES" sz="2600" dirty="0"/>
              <a:t>, tenga a cargo a la persona con discapacidad y conviva con ella</a:t>
            </a:r>
          </a:p>
          <a:p>
            <a:r>
              <a:rPr lang="es-ES" altLang="es-ES" sz="2600" dirty="0">
                <a:solidFill>
                  <a:srgbClr val="FF0000"/>
                </a:solidFill>
              </a:rPr>
              <a:t>Ley 8/2021 ?</a:t>
            </a:r>
          </a:p>
        </p:txBody>
      </p:sp>
      <p:pic>
        <p:nvPicPr>
          <p:cNvPr id="4" name="Imagen 3">
            <a:extLst>
              <a:ext uri="{FF2B5EF4-FFF2-40B4-BE49-F238E27FC236}">
                <a16:creationId xmlns:a16="http://schemas.microsoft.com/office/drawing/2014/main" id="{BCC981C5-528D-4F46-A354-FC0E9674AFE3}"/>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353882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a:xfrm>
            <a:off x="3090544" y="-167640"/>
            <a:ext cx="3484881" cy="1097280"/>
          </a:xfrm>
        </p:spPr>
        <p:txBody>
          <a:bodyPr>
            <a:normAutofit fontScale="90000"/>
          </a:bodyPr>
          <a:lstStyle/>
          <a:p>
            <a:pPr eaLnBrk="1" hangingPunct="1"/>
            <a:r>
              <a:rPr lang="es-ES" b="1" dirty="0">
                <a:solidFill>
                  <a:srgbClr val="0070C0"/>
                </a:solidFill>
                <a:effectLst>
                  <a:outerShdw blurRad="38100" dist="38100" dir="2700000" algn="tl">
                    <a:srgbClr val="000000">
                      <a:alpha val="43137"/>
                    </a:srgbClr>
                  </a:outerShdw>
                </a:effectLst>
              </a:rPr>
              <a:t>			</a:t>
            </a:r>
            <a:r>
              <a:rPr lang="es-ES" sz="4000" b="1" dirty="0">
                <a:solidFill>
                  <a:srgbClr val="0070C0"/>
                </a:solidFill>
                <a:effectLst>
                  <a:outerShdw blurRad="38100" dist="38100" dir="2700000" algn="tl">
                    <a:srgbClr val="000000">
                      <a:alpha val="43137"/>
                    </a:srgbClr>
                  </a:outerShdw>
                </a:effectLst>
              </a:rPr>
              <a:t>Beneficiarios</a:t>
            </a:r>
            <a:r>
              <a:rPr lang="es-ES" dirty="0">
                <a:solidFill>
                  <a:srgbClr val="0070C0"/>
                </a:solidFill>
              </a:rPr>
              <a:t> </a:t>
            </a:r>
          </a:p>
        </p:txBody>
      </p:sp>
      <p:sp>
        <p:nvSpPr>
          <p:cNvPr id="23554" name="Marcador de contenido 2"/>
          <p:cNvSpPr>
            <a:spLocks noGrp="1"/>
          </p:cNvSpPr>
          <p:nvPr>
            <p:ph idx="1"/>
          </p:nvPr>
        </p:nvSpPr>
        <p:spPr>
          <a:xfrm>
            <a:off x="558801" y="1193801"/>
            <a:ext cx="10070050" cy="5376332"/>
          </a:xfrm>
        </p:spPr>
        <p:txBody>
          <a:bodyPr>
            <a:normAutofit/>
          </a:bodyPr>
          <a:lstStyle/>
          <a:p>
            <a:pPr eaLnBrk="1" hangingPunct="1"/>
            <a:r>
              <a:rPr lang="es-ES" sz="2400" dirty="0"/>
              <a:t>Artículo 125.1: </a:t>
            </a:r>
            <a:r>
              <a:rPr lang="es-ES" sz="2400" i="1" dirty="0"/>
              <a:t>“Las personas extranjeras que se encuentren en España, </a:t>
            </a:r>
            <a:r>
              <a:rPr lang="es-ES" sz="2400" b="1" i="1" dirty="0">
                <a:solidFill>
                  <a:srgbClr val="0070C0"/>
                </a:solidFill>
              </a:rPr>
              <a:t>cuando existan vínculos con el lugar en el que residen, ya sean de tipo económico, social, familiar, laboral o formativo</a:t>
            </a:r>
            <a:r>
              <a:rPr lang="es-ES" sz="2400" i="1" dirty="0"/>
              <a:t>, siempre que cumplan con los requisitos establecidos en los artículos 126 y 127”</a:t>
            </a:r>
          </a:p>
          <a:p>
            <a:pPr eaLnBrk="1" hangingPunct="1"/>
            <a:endParaRPr lang="es-ES" sz="2400" dirty="0"/>
          </a:p>
          <a:p>
            <a:pPr eaLnBrk="1" hangingPunct="1"/>
            <a:r>
              <a:rPr lang="es-ES" sz="2400" dirty="0"/>
              <a:t>STS 303/2020, de 2 de marzo: “El criterio de arraigo se ha configurado, como la </a:t>
            </a:r>
            <a:r>
              <a:rPr lang="es-ES" sz="2400" b="1" dirty="0"/>
              <a:t>existencia de vínculos que unen al extranjero recurrente con el lugar en que reside, ya sean de tipo económico, social, familiar, laboral, académico o de otro tipo </a:t>
            </a:r>
            <a:r>
              <a:rPr lang="es-ES" sz="2400" dirty="0"/>
              <a:t>y que sean relevantes para apreciar el interés del recurrente en residir en el país y determinen la prevalencia de tal interés particular para la concesión del permiso de residencia temporal solicitado"</a:t>
            </a:r>
          </a:p>
          <a:p>
            <a:pPr eaLnBrk="1" hangingPunct="1"/>
            <a:endParaRPr lang="es-ES" sz="2800" dirty="0"/>
          </a:p>
        </p:txBody>
      </p:sp>
      <p:pic>
        <p:nvPicPr>
          <p:cNvPr id="4" name="Imagen 3">
            <a:extLst>
              <a:ext uri="{FF2B5EF4-FFF2-40B4-BE49-F238E27FC236}">
                <a16:creationId xmlns:a16="http://schemas.microsoft.com/office/drawing/2014/main" id="{DDE3B302-2BA9-444E-A9DC-84C7145C3CC4}"/>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271254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3222" y="140370"/>
            <a:ext cx="8446401" cy="731520"/>
          </a:xfrm>
        </p:spPr>
        <p:txBody>
          <a:bodyPr>
            <a:normAutofit/>
          </a:bodyPr>
          <a:lstStyle/>
          <a:p>
            <a:r>
              <a:rPr lang="es-ES" b="1" dirty="0">
                <a:cs typeface="Arial" panose="020B0604020202020204" pitchFamily="34" charset="0"/>
              </a:rPr>
              <a:t>   </a:t>
            </a:r>
            <a:r>
              <a:rPr lang="es-ES" b="1" u="sng" dirty="0">
                <a:solidFill>
                  <a:srgbClr val="0070C0"/>
                </a:solidFill>
                <a:effectLst>
                  <a:outerShdw blurRad="38100" dist="38100" dir="2700000" algn="tl">
                    <a:srgbClr val="000000">
                      <a:alpha val="43137"/>
                    </a:srgbClr>
                  </a:outerShdw>
                </a:effectLst>
                <a:cs typeface="Arial" panose="020B0604020202020204" pitchFamily="34" charset="0"/>
              </a:rPr>
              <a:t>Autorización de trabajo</a:t>
            </a:r>
            <a:endParaRPr lang="es-ES" u="sng" dirty="0">
              <a:solidFill>
                <a:srgbClr val="0070C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376487" y="981779"/>
            <a:ext cx="10834437" cy="5876221"/>
          </a:xfrm>
        </p:spPr>
        <p:txBody>
          <a:bodyPr/>
          <a:lstStyle/>
          <a:p>
            <a:pPr eaLnBrk="1" hangingPunct="1"/>
            <a:r>
              <a:rPr lang="es-ES" sz="2400" dirty="0">
                <a:solidFill>
                  <a:schemeClr val="tx1"/>
                </a:solidFill>
              </a:rPr>
              <a:t>La concesión de una autorización por arraigo </a:t>
            </a:r>
            <a:r>
              <a:rPr lang="es-ES" sz="2400" dirty="0">
                <a:solidFill>
                  <a:srgbClr val="FF0000"/>
                </a:solidFill>
              </a:rPr>
              <a:t>(todas!!) </a:t>
            </a:r>
            <a:r>
              <a:rPr lang="es-ES" sz="2400" dirty="0">
                <a:solidFill>
                  <a:schemeClr val="tx1"/>
                </a:solidFill>
              </a:rPr>
              <a:t>lleva aparejada una </a:t>
            </a:r>
            <a:r>
              <a:rPr lang="es-ES" sz="2400" u="sng" dirty="0">
                <a:solidFill>
                  <a:schemeClr val="tx1"/>
                </a:solidFill>
              </a:rPr>
              <a:t>autorización de trabajo por cuenta propia o ajena</a:t>
            </a:r>
            <a:r>
              <a:rPr lang="es-ES" sz="2400" dirty="0">
                <a:solidFill>
                  <a:schemeClr val="tx1"/>
                </a:solidFill>
              </a:rPr>
              <a:t> en España sin limitación de ámbito geográfico y ocupación durante la vigencia de aquélla, con las siguientes excepciones:</a:t>
            </a:r>
          </a:p>
          <a:p>
            <a:pPr eaLnBrk="1" hangingPunct="1"/>
            <a:endParaRPr lang="es-ES" sz="2400" dirty="0">
              <a:solidFill>
                <a:schemeClr val="bg2">
                  <a:lumMod val="50000"/>
                </a:schemeClr>
              </a:solidFill>
            </a:endParaRPr>
          </a:p>
          <a:p>
            <a:pPr lvl="1"/>
            <a:r>
              <a:rPr lang="es-ES" sz="2200" dirty="0">
                <a:solidFill>
                  <a:schemeClr val="tx1"/>
                </a:solidFill>
              </a:rPr>
              <a:t>a) La que se conceda a las personas que no hayan cumplido la edad mínima de admisión al trabajo</a:t>
            </a:r>
          </a:p>
          <a:p>
            <a:pPr lvl="1"/>
            <a:r>
              <a:rPr lang="es-ES" sz="2200" dirty="0">
                <a:solidFill>
                  <a:schemeClr val="tx1"/>
                </a:solidFill>
              </a:rPr>
              <a:t>b) La que se conceda por arraigo socioformativo que habilitará para trabajar por cuenta ajena un máximo de 30 horas/semana en cómputo global (pudiéndose calcular sobre la duración total del contrato laboral), remuneradas como mínimo con el SMI o el salario establecido, en su caso, en el convenio colectivo aplicable, en el momento de la solicitud en proporción a la jornada trabajada</a:t>
            </a:r>
            <a:endParaRPr lang="es-ES" sz="2200" b="1" dirty="0">
              <a:solidFill>
                <a:schemeClr val="tx1"/>
              </a:solidFill>
            </a:endParaRPr>
          </a:p>
        </p:txBody>
      </p:sp>
      <p:pic>
        <p:nvPicPr>
          <p:cNvPr id="4" name="Imagen 3">
            <a:extLst>
              <a:ext uri="{FF2B5EF4-FFF2-40B4-BE49-F238E27FC236}">
                <a16:creationId xmlns:a16="http://schemas.microsoft.com/office/drawing/2014/main" id="{DFD37EBB-354D-4A8E-AE65-277528FDC594}"/>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111956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4918" y="246749"/>
            <a:ext cx="8436775" cy="577515"/>
          </a:xfrm>
        </p:spPr>
        <p:txBody>
          <a:bodyPr>
            <a:normAutofit fontScale="90000"/>
          </a:bodyPr>
          <a:lstStyle/>
          <a:p>
            <a:r>
              <a:rPr lang="es-ES" b="1" dirty="0">
                <a:cs typeface="Arial" panose="020B0604020202020204" pitchFamily="34" charset="0"/>
              </a:rPr>
              <a:t>   </a:t>
            </a:r>
            <a:r>
              <a:rPr lang="es-ES" sz="4000" b="1" u="sng" dirty="0">
                <a:solidFill>
                  <a:srgbClr val="0070C0"/>
                </a:solidFill>
                <a:effectLst>
                  <a:outerShdw blurRad="38100" dist="38100" dir="2700000" algn="tl">
                    <a:srgbClr val="000000">
                      <a:alpha val="43137"/>
                    </a:srgbClr>
                  </a:outerShdw>
                </a:effectLst>
                <a:cs typeface="Arial" panose="020B0604020202020204" pitchFamily="34" charset="0"/>
              </a:rPr>
              <a:t>Documentación/ Procedimiento</a:t>
            </a:r>
            <a:endParaRPr lang="es-ES" sz="4000" b="1" u="sng" dirty="0">
              <a:solidFill>
                <a:srgbClr val="0070C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578841" y="994260"/>
            <a:ext cx="11109776" cy="6477802"/>
          </a:xfrm>
        </p:spPr>
        <p:txBody>
          <a:bodyPr>
            <a:normAutofit/>
          </a:bodyPr>
          <a:lstStyle/>
          <a:p>
            <a:pPr eaLnBrk="1" hangingPunct="1"/>
            <a:r>
              <a:rPr lang="es-ES" sz="2400" dirty="0">
                <a:solidFill>
                  <a:schemeClr val="tx1"/>
                </a:solidFill>
              </a:rPr>
              <a:t>Modelo de solicitud. Presentación personal</a:t>
            </a:r>
          </a:p>
          <a:p>
            <a:pPr eaLnBrk="1" hangingPunct="1"/>
            <a:r>
              <a:rPr lang="es-ES" sz="2400" dirty="0">
                <a:solidFill>
                  <a:schemeClr val="tx1"/>
                </a:solidFill>
              </a:rPr>
              <a:t>Copia completa: pasaporte en vigor, cédula de inscripción o título de viaje en vigor</a:t>
            </a:r>
          </a:p>
          <a:p>
            <a:pPr eaLnBrk="1" hangingPunct="1"/>
            <a:r>
              <a:rPr lang="es-ES" sz="2400" dirty="0">
                <a:solidFill>
                  <a:schemeClr val="tx1"/>
                </a:solidFill>
              </a:rPr>
              <a:t>Acreditación de la permanencia en España</a:t>
            </a:r>
          </a:p>
          <a:p>
            <a:pPr eaLnBrk="1" hangingPunct="1"/>
            <a:r>
              <a:rPr lang="es-ES" sz="2400" dirty="0">
                <a:solidFill>
                  <a:schemeClr val="tx1"/>
                </a:solidFill>
              </a:rPr>
              <a:t>Justificación de su situación: contrato de trabajo; matrícula de un centro de formación, acreditación de ingresos...</a:t>
            </a:r>
          </a:p>
          <a:p>
            <a:pPr eaLnBrk="1" hangingPunct="1"/>
            <a:r>
              <a:rPr lang="es-ES" sz="2400" dirty="0">
                <a:solidFill>
                  <a:schemeClr val="tx1"/>
                </a:solidFill>
              </a:rPr>
              <a:t>Informe policiales: no denegación automática. Valoración casuística y circunstanciada de amenaza OP, SP, SP</a:t>
            </a:r>
          </a:p>
          <a:p>
            <a:pPr eaLnBrk="1" hangingPunct="1"/>
            <a:r>
              <a:rPr lang="es-ES" sz="2400" dirty="0">
                <a:solidFill>
                  <a:schemeClr val="tx1"/>
                </a:solidFill>
              </a:rPr>
              <a:t>Certificado de antecedentes penales. Excepción</a:t>
            </a:r>
            <a:r>
              <a:rPr lang="es-ES" sz="2800" dirty="0">
                <a:solidFill>
                  <a:schemeClr val="tx1"/>
                </a:solidFill>
              </a:rPr>
              <a:t>:</a:t>
            </a:r>
          </a:p>
          <a:p>
            <a:pPr lvl="1"/>
            <a:r>
              <a:rPr lang="es-ES" sz="2000" dirty="0">
                <a:solidFill>
                  <a:schemeClr val="tx1"/>
                </a:solidFill>
              </a:rPr>
              <a:t>Permanencia continuada en España 5 años inmediatamente anteriores</a:t>
            </a:r>
          </a:p>
          <a:p>
            <a:pPr lvl="1"/>
            <a:r>
              <a:rPr lang="es-ES" sz="2000" dirty="0">
                <a:solidFill>
                  <a:schemeClr val="tx1"/>
                </a:solidFill>
              </a:rPr>
              <a:t>Haber presentado certificado en solicitud en 5 años anteriores sin ausencias </a:t>
            </a:r>
          </a:p>
          <a:p>
            <a:pPr eaLnBrk="1" hangingPunct="1"/>
            <a:r>
              <a:rPr lang="es-ES" sz="2400" dirty="0">
                <a:solidFill>
                  <a:schemeClr val="tx1"/>
                </a:solidFill>
              </a:rPr>
              <a:t>Informe sobre la integración social de la persona extranjera</a:t>
            </a:r>
            <a:endParaRPr lang="es-ES" sz="2400" b="1" dirty="0">
              <a:solidFill>
                <a:schemeClr val="tx1"/>
              </a:solidFill>
            </a:endParaRPr>
          </a:p>
          <a:p>
            <a:pPr eaLnBrk="1" hangingPunct="1"/>
            <a:r>
              <a:rPr lang="es-ES" sz="2400" dirty="0">
                <a:solidFill>
                  <a:schemeClr val="tx1"/>
                </a:solidFill>
              </a:rPr>
              <a:t>Justificante del abono de la tasa</a:t>
            </a:r>
          </a:p>
        </p:txBody>
      </p:sp>
      <p:pic>
        <p:nvPicPr>
          <p:cNvPr id="4" name="Imagen 3">
            <a:extLst>
              <a:ext uri="{FF2B5EF4-FFF2-40B4-BE49-F238E27FC236}">
                <a16:creationId xmlns:a16="http://schemas.microsoft.com/office/drawing/2014/main" id="{CC843A19-B4AC-482D-AF06-7013A2089194}"/>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112760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2401358" y="313886"/>
            <a:ext cx="9431401" cy="931179"/>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Prórroga de Autorización residencia temporal por CCEE art. 132</a:t>
            </a: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241105" y="1728131"/>
            <a:ext cx="10807895" cy="4999840"/>
          </a:xfrm>
        </p:spPr>
        <p:txBody>
          <a:bodyPr>
            <a:normAutofit/>
          </a:bodyPr>
          <a:lstStyle/>
          <a:p>
            <a:r>
              <a:rPr lang="es-ES" sz="2400" dirty="0">
                <a:solidFill>
                  <a:schemeClr val="tx1"/>
                </a:solidFill>
              </a:rPr>
              <a:t>la posibilidad de prorrogar las autorizaciones de residencia temporal por razones excepcionales ya fue admitida por </a:t>
            </a:r>
            <a:r>
              <a:rPr lang="es-ES" sz="2400" b="1" dirty="0">
                <a:solidFill>
                  <a:schemeClr val="tx1"/>
                </a:solidFill>
              </a:rPr>
              <a:t>STS, Sección 5ª, </a:t>
            </a:r>
            <a:r>
              <a:rPr lang="es-ES" sz="2400" b="1" dirty="0" err="1">
                <a:solidFill>
                  <a:schemeClr val="tx1"/>
                </a:solidFill>
              </a:rPr>
              <a:t>nº</a:t>
            </a:r>
            <a:r>
              <a:rPr lang="es-ES" sz="2400" b="1" dirty="0">
                <a:solidFill>
                  <a:schemeClr val="tx1"/>
                </a:solidFill>
              </a:rPr>
              <a:t> 702/2019, de 27 de mayo de 2019 (recurso de casación 4461/2017):</a:t>
            </a:r>
            <a:endParaRPr lang="es-ES" sz="2400" dirty="0">
              <a:solidFill>
                <a:schemeClr val="tx1"/>
              </a:solidFill>
            </a:endParaRPr>
          </a:p>
          <a:p>
            <a:r>
              <a:rPr lang="es-ES" sz="2400" i="1" dirty="0">
                <a:solidFill>
                  <a:schemeClr val="tx1"/>
                </a:solidFill>
              </a:rPr>
              <a:t>“En consecuencia con lo hasta aquí expuesto, la respuesta a la cuestión planteada en el auto de admisión del recurso no puede ser otra que la de afirmar que </a:t>
            </a:r>
            <a:r>
              <a:rPr lang="es-ES" sz="2400" i="1" u="sng" dirty="0">
                <a:solidFill>
                  <a:schemeClr val="tx1"/>
                </a:solidFill>
              </a:rPr>
              <a:t>las autorizaciones de residencia temporal por razones excepcionales son susceptibles de prórroga</a:t>
            </a:r>
            <a:r>
              <a:rPr lang="es-ES" sz="2400" i="1" dirty="0">
                <a:solidFill>
                  <a:schemeClr val="tx1"/>
                </a:solidFill>
              </a:rPr>
              <a:t>, aun cuando ello suponga el transcurso en tal situación por más de un año, y ello con independencia de que el titular de esas autorizaciones pueda solicitar la autorización de residencia o de residencia y trabajo si concurren las circunstancias para ello”</a:t>
            </a:r>
          </a:p>
        </p:txBody>
      </p:sp>
      <p:pic>
        <p:nvPicPr>
          <p:cNvPr id="4" name="Imagen 3">
            <a:extLst>
              <a:ext uri="{FF2B5EF4-FFF2-40B4-BE49-F238E27FC236}">
                <a16:creationId xmlns:a16="http://schemas.microsoft.com/office/drawing/2014/main" id="{B5D6F2C1-454F-4AD7-8C81-F5B8B7E06D72}"/>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102769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2326639" y="381000"/>
            <a:ext cx="9431401" cy="931179"/>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Prórroga de Autorización residencia temporal por CCEE art. 132</a:t>
            </a: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274661" y="1728131"/>
            <a:ext cx="11033699" cy="4999840"/>
          </a:xfrm>
        </p:spPr>
        <p:txBody>
          <a:bodyPr>
            <a:normAutofit/>
          </a:bodyPr>
          <a:lstStyle/>
          <a:p>
            <a:r>
              <a:rPr lang="es-ES" sz="2800" dirty="0">
                <a:solidFill>
                  <a:schemeClr val="tx1"/>
                </a:solidFill>
              </a:rPr>
              <a:t>Prórroga </a:t>
            </a:r>
            <a:r>
              <a:rPr lang="es-ES" sz="2800" u="sng" dirty="0">
                <a:solidFill>
                  <a:schemeClr val="tx1"/>
                </a:solidFill>
              </a:rPr>
              <a:t>en todos los casos de </a:t>
            </a:r>
            <a:r>
              <a:rPr lang="es-ES" sz="2800" u="sng" dirty="0" err="1">
                <a:solidFill>
                  <a:schemeClr val="tx1"/>
                </a:solidFill>
              </a:rPr>
              <a:t>Aut</a:t>
            </a:r>
            <a:r>
              <a:rPr lang="es-ES" sz="2800" u="sng" dirty="0">
                <a:solidFill>
                  <a:schemeClr val="tx1"/>
                </a:solidFill>
              </a:rPr>
              <a:t> CCEE </a:t>
            </a:r>
            <a:r>
              <a:rPr lang="es-ES" sz="2800" i="1" u="sng" dirty="0">
                <a:solidFill>
                  <a:srgbClr val="0070C0"/>
                </a:solidFill>
              </a:rPr>
              <a:t>“las Autorizaciones”</a:t>
            </a:r>
          </a:p>
          <a:p>
            <a:r>
              <a:rPr lang="es-ES" sz="2800" dirty="0">
                <a:solidFill>
                  <a:schemeClr val="tx1"/>
                </a:solidFill>
              </a:rPr>
              <a:t>Ya no se distingue </a:t>
            </a:r>
            <a:r>
              <a:rPr lang="es-ES" sz="2800" dirty="0" err="1">
                <a:solidFill>
                  <a:schemeClr val="tx1"/>
                </a:solidFill>
              </a:rPr>
              <a:t>Aut</a:t>
            </a:r>
            <a:r>
              <a:rPr lang="es-ES" sz="2800" dirty="0">
                <a:solidFill>
                  <a:schemeClr val="tx1"/>
                </a:solidFill>
              </a:rPr>
              <a:t> concedida por SES y por razones de PI</a:t>
            </a:r>
          </a:p>
          <a:p>
            <a:r>
              <a:rPr lang="es-ES" sz="2800" dirty="0">
                <a:solidFill>
                  <a:schemeClr val="tx1"/>
                </a:solidFill>
              </a:rPr>
              <a:t>Vigencia de 1 año (por su “</a:t>
            </a:r>
            <a:r>
              <a:rPr lang="es-ES" sz="2800" i="1" dirty="0">
                <a:solidFill>
                  <a:schemeClr val="tx1"/>
                </a:solidFill>
              </a:rPr>
              <a:t>carácter excepcional”</a:t>
            </a:r>
            <a:r>
              <a:rPr lang="es-ES" sz="2800" dirty="0">
                <a:solidFill>
                  <a:schemeClr val="tx1"/>
                </a:solidFill>
              </a:rPr>
              <a:t>), excepto arraigo familiar: 5 años</a:t>
            </a:r>
          </a:p>
          <a:p>
            <a:r>
              <a:rPr lang="es-ES" sz="2800" dirty="0">
                <a:solidFill>
                  <a:schemeClr val="tx1"/>
                </a:solidFill>
              </a:rPr>
              <a:t>Número de prórrogas: Solo 1 prórroga</a:t>
            </a:r>
          </a:p>
          <a:p>
            <a:r>
              <a:rPr lang="es-ES" sz="2800" dirty="0">
                <a:solidFill>
                  <a:schemeClr val="tx1"/>
                </a:solidFill>
              </a:rPr>
              <a:t>En los casos de Residencia temporal por Razones humanitarias </a:t>
            </a:r>
            <a:r>
              <a:rPr lang="es-ES" sz="2800" b="1" dirty="0">
                <a:solidFill>
                  <a:schemeClr val="tx1"/>
                </a:solidFill>
                <a:effectLst>
                  <a:outerShdw blurRad="38100" dist="38100" dir="2700000" algn="tl">
                    <a:srgbClr val="000000">
                      <a:alpha val="43137"/>
                    </a:srgbClr>
                  </a:outerShdw>
                </a:effectLst>
              </a:rPr>
              <a:t>Enfermedad Sobrevenida</a:t>
            </a:r>
            <a:r>
              <a:rPr lang="es-ES" sz="2800" dirty="0">
                <a:solidFill>
                  <a:schemeClr val="tx1"/>
                </a:solidFill>
              </a:rPr>
              <a:t>: </a:t>
            </a:r>
            <a:r>
              <a:rPr lang="es-ES" sz="2800" b="1" u="sng" dirty="0">
                <a:solidFill>
                  <a:schemeClr val="tx1"/>
                </a:solidFill>
              </a:rPr>
              <a:t>prórrogas sucesivas</a:t>
            </a:r>
            <a:r>
              <a:rPr lang="es-ES" sz="2800" b="1" dirty="0">
                <a:solidFill>
                  <a:schemeClr val="tx1"/>
                </a:solidFill>
              </a:rPr>
              <a:t> </a:t>
            </a:r>
            <a:r>
              <a:rPr lang="es-ES" sz="2800" dirty="0">
                <a:solidFill>
                  <a:schemeClr val="tx1"/>
                </a:solidFill>
              </a:rPr>
              <a:t>de 1 año siempre que sea necesario para completar el tratamiento</a:t>
            </a:r>
          </a:p>
          <a:p>
            <a:r>
              <a:rPr lang="es-ES" sz="2800" dirty="0">
                <a:solidFill>
                  <a:schemeClr val="tx1"/>
                </a:solidFill>
              </a:rPr>
              <a:t>En los casos de </a:t>
            </a:r>
            <a:r>
              <a:rPr lang="es-ES" sz="2800" b="1" dirty="0">
                <a:solidFill>
                  <a:schemeClr val="tx1"/>
                </a:solidFill>
              </a:rPr>
              <a:t>concesión por </a:t>
            </a:r>
            <a:r>
              <a:rPr lang="es-ES" sz="2800" b="1" dirty="0">
                <a:solidFill>
                  <a:schemeClr val="tx1"/>
                </a:solidFill>
                <a:effectLst>
                  <a:outerShdw blurRad="38100" dist="38100" dir="2700000" algn="tl">
                    <a:srgbClr val="000000">
                      <a:alpha val="43137"/>
                    </a:srgbClr>
                  </a:outerShdw>
                </a:effectLst>
              </a:rPr>
              <a:t>SES</a:t>
            </a:r>
            <a:r>
              <a:rPr lang="es-ES" sz="2800" dirty="0">
                <a:solidFill>
                  <a:schemeClr val="tx1"/>
                </a:solidFill>
              </a:rPr>
              <a:t>: </a:t>
            </a:r>
            <a:r>
              <a:rPr lang="es-ES" sz="2800" b="1" u="sng" dirty="0">
                <a:solidFill>
                  <a:schemeClr val="tx1"/>
                </a:solidFill>
              </a:rPr>
              <a:t>prorrogas sucesivas 1 año </a:t>
            </a:r>
            <a:r>
              <a:rPr lang="es-ES" sz="2800" dirty="0">
                <a:solidFill>
                  <a:schemeClr val="tx1"/>
                </a:solidFill>
              </a:rPr>
              <a:t>si persisten razones por las que se concedió</a:t>
            </a:r>
          </a:p>
          <a:p>
            <a:endParaRPr lang="es-ES" sz="2400" dirty="0">
              <a:solidFill>
                <a:schemeClr val="tx1"/>
              </a:solidFill>
            </a:endParaRPr>
          </a:p>
        </p:txBody>
      </p:sp>
      <p:pic>
        <p:nvPicPr>
          <p:cNvPr id="4" name="Imagen 3">
            <a:extLst>
              <a:ext uri="{FF2B5EF4-FFF2-40B4-BE49-F238E27FC236}">
                <a16:creationId xmlns:a16="http://schemas.microsoft.com/office/drawing/2014/main" id="{6C0C4F5E-1531-441D-ACAA-C92F2DB8D68C}"/>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402140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2326639" y="196441"/>
            <a:ext cx="9431401" cy="931179"/>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Prórroga de Autorización residencia temporal por CCEE art. 132 Requisitos específicos:</a:t>
            </a: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0" y="1493241"/>
            <a:ext cx="11220450" cy="5364760"/>
          </a:xfrm>
        </p:spPr>
        <p:txBody>
          <a:bodyPr>
            <a:normAutofit/>
          </a:bodyPr>
          <a:lstStyle/>
          <a:p>
            <a:r>
              <a:rPr lang="es-ES" sz="2400" i="1" dirty="0">
                <a:solidFill>
                  <a:schemeClr val="tx1"/>
                </a:solidFill>
              </a:rPr>
              <a:t>a) </a:t>
            </a:r>
            <a:r>
              <a:rPr lang="es-ES" sz="2400" b="1" i="1" dirty="0">
                <a:solidFill>
                  <a:schemeClr val="tx1"/>
                </a:solidFill>
                <a:effectLst>
                  <a:outerShdw blurRad="38100" dist="38100" dir="2700000" algn="tl">
                    <a:srgbClr val="000000">
                      <a:alpha val="43137"/>
                    </a:srgbClr>
                  </a:outerShdw>
                </a:effectLst>
              </a:rPr>
              <a:t>La prórroga </a:t>
            </a:r>
            <a:r>
              <a:rPr lang="es-ES" sz="2400" i="1" dirty="0">
                <a:solidFill>
                  <a:schemeClr val="tx1"/>
                </a:solidFill>
              </a:rPr>
              <a:t>de la autorización concedida </a:t>
            </a:r>
            <a:r>
              <a:rPr lang="es-ES" sz="2400" i="1" cap="all" dirty="0">
                <a:solidFill>
                  <a:schemeClr val="tx1"/>
                </a:solidFill>
              </a:rPr>
              <a:t>por </a:t>
            </a:r>
            <a:r>
              <a:rPr lang="es-ES" sz="2400" i="1" cap="all" dirty="0">
                <a:solidFill>
                  <a:srgbClr val="C00000"/>
                </a:solidFill>
              </a:rPr>
              <a:t>arraigo de segunda oportunidad, sociolaboral o social,</a:t>
            </a:r>
            <a:r>
              <a:rPr lang="es-ES" sz="2400" i="1" dirty="0">
                <a:solidFill>
                  <a:srgbClr val="C00000"/>
                </a:solidFill>
              </a:rPr>
              <a:t> </a:t>
            </a:r>
            <a:r>
              <a:rPr lang="es-ES" sz="2400" i="1" dirty="0">
                <a:solidFill>
                  <a:schemeClr val="tx1"/>
                </a:solidFill>
              </a:rPr>
              <a:t>estará condicionada al </a:t>
            </a:r>
            <a:r>
              <a:rPr lang="es-ES" sz="2400" i="1" u="sng" dirty="0">
                <a:solidFill>
                  <a:schemeClr val="tx1"/>
                </a:solidFill>
              </a:rPr>
              <a:t>cumplimiento de sus requisitos </a:t>
            </a:r>
            <a:r>
              <a:rPr lang="es-ES" sz="2400" i="1" dirty="0">
                <a:solidFill>
                  <a:schemeClr val="tx1"/>
                </a:solidFill>
              </a:rPr>
              <a:t>y a la prueba de encontrarse en situación de </a:t>
            </a:r>
            <a:r>
              <a:rPr lang="es-ES" sz="2400" i="1" u="sng" dirty="0">
                <a:solidFill>
                  <a:schemeClr val="tx1"/>
                </a:solidFill>
              </a:rPr>
              <a:t>búsqueda activa de empleo y debidamente inscrito en el servicio público de empleo.</a:t>
            </a:r>
          </a:p>
          <a:p>
            <a:endParaRPr lang="es-ES" sz="2400" i="1" dirty="0">
              <a:solidFill>
                <a:schemeClr val="accent1"/>
              </a:solidFill>
            </a:endParaRPr>
          </a:p>
          <a:p>
            <a:r>
              <a:rPr lang="es-ES" sz="2400" i="1" dirty="0">
                <a:solidFill>
                  <a:schemeClr val="tx1"/>
                </a:solidFill>
              </a:rPr>
              <a:t>b) </a:t>
            </a:r>
            <a:r>
              <a:rPr lang="es-ES" sz="2400" b="1" i="1" dirty="0">
                <a:solidFill>
                  <a:schemeClr val="tx1"/>
                </a:solidFill>
                <a:effectLst>
                  <a:outerShdw blurRad="38100" dist="38100" dir="2700000" algn="tl">
                    <a:srgbClr val="000000">
                      <a:alpha val="43137"/>
                    </a:srgbClr>
                  </a:outerShdw>
                </a:effectLst>
              </a:rPr>
              <a:t>La prórroga </a:t>
            </a:r>
            <a:r>
              <a:rPr lang="es-ES" sz="2400" i="1" dirty="0">
                <a:solidFill>
                  <a:schemeClr val="tx1"/>
                </a:solidFill>
              </a:rPr>
              <a:t>de la autorización concedida por </a:t>
            </a:r>
            <a:r>
              <a:rPr lang="es-ES" sz="2400" i="1" cap="all" dirty="0">
                <a:solidFill>
                  <a:srgbClr val="C00000"/>
                </a:solidFill>
              </a:rPr>
              <a:t>arraigo socioformativo </a:t>
            </a:r>
            <a:r>
              <a:rPr lang="es-ES" sz="2400" i="1" dirty="0">
                <a:solidFill>
                  <a:schemeClr val="tx1"/>
                </a:solidFill>
              </a:rPr>
              <a:t>estará condicionada al informe del centro correspondiente que certifique </a:t>
            </a:r>
            <a:r>
              <a:rPr lang="es-ES" sz="2400" i="1" u="sng" dirty="0">
                <a:solidFill>
                  <a:schemeClr val="tx1"/>
                </a:solidFill>
              </a:rPr>
              <a:t>la promoción </a:t>
            </a:r>
            <a:r>
              <a:rPr lang="es-ES" sz="2400" i="1" dirty="0">
                <a:solidFill>
                  <a:schemeClr val="tx1"/>
                </a:solidFill>
              </a:rPr>
              <a:t>al segundo curso, en el caso de los ciclos formativos de grado básico o grado medio. En el supuesto de que se hubiera terminado la formación antes de finalizar el año, la prórroga se condicionará a la prueba del </a:t>
            </a:r>
            <a:r>
              <a:rPr lang="es-ES" sz="2400" i="1" u="sng" dirty="0">
                <a:solidFill>
                  <a:schemeClr val="tx1"/>
                </a:solidFill>
              </a:rPr>
              <a:t>título o certificado </a:t>
            </a:r>
            <a:r>
              <a:rPr lang="es-ES" sz="2400" i="1" dirty="0">
                <a:solidFill>
                  <a:schemeClr val="tx1"/>
                </a:solidFill>
              </a:rPr>
              <a:t>obtenido y a encontrase en situación de </a:t>
            </a:r>
            <a:r>
              <a:rPr lang="es-ES" sz="2400" i="1" u="sng" dirty="0">
                <a:solidFill>
                  <a:schemeClr val="tx1"/>
                </a:solidFill>
              </a:rPr>
              <a:t>búsqueda activa de empleo y debidamente inscrito en el servicio público de empleo.</a:t>
            </a:r>
          </a:p>
          <a:p>
            <a:endParaRPr lang="es-ES" sz="2400" i="1" dirty="0">
              <a:solidFill>
                <a:schemeClr val="accent1"/>
              </a:solidFill>
            </a:endParaRPr>
          </a:p>
        </p:txBody>
      </p:sp>
      <p:pic>
        <p:nvPicPr>
          <p:cNvPr id="4" name="Imagen 3">
            <a:extLst>
              <a:ext uri="{FF2B5EF4-FFF2-40B4-BE49-F238E27FC236}">
                <a16:creationId xmlns:a16="http://schemas.microsoft.com/office/drawing/2014/main" id="{1D604D51-B977-4786-BA6A-258D0D7A6817}"/>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81300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2326639" y="381000"/>
            <a:ext cx="9431401" cy="931179"/>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Prórroga de Autorización residencia temporal por CCEE art. 132 Requisitos específicos:</a:t>
            </a: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0" y="1493241"/>
            <a:ext cx="10689750" cy="5364760"/>
          </a:xfrm>
        </p:spPr>
        <p:txBody>
          <a:bodyPr>
            <a:normAutofit/>
          </a:bodyPr>
          <a:lstStyle/>
          <a:p>
            <a:endParaRPr lang="es-ES" sz="2400" i="1" dirty="0">
              <a:solidFill>
                <a:schemeClr val="accent1"/>
              </a:solidFill>
            </a:endParaRPr>
          </a:p>
          <a:p>
            <a:r>
              <a:rPr lang="es-ES" sz="2400" i="1" dirty="0">
                <a:solidFill>
                  <a:schemeClr val="tx1"/>
                </a:solidFill>
              </a:rPr>
              <a:t>c) Las personas titulares de una </a:t>
            </a:r>
            <a:r>
              <a:rPr lang="es-ES" sz="2400" i="1" cap="all" dirty="0">
                <a:solidFill>
                  <a:srgbClr val="C00000"/>
                </a:solidFill>
              </a:rPr>
              <a:t>autorización concedida por la persona titular de la Secretaría de Estado de Seguridad</a:t>
            </a:r>
            <a:r>
              <a:rPr lang="es-ES" sz="2400" i="1" dirty="0">
                <a:solidFill>
                  <a:schemeClr val="accent1"/>
                </a:solidFill>
              </a:rPr>
              <a:t>, </a:t>
            </a:r>
            <a:r>
              <a:rPr lang="es-ES" sz="2400" i="1" dirty="0">
                <a:solidFill>
                  <a:schemeClr val="tx1"/>
                </a:solidFill>
              </a:rPr>
              <a:t>o autoridad en quien delegue, podrán prorrogar la autorización por </a:t>
            </a:r>
            <a:r>
              <a:rPr lang="es-ES" sz="2400" b="1" i="1" u="sng" dirty="0">
                <a:solidFill>
                  <a:schemeClr val="tx1"/>
                </a:solidFill>
                <a:effectLst>
                  <a:outerShdw blurRad="38100" dist="38100" dir="2700000" algn="tl">
                    <a:srgbClr val="000000">
                      <a:alpha val="43137"/>
                    </a:srgbClr>
                  </a:outerShdw>
                </a:effectLst>
              </a:rPr>
              <a:t>periodos sucesivos </a:t>
            </a:r>
            <a:r>
              <a:rPr lang="es-ES" sz="2400" b="1" i="1" u="sng" dirty="0">
                <a:solidFill>
                  <a:schemeClr val="tx1"/>
                </a:solidFill>
              </a:rPr>
              <a:t>de 1 año </a:t>
            </a:r>
            <a:r>
              <a:rPr lang="es-ES" sz="2400" i="1" dirty="0">
                <a:solidFill>
                  <a:schemeClr val="tx1"/>
                </a:solidFill>
              </a:rPr>
              <a:t>siempre que se aprecie por las autoridades competentes que </a:t>
            </a:r>
            <a:r>
              <a:rPr lang="es-ES" sz="2400" i="1" u="sng" dirty="0">
                <a:solidFill>
                  <a:schemeClr val="tx1"/>
                </a:solidFill>
              </a:rPr>
              <a:t>persisten las razones que motivaron su concesión</a:t>
            </a:r>
            <a:r>
              <a:rPr lang="es-ES" sz="2400" i="1" dirty="0">
                <a:solidFill>
                  <a:schemeClr val="tx1"/>
                </a:solidFill>
              </a:rPr>
              <a:t>. Solamente en el caso de que las autoridades concluyesen que han cesado las razones que motivaron su concesión, podrán solicitar una autorización de residencia o una autorización de residencia y trabajo de acuerdo con lo previsto en el artículo 191 de este Reglamento.</a:t>
            </a:r>
          </a:p>
        </p:txBody>
      </p:sp>
      <p:pic>
        <p:nvPicPr>
          <p:cNvPr id="4" name="Imagen 3">
            <a:extLst>
              <a:ext uri="{FF2B5EF4-FFF2-40B4-BE49-F238E27FC236}">
                <a16:creationId xmlns:a16="http://schemas.microsoft.com/office/drawing/2014/main" id="{AC5D0F4C-442D-4CED-BC99-F3580652878A}"/>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651326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2915174" y="381000"/>
            <a:ext cx="9431401" cy="931179"/>
          </a:xfrm>
        </p:spPr>
        <p:txBody>
          <a:bodyPr>
            <a:normAutofit/>
          </a:bodyPr>
          <a:lstStyle/>
          <a:p>
            <a:r>
              <a:rPr kumimoji="0" lang="es-ES" sz="3200" b="1" i="0" u="sng" strike="noStrike" kern="1200" cap="none" spc="0" normalizeH="0" baseline="0" noProof="0" dirty="0">
                <a:ln>
                  <a:noFill/>
                </a:ln>
                <a:solidFill>
                  <a:srgbClr val="0F6FC6"/>
                </a:solidFill>
                <a:effectLst>
                  <a:outerShdw blurRad="38100" dist="38100" dir="2700000" algn="tl">
                    <a:srgbClr val="000000">
                      <a:alpha val="43137"/>
                    </a:srgbClr>
                  </a:outerShdw>
                </a:effectLst>
                <a:uLnTx/>
                <a:uFillTx/>
                <a:latin typeface="Trebuchet MS" panose="020B0603020202020204"/>
              </a:rPr>
              <a:t>Plazo para solicitar prórroga</a:t>
            </a:r>
            <a:endParaRPr lang="es-ES" b="1"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117446" y="1669410"/>
            <a:ext cx="10553350" cy="5364760"/>
          </a:xfrm>
        </p:spPr>
        <p:txBody>
          <a:bodyPr>
            <a:normAutofit/>
          </a:bodyPr>
          <a:lstStyle/>
          <a:p>
            <a:r>
              <a:rPr lang="es-ES" sz="2600" b="0" i="1" dirty="0">
                <a:solidFill>
                  <a:schemeClr val="tx1"/>
                </a:solidFill>
                <a:effectLst/>
                <a:latin typeface="+mj-lt"/>
              </a:rPr>
              <a:t>durante los </a:t>
            </a:r>
            <a:r>
              <a:rPr lang="es-ES" sz="2600" b="1" i="1" u="sng" dirty="0">
                <a:solidFill>
                  <a:schemeClr val="tx1"/>
                </a:solidFill>
                <a:effectLst/>
                <a:latin typeface="+mj-lt"/>
              </a:rPr>
              <a:t>2 meses previos </a:t>
            </a:r>
            <a:r>
              <a:rPr lang="es-ES" sz="2600" b="0" i="1" dirty="0">
                <a:solidFill>
                  <a:schemeClr val="tx1"/>
                </a:solidFill>
                <a:effectLst/>
                <a:latin typeface="+mj-lt"/>
              </a:rPr>
              <a:t>a la fecha de expiración de su autorización. </a:t>
            </a:r>
          </a:p>
          <a:p>
            <a:r>
              <a:rPr lang="es-ES" sz="2600" b="0" i="1" dirty="0">
                <a:solidFill>
                  <a:schemeClr val="tx1"/>
                </a:solidFill>
                <a:effectLst/>
                <a:latin typeface="+mj-lt"/>
              </a:rPr>
              <a:t>dentro de los </a:t>
            </a:r>
            <a:r>
              <a:rPr lang="es-ES" sz="2600" b="1" i="1" u="sng" dirty="0">
                <a:solidFill>
                  <a:schemeClr val="tx1"/>
                </a:solidFill>
                <a:effectLst/>
                <a:latin typeface="+mj-lt"/>
              </a:rPr>
              <a:t>3 meses posteriores </a:t>
            </a:r>
            <a:r>
              <a:rPr lang="es-ES" sz="2600" b="0" i="1" dirty="0">
                <a:solidFill>
                  <a:schemeClr val="tx1"/>
                </a:solidFill>
                <a:effectLst/>
                <a:latin typeface="+mj-lt"/>
              </a:rPr>
              <a:t>a la fecha en que hubiera finalizado la vigencia de la anterior autorización, sin perjuicio de la incoación del correspondiente procedimiento sancionador por la infracción prevista en el artículo 52.b) LOEX (retraso en solicitud de “renovaciones”)</a:t>
            </a:r>
          </a:p>
          <a:p>
            <a:r>
              <a:rPr lang="es-ES" sz="2600" i="1" dirty="0">
                <a:solidFill>
                  <a:schemeClr val="tx1"/>
                </a:solidFill>
                <a:latin typeface="+mj-lt"/>
              </a:rPr>
              <a:t>La presentación de la solicitud en este plazo </a:t>
            </a:r>
            <a:r>
              <a:rPr lang="es-ES" sz="2600" i="1" u="sng" dirty="0">
                <a:solidFill>
                  <a:schemeClr val="tx1"/>
                </a:solidFill>
                <a:latin typeface="+mj-lt"/>
              </a:rPr>
              <a:t>prorroga la validez </a:t>
            </a:r>
            <a:r>
              <a:rPr lang="es-ES" sz="2600" i="1" dirty="0">
                <a:solidFill>
                  <a:schemeClr val="tx1"/>
                </a:solidFill>
                <a:latin typeface="+mj-lt"/>
              </a:rPr>
              <a:t>de la autorización anterior hasta la resolución del procedimiento</a:t>
            </a:r>
          </a:p>
          <a:p>
            <a:endParaRPr lang="es-ES" sz="2400" i="1" dirty="0">
              <a:solidFill>
                <a:schemeClr val="accent1"/>
              </a:solidFill>
            </a:endParaRPr>
          </a:p>
        </p:txBody>
      </p:sp>
      <p:pic>
        <p:nvPicPr>
          <p:cNvPr id="4" name="Imagen 3">
            <a:extLst>
              <a:ext uri="{FF2B5EF4-FFF2-40B4-BE49-F238E27FC236}">
                <a16:creationId xmlns:a16="http://schemas.microsoft.com/office/drawing/2014/main" id="{19E7E5BF-C17E-4275-A91A-44B2AAF03BE6}"/>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929464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967E0-0C97-45F5-BAAC-EE3A0CFC0D8E}"/>
              </a:ext>
            </a:extLst>
          </p:cNvPr>
          <p:cNvSpPr>
            <a:spLocks noGrp="1"/>
          </p:cNvSpPr>
          <p:nvPr>
            <p:ph type="title"/>
          </p:nvPr>
        </p:nvSpPr>
        <p:spPr>
          <a:xfrm>
            <a:off x="3252753" y="4194"/>
            <a:ext cx="3508773" cy="251670"/>
          </a:xfrm>
        </p:spPr>
        <p:txBody>
          <a:bodyPr>
            <a:normAutofit fontScale="90000"/>
          </a:bodyPr>
          <a:lstStyle/>
          <a:p>
            <a:endParaRPr lang="es-ES" b="1"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E8663D60-5D8D-4892-9C25-F219C4DA7C9E}"/>
              </a:ext>
            </a:extLst>
          </p:cNvPr>
          <p:cNvSpPr>
            <a:spLocks noGrp="1"/>
          </p:cNvSpPr>
          <p:nvPr>
            <p:ph idx="1"/>
          </p:nvPr>
        </p:nvSpPr>
        <p:spPr>
          <a:xfrm>
            <a:off x="241105" y="733425"/>
            <a:ext cx="10884095" cy="5994546"/>
          </a:xfrm>
        </p:spPr>
        <p:txBody>
          <a:bodyPr>
            <a:normAutofit/>
          </a:bodyPr>
          <a:lstStyle/>
          <a:p>
            <a:r>
              <a:rPr lang="es-ES" sz="2400" dirty="0">
                <a:solidFill>
                  <a:srgbClr val="FF0000"/>
                </a:solidFill>
              </a:rPr>
              <a:t>Desplazamiento temporal de menores con fines tratamiento médico art. 162: </a:t>
            </a:r>
          </a:p>
          <a:p>
            <a:r>
              <a:rPr lang="es-ES" sz="2400" i="1" dirty="0">
                <a:solidFill>
                  <a:schemeClr val="tx1"/>
                </a:solidFill>
              </a:rPr>
              <a:t>Excepcionalmente, será posible </a:t>
            </a:r>
            <a:r>
              <a:rPr lang="es-ES" sz="2400" b="1" i="1" u="sng" dirty="0">
                <a:solidFill>
                  <a:schemeClr val="tx1"/>
                </a:solidFill>
              </a:rPr>
              <a:t>prorrogar la estancia de los menores, por el tiempo necesario para finalizar dicha asistencia sanitaria</a:t>
            </a:r>
            <a:r>
              <a:rPr lang="es-ES" sz="2400" i="1" dirty="0">
                <a:solidFill>
                  <a:schemeClr val="tx1"/>
                </a:solidFill>
              </a:rPr>
              <a:t>, atendiendo a lo establecido en los artículos 32 y 49, siempre que el promotor lo solicite, ante el órgano competente para conocer de la solicitud inicial, </a:t>
            </a:r>
            <a:r>
              <a:rPr lang="es-ES" sz="2400" b="1" i="1" u="sng" dirty="0">
                <a:solidFill>
                  <a:schemeClr val="tx1"/>
                </a:solidFill>
              </a:rPr>
              <a:t>antes de finalizar el periodo de estancia</a:t>
            </a:r>
            <a:r>
              <a:rPr lang="es-ES" sz="2400" i="1" dirty="0">
                <a:solidFill>
                  <a:schemeClr val="tx1"/>
                </a:solidFill>
              </a:rPr>
              <a:t>, y acompañe </a:t>
            </a:r>
            <a:r>
              <a:rPr lang="es-ES" sz="2400" b="1" i="1" u="sng" dirty="0">
                <a:solidFill>
                  <a:schemeClr val="tx1"/>
                </a:solidFill>
              </a:rPr>
              <a:t>informe de la autoridad sanitaria </a:t>
            </a:r>
            <a:r>
              <a:rPr lang="es-ES" sz="2400" i="1" dirty="0">
                <a:solidFill>
                  <a:schemeClr val="tx1"/>
                </a:solidFill>
              </a:rPr>
              <a:t>que justifique la necesidad de que el menor continue recibiendo asistencia sanitaria especializada y que sea de imposible la continuación en su lugar de procedencia. En este caso el promotor del desplazamiento deberá presentar la solicitud de prórroga antes de que finalice el periodo de estancia autorizado acompañando el informe clínico y la conformidad expresa de quien ejerza la patria potestad o tutela del menor</a:t>
            </a:r>
          </a:p>
          <a:p>
            <a:endParaRPr lang="es-ES" sz="2400" dirty="0">
              <a:solidFill>
                <a:schemeClr val="tx1"/>
              </a:solidFill>
            </a:endParaRPr>
          </a:p>
        </p:txBody>
      </p:sp>
    </p:spTree>
    <p:extLst>
      <p:ext uri="{BB962C8B-B14F-4D97-AF65-F5344CB8AC3E}">
        <p14:creationId xmlns:p14="http://schemas.microsoft.com/office/powerpoint/2010/main" val="1978020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E0813-B659-4EC8-ABB2-DEABC136319C}"/>
              </a:ext>
            </a:extLst>
          </p:cNvPr>
          <p:cNvSpPr>
            <a:spLocks noGrp="1"/>
          </p:cNvSpPr>
          <p:nvPr>
            <p:ph type="title"/>
          </p:nvPr>
        </p:nvSpPr>
        <p:spPr>
          <a:xfrm>
            <a:off x="2326639" y="220735"/>
            <a:ext cx="9506902" cy="1082529"/>
          </a:xfrm>
        </p:spPr>
        <p:txBody>
          <a:bodyPr>
            <a:normAutofit fontScale="90000"/>
          </a:bodyPr>
          <a:lstStyle/>
          <a:p>
            <a:r>
              <a:rPr kumimoji="0" lang="es-ES" sz="3600" b="1" i="0" u="sng" strike="noStrike" kern="1200" cap="none" spc="0" normalizeH="0" baseline="0" noProof="0" dirty="0">
                <a:ln>
                  <a:noFill/>
                </a:ln>
                <a:solidFill>
                  <a:srgbClr val="0F6FC6"/>
                </a:solidFill>
                <a:effectLst>
                  <a:outerShdw blurRad="38100" dist="38100" dir="2700000" algn="tl">
                    <a:srgbClr val="000000">
                      <a:alpha val="43137"/>
                    </a:srgbClr>
                  </a:outerShdw>
                </a:effectLst>
                <a:uLnTx/>
                <a:uFillTx/>
                <a:latin typeface="Trebuchet MS" panose="020B0603020202020204"/>
              </a:rPr>
              <a:t>Modificaciones de las situaciones Art.190 a 192</a:t>
            </a:r>
            <a:endParaRPr lang="es-ES" b="1"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103BB5B-ADEC-4C66-9296-09447B232A80}"/>
              </a:ext>
            </a:extLst>
          </p:cNvPr>
          <p:cNvSpPr>
            <a:spLocks noGrp="1"/>
          </p:cNvSpPr>
          <p:nvPr>
            <p:ph idx="1"/>
          </p:nvPr>
        </p:nvSpPr>
        <p:spPr>
          <a:xfrm>
            <a:off x="355318" y="1181100"/>
            <a:ext cx="10768484" cy="5676900"/>
          </a:xfrm>
        </p:spPr>
        <p:txBody>
          <a:bodyPr>
            <a:normAutofit/>
          </a:bodyPr>
          <a:lstStyle/>
          <a:p>
            <a:r>
              <a:rPr lang="es-ES" sz="2400" dirty="0">
                <a:solidFill>
                  <a:schemeClr val="tx1"/>
                </a:solidFill>
              </a:rPr>
              <a:t>Cambia el esquema. Simplificación</a:t>
            </a:r>
          </a:p>
          <a:p>
            <a:r>
              <a:rPr lang="es-ES" sz="2400" dirty="0">
                <a:solidFill>
                  <a:schemeClr val="tx1"/>
                </a:solidFill>
              </a:rPr>
              <a:t>Grandes cambios respecto a la regulación anterior</a:t>
            </a:r>
          </a:p>
          <a:p>
            <a:r>
              <a:rPr lang="es-ES" sz="2400" dirty="0">
                <a:solidFill>
                  <a:schemeClr val="tx1"/>
                </a:solidFill>
              </a:rPr>
              <a:t>El objetivo: transponer la Directiva UE 2024/1233, por la que se establece un </a:t>
            </a:r>
            <a:r>
              <a:rPr lang="es-ES" sz="2400" u="sng" dirty="0">
                <a:solidFill>
                  <a:schemeClr val="tx1"/>
                </a:solidFill>
              </a:rPr>
              <a:t>procedimiento único de solicitudes de </a:t>
            </a:r>
            <a:r>
              <a:rPr lang="es-ES" sz="2400" b="1" u="sng" dirty="0">
                <a:solidFill>
                  <a:schemeClr val="tx1"/>
                </a:solidFill>
              </a:rPr>
              <a:t>permiso único </a:t>
            </a:r>
            <a:r>
              <a:rPr lang="es-ES" sz="2400" b="0" i="0" dirty="0">
                <a:solidFill>
                  <a:srgbClr val="000000"/>
                </a:solidFill>
                <a:effectLst/>
              </a:rPr>
              <a:t>que autoriza a los nacionales de terceros países a residir y trabajar en el territorio de un Estado miembro y por la que se establece un conjunto común de derechos para las personas trabajadoras de terceros países que residen legalmente en un Estado miembro. La Directiva obliga a los estados Miembros a examinar toda solicitud de una autorización de residencia y trabajo (permiso único) realizada por un titular de una autorización de residencia</a:t>
            </a:r>
            <a:endParaRPr lang="es-ES" sz="2400" dirty="0">
              <a:solidFill>
                <a:schemeClr val="tx1"/>
              </a:solidFill>
            </a:endParaRPr>
          </a:p>
          <a:p>
            <a:r>
              <a:rPr lang="es-ES" sz="2400" dirty="0">
                <a:solidFill>
                  <a:schemeClr val="tx1"/>
                </a:solidFill>
              </a:rPr>
              <a:t>Se simplifican los supuestos de modificación</a:t>
            </a:r>
          </a:p>
          <a:p>
            <a:r>
              <a:rPr lang="es-ES" sz="2400" dirty="0">
                <a:solidFill>
                  <a:schemeClr val="tx1"/>
                </a:solidFill>
              </a:rPr>
              <a:t>Se ajustan a la nueva situación de estudiantes (visado, Ley 14/2013)</a:t>
            </a:r>
          </a:p>
          <a:p>
            <a:pPr marL="0" indent="0">
              <a:buNone/>
            </a:pPr>
            <a:endParaRPr lang="es-ES" dirty="0"/>
          </a:p>
        </p:txBody>
      </p:sp>
      <p:pic>
        <p:nvPicPr>
          <p:cNvPr id="4" name="Imagen 3">
            <a:extLst>
              <a:ext uri="{FF2B5EF4-FFF2-40B4-BE49-F238E27FC236}">
                <a16:creationId xmlns:a16="http://schemas.microsoft.com/office/drawing/2014/main" id="{EC755E65-12D0-4627-B445-B1A7850FD8B2}"/>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510046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E0813-B659-4EC8-ABB2-DEABC136319C}"/>
              </a:ext>
            </a:extLst>
          </p:cNvPr>
          <p:cNvSpPr>
            <a:spLocks noGrp="1"/>
          </p:cNvSpPr>
          <p:nvPr>
            <p:ph type="title"/>
          </p:nvPr>
        </p:nvSpPr>
        <p:spPr>
          <a:xfrm>
            <a:off x="2326639" y="220735"/>
            <a:ext cx="9506902" cy="1082529"/>
          </a:xfrm>
        </p:spPr>
        <p:txBody>
          <a:bodyPr>
            <a:normAutofit fontScale="90000"/>
          </a:bodyPr>
          <a:lstStyle/>
          <a:p>
            <a:r>
              <a:rPr kumimoji="0" lang="es-ES" sz="3600" b="1" i="0" u="sng" strike="noStrike" kern="1200" cap="none" spc="0" normalizeH="0" baseline="0" noProof="0" dirty="0">
                <a:ln>
                  <a:noFill/>
                </a:ln>
                <a:solidFill>
                  <a:srgbClr val="0F6FC6"/>
                </a:solidFill>
                <a:effectLst>
                  <a:outerShdw blurRad="38100" dist="38100" dir="2700000" algn="tl">
                    <a:srgbClr val="000000">
                      <a:alpha val="43137"/>
                    </a:srgbClr>
                  </a:outerShdw>
                </a:effectLst>
                <a:uLnTx/>
                <a:uFillTx/>
                <a:latin typeface="Trebuchet MS" panose="020B0603020202020204"/>
              </a:rPr>
              <a:t>Modificaciones de estancia Larga </a:t>
            </a:r>
            <a:r>
              <a:rPr lang="es-ES" b="1" u="sng" dirty="0">
                <a:solidFill>
                  <a:srgbClr val="0F6FC6"/>
                </a:solidFill>
                <a:effectLst>
                  <a:outerShdw blurRad="38100" dist="38100" dir="2700000" algn="tl">
                    <a:srgbClr val="000000">
                      <a:alpha val="43137"/>
                    </a:srgbClr>
                  </a:outerShdw>
                </a:effectLst>
                <a:latin typeface="Trebuchet MS" panose="020B0603020202020204"/>
              </a:rPr>
              <a:t>D</a:t>
            </a:r>
            <a:r>
              <a:rPr kumimoji="0" lang="es-ES" sz="3600" b="1" i="0" u="sng" strike="noStrike" kern="1200" cap="none" spc="0" normalizeH="0" baseline="0" noProof="0" dirty="0" err="1">
                <a:ln>
                  <a:noFill/>
                </a:ln>
                <a:solidFill>
                  <a:srgbClr val="0F6FC6"/>
                </a:solidFill>
                <a:effectLst>
                  <a:outerShdw blurRad="38100" dist="38100" dir="2700000" algn="tl">
                    <a:srgbClr val="000000">
                      <a:alpha val="43137"/>
                    </a:srgbClr>
                  </a:outerShdw>
                </a:effectLst>
                <a:uLnTx/>
                <a:uFillTx/>
                <a:latin typeface="Trebuchet MS" panose="020B0603020202020204"/>
              </a:rPr>
              <a:t>uración</a:t>
            </a:r>
            <a:r>
              <a:rPr kumimoji="0" lang="es-ES" sz="3600" b="1" i="0" u="sng" strike="noStrike" kern="1200" cap="none" spc="0" normalizeH="0" baseline="0" noProof="0" dirty="0">
                <a:ln>
                  <a:noFill/>
                </a:ln>
                <a:solidFill>
                  <a:srgbClr val="0F6FC6"/>
                </a:solidFill>
                <a:effectLst>
                  <a:outerShdw blurRad="38100" dist="38100" dir="2700000" algn="tl">
                    <a:srgbClr val="000000">
                      <a:alpha val="43137"/>
                    </a:srgbClr>
                  </a:outerShdw>
                </a:effectLst>
                <a:uLnTx/>
                <a:uFillTx/>
                <a:latin typeface="Trebuchet MS" panose="020B0603020202020204"/>
              </a:rPr>
              <a:t> por estudios o actividades formativas a residencia y trabajo o residencia con excepción Art.190</a:t>
            </a:r>
            <a:endParaRPr lang="es-ES" b="1"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103BB5B-ADEC-4C66-9296-09447B232A80}"/>
              </a:ext>
            </a:extLst>
          </p:cNvPr>
          <p:cNvSpPr>
            <a:spLocks noGrp="1"/>
          </p:cNvSpPr>
          <p:nvPr>
            <p:ph idx="1"/>
          </p:nvPr>
        </p:nvSpPr>
        <p:spPr>
          <a:xfrm>
            <a:off x="380484" y="2114550"/>
            <a:ext cx="11049515" cy="4743450"/>
          </a:xfrm>
        </p:spPr>
        <p:txBody>
          <a:bodyPr>
            <a:normAutofit/>
          </a:bodyPr>
          <a:lstStyle/>
          <a:p>
            <a:r>
              <a:rPr lang="es-ES" sz="2400" b="0" i="0" dirty="0">
                <a:solidFill>
                  <a:srgbClr val="000000"/>
                </a:solidFill>
                <a:effectLst/>
                <a:latin typeface="+mj-lt"/>
              </a:rPr>
              <a:t>Los titulares de estancia por </a:t>
            </a:r>
            <a:r>
              <a:rPr lang="es-ES" sz="2400" b="1" i="0" u="sng" dirty="0">
                <a:solidFill>
                  <a:srgbClr val="000000"/>
                </a:solidFill>
                <a:effectLst/>
                <a:latin typeface="+mj-lt"/>
              </a:rPr>
              <a:t>estudios de larga duración </a:t>
            </a:r>
            <a:r>
              <a:rPr lang="es-ES" sz="2400" b="0" i="0" dirty="0">
                <a:solidFill>
                  <a:srgbClr val="000000"/>
                </a:solidFill>
                <a:effectLst/>
                <a:latin typeface="+mj-lt"/>
              </a:rPr>
              <a:t>de </a:t>
            </a:r>
            <a:r>
              <a:rPr lang="es-ES" sz="2400" b="1" i="0" dirty="0">
                <a:solidFill>
                  <a:srgbClr val="000000"/>
                </a:solidFill>
                <a:effectLst/>
                <a:latin typeface="+mj-lt"/>
              </a:rPr>
              <a:t>estudios superiores</a:t>
            </a:r>
            <a:r>
              <a:rPr lang="es-ES" sz="2400" b="0" i="0" dirty="0">
                <a:solidFill>
                  <a:srgbClr val="000000"/>
                </a:solidFill>
                <a:effectLst/>
                <a:latin typeface="+mj-lt"/>
              </a:rPr>
              <a:t>, de </a:t>
            </a:r>
            <a:r>
              <a:rPr lang="es-ES" sz="2400" b="1" i="0" dirty="0">
                <a:solidFill>
                  <a:srgbClr val="000000"/>
                </a:solidFill>
                <a:effectLst/>
                <a:latin typeface="+mj-lt"/>
              </a:rPr>
              <a:t>secundaria postobligatoria</a:t>
            </a:r>
            <a:r>
              <a:rPr lang="es-ES" sz="2400" b="0" i="0" dirty="0">
                <a:solidFill>
                  <a:srgbClr val="000000"/>
                </a:solidFill>
                <a:effectLst/>
                <a:latin typeface="+mj-lt"/>
              </a:rPr>
              <a:t>, </a:t>
            </a:r>
            <a:r>
              <a:rPr lang="es-ES" sz="2400" b="1" i="0" dirty="0">
                <a:solidFill>
                  <a:srgbClr val="000000"/>
                </a:solidFill>
                <a:effectLst/>
                <a:latin typeface="+mj-lt"/>
              </a:rPr>
              <a:t>CAP o habilitación profesional</a:t>
            </a:r>
            <a:r>
              <a:rPr lang="es-ES" sz="2400" b="0" i="0" dirty="0">
                <a:solidFill>
                  <a:srgbClr val="000000"/>
                </a:solidFill>
                <a:effectLst/>
                <a:latin typeface="+mj-lt"/>
              </a:rPr>
              <a:t>, </a:t>
            </a:r>
            <a:r>
              <a:rPr lang="es-ES" sz="2400" b="1" i="0" dirty="0">
                <a:solidFill>
                  <a:srgbClr val="000000"/>
                </a:solidFill>
                <a:effectLst/>
                <a:latin typeface="+mj-lt"/>
              </a:rPr>
              <a:t>certificados profesionales (art52)</a:t>
            </a:r>
            <a:r>
              <a:rPr lang="es-ES" sz="2400" b="0" i="0" dirty="0">
                <a:solidFill>
                  <a:srgbClr val="000000"/>
                </a:solidFill>
                <a:effectLst/>
                <a:latin typeface="+mj-lt"/>
              </a:rPr>
              <a:t>, pueden modificar a residencia y trabajo o residencia con excepción sin visado si :</a:t>
            </a:r>
          </a:p>
          <a:p>
            <a:pPr lvl="1">
              <a:buFont typeface="Wingdings" panose="05000000000000000000" pitchFamily="2" charset="2"/>
              <a:buChar char="q"/>
            </a:pPr>
            <a:r>
              <a:rPr lang="es-ES" sz="2200" dirty="0">
                <a:solidFill>
                  <a:srgbClr val="000000"/>
                </a:solidFill>
                <a:latin typeface="+mj-lt"/>
              </a:rPr>
              <a:t>Si han obtenido la </a:t>
            </a:r>
            <a:r>
              <a:rPr lang="es-ES" sz="2200" u="sng" dirty="0">
                <a:solidFill>
                  <a:srgbClr val="000000"/>
                </a:solidFill>
                <a:latin typeface="+mj-lt"/>
              </a:rPr>
              <a:t>titulación o certificado </a:t>
            </a:r>
            <a:r>
              <a:rPr lang="es-ES" sz="2200" dirty="0">
                <a:solidFill>
                  <a:srgbClr val="000000"/>
                </a:solidFill>
                <a:latin typeface="+mj-lt"/>
              </a:rPr>
              <a:t>correspondiente de esos estudios</a:t>
            </a:r>
          </a:p>
          <a:p>
            <a:pPr lvl="1">
              <a:buFont typeface="Wingdings" panose="05000000000000000000" pitchFamily="2" charset="2"/>
              <a:buChar char="q"/>
            </a:pPr>
            <a:r>
              <a:rPr lang="es-ES" sz="2200" dirty="0">
                <a:solidFill>
                  <a:srgbClr val="000000"/>
                </a:solidFill>
                <a:latin typeface="+mj-lt"/>
              </a:rPr>
              <a:t>Si el extranjero </a:t>
            </a:r>
            <a:r>
              <a:rPr lang="es-ES" sz="2200" u="sng" dirty="0">
                <a:solidFill>
                  <a:srgbClr val="000000"/>
                </a:solidFill>
                <a:latin typeface="+mj-lt"/>
              </a:rPr>
              <a:t>no ha sido becado o subvencionado </a:t>
            </a:r>
            <a:r>
              <a:rPr lang="es-ES" sz="2200" dirty="0">
                <a:solidFill>
                  <a:srgbClr val="000000"/>
                </a:solidFill>
                <a:latin typeface="+mj-lt"/>
              </a:rPr>
              <a:t>por organismos públicos o privados en programas de cooperación para el desarrollo o acción humanitaria españoles o del país de origen</a:t>
            </a:r>
          </a:p>
          <a:p>
            <a:pPr lvl="1">
              <a:buFont typeface="Wingdings" panose="05000000000000000000" pitchFamily="2" charset="2"/>
              <a:buChar char="q"/>
            </a:pPr>
            <a:r>
              <a:rPr lang="es-ES" sz="2200" dirty="0">
                <a:solidFill>
                  <a:srgbClr val="000000"/>
                </a:solidFill>
                <a:latin typeface="+mj-lt"/>
              </a:rPr>
              <a:t>Es posible la modificación para los extranjeros que cursen en España estudios de </a:t>
            </a:r>
            <a:r>
              <a:rPr lang="es-ES" sz="2200" u="sng" dirty="0">
                <a:solidFill>
                  <a:srgbClr val="000000"/>
                </a:solidFill>
                <a:latin typeface="+mj-lt"/>
              </a:rPr>
              <a:t>formación sanitaria especializada </a:t>
            </a:r>
            <a:r>
              <a:rPr lang="es-ES" sz="2200" dirty="0">
                <a:solidFill>
                  <a:srgbClr val="000000"/>
                </a:solidFill>
                <a:latin typeface="+mj-lt"/>
              </a:rPr>
              <a:t>art. 58</a:t>
            </a:r>
            <a:endParaRPr lang="es-ES" sz="2200" dirty="0">
              <a:solidFill>
                <a:schemeClr val="tx1"/>
              </a:solidFill>
              <a:latin typeface="+mj-lt"/>
            </a:endParaRPr>
          </a:p>
          <a:p>
            <a:pPr marL="0" indent="0">
              <a:buNone/>
            </a:pPr>
            <a:endParaRPr lang="es-ES" dirty="0"/>
          </a:p>
        </p:txBody>
      </p:sp>
      <p:pic>
        <p:nvPicPr>
          <p:cNvPr id="4" name="Imagen 3">
            <a:extLst>
              <a:ext uri="{FF2B5EF4-FFF2-40B4-BE49-F238E27FC236}">
                <a16:creationId xmlns:a16="http://schemas.microsoft.com/office/drawing/2014/main" id="{35E06A7D-9512-4EF1-A355-FA69F037DA4A}"/>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572912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ítulo 1"/>
          <p:cNvSpPr>
            <a:spLocks noGrp="1"/>
          </p:cNvSpPr>
          <p:nvPr>
            <p:ph type="title"/>
          </p:nvPr>
        </p:nvSpPr>
        <p:spPr>
          <a:xfrm>
            <a:off x="2412259" y="264160"/>
            <a:ext cx="8850841" cy="1305559"/>
          </a:xfrm>
        </p:spPr>
        <p:txBody>
          <a:bodyPr/>
          <a:lstStyle/>
          <a:p>
            <a:r>
              <a:rPr lang="es-ES" b="1" dirty="0">
                <a:solidFill>
                  <a:srgbClr val="0070C0"/>
                </a:solidFill>
                <a:effectLst>
                  <a:outerShdw blurRad="38100" dist="38100" dir="2700000" algn="tl">
                    <a:srgbClr val="000000">
                      <a:alpha val="43137"/>
                    </a:srgbClr>
                  </a:outerShdw>
                </a:effectLst>
              </a:rPr>
              <a:t>Tipos de autorización de residencia temporal por razones de arraigo</a:t>
            </a:r>
          </a:p>
        </p:txBody>
      </p:sp>
      <p:sp>
        <p:nvSpPr>
          <p:cNvPr id="48130" name="Marcador de contenido 2"/>
          <p:cNvSpPr>
            <a:spLocks noGrp="1"/>
          </p:cNvSpPr>
          <p:nvPr>
            <p:ph idx="1"/>
          </p:nvPr>
        </p:nvSpPr>
        <p:spPr>
          <a:xfrm>
            <a:off x="423334" y="1808481"/>
            <a:ext cx="10732346" cy="4977332"/>
          </a:xfrm>
        </p:spPr>
        <p:txBody>
          <a:bodyPr>
            <a:normAutofit/>
          </a:bodyPr>
          <a:lstStyle/>
          <a:p>
            <a:r>
              <a:rPr lang="es-ES" sz="2800" dirty="0"/>
              <a:t>a) Por razón de </a:t>
            </a:r>
            <a:r>
              <a:rPr lang="es-ES" sz="2800" b="1" dirty="0">
                <a:solidFill>
                  <a:schemeClr val="tx1"/>
                </a:solidFill>
                <a:effectLst>
                  <a:outerShdw blurRad="38100" dist="38100" dir="2700000" algn="tl">
                    <a:srgbClr val="000000">
                      <a:alpha val="43137"/>
                    </a:srgbClr>
                  </a:outerShdw>
                </a:effectLst>
              </a:rPr>
              <a:t>arraigo</a:t>
            </a:r>
            <a:r>
              <a:rPr lang="es-ES" sz="2800" dirty="0">
                <a:effectLst>
                  <a:outerShdw blurRad="38100" dist="38100" dir="2700000" algn="tl">
                    <a:srgbClr val="000000">
                      <a:alpha val="43137"/>
                    </a:srgbClr>
                  </a:outerShdw>
                </a:effectLst>
              </a:rPr>
              <a:t> </a:t>
            </a:r>
            <a:r>
              <a:rPr lang="es-ES" sz="2800" b="1" dirty="0">
                <a:solidFill>
                  <a:schemeClr val="tx1"/>
                </a:solidFill>
                <a:effectLst>
                  <a:outerShdw blurRad="38100" dist="38100" dir="2700000" algn="tl">
                    <a:srgbClr val="000000">
                      <a:alpha val="43137"/>
                    </a:srgbClr>
                  </a:outerShdw>
                </a:effectLst>
              </a:rPr>
              <a:t>de</a:t>
            </a:r>
            <a:r>
              <a:rPr lang="es-ES" sz="2800" dirty="0">
                <a:solidFill>
                  <a:schemeClr val="tx1"/>
                </a:solidFill>
                <a:effectLst>
                  <a:outerShdw blurRad="38100" dist="38100" dir="2700000" algn="tl">
                    <a:srgbClr val="000000">
                      <a:alpha val="43137"/>
                    </a:srgbClr>
                  </a:outerShdw>
                </a:effectLst>
              </a:rPr>
              <a:t> </a:t>
            </a:r>
            <a:r>
              <a:rPr lang="es-ES" sz="2800" b="1" dirty="0">
                <a:solidFill>
                  <a:schemeClr val="tx1"/>
                </a:solidFill>
                <a:effectLst>
                  <a:outerShdw blurRad="38100" dist="38100" dir="2700000" algn="tl">
                    <a:srgbClr val="000000">
                      <a:alpha val="43137"/>
                    </a:srgbClr>
                  </a:outerShdw>
                </a:effectLst>
              </a:rPr>
              <a:t>segunda oportunidad</a:t>
            </a:r>
          </a:p>
          <a:p>
            <a:r>
              <a:rPr lang="es-ES" sz="2800" dirty="0"/>
              <a:t>b) Por razón de </a:t>
            </a:r>
            <a:r>
              <a:rPr lang="es-ES" sz="2800" b="1" dirty="0">
                <a:solidFill>
                  <a:schemeClr val="tx1"/>
                </a:solidFill>
                <a:effectLst>
                  <a:outerShdw blurRad="38100" dist="38100" dir="2700000" algn="tl">
                    <a:srgbClr val="000000">
                      <a:alpha val="43137"/>
                    </a:srgbClr>
                  </a:outerShdw>
                </a:effectLst>
              </a:rPr>
              <a:t>arraigo sociolaboral</a:t>
            </a:r>
          </a:p>
          <a:p>
            <a:r>
              <a:rPr lang="es-ES" sz="2800" dirty="0"/>
              <a:t>c) Por razón de </a:t>
            </a:r>
            <a:r>
              <a:rPr lang="es-ES" sz="2800" b="1" dirty="0">
                <a:solidFill>
                  <a:schemeClr val="tx1"/>
                </a:solidFill>
                <a:effectLst>
                  <a:outerShdw blurRad="38100" dist="38100" dir="2700000" algn="tl">
                    <a:srgbClr val="000000">
                      <a:alpha val="43137"/>
                    </a:srgbClr>
                  </a:outerShdw>
                </a:effectLst>
              </a:rPr>
              <a:t>arraigo social </a:t>
            </a:r>
            <a:r>
              <a:rPr lang="es-ES" sz="2800" dirty="0"/>
              <a:t>con/sin vínculos familiares</a:t>
            </a:r>
          </a:p>
          <a:p>
            <a:r>
              <a:rPr lang="es-ES" sz="2800" dirty="0"/>
              <a:t>d) Por razón de </a:t>
            </a:r>
            <a:r>
              <a:rPr lang="es-ES" sz="2800" b="1" dirty="0">
                <a:solidFill>
                  <a:schemeClr val="tx1"/>
                </a:solidFill>
                <a:effectLst>
                  <a:outerShdw blurRad="38100" dist="38100" dir="2700000" algn="tl">
                    <a:srgbClr val="000000">
                      <a:alpha val="43137"/>
                    </a:srgbClr>
                  </a:outerShdw>
                </a:effectLst>
              </a:rPr>
              <a:t>arraigo socioformativo</a:t>
            </a:r>
          </a:p>
          <a:p>
            <a:r>
              <a:rPr lang="es-ES" sz="2800" dirty="0"/>
              <a:t>e) Por razón de </a:t>
            </a:r>
            <a:r>
              <a:rPr lang="es-ES" sz="2800" b="1" dirty="0">
                <a:solidFill>
                  <a:schemeClr val="tx1"/>
                </a:solidFill>
                <a:effectLst>
                  <a:outerShdw blurRad="38100" dist="38100" dir="2700000" algn="tl">
                    <a:srgbClr val="000000">
                      <a:alpha val="43137"/>
                    </a:srgbClr>
                  </a:outerShdw>
                </a:effectLst>
              </a:rPr>
              <a:t>arraigo familiar</a:t>
            </a:r>
          </a:p>
          <a:p>
            <a:endParaRPr lang="es-ES" sz="2800" b="1" dirty="0">
              <a:effectLst>
                <a:outerShdw blurRad="38100" dist="38100" dir="2700000" algn="tl">
                  <a:srgbClr val="000000">
                    <a:alpha val="43137"/>
                  </a:srgbClr>
                </a:outerShdw>
              </a:effectLst>
            </a:endParaRPr>
          </a:p>
          <a:p>
            <a:r>
              <a:rPr lang="es-ES" sz="2800" b="1" dirty="0">
                <a:solidFill>
                  <a:srgbClr val="FF0000"/>
                </a:solidFill>
              </a:rPr>
              <a:t>Desaparece el arraigo laboral </a:t>
            </a:r>
            <a:r>
              <a:rPr lang="es-ES" sz="2800" b="1" dirty="0">
                <a:solidFill>
                  <a:schemeClr val="tx1"/>
                </a:solidFill>
              </a:rPr>
              <a:t>(art. 129.2 CCEE colaboración autoridad laboral/judicial) </a:t>
            </a:r>
          </a:p>
        </p:txBody>
      </p:sp>
      <p:pic>
        <p:nvPicPr>
          <p:cNvPr id="6" name="Imagen 5">
            <a:extLst>
              <a:ext uri="{FF2B5EF4-FFF2-40B4-BE49-F238E27FC236}">
                <a16:creationId xmlns:a16="http://schemas.microsoft.com/office/drawing/2014/main" id="{68D5BF9D-0B08-48EC-A654-62470E6337BC}"/>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12638970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E0813-B659-4EC8-ABB2-DEABC136319C}"/>
              </a:ext>
            </a:extLst>
          </p:cNvPr>
          <p:cNvSpPr>
            <a:spLocks noGrp="1"/>
          </p:cNvSpPr>
          <p:nvPr>
            <p:ph type="title"/>
          </p:nvPr>
        </p:nvSpPr>
        <p:spPr>
          <a:xfrm>
            <a:off x="2363336" y="217765"/>
            <a:ext cx="9506902" cy="1082529"/>
          </a:xfrm>
        </p:spPr>
        <p:txBody>
          <a:bodyPr>
            <a:normAutofit/>
          </a:bodyPr>
          <a:lstStyle/>
          <a:p>
            <a:r>
              <a:rPr kumimoji="0" lang="es-ES" sz="3600" i="0" u="sng" strike="noStrike" kern="1200" cap="none" spc="0" normalizeH="0" baseline="0" noProof="0" dirty="0">
                <a:ln>
                  <a:noFill/>
                </a:ln>
                <a:solidFill>
                  <a:srgbClr val="0F6FC6"/>
                </a:solidFill>
                <a:effectLst>
                  <a:outerShdw blurRad="38100" dist="38100" dir="2700000" algn="tl">
                    <a:srgbClr val="000000">
                      <a:alpha val="43137"/>
                    </a:srgbClr>
                  </a:outerShdw>
                </a:effectLst>
                <a:uLnTx/>
                <a:uFillTx/>
                <a:latin typeface="Trebuchet MS" panose="020B0603020202020204"/>
              </a:rPr>
              <a:t>Procedimiento Art.190 a 192</a:t>
            </a:r>
            <a:endParaRPr lang="es-ES"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103BB5B-ADEC-4C66-9296-09447B232A80}"/>
              </a:ext>
            </a:extLst>
          </p:cNvPr>
          <p:cNvSpPr>
            <a:spLocks noGrp="1"/>
          </p:cNvSpPr>
          <p:nvPr>
            <p:ph idx="1"/>
          </p:nvPr>
        </p:nvSpPr>
        <p:spPr>
          <a:xfrm>
            <a:off x="321762" y="1300294"/>
            <a:ext cx="10768484" cy="5481506"/>
          </a:xfrm>
        </p:spPr>
        <p:txBody>
          <a:bodyPr>
            <a:normAutofit fontScale="92500" lnSpcReduction="20000"/>
          </a:bodyPr>
          <a:lstStyle/>
          <a:p>
            <a:r>
              <a:rPr lang="es-ES" sz="2600" b="1" i="0" u="sng" dirty="0">
                <a:solidFill>
                  <a:srgbClr val="FF0000"/>
                </a:solidFill>
                <a:effectLst/>
              </a:rPr>
              <a:t>Modificar a </a:t>
            </a:r>
            <a:r>
              <a:rPr lang="es-ES" sz="2600" b="1" i="0" u="sng" dirty="0" err="1">
                <a:solidFill>
                  <a:srgbClr val="FF0000"/>
                </a:solidFill>
                <a:effectLst/>
              </a:rPr>
              <a:t>Aut</a:t>
            </a:r>
            <a:r>
              <a:rPr lang="es-ES" sz="2600" b="1" i="0" u="sng" dirty="0">
                <a:solidFill>
                  <a:srgbClr val="FF0000"/>
                </a:solidFill>
                <a:effectLst/>
              </a:rPr>
              <a:t> residencia y trabajo CA</a:t>
            </a:r>
            <a:r>
              <a:rPr lang="es-ES" sz="2600" b="0" i="0" u="sng" dirty="0">
                <a:solidFill>
                  <a:srgbClr val="FF0000"/>
                </a:solidFill>
                <a:effectLst/>
              </a:rPr>
              <a:t>:</a:t>
            </a:r>
            <a:endParaRPr lang="es-ES" sz="2600" u="sng" dirty="0">
              <a:solidFill>
                <a:srgbClr val="000000"/>
              </a:solidFill>
            </a:endParaRPr>
          </a:p>
          <a:p>
            <a:r>
              <a:rPr lang="es-ES" sz="2400" dirty="0">
                <a:solidFill>
                  <a:srgbClr val="000000"/>
                </a:solidFill>
              </a:rPr>
              <a:t>R</a:t>
            </a:r>
            <a:r>
              <a:rPr lang="es-ES" sz="2400" b="0" i="0" dirty="0">
                <a:solidFill>
                  <a:srgbClr val="000000"/>
                </a:solidFill>
                <a:effectLst/>
              </a:rPr>
              <a:t>equisitos del 74 (excepto SNE): contrato firmado, cumplimiento obligaciones AEAT y SS, medios económicos, materiales o personales, capacitación/cualificación, No amenaza OP/SP, tasa</a:t>
            </a:r>
          </a:p>
          <a:p>
            <a:r>
              <a:rPr lang="es-ES" sz="2400" dirty="0">
                <a:solidFill>
                  <a:srgbClr val="000000"/>
                </a:solidFill>
              </a:rPr>
              <a:t>La solicitud la presenta el empleador </a:t>
            </a:r>
            <a:r>
              <a:rPr lang="es-ES" sz="2400" dirty="0">
                <a:solidFill>
                  <a:srgbClr val="0070C0"/>
                </a:solidFill>
              </a:rPr>
              <a:t>o el extranjero. En todo caso el empleador asume el pago de la tasa</a:t>
            </a:r>
          </a:p>
          <a:p>
            <a:pPr marL="0" indent="0">
              <a:buNone/>
            </a:pPr>
            <a:endParaRPr lang="es-ES" sz="2400" dirty="0">
              <a:solidFill>
                <a:srgbClr val="000000"/>
              </a:solidFill>
            </a:endParaRPr>
          </a:p>
          <a:p>
            <a:r>
              <a:rPr lang="es-ES" sz="2600" b="1" i="0" u="sng" dirty="0">
                <a:solidFill>
                  <a:srgbClr val="FF0000"/>
                </a:solidFill>
                <a:effectLst/>
              </a:rPr>
              <a:t>Modificar a </a:t>
            </a:r>
            <a:r>
              <a:rPr lang="es-ES" sz="2600" b="1" u="sng" dirty="0" err="1">
                <a:solidFill>
                  <a:srgbClr val="FF0000"/>
                </a:solidFill>
              </a:rPr>
              <a:t>Aut</a:t>
            </a:r>
            <a:r>
              <a:rPr lang="es-ES" sz="2600" b="1" u="sng" dirty="0">
                <a:solidFill>
                  <a:srgbClr val="FF0000"/>
                </a:solidFill>
              </a:rPr>
              <a:t> residencia y trabajo CP:</a:t>
            </a:r>
          </a:p>
          <a:p>
            <a:r>
              <a:rPr lang="es-ES" sz="2400" b="0" i="0" dirty="0">
                <a:solidFill>
                  <a:schemeClr val="tx1"/>
                </a:solidFill>
                <a:effectLst/>
              </a:rPr>
              <a:t>Requisitos</a:t>
            </a:r>
            <a:r>
              <a:rPr lang="es-ES" sz="2400" dirty="0">
                <a:solidFill>
                  <a:schemeClr val="tx1"/>
                </a:solidFill>
              </a:rPr>
              <a:t> del art. 84: </a:t>
            </a:r>
            <a:r>
              <a:rPr lang="es-ES" sz="2400" dirty="0" err="1">
                <a:solidFill>
                  <a:schemeClr val="tx1"/>
                </a:solidFill>
              </a:rPr>
              <a:t>requis</a:t>
            </a:r>
            <a:r>
              <a:rPr lang="es-ES" sz="2400" dirty="0">
                <a:solidFill>
                  <a:schemeClr val="tx1"/>
                </a:solidFill>
              </a:rPr>
              <a:t>. de apertura y funcionamiento, cualificación profesional/experiencia, suficiencia de la inversión, No amenaza OP/SP, No en plazo de compromiso no retorno, tasa</a:t>
            </a:r>
          </a:p>
          <a:p>
            <a:endParaRPr lang="es-ES" sz="2400" dirty="0">
              <a:solidFill>
                <a:schemeClr val="tx1"/>
              </a:solidFill>
            </a:endParaRPr>
          </a:p>
          <a:p>
            <a:r>
              <a:rPr lang="es-ES" sz="2600" b="1" i="0" u="sng" dirty="0">
                <a:solidFill>
                  <a:srgbClr val="FF0000"/>
                </a:solidFill>
                <a:effectLst/>
              </a:rPr>
              <a:t>Modificar a </a:t>
            </a:r>
            <a:r>
              <a:rPr lang="es-ES" sz="2600" b="1" i="0" u="sng" dirty="0" err="1">
                <a:solidFill>
                  <a:srgbClr val="FF0000"/>
                </a:solidFill>
                <a:effectLst/>
              </a:rPr>
              <a:t>Aut</a:t>
            </a:r>
            <a:r>
              <a:rPr lang="es-ES" sz="2600" b="1" i="0" u="sng" dirty="0">
                <a:solidFill>
                  <a:srgbClr val="FF0000"/>
                </a:solidFill>
                <a:effectLst/>
              </a:rPr>
              <a:t> residencia con excepción: </a:t>
            </a:r>
          </a:p>
          <a:p>
            <a:r>
              <a:rPr lang="es-ES" sz="2400" dirty="0">
                <a:solidFill>
                  <a:schemeClr val="tx1"/>
                </a:solidFill>
              </a:rPr>
              <a:t>Requisitos del 89.2: supuesto de exención del 88, No amenaza OP/SP, no en plazo de compromiso no retorno, tasa</a:t>
            </a:r>
            <a:endParaRPr lang="es-ES" sz="2400" b="0" i="0" dirty="0">
              <a:solidFill>
                <a:schemeClr val="tx1"/>
              </a:solidFill>
              <a:effectLst/>
            </a:endParaRPr>
          </a:p>
          <a:p>
            <a:pPr marL="0" indent="0">
              <a:buNone/>
            </a:pPr>
            <a:endParaRPr lang="es-ES" dirty="0"/>
          </a:p>
        </p:txBody>
      </p:sp>
      <p:pic>
        <p:nvPicPr>
          <p:cNvPr id="4" name="Imagen 3">
            <a:extLst>
              <a:ext uri="{FF2B5EF4-FFF2-40B4-BE49-F238E27FC236}">
                <a16:creationId xmlns:a16="http://schemas.microsoft.com/office/drawing/2014/main" id="{0D7011BB-A674-42CF-9EA9-5D49FF80B6AD}"/>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1711448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E0813-B659-4EC8-ABB2-DEABC136319C}"/>
              </a:ext>
            </a:extLst>
          </p:cNvPr>
          <p:cNvSpPr>
            <a:spLocks noGrp="1"/>
          </p:cNvSpPr>
          <p:nvPr>
            <p:ph type="title"/>
          </p:nvPr>
        </p:nvSpPr>
        <p:spPr>
          <a:xfrm>
            <a:off x="822917" y="76200"/>
            <a:ext cx="9506902" cy="390525"/>
          </a:xfrm>
        </p:spPr>
        <p:txBody>
          <a:bodyPr>
            <a:normAutofit fontScale="90000"/>
          </a:bodyPr>
          <a:lstStyle/>
          <a:p>
            <a:endParaRPr lang="es-ES" b="1" dirty="0"/>
          </a:p>
        </p:txBody>
      </p:sp>
      <p:sp>
        <p:nvSpPr>
          <p:cNvPr id="3" name="Marcador de contenido 2">
            <a:extLst>
              <a:ext uri="{FF2B5EF4-FFF2-40B4-BE49-F238E27FC236}">
                <a16:creationId xmlns:a16="http://schemas.microsoft.com/office/drawing/2014/main" id="{5103BB5B-ADEC-4C66-9296-09447B232A80}"/>
              </a:ext>
            </a:extLst>
          </p:cNvPr>
          <p:cNvSpPr>
            <a:spLocks noGrp="1"/>
          </p:cNvSpPr>
          <p:nvPr>
            <p:ph idx="1"/>
          </p:nvPr>
        </p:nvSpPr>
        <p:spPr>
          <a:xfrm>
            <a:off x="321762" y="923925"/>
            <a:ext cx="10768484" cy="5857875"/>
          </a:xfrm>
        </p:spPr>
        <p:txBody>
          <a:bodyPr>
            <a:normAutofit/>
          </a:bodyPr>
          <a:lstStyle/>
          <a:p>
            <a:r>
              <a:rPr lang="es-ES" sz="2400" b="0" i="0" dirty="0">
                <a:solidFill>
                  <a:srgbClr val="000000"/>
                </a:solidFill>
                <a:effectLst/>
              </a:rPr>
              <a:t>Cabe solicitar </a:t>
            </a:r>
            <a:r>
              <a:rPr lang="es-ES" sz="2400" b="1" i="0" dirty="0" err="1">
                <a:solidFill>
                  <a:srgbClr val="000000"/>
                </a:solidFill>
                <a:effectLst/>
              </a:rPr>
              <a:t>Aut</a:t>
            </a:r>
            <a:r>
              <a:rPr lang="es-ES" sz="2400" b="1" i="0" dirty="0">
                <a:solidFill>
                  <a:srgbClr val="000000"/>
                </a:solidFill>
                <a:effectLst/>
              </a:rPr>
              <a:t> de residencia </a:t>
            </a:r>
            <a:r>
              <a:rPr lang="es-ES" sz="2400" b="1" i="0" u="sng" dirty="0">
                <a:solidFill>
                  <a:srgbClr val="000000"/>
                </a:solidFill>
                <a:effectLst/>
              </a:rPr>
              <a:t>a favor de los familiares </a:t>
            </a:r>
            <a:r>
              <a:rPr lang="es-ES" sz="2400" b="1" i="0" dirty="0">
                <a:solidFill>
                  <a:srgbClr val="000000"/>
                </a:solidFill>
                <a:effectLst/>
              </a:rPr>
              <a:t>en situación de estancia de larga duración por estudios superiores (art56: cónyuge</a:t>
            </a:r>
            <a:r>
              <a:rPr lang="es-ES" sz="2400" b="1" dirty="0">
                <a:solidFill>
                  <a:srgbClr val="000000"/>
                </a:solidFill>
              </a:rPr>
              <a:t>, pareja, hijos</a:t>
            </a:r>
            <a:r>
              <a:rPr lang="es-ES" sz="2400" b="1" i="0" dirty="0">
                <a:solidFill>
                  <a:srgbClr val="000000"/>
                </a:solidFill>
                <a:effectLst/>
              </a:rPr>
              <a:t>)</a:t>
            </a:r>
            <a:r>
              <a:rPr lang="es-ES" sz="2400" b="0" i="0" dirty="0">
                <a:solidFill>
                  <a:srgbClr val="000000"/>
                </a:solidFill>
                <a:effectLst/>
              </a:rPr>
              <a:t> si:</a:t>
            </a:r>
          </a:p>
          <a:p>
            <a:pPr>
              <a:buFont typeface="Wingdings" panose="05000000000000000000" pitchFamily="2" charset="2"/>
              <a:buChar char="q"/>
            </a:pPr>
            <a:r>
              <a:rPr lang="es-ES" sz="2400" dirty="0">
                <a:solidFill>
                  <a:srgbClr val="000000"/>
                </a:solidFill>
              </a:rPr>
              <a:t>Están conviviendo con ella en el momento de la solicitud</a:t>
            </a:r>
          </a:p>
          <a:p>
            <a:pPr>
              <a:buFont typeface="Wingdings" panose="05000000000000000000" pitchFamily="2" charset="2"/>
              <a:buChar char="q"/>
            </a:pPr>
            <a:r>
              <a:rPr lang="es-ES" sz="2400" b="0" i="0" dirty="0">
                <a:solidFill>
                  <a:srgbClr val="000000"/>
                </a:solidFill>
                <a:effectLst/>
              </a:rPr>
              <a:t>Se acredite suficiencia económica</a:t>
            </a:r>
          </a:p>
          <a:p>
            <a:pPr>
              <a:buFont typeface="Wingdings" panose="05000000000000000000" pitchFamily="2" charset="2"/>
              <a:buChar char="q"/>
            </a:pPr>
            <a:r>
              <a:rPr lang="es-ES" sz="2400" dirty="0">
                <a:solidFill>
                  <a:srgbClr val="000000"/>
                </a:solidFill>
              </a:rPr>
              <a:t>Se acredite disponibilidad de vivienda adecuada</a:t>
            </a:r>
          </a:p>
          <a:p>
            <a:pPr>
              <a:buFont typeface="Wingdings" panose="05000000000000000000" pitchFamily="2" charset="2"/>
              <a:buChar char="q"/>
            </a:pPr>
            <a:r>
              <a:rPr lang="es-ES" sz="2400" b="0" i="0" dirty="0">
                <a:solidFill>
                  <a:srgbClr val="000000"/>
                </a:solidFill>
                <a:effectLst/>
              </a:rPr>
              <a:t>La autorización concedida será de </a:t>
            </a:r>
            <a:r>
              <a:rPr lang="es-ES" sz="2400" dirty="0">
                <a:solidFill>
                  <a:srgbClr val="000000"/>
                </a:solidFill>
              </a:rPr>
              <a:t>R</a:t>
            </a:r>
            <a:r>
              <a:rPr lang="es-ES" sz="2400" b="0" i="0" dirty="0">
                <a:solidFill>
                  <a:srgbClr val="000000"/>
                </a:solidFill>
                <a:effectLst/>
              </a:rPr>
              <a:t>eagrupación familiar</a:t>
            </a:r>
          </a:p>
          <a:p>
            <a:endParaRPr lang="es-ES" sz="2400" dirty="0">
              <a:solidFill>
                <a:srgbClr val="000000"/>
              </a:solidFill>
            </a:endParaRPr>
          </a:p>
          <a:p>
            <a:r>
              <a:rPr lang="es-ES" sz="2400" b="1" i="0" dirty="0">
                <a:solidFill>
                  <a:srgbClr val="000000"/>
                </a:solidFill>
                <a:effectLst/>
              </a:rPr>
              <a:t>Plazo para solicitar modificaciones</a:t>
            </a:r>
            <a:r>
              <a:rPr lang="es-ES" sz="2400" b="0" i="0" dirty="0">
                <a:solidFill>
                  <a:srgbClr val="000000"/>
                </a:solidFill>
                <a:effectLst/>
              </a:rPr>
              <a:t>:</a:t>
            </a:r>
          </a:p>
          <a:p>
            <a:pPr>
              <a:buFont typeface="Wingdings" panose="05000000000000000000" pitchFamily="2" charset="2"/>
              <a:buChar char="q"/>
            </a:pPr>
            <a:r>
              <a:rPr lang="es-ES" sz="2400" dirty="0">
                <a:solidFill>
                  <a:srgbClr val="000000"/>
                </a:solidFill>
              </a:rPr>
              <a:t>2 meses previos</a:t>
            </a:r>
          </a:p>
          <a:p>
            <a:pPr>
              <a:buFont typeface="Wingdings" panose="05000000000000000000" pitchFamily="2" charset="2"/>
              <a:buChar char="q"/>
            </a:pPr>
            <a:r>
              <a:rPr lang="es-ES" sz="2400" b="0" i="0" dirty="0">
                <a:solidFill>
                  <a:srgbClr val="000000"/>
                </a:solidFill>
                <a:effectLst/>
              </a:rPr>
              <a:t>3 meses posteriores a la extinción de la estancia por estudios o a la </a:t>
            </a:r>
            <a:r>
              <a:rPr lang="es-ES" sz="2400" dirty="0">
                <a:solidFill>
                  <a:srgbClr val="000000"/>
                </a:solidFill>
              </a:rPr>
              <a:t>obtención del título o certificado de estudios o formación realizados</a:t>
            </a:r>
            <a:endParaRPr lang="es-ES" sz="2400" b="0" i="0" dirty="0">
              <a:solidFill>
                <a:srgbClr val="000000"/>
              </a:solidFill>
              <a:effectLst/>
            </a:endParaRPr>
          </a:p>
          <a:p>
            <a:pPr marL="0" indent="0">
              <a:buNone/>
            </a:pPr>
            <a:endParaRPr lang="es-ES" dirty="0"/>
          </a:p>
        </p:txBody>
      </p:sp>
      <p:pic>
        <p:nvPicPr>
          <p:cNvPr id="4" name="Imagen 3">
            <a:extLst>
              <a:ext uri="{FF2B5EF4-FFF2-40B4-BE49-F238E27FC236}">
                <a16:creationId xmlns:a16="http://schemas.microsoft.com/office/drawing/2014/main" id="{E3778378-5B04-4210-A5B1-83F73B460D66}"/>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2573168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05F7083-5E74-4727-ABEA-59904A1528BA}"/>
              </a:ext>
            </a:extLst>
          </p:cNvPr>
          <p:cNvSpPr>
            <a:spLocks noGrp="1"/>
          </p:cNvSpPr>
          <p:nvPr>
            <p:ph idx="1"/>
          </p:nvPr>
        </p:nvSpPr>
        <p:spPr>
          <a:xfrm>
            <a:off x="444452" y="1065315"/>
            <a:ext cx="11048815" cy="6075027"/>
          </a:xfrm>
        </p:spPr>
        <p:txBody>
          <a:bodyPr>
            <a:normAutofit/>
          </a:bodyPr>
          <a:lstStyle/>
          <a:p>
            <a:r>
              <a:rPr lang="es-ES" sz="2400" dirty="0"/>
              <a:t>Una vez admitida a trámite la solicitud y hasta la resolución del procedimiento, </a:t>
            </a:r>
            <a:r>
              <a:rPr lang="es-ES" sz="2400" u="sng" dirty="0"/>
              <a:t>NO HAY PRORROGA DE LA ESTANCIA</a:t>
            </a:r>
            <a:r>
              <a:rPr lang="es-ES" sz="2400" dirty="0"/>
              <a:t>, sino </a:t>
            </a:r>
            <a:r>
              <a:rPr lang="es-ES" sz="2400" u="sng" dirty="0">
                <a:solidFill>
                  <a:srgbClr val="0070C0"/>
                </a:solidFill>
                <a:effectLst>
                  <a:outerShdw blurRad="38100" dist="38100" dir="2700000" algn="tl">
                    <a:srgbClr val="000000">
                      <a:alpha val="43137"/>
                    </a:srgbClr>
                  </a:outerShdw>
                </a:effectLst>
              </a:rPr>
              <a:t>AUT PROVISIONAL DE RESIDENCIA Y TRABAJO CA, CP o excepción</a:t>
            </a:r>
          </a:p>
          <a:p>
            <a:r>
              <a:rPr lang="es-ES" sz="2400" dirty="0"/>
              <a:t>En caso de denegación: </a:t>
            </a:r>
            <a:r>
              <a:rPr lang="es-ES" sz="2400" b="1" u="sng" dirty="0"/>
              <a:t>automática pérdida de vigencia de la provisional</a:t>
            </a:r>
            <a:r>
              <a:rPr lang="es-ES" sz="2400" u="sng" dirty="0"/>
              <a:t>, sin necesidad de pronunciamiento expreso</a:t>
            </a:r>
          </a:p>
          <a:p>
            <a:r>
              <a:rPr lang="es-ES" sz="2400" dirty="0"/>
              <a:t>En el acuerdo de admisión a trámite, se hará constar esta circunstancia con expresa mención a la </a:t>
            </a:r>
            <a:r>
              <a:rPr lang="es-ES" sz="2400" u="sng" dirty="0" err="1">
                <a:solidFill>
                  <a:srgbClr val="0070C0"/>
                </a:solidFill>
                <a:effectLst>
                  <a:outerShdw blurRad="38100" dist="38100" dir="2700000" algn="tl">
                    <a:srgbClr val="000000">
                      <a:alpha val="43137"/>
                    </a:srgbClr>
                  </a:outerShdw>
                </a:effectLst>
              </a:rPr>
              <a:t>Aut</a:t>
            </a:r>
            <a:r>
              <a:rPr lang="es-ES" sz="2400" u="sng" dirty="0">
                <a:solidFill>
                  <a:srgbClr val="0070C0"/>
                </a:solidFill>
                <a:effectLst>
                  <a:outerShdw blurRad="38100" dist="38100" dir="2700000" algn="tl">
                    <a:srgbClr val="000000">
                      <a:alpha val="43137"/>
                    </a:srgbClr>
                  </a:outerShdw>
                </a:effectLst>
              </a:rPr>
              <a:t> a</a:t>
            </a:r>
            <a:r>
              <a:rPr lang="es-ES" sz="2400" u="sng" dirty="0">
                <a:solidFill>
                  <a:srgbClr val="0070C0"/>
                </a:solidFill>
              </a:rPr>
              <a:t> </a:t>
            </a:r>
            <a:r>
              <a:rPr lang="es-ES" sz="2400" u="sng" dirty="0">
                <a:solidFill>
                  <a:srgbClr val="0070C0"/>
                </a:solidFill>
                <a:effectLst>
                  <a:outerShdw blurRad="38100" dist="38100" dir="2700000" algn="tl">
                    <a:srgbClr val="000000">
                      <a:alpha val="43137"/>
                    </a:srgbClr>
                  </a:outerShdw>
                </a:effectLst>
              </a:rPr>
              <a:t>trabajar a jornada completa!!!</a:t>
            </a:r>
          </a:p>
          <a:p>
            <a:endParaRPr lang="es-ES" sz="2400" u="sng" dirty="0">
              <a:solidFill>
                <a:schemeClr val="accent1"/>
              </a:solidFill>
            </a:endParaRPr>
          </a:p>
          <a:p>
            <a:r>
              <a:rPr lang="es-ES" sz="2400" dirty="0">
                <a:solidFill>
                  <a:schemeClr val="tx1"/>
                </a:solidFill>
              </a:rPr>
              <a:t>La eficacia de la </a:t>
            </a:r>
            <a:r>
              <a:rPr lang="es-ES" sz="2400" dirty="0" err="1">
                <a:solidFill>
                  <a:schemeClr val="tx1"/>
                </a:solidFill>
              </a:rPr>
              <a:t>Aut</a:t>
            </a:r>
            <a:r>
              <a:rPr lang="es-ES" sz="2400" dirty="0">
                <a:solidFill>
                  <a:schemeClr val="tx1"/>
                </a:solidFill>
              </a:rPr>
              <a:t> de residencia y trabajo está </a:t>
            </a:r>
            <a:r>
              <a:rPr lang="es-ES" sz="2400" u="sng" dirty="0">
                <a:solidFill>
                  <a:schemeClr val="tx1"/>
                </a:solidFill>
              </a:rPr>
              <a:t>condicionada al alta SS</a:t>
            </a:r>
          </a:p>
          <a:p>
            <a:r>
              <a:rPr lang="es-ES" sz="2400" dirty="0">
                <a:solidFill>
                  <a:schemeClr val="tx1"/>
                </a:solidFill>
              </a:rPr>
              <a:t>La eficacia de la </a:t>
            </a:r>
            <a:r>
              <a:rPr lang="es-ES" sz="2400" dirty="0" err="1">
                <a:solidFill>
                  <a:schemeClr val="tx1"/>
                </a:solidFill>
              </a:rPr>
              <a:t>Aut</a:t>
            </a:r>
            <a:r>
              <a:rPr lang="es-ES" sz="2400" dirty="0">
                <a:solidFill>
                  <a:schemeClr val="tx1"/>
                </a:solidFill>
              </a:rPr>
              <a:t> de residencia de los familiares está </a:t>
            </a:r>
            <a:r>
              <a:rPr lang="es-ES" sz="2400" u="sng" dirty="0">
                <a:solidFill>
                  <a:schemeClr val="tx1"/>
                </a:solidFill>
              </a:rPr>
              <a:t>condicionada</a:t>
            </a:r>
            <a:r>
              <a:rPr lang="es-ES" sz="2400" dirty="0">
                <a:solidFill>
                  <a:schemeClr val="tx1"/>
                </a:solidFill>
              </a:rPr>
              <a:t> a la de la </a:t>
            </a:r>
            <a:r>
              <a:rPr lang="es-ES" sz="2400" dirty="0" err="1">
                <a:solidFill>
                  <a:schemeClr val="tx1"/>
                </a:solidFill>
              </a:rPr>
              <a:t>Aut</a:t>
            </a:r>
            <a:r>
              <a:rPr lang="es-ES" sz="2400" dirty="0">
                <a:solidFill>
                  <a:schemeClr val="tx1"/>
                </a:solidFill>
              </a:rPr>
              <a:t> principal y su </a:t>
            </a:r>
            <a:r>
              <a:rPr lang="es-ES" sz="2400" u="sng" dirty="0">
                <a:solidFill>
                  <a:schemeClr val="tx1"/>
                </a:solidFill>
              </a:rPr>
              <a:t>vigencia vinculada </a:t>
            </a:r>
            <a:r>
              <a:rPr lang="es-ES" sz="2400" dirty="0">
                <a:solidFill>
                  <a:schemeClr val="tx1"/>
                </a:solidFill>
              </a:rPr>
              <a:t>a ésta</a:t>
            </a:r>
          </a:p>
          <a:p>
            <a:r>
              <a:rPr lang="es-ES" sz="2400" dirty="0">
                <a:solidFill>
                  <a:schemeClr val="tx1"/>
                </a:solidFill>
              </a:rPr>
              <a:t>La vigencia: 1 año con los efectos de la renovación/prórroga</a:t>
            </a:r>
          </a:p>
        </p:txBody>
      </p:sp>
      <p:pic>
        <p:nvPicPr>
          <p:cNvPr id="4" name="Imagen 3">
            <a:extLst>
              <a:ext uri="{FF2B5EF4-FFF2-40B4-BE49-F238E27FC236}">
                <a16:creationId xmlns:a16="http://schemas.microsoft.com/office/drawing/2014/main" id="{B055FA4A-D6FC-40E2-B289-DCA6B256F4B5}"/>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1116459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C07342-B53F-49D5-965A-B7C741058B1C}"/>
              </a:ext>
            </a:extLst>
          </p:cNvPr>
          <p:cNvSpPr>
            <a:spLocks noGrp="1"/>
          </p:cNvSpPr>
          <p:nvPr>
            <p:ph type="title"/>
          </p:nvPr>
        </p:nvSpPr>
        <p:spPr>
          <a:xfrm>
            <a:off x="677334" y="223707"/>
            <a:ext cx="8596668" cy="279633"/>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F05F7083-5E74-4727-ABEA-59904A1528BA}"/>
              </a:ext>
            </a:extLst>
          </p:cNvPr>
          <p:cNvSpPr>
            <a:spLocks noGrp="1"/>
          </p:cNvSpPr>
          <p:nvPr>
            <p:ph idx="1"/>
          </p:nvPr>
        </p:nvSpPr>
        <p:spPr>
          <a:xfrm>
            <a:off x="243190" y="223707"/>
            <a:ext cx="9464956" cy="5444455"/>
          </a:xfrm>
        </p:spPr>
        <p:txBody>
          <a:bodyPr>
            <a:normAutofit/>
          </a:bodyPr>
          <a:lstStyle/>
          <a:p>
            <a:r>
              <a:rPr lang="es-ES" sz="2400" b="0" i="0" dirty="0">
                <a:solidFill>
                  <a:srgbClr val="000000"/>
                </a:solidFill>
                <a:effectLst/>
                <a:latin typeface="+mj-lt"/>
              </a:rPr>
              <a:t>Los extranjeros que hayan finalizado los estudios en un centro o institución de educación superior, alcanzando como mínimo el Nivel 6 de acuerdo con el </a:t>
            </a:r>
            <a:r>
              <a:rPr lang="es-ES" sz="2400" b="0" i="0" dirty="0">
                <a:solidFill>
                  <a:srgbClr val="000000"/>
                </a:solidFill>
                <a:effectLst/>
                <a:latin typeface="+mj-lt"/>
                <a:hlinkClick r:id="rId2"/>
              </a:rPr>
              <a:t>Marco Europeo de Cualificaciones</a:t>
            </a:r>
            <a:r>
              <a:rPr lang="es-ES" sz="2400" b="0" i="0" dirty="0">
                <a:solidFill>
                  <a:srgbClr val="000000"/>
                </a:solidFill>
                <a:effectLst/>
                <a:latin typeface="+mj-lt"/>
              </a:rPr>
              <a:t>, podrán acceder a </a:t>
            </a:r>
            <a:r>
              <a:rPr lang="es-ES" sz="2400" b="0" i="0" u="sng" dirty="0">
                <a:solidFill>
                  <a:srgbClr val="000000"/>
                </a:solidFill>
                <a:effectLst/>
                <a:latin typeface="+mj-lt"/>
              </a:rPr>
              <a:t>la </a:t>
            </a:r>
            <a:r>
              <a:rPr lang="es-ES" sz="2400" u="sng" dirty="0">
                <a:solidFill>
                  <a:srgbClr val="000000"/>
                </a:solidFill>
                <a:latin typeface="+mj-lt"/>
              </a:rPr>
              <a:t>Au</a:t>
            </a:r>
            <a:r>
              <a:rPr lang="es-ES" sz="2400" b="0" i="0" u="sng" dirty="0">
                <a:solidFill>
                  <a:srgbClr val="000000"/>
                </a:solidFill>
                <a:effectLst/>
                <a:latin typeface="+mj-lt"/>
              </a:rPr>
              <a:t>torización de residencia al estudiante para la </a:t>
            </a:r>
            <a:r>
              <a:rPr lang="es-ES" sz="2400" b="0" i="0" u="sng" dirty="0">
                <a:solidFill>
                  <a:srgbClr val="0070C0"/>
                </a:solidFill>
                <a:effectLst/>
                <a:latin typeface="+mj-lt"/>
              </a:rPr>
              <a:t>búsqueda de empleo </a:t>
            </a:r>
            <a:r>
              <a:rPr lang="es-ES" sz="2400" b="0" i="0" u="sng" dirty="0">
                <a:solidFill>
                  <a:srgbClr val="000000"/>
                </a:solidFill>
                <a:effectLst/>
                <a:latin typeface="+mj-lt"/>
              </a:rPr>
              <a:t>o para </a:t>
            </a:r>
            <a:r>
              <a:rPr lang="es-ES" sz="2400" b="0" i="0" u="sng" dirty="0">
                <a:solidFill>
                  <a:srgbClr val="0070C0"/>
                </a:solidFill>
                <a:effectLst/>
                <a:latin typeface="+mj-lt"/>
              </a:rPr>
              <a:t>emprender un proyecto empresarial </a:t>
            </a:r>
            <a:r>
              <a:rPr lang="es-ES" sz="2400" b="0" i="0" dirty="0">
                <a:solidFill>
                  <a:srgbClr val="000000"/>
                </a:solidFill>
                <a:effectLst/>
                <a:latin typeface="+mj-lt"/>
              </a:rPr>
              <a:t>conforme a lo dispuesto en la DA 17 la Ley 14/2013, de 27 de septiembre</a:t>
            </a:r>
          </a:p>
          <a:p>
            <a:endParaRPr lang="es-ES" sz="2400" dirty="0">
              <a:solidFill>
                <a:srgbClr val="000000"/>
              </a:solidFill>
              <a:latin typeface="+mj-lt"/>
            </a:endParaRPr>
          </a:p>
          <a:p>
            <a:endParaRPr lang="es-ES" sz="2400" dirty="0">
              <a:solidFill>
                <a:schemeClr val="tx1"/>
              </a:solidFill>
              <a:latin typeface="+mj-lt"/>
            </a:endParaRPr>
          </a:p>
        </p:txBody>
      </p:sp>
      <p:pic>
        <p:nvPicPr>
          <p:cNvPr id="5" name="Imagen 4">
            <a:extLst>
              <a:ext uri="{FF2B5EF4-FFF2-40B4-BE49-F238E27FC236}">
                <a16:creationId xmlns:a16="http://schemas.microsoft.com/office/drawing/2014/main" id="{2DE9F842-7604-465E-89DA-AFBE9B3FC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6174" y="2543175"/>
            <a:ext cx="6657975" cy="4091118"/>
          </a:xfrm>
          <a:prstGeom prst="rect">
            <a:avLst/>
          </a:prstGeom>
        </p:spPr>
      </p:pic>
    </p:spTree>
    <p:extLst>
      <p:ext uri="{BB962C8B-B14F-4D97-AF65-F5344CB8AC3E}">
        <p14:creationId xmlns:p14="http://schemas.microsoft.com/office/powerpoint/2010/main" val="28998680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C07342-B53F-49D5-965A-B7C741058B1C}"/>
              </a:ext>
            </a:extLst>
          </p:cNvPr>
          <p:cNvSpPr>
            <a:spLocks noGrp="1"/>
          </p:cNvSpPr>
          <p:nvPr>
            <p:ph type="title"/>
          </p:nvPr>
        </p:nvSpPr>
        <p:spPr>
          <a:xfrm>
            <a:off x="2326639" y="381000"/>
            <a:ext cx="8596668" cy="1143699"/>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De la </a:t>
            </a:r>
            <a:r>
              <a:rPr lang="es-ES" b="1" u="sng" dirty="0" err="1">
                <a:solidFill>
                  <a:srgbClr val="0070C0"/>
                </a:solidFill>
                <a:effectLst>
                  <a:outerShdw blurRad="38100" dist="38100" dir="2700000" algn="tl">
                    <a:srgbClr val="000000">
                      <a:alpha val="43137"/>
                    </a:srgbClr>
                  </a:outerShdw>
                </a:effectLst>
              </a:rPr>
              <a:t>Aut</a:t>
            </a:r>
            <a:r>
              <a:rPr lang="es-ES" b="1" u="sng" dirty="0">
                <a:solidFill>
                  <a:srgbClr val="0070C0"/>
                </a:solidFill>
                <a:effectLst>
                  <a:outerShdw blurRad="38100" dist="38100" dir="2700000" algn="tl">
                    <a:srgbClr val="000000">
                      <a:alpha val="43137"/>
                    </a:srgbClr>
                  </a:outerShdw>
                </a:effectLst>
              </a:rPr>
              <a:t> de Residencia Temporal a </a:t>
            </a:r>
            <a:r>
              <a:rPr lang="es-ES" b="1" u="sng" dirty="0" err="1">
                <a:solidFill>
                  <a:srgbClr val="0070C0"/>
                </a:solidFill>
                <a:effectLst>
                  <a:outerShdw blurRad="38100" dist="38100" dir="2700000" algn="tl">
                    <a:srgbClr val="000000">
                      <a:alpha val="43137"/>
                    </a:srgbClr>
                  </a:outerShdw>
                </a:effectLst>
              </a:rPr>
              <a:t>Aut</a:t>
            </a:r>
            <a:r>
              <a:rPr lang="es-ES" b="1" u="sng" dirty="0">
                <a:solidFill>
                  <a:srgbClr val="0070C0"/>
                </a:solidFill>
                <a:effectLst>
                  <a:outerShdw blurRad="38100" dist="38100" dir="2700000" algn="tl">
                    <a:srgbClr val="000000">
                      <a:alpha val="43137"/>
                    </a:srgbClr>
                  </a:outerShdw>
                </a:effectLst>
              </a:rPr>
              <a:t> de Residencia y Trabajo art. 191</a:t>
            </a:r>
          </a:p>
        </p:txBody>
      </p:sp>
      <p:sp>
        <p:nvSpPr>
          <p:cNvPr id="3" name="Marcador de contenido 2">
            <a:extLst>
              <a:ext uri="{FF2B5EF4-FFF2-40B4-BE49-F238E27FC236}">
                <a16:creationId xmlns:a16="http://schemas.microsoft.com/office/drawing/2014/main" id="{F05F7083-5E74-4727-ABEA-59904A1528BA}"/>
              </a:ext>
            </a:extLst>
          </p:cNvPr>
          <p:cNvSpPr>
            <a:spLocks noGrp="1"/>
          </p:cNvSpPr>
          <p:nvPr>
            <p:ph idx="1"/>
          </p:nvPr>
        </p:nvSpPr>
        <p:spPr>
          <a:xfrm>
            <a:off x="517942" y="1693177"/>
            <a:ext cx="10488413" cy="5444455"/>
          </a:xfrm>
        </p:spPr>
        <p:txBody>
          <a:bodyPr>
            <a:normAutofit/>
          </a:bodyPr>
          <a:lstStyle/>
          <a:p>
            <a:r>
              <a:rPr lang="es-ES" sz="2400" b="0" i="0" dirty="0">
                <a:solidFill>
                  <a:srgbClr val="000000"/>
                </a:solidFill>
                <a:effectLst/>
              </a:rPr>
              <a:t>Extranjeros que se encuentran en España en residencia temporal, pueden acceder a </a:t>
            </a:r>
            <a:r>
              <a:rPr lang="es-ES" sz="2400" b="1" i="0" dirty="0" err="1">
                <a:solidFill>
                  <a:srgbClr val="000000"/>
                </a:solidFill>
                <a:effectLst/>
              </a:rPr>
              <a:t>Aut</a:t>
            </a:r>
            <a:r>
              <a:rPr lang="es-ES" sz="2400" b="1" i="0" dirty="0">
                <a:solidFill>
                  <a:srgbClr val="000000"/>
                </a:solidFill>
                <a:effectLst/>
              </a:rPr>
              <a:t> residencia y trabajo sin visado</a:t>
            </a:r>
          </a:p>
          <a:p>
            <a:r>
              <a:rPr lang="es-ES" sz="2400" dirty="0">
                <a:solidFill>
                  <a:srgbClr val="000000"/>
                </a:solidFill>
              </a:rPr>
              <a:t>Las solicitudes las presenta: </a:t>
            </a:r>
            <a:r>
              <a:rPr lang="es-ES" sz="2400" u="sng" dirty="0">
                <a:solidFill>
                  <a:srgbClr val="000000"/>
                </a:solidFill>
              </a:rPr>
              <a:t>el empleador o el extranjero residente </a:t>
            </a:r>
            <a:r>
              <a:rPr lang="es-ES" sz="2400" dirty="0">
                <a:solidFill>
                  <a:srgbClr val="000000"/>
                </a:solidFill>
              </a:rPr>
              <a:t>en España</a:t>
            </a:r>
            <a:endParaRPr lang="es-ES" sz="2400" b="0" i="0" dirty="0">
              <a:solidFill>
                <a:srgbClr val="000000"/>
              </a:solidFill>
              <a:effectLst/>
            </a:endParaRPr>
          </a:p>
          <a:p>
            <a:r>
              <a:rPr lang="es-ES" sz="2400" b="1" u="sng" dirty="0">
                <a:solidFill>
                  <a:srgbClr val="FF0000"/>
                </a:solidFill>
              </a:rPr>
              <a:t>Si el extranjero solicita </a:t>
            </a:r>
            <a:r>
              <a:rPr lang="es-ES" sz="2400" b="1" u="sng" dirty="0" err="1">
                <a:solidFill>
                  <a:srgbClr val="FF0000"/>
                </a:solidFill>
              </a:rPr>
              <a:t>Aut</a:t>
            </a:r>
            <a:r>
              <a:rPr lang="es-ES" sz="2400" b="1" u="sng" dirty="0">
                <a:solidFill>
                  <a:srgbClr val="FF0000"/>
                </a:solidFill>
              </a:rPr>
              <a:t> residencia y trabajo CA, no lleva residiendo 1 año min.: </a:t>
            </a:r>
          </a:p>
          <a:p>
            <a:pPr>
              <a:buFont typeface="Wingdings" panose="05000000000000000000" pitchFamily="2" charset="2"/>
              <a:buChar char="q"/>
            </a:pPr>
            <a:r>
              <a:rPr lang="es-ES" sz="2400" dirty="0">
                <a:solidFill>
                  <a:srgbClr val="000000"/>
                </a:solidFill>
              </a:rPr>
              <a:t>debe cumplir </a:t>
            </a:r>
            <a:r>
              <a:rPr lang="es-ES" sz="2400" dirty="0" err="1">
                <a:solidFill>
                  <a:srgbClr val="000000"/>
                </a:solidFill>
              </a:rPr>
              <a:t>requis</a:t>
            </a:r>
            <a:r>
              <a:rPr lang="es-ES" sz="2400" dirty="0">
                <a:solidFill>
                  <a:srgbClr val="000000"/>
                </a:solidFill>
              </a:rPr>
              <a:t>. del art. 74 (contrato trabajo, condiciones contrato, obligaciones AEAT y SS, medios, capacitación, cualificación profesional, No amenaza OP, SP)</a:t>
            </a:r>
          </a:p>
          <a:p>
            <a:pPr>
              <a:buFont typeface="Wingdings" panose="05000000000000000000" pitchFamily="2" charset="2"/>
              <a:buChar char="q"/>
            </a:pPr>
            <a:r>
              <a:rPr lang="es-ES" sz="2400" dirty="0" err="1">
                <a:solidFill>
                  <a:srgbClr val="000000"/>
                </a:solidFill>
              </a:rPr>
              <a:t>Aut</a:t>
            </a:r>
            <a:r>
              <a:rPr lang="es-ES" sz="2400" dirty="0">
                <a:solidFill>
                  <a:srgbClr val="000000"/>
                </a:solidFill>
              </a:rPr>
              <a:t> con vigencia de 1 año</a:t>
            </a:r>
          </a:p>
          <a:p>
            <a:pPr>
              <a:buFont typeface="Wingdings" panose="05000000000000000000" pitchFamily="2" charset="2"/>
              <a:buChar char="q"/>
            </a:pPr>
            <a:r>
              <a:rPr lang="es-ES" sz="2400" dirty="0">
                <a:solidFill>
                  <a:srgbClr val="000000"/>
                </a:solidFill>
              </a:rPr>
              <a:t>Consideración de </a:t>
            </a:r>
            <a:r>
              <a:rPr lang="es-ES" sz="2400" dirty="0" err="1">
                <a:solidFill>
                  <a:srgbClr val="000000"/>
                </a:solidFill>
              </a:rPr>
              <a:t>Aut</a:t>
            </a:r>
            <a:r>
              <a:rPr lang="es-ES" sz="2400" dirty="0">
                <a:solidFill>
                  <a:srgbClr val="000000"/>
                </a:solidFill>
              </a:rPr>
              <a:t> residencia  y trabajo inicial</a:t>
            </a:r>
          </a:p>
          <a:p>
            <a:endParaRPr lang="es-ES" sz="2000" dirty="0">
              <a:solidFill>
                <a:schemeClr val="tx1"/>
              </a:solidFill>
              <a:latin typeface="+mj-lt"/>
            </a:endParaRPr>
          </a:p>
        </p:txBody>
      </p:sp>
      <p:pic>
        <p:nvPicPr>
          <p:cNvPr id="4" name="Imagen 3">
            <a:extLst>
              <a:ext uri="{FF2B5EF4-FFF2-40B4-BE49-F238E27FC236}">
                <a16:creationId xmlns:a16="http://schemas.microsoft.com/office/drawing/2014/main" id="{0C671407-25B2-48A3-ACC9-197F5D917FE5}"/>
              </a:ext>
            </a:extLst>
          </p:cNvPr>
          <p:cNvPicPr>
            <a:picLocks noChangeAspect="1"/>
          </p:cNvPicPr>
          <p:nvPr/>
        </p:nvPicPr>
        <p:blipFill>
          <a:blip r:embed="rId2"/>
          <a:stretch>
            <a:fillRect/>
          </a:stretch>
        </p:blipFill>
        <p:spPr>
          <a:xfrm>
            <a:off x="0" y="86074"/>
            <a:ext cx="2326639" cy="762000"/>
          </a:xfrm>
          <a:prstGeom prst="rect">
            <a:avLst/>
          </a:prstGeom>
        </p:spPr>
      </p:pic>
    </p:spTree>
    <p:extLst>
      <p:ext uri="{BB962C8B-B14F-4D97-AF65-F5344CB8AC3E}">
        <p14:creationId xmlns:p14="http://schemas.microsoft.com/office/powerpoint/2010/main" val="3072792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44ED5-ABA0-4D87-81CF-DA51EE6FD19D}"/>
              </a:ext>
            </a:extLst>
          </p:cNvPr>
          <p:cNvSpPr>
            <a:spLocks noGrp="1"/>
          </p:cNvSpPr>
          <p:nvPr>
            <p:ph type="title"/>
          </p:nvPr>
        </p:nvSpPr>
        <p:spPr>
          <a:xfrm>
            <a:off x="677334" y="609600"/>
            <a:ext cx="8596668" cy="207038"/>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35930334-FEAF-449F-B2A9-89A031D6F838}"/>
              </a:ext>
            </a:extLst>
          </p:cNvPr>
          <p:cNvSpPr>
            <a:spLocks noGrp="1"/>
          </p:cNvSpPr>
          <p:nvPr>
            <p:ph idx="1"/>
          </p:nvPr>
        </p:nvSpPr>
        <p:spPr>
          <a:xfrm>
            <a:off x="449695" y="314324"/>
            <a:ext cx="10980305" cy="6334125"/>
          </a:xfrm>
        </p:spPr>
        <p:txBody>
          <a:bodyPr>
            <a:noAutofit/>
          </a:bodyPr>
          <a:lstStyle/>
          <a:p>
            <a:r>
              <a:rPr lang="es-ES" sz="2200" b="1" u="sng" dirty="0">
                <a:solidFill>
                  <a:srgbClr val="FF0000"/>
                </a:solidFill>
                <a:latin typeface="+mj-lt"/>
              </a:rPr>
              <a:t>Si el extranjero lleva en España min. 1 año en residencia y la </a:t>
            </a:r>
            <a:r>
              <a:rPr lang="es-ES" sz="2200" b="1" u="sng" dirty="0" err="1">
                <a:solidFill>
                  <a:srgbClr val="FF0000"/>
                </a:solidFill>
                <a:latin typeface="+mj-lt"/>
              </a:rPr>
              <a:t>Aut</a:t>
            </a:r>
            <a:r>
              <a:rPr lang="es-ES" sz="2200" b="1" u="sng" dirty="0">
                <a:solidFill>
                  <a:srgbClr val="FF0000"/>
                </a:solidFill>
                <a:latin typeface="+mj-lt"/>
              </a:rPr>
              <a:t> que se pretende modificar ya habilitaba a trabajar CA/CP:</a:t>
            </a:r>
          </a:p>
          <a:p>
            <a:r>
              <a:rPr lang="es-ES" sz="2000" u="sng" dirty="0">
                <a:latin typeface="+mj-lt"/>
              </a:rPr>
              <a:t>Requisitos</a:t>
            </a:r>
            <a:r>
              <a:rPr lang="es-ES" sz="2000" dirty="0">
                <a:latin typeface="+mj-lt"/>
              </a:rPr>
              <a:t> del art. 80 (Renovación CA) /art. 86 (Renovación CP)</a:t>
            </a:r>
          </a:p>
          <a:p>
            <a:r>
              <a:rPr lang="es-ES" sz="2000" dirty="0">
                <a:latin typeface="+mj-lt"/>
              </a:rPr>
              <a:t>La </a:t>
            </a:r>
            <a:r>
              <a:rPr lang="es-ES" sz="2000" u="sng" dirty="0">
                <a:latin typeface="+mj-lt"/>
              </a:rPr>
              <a:t>vigencia</a:t>
            </a:r>
            <a:r>
              <a:rPr lang="es-ES" sz="2000" dirty="0">
                <a:latin typeface="+mj-lt"/>
              </a:rPr>
              <a:t> de la autorización: 4 años</a:t>
            </a:r>
          </a:p>
          <a:p>
            <a:r>
              <a:rPr lang="es-ES" sz="2000" b="0" i="0" dirty="0">
                <a:solidFill>
                  <a:srgbClr val="000000"/>
                </a:solidFill>
                <a:effectLst/>
                <a:latin typeface="+mj-lt"/>
              </a:rPr>
              <a:t>La </a:t>
            </a:r>
            <a:r>
              <a:rPr lang="es-ES" sz="2000" b="0" i="0" u="sng" dirty="0">
                <a:solidFill>
                  <a:srgbClr val="000000"/>
                </a:solidFill>
                <a:effectLst/>
                <a:latin typeface="+mj-lt"/>
              </a:rPr>
              <a:t>eficacia</a:t>
            </a:r>
            <a:r>
              <a:rPr lang="es-ES" sz="2000" b="0" i="0" dirty="0">
                <a:solidFill>
                  <a:srgbClr val="000000"/>
                </a:solidFill>
                <a:effectLst/>
                <a:latin typeface="+mj-lt"/>
              </a:rPr>
              <a:t> de la nueva autorización se retrotraerá al día inmediatamente siguiente al de la caducidad de la autorización anterior si ésta ya se ha producido o, en caso contrario, producirá efectos a partir de la fecha de su concesión</a:t>
            </a:r>
          </a:p>
          <a:p>
            <a:endParaRPr lang="es-ES" sz="2000" dirty="0">
              <a:solidFill>
                <a:srgbClr val="000000"/>
              </a:solidFill>
              <a:latin typeface="+mj-lt"/>
            </a:endParaRPr>
          </a:p>
          <a:p>
            <a:r>
              <a:rPr lang="es-ES" sz="2200" b="1" u="sng" dirty="0">
                <a:solidFill>
                  <a:srgbClr val="FF0000"/>
                </a:solidFill>
                <a:latin typeface="+mj-lt"/>
              </a:rPr>
              <a:t>Si el extranjero lleva en España min. 1 año en situación de residencia y la </a:t>
            </a:r>
            <a:r>
              <a:rPr lang="es-ES" sz="2200" b="1" u="sng" dirty="0" err="1">
                <a:solidFill>
                  <a:srgbClr val="FF0000"/>
                </a:solidFill>
                <a:latin typeface="+mj-lt"/>
              </a:rPr>
              <a:t>Aut</a:t>
            </a:r>
            <a:r>
              <a:rPr lang="es-ES" sz="2200" b="1" u="sng" dirty="0">
                <a:solidFill>
                  <a:srgbClr val="FF0000"/>
                </a:solidFill>
                <a:latin typeface="+mj-lt"/>
              </a:rPr>
              <a:t> que se pretende modificar NO habilitaba a trabajar:</a:t>
            </a:r>
          </a:p>
          <a:p>
            <a:r>
              <a:rPr lang="es-ES" sz="2000" u="sng" dirty="0">
                <a:solidFill>
                  <a:schemeClr val="tx1"/>
                </a:solidFill>
                <a:latin typeface="+mj-lt"/>
              </a:rPr>
              <a:t>Requisitos</a:t>
            </a:r>
            <a:r>
              <a:rPr lang="es-ES" sz="2000" dirty="0">
                <a:solidFill>
                  <a:schemeClr val="tx1"/>
                </a:solidFill>
                <a:latin typeface="+mj-lt"/>
              </a:rPr>
              <a:t> del art. 74 (ART-CA) excepto la SNE, o art. 84 (ART-CP)</a:t>
            </a:r>
          </a:p>
          <a:p>
            <a:r>
              <a:rPr lang="es-ES" sz="2000" dirty="0">
                <a:solidFill>
                  <a:schemeClr val="tx1"/>
                </a:solidFill>
                <a:latin typeface="+mj-lt"/>
              </a:rPr>
              <a:t>La </a:t>
            </a:r>
            <a:r>
              <a:rPr lang="es-ES" sz="2000" u="sng" dirty="0">
                <a:solidFill>
                  <a:schemeClr val="tx1"/>
                </a:solidFill>
                <a:latin typeface="+mj-lt"/>
              </a:rPr>
              <a:t>vigencia</a:t>
            </a:r>
            <a:r>
              <a:rPr lang="es-ES" sz="2000" dirty="0">
                <a:solidFill>
                  <a:schemeClr val="tx1"/>
                </a:solidFill>
                <a:latin typeface="+mj-lt"/>
              </a:rPr>
              <a:t> de la autorización: 1 año</a:t>
            </a:r>
          </a:p>
          <a:p>
            <a:r>
              <a:rPr lang="es-ES" sz="2000" dirty="0">
                <a:solidFill>
                  <a:schemeClr val="tx1"/>
                </a:solidFill>
                <a:latin typeface="+mj-lt"/>
              </a:rPr>
              <a:t>La </a:t>
            </a:r>
            <a:r>
              <a:rPr lang="es-ES" sz="2000" u="sng" dirty="0">
                <a:solidFill>
                  <a:schemeClr val="tx1"/>
                </a:solidFill>
                <a:latin typeface="+mj-lt"/>
              </a:rPr>
              <a:t>eficacia</a:t>
            </a:r>
            <a:r>
              <a:rPr lang="es-ES" sz="2000" dirty="0">
                <a:solidFill>
                  <a:schemeClr val="tx1"/>
                </a:solidFill>
                <a:latin typeface="+mj-lt"/>
              </a:rPr>
              <a:t> condicionada al alta SS, que debe ser en plazo 1 mes desde notificación concesión.</a:t>
            </a:r>
          </a:p>
          <a:p>
            <a:r>
              <a:rPr lang="es-ES" sz="2000" dirty="0">
                <a:solidFill>
                  <a:schemeClr val="tx1"/>
                </a:solidFill>
                <a:latin typeface="+mj-lt"/>
              </a:rPr>
              <a:t>Cumplida la concesión, la vigencia </a:t>
            </a:r>
            <a:r>
              <a:rPr lang="es-ES" sz="2000" u="sng" dirty="0">
                <a:solidFill>
                  <a:schemeClr val="tx1"/>
                </a:solidFill>
                <a:latin typeface="+mj-lt"/>
              </a:rPr>
              <a:t>se retrotrae </a:t>
            </a:r>
            <a:r>
              <a:rPr lang="es-ES" sz="2000" dirty="0">
                <a:solidFill>
                  <a:schemeClr val="tx1"/>
                </a:solidFill>
                <a:latin typeface="+mj-lt"/>
              </a:rPr>
              <a:t>al día </a:t>
            </a:r>
            <a:r>
              <a:rPr lang="es-ES" sz="2000" dirty="0" err="1">
                <a:solidFill>
                  <a:schemeClr val="tx1"/>
                </a:solidFill>
                <a:latin typeface="+mj-lt"/>
              </a:rPr>
              <a:t>ss</a:t>
            </a:r>
            <a:r>
              <a:rPr lang="es-ES" sz="2000" dirty="0">
                <a:solidFill>
                  <a:schemeClr val="tx1"/>
                </a:solidFill>
                <a:latin typeface="+mj-lt"/>
              </a:rPr>
              <a:t> a la caducidad de la </a:t>
            </a:r>
            <a:r>
              <a:rPr lang="es-ES" sz="2000" dirty="0" err="1">
                <a:solidFill>
                  <a:schemeClr val="tx1"/>
                </a:solidFill>
                <a:latin typeface="+mj-lt"/>
              </a:rPr>
              <a:t>Aut</a:t>
            </a:r>
            <a:r>
              <a:rPr lang="es-ES" sz="2000" dirty="0">
                <a:solidFill>
                  <a:schemeClr val="tx1"/>
                </a:solidFill>
                <a:latin typeface="+mj-lt"/>
              </a:rPr>
              <a:t> anterior. Si aún no hay caducidad de la anterior, la vigencia de la nueva </a:t>
            </a:r>
            <a:r>
              <a:rPr lang="es-ES" sz="2000" dirty="0" err="1">
                <a:solidFill>
                  <a:schemeClr val="tx1"/>
                </a:solidFill>
                <a:latin typeface="+mj-lt"/>
              </a:rPr>
              <a:t>Aut</a:t>
            </a:r>
            <a:r>
              <a:rPr lang="es-ES" sz="2000" dirty="0">
                <a:solidFill>
                  <a:schemeClr val="tx1"/>
                </a:solidFill>
                <a:latin typeface="+mj-lt"/>
              </a:rPr>
              <a:t> produce efectos desde el alta en SS</a:t>
            </a:r>
          </a:p>
        </p:txBody>
      </p:sp>
    </p:spTree>
    <p:extLst>
      <p:ext uri="{BB962C8B-B14F-4D97-AF65-F5344CB8AC3E}">
        <p14:creationId xmlns:p14="http://schemas.microsoft.com/office/powerpoint/2010/main" val="191397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6E0AA-17FC-4DD2-9769-2255221F9B82}"/>
              </a:ext>
            </a:extLst>
          </p:cNvPr>
          <p:cNvSpPr>
            <a:spLocks noGrp="1"/>
          </p:cNvSpPr>
          <p:nvPr>
            <p:ph type="title"/>
          </p:nvPr>
        </p:nvSpPr>
        <p:spPr>
          <a:xfrm>
            <a:off x="620184" y="240485"/>
            <a:ext cx="8596668" cy="120242"/>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C75BCC1C-865D-4B1C-A16C-7360FACCD852}"/>
              </a:ext>
            </a:extLst>
          </p:cNvPr>
          <p:cNvSpPr>
            <a:spLocks noGrp="1"/>
          </p:cNvSpPr>
          <p:nvPr>
            <p:ph idx="1"/>
          </p:nvPr>
        </p:nvSpPr>
        <p:spPr>
          <a:xfrm>
            <a:off x="304809" y="743179"/>
            <a:ext cx="10706091" cy="5967315"/>
          </a:xfrm>
        </p:spPr>
        <p:txBody>
          <a:bodyPr>
            <a:normAutofit lnSpcReduction="10000"/>
          </a:bodyPr>
          <a:lstStyle/>
          <a:p>
            <a:r>
              <a:rPr lang="es-ES" sz="2200" b="1" u="sng" dirty="0">
                <a:solidFill>
                  <a:srgbClr val="FF0000"/>
                </a:solidFill>
              </a:rPr>
              <a:t>Modificaciones desde </a:t>
            </a:r>
            <a:r>
              <a:rPr lang="es-ES" sz="2200" b="1" u="sng" dirty="0" err="1">
                <a:solidFill>
                  <a:srgbClr val="FF0000"/>
                </a:solidFill>
              </a:rPr>
              <a:t>Aut</a:t>
            </a:r>
            <a:r>
              <a:rPr lang="es-ES" sz="2200" b="1" u="sng" dirty="0">
                <a:solidFill>
                  <a:srgbClr val="FF0000"/>
                </a:solidFill>
              </a:rPr>
              <a:t> residencia para actividades de temporada (art. 100 y </a:t>
            </a:r>
            <a:r>
              <a:rPr lang="es-ES" sz="2200" b="1" u="sng" dirty="0" err="1">
                <a:solidFill>
                  <a:srgbClr val="FF0000"/>
                </a:solidFill>
              </a:rPr>
              <a:t>ss</a:t>
            </a:r>
            <a:r>
              <a:rPr lang="es-ES" sz="2200" b="1" u="sng" dirty="0">
                <a:solidFill>
                  <a:srgbClr val="FF0000"/>
                </a:solidFill>
              </a:rPr>
              <a:t>): </a:t>
            </a:r>
          </a:p>
          <a:p>
            <a:endParaRPr lang="es-ES" sz="2200" b="1" u="sng" dirty="0">
              <a:solidFill>
                <a:srgbClr val="FF0000"/>
              </a:solidFill>
            </a:endParaRPr>
          </a:p>
          <a:p>
            <a:pPr algn="just"/>
            <a:r>
              <a:rPr lang="es-ES" sz="2200" b="0" i="0" dirty="0">
                <a:solidFill>
                  <a:srgbClr val="000000"/>
                </a:solidFill>
                <a:effectLst/>
              </a:rPr>
              <a:t>a) Si la nueva autorización fue concedida con </a:t>
            </a:r>
            <a:r>
              <a:rPr lang="es-ES" sz="2200" b="0" i="0" u="sng" dirty="0">
                <a:solidFill>
                  <a:srgbClr val="000000"/>
                </a:solidFill>
                <a:effectLst/>
              </a:rPr>
              <a:t>posterioridad a la finalización del periodo de actividad del año en curso</a:t>
            </a:r>
            <a:r>
              <a:rPr lang="es-ES" sz="2200" b="0" i="0" dirty="0">
                <a:solidFill>
                  <a:srgbClr val="000000"/>
                </a:solidFill>
                <a:effectLst/>
              </a:rPr>
              <a:t>, y la persona trabajadora </a:t>
            </a:r>
            <a:r>
              <a:rPr lang="es-ES" sz="2200" b="0" i="0" u="sng" dirty="0">
                <a:solidFill>
                  <a:srgbClr val="000000"/>
                </a:solidFill>
                <a:effectLst/>
              </a:rPr>
              <a:t>ha regresado a su país de procedencia</a:t>
            </a:r>
            <a:r>
              <a:rPr lang="es-ES" sz="2200" b="0" i="0" dirty="0">
                <a:solidFill>
                  <a:srgbClr val="000000"/>
                </a:solidFill>
                <a:effectLst/>
              </a:rPr>
              <a:t>, en cumplimiento de su obligación de retorno, el titular deberá solicitar el </a:t>
            </a:r>
            <a:r>
              <a:rPr lang="es-ES" sz="2200" b="1" i="0" dirty="0">
                <a:solidFill>
                  <a:srgbClr val="000000"/>
                </a:solidFill>
                <a:effectLst>
                  <a:outerShdw blurRad="38100" dist="38100" dir="2700000" algn="tl">
                    <a:srgbClr val="000000">
                      <a:alpha val="43137"/>
                    </a:srgbClr>
                  </a:outerShdw>
                </a:effectLst>
              </a:rPr>
              <a:t>visado del art. 40</a:t>
            </a:r>
          </a:p>
          <a:p>
            <a:pPr algn="just"/>
            <a:r>
              <a:rPr lang="es-ES" sz="2200" b="0" i="0" dirty="0">
                <a:solidFill>
                  <a:srgbClr val="000000"/>
                </a:solidFill>
                <a:effectLst/>
              </a:rPr>
              <a:t>b) Las personas titulares de autorizaciones de residencia y trabajo para actividades de temporada a su </a:t>
            </a:r>
            <a:r>
              <a:rPr lang="es-ES" sz="2200" b="0" i="0" u="sng" dirty="0">
                <a:solidFill>
                  <a:srgbClr val="000000"/>
                </a:solidFill>
                <a:effectLst/>
              </a:rPr>
              <a:t>finalización, tras los 4 años</a:t>
            </a:r>
            <a:r>
              <a:rPr lang="es-ES" sz="2200" b="0" i="0" dirty="0">
                <a:solidFill>
                  <a:srgbClr val="000000"/>
                </a:solidFill>
                <a:effectLst/>
              </a:rPr>
              <a:t>, si hubiesen </a:t>
            </a:r>
            <a:r>
              <a:rPr lang="es-ES" sz="2200" b="0" i="0" u="sng" dirty="0">
                <a:solidFill>
                  <a:srgbClr val="000000"/>
                </a:solidFill>
                <a:effectLst/>
              </a:rPr>
              <a:t>respetado todos los requisitos durante su vigencia, incluido el compromiso de retorno, </a:t>
            </a:r>
            <a:r>
              <a:rPr lang="es-ES" sz="2200" b="0" i="0" dirty="0">
                <a:solidFill>
                  <a:srgbClr val="000000"/>
                </a:solidFill>
                <a:effectLst/>
              </a:rPr>
              <a:t>podrán acceder a una </a:t>
            </a:r>
            <a:r>
              <a:rPr lang="es-ES" sz="2200" b="1" i="0" dirty="0">
                <a:solidFill>
                  <a:srgbClr val="000000"/>
                </a:solidFill>
                <a:effectLst>
                  <a:outerShdw blurRad="38100" dist="38100" dir="2700000" algn="tl">
                    <a:srgbClr val="000000">
                      <a:alpha val="43137"/>
                    </a:srgbClr>
                  </a:outerShdw>
                </a:effectLst>
              </a:rPr>
              <a:t>autorización de residencia y trabajo de 2 años </a:t>
            </a:r>
            <a:r>
              <a:rPr lang="es-ES" sz="2200" b="0" i="0" dirty="0">
                <a:solidFill>
                  <a:srgbClr val="000000"/>
                </a:solidFill>
                <a:effectLst/>
              </a:rPr>
              <a:t>de duración. Para ello deben cumplir los siguientes requisitos:</a:t>
            </a:r>
          </a:p>
          <a:p>
            <a:pPr lvl="1" algn="just"/>
            <a:r>
              <a:rPr lang="es-ES" sz="2200" b="0" i="0" dirty="0">
                <a:solidFill>
                  <a:srgbClr val="000000"/>
                </a:solidFill>
                <a:effectLst/>
              </a:rPr>
              <a:t>1.º Para obtener una autorización de residencia y trabajo por CA, acreditar el cumplimiento de los establecidos en el artículo 74, excepto SNE</a:t>
            </a:r>
          </a:p>
          <a:p>
            <a:pPr lvl="1" algn="just"/>
            <a:r>
              <a:rPr lang="es-ES" sz="2200" b="0" i="0" dirty="0">
                <a:solidFill>
                  <a:srgbClr val="000000"/>
                </a:solidFill>
                <a:effectLst/>
              </a:rPr>
              <a:t>2.º Para obtener una autorización de residencia y trabajo por CP, acreditar el cumplimiento de los establecidos en el artículo 84, excepto acreditar la suficiencia de la inversión</a:t>
            </a:r>
          </a:p>
          <a:p>
            <a:endParaRPr lang="es-ES" u="sng" dirty="0">
              <a:solidFill>
                <a:srgbClr val="FF0000"/>
              </a:solidFill>
            </a:endParaRPr>
          </a:p>
        </p:txBody>
      </p:sp>
      <p:pic>
        <p:nvPicPr>
          <p:cNvPr id="4" name="Imagen 3">
            <a:extLst>
              <a:ext uri="{FF2B5EF4-FFF2-40B4-BE49-F238E27FC236}">
                <a16:creationId xmlns:a16="http://schemas.microsoft.com/office/drawing/2014/main" id="{7C20A648-8743-4D20-988F-C7BAECF57774}"/>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386345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6E0AA-17FC-4DD2-9769-2255221F9B82}"/>
              </a:ext>
            </a:extLst>
          </p:cNvPr>
          <p:cNvSpPr>
            <a:spLocks noGrp="1"/>
          </p:cNvSpPr>
          <p:nvPr>
            <p:ph type="title"/>
          </p:nvPr>
        </p:nvSpPr>
        <p:spPr>
          <a:xfrm>
            <a:off x="677334" y="240485"/>
            <a:ext cx="8596668" cy="120242"/>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C75BCC1C-865D-4B1C-A16C-7360FACCD852}"/>
              </a:ext>
            </a:extLst>
          </p:cNvPr>
          <p:cNvSpPr>
            <a:spLocks noGrp="1"/>
          </p:cNvSpPr>
          <p:nvPr>
            <p:ph idx="1"/>
          </p:nvPr>
        </p:nvSpPr>
        <p:spPr>
          <a:xfrm>
            <a:off x="333384" y="819379"/>
            <a:ext cx="10102519" cy="5967315"/>
          </a:xfrm>
        </p:spPr>
        <p:txBody>
          <a:bodyPr>
            <a:normAutofit/>
          </a:bodyPr>
          <a:lstStyle/>
          <a:p>
            <a:r>
              <a:rPr lang="es-ES" sz="2800" dirty="0">
                <a:solidFill>
                  <a:schemeClr val="tx1"/>
                </a:solidFill>
              </a:rPr>
              <a:t>Esta </a:t>
            </a:r>
            <a:r>
              <a:rPr lang="es-ES" sz="2800" dirty="0" err="1">
                <a:solidFill>
                  <a:schemeClr val="tx1"/>
                </a:solidFill>
              </a:rPr>
              <a:t>Aut</a:t>
            </a:r>
            <a:r>
              <a:rPr lang="es-ES" sz="2800" dirty="0">
                <a:solidFill>
                  <a:schemeClr val="tx1"/>
                </a:solidFill>
              </a:rPr>
              <a:t> tiene </a:t>
            </a:r>
            <a:r>
              <a:rPr lang="es-ES" sz="2800" b="1" dirty="0">
                <a:solidFill>
                  <a:schemeClr val="tx1"/>
                </a:solidFill>
              </a:rPr>
              <a:t>naturaleza de inicial</a:t>
            </a:r>
          </a:p>
          <a:p>
            <a:pPr marL="0" indent="0">
              <a:buNone/>
            </a:pPr>
            <a:endParaRPr lang="es-ES" sz="2800" dirty="0">
              <a:solidFill>
                <a:schemeClr val="tx1"/>
              </a:solidFill>
            </a:endParaRPr>
          </a:p>
          <a:p>
            <a:r>
              <a:rPr lang="es-ES" sz="2800" b="0" i="0" dirty="0">
                <a:solidFill>
                  <a:srgbClr val="000000"/>
                </a:solidFill>
                <a:effectLst/>
                <a:latin typeface="+mj-lt"/>
              </a:rPr>
              <a:t>Plazo solicitud:</a:t>
            </a:r>
          </a:p>
          <a:p>
            <a:pPr>
              <a:buFont typeface="Wingdings" panose="05000000000000000000" pitchFamily="2" charset="2"/>
              <a:buChar char="q"/>
            </a:pPr>
            <a:r>
              <a:rPr lang="es-ES" sz="2800" b="0" i="0" dirty="0">
                <a:solidFill>
                  <a:srgbClr val="000000"/>
                </a:solidFill>
                <a:effectLst/>
                <a:latin typeface="+mj-lt"/>
              </a:rPr>
              <a:t>En los </a:t>
            </a:r>
            <a:r>
              <a:rPr lang="es-ES" sz="2800" b="1" i="0" dirty="0">
                <a:solidFill>
                  <a:srgbClr val="000000"/>
                </a:solidFill>
                <a:effectLst/>
                <a:latin typeface="+mj-lt"/>
              </a:rPr>
              <a:t>3 meses </a:t>
            </a:r>
            <a:r>
              <a:rPr lang="es-ES" sz="2800" b="0" i="0" dirty="0">
                <a:solidFill>
                  <a:srgbClr val="000000"/>
                </a:solidFill>
                <a:effectLst/>
                <a:latin typeface="+mj-lt"/>
              </a:rPr>
              <a:t>anteriores a la finalización del periodo de vigencia de la autorización para actividades de temporada, sin necesidad de visado</a:t>
            </a:r>
          </a:p>
          <a:p>
            <a:pPr>
              <a:buFont typeface="Wingdings" panose="05000000000000000000" pitchFamily="2" charset="2"/>
              <a:buChar char="q"/>
            </a:pPr>
            <a:r>
              <a:rPr lang="es-ES" sz="2800" dirty="0">
                <a:solidFill>
                  <a:srgbClr val="000000"/>
                </a:solidFill>
                <a:latin typeface="+mj-lt"/>
              </a:rPr>
              <a:t>En los </a:t>
            </a:r>
            <a:r>
              <a:rPr lang="es-ES" sz="2800" b="1" dirty="0">
                <a:solidFill>
                  <a:srgbClr val="000000"/>
                </a:solidFill>
                <a:latin typeface="+mj-lt"/>
              </a:rPr>
              <a:t>6 meses </a:t>
            </a:r>
            <a:r>
              <a:rPr lang="es-ES" sz="2800" dirty="0">
                <a:solidFill>
                  <a:srgbClr val="000000"/>
                </a:solidFill>
                <a:latin typeface="+mj-lt"/>
              </a:rPr>
              <a:t>posteriores a su finalización del periodo de vigencia,</a:t>
            </a:r>
            <a:r>
              <a:rPr lang="es-ES" sz="2800" b="0" i="0" dirty="0">
                <a:solidFill>
                  <a:srgbClr val="000000"/>
                </a:solidFill>
                <a:effectLst/>
                <a:latin typeface="+mj-lt"/>
              </a:rPr>
              <a:t> una vez retornado al país de origen o procedencia tras haber finalizado dicho periodo</a:t>
            </a:r>
          </a:p>
          <a:p>
            <a:endParaRPr lang="es-ES" sz="2000" u="sng" dirty="0">
              <a:solidFill>
                <a:srgbClr val="FF0000"/>
              </a:solidFill>
              <a:latin typeface="+mj-lt"/>
            </a:endParaRPr>
          </a:p>
        </p:txBody>
      </p:sp>
      <p:pic>
        <p:nvPicPr>
          <p:cNvPr id="4" name="Imagen 3">
            <a:extLst>
              <a:ext uri="{FF2B5EF4-FFF2-40B4-BE49-F238E27FC236}">
                <a16:creationId xmlns:a16="http://schemas.microsoft.com/office/drawing/2014/main" id="{597298F3-03CD-4A63-9550-F9B890CF56B7}"/>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16909100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6E0AA-17FC-4DD2-9769-2255221F9B82}"/>
              </a:ext>
            </a:extLst>
          </p:cNvPr>
          <p:cNvSpPr>
            <a:spLocks noGrp="1"/>
          </p:cNvSpPr>
          <p:nvPr>
            <p:ph type="title"/>
          </p:nvPr>
        </p:nvSpPr>
        <p:spPr>
          <a:xfrm>
            <a:off x="677334" y="240485"/>
            <a:ext cx="8596668" cy="170576"/>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C75BCC1C-865D-4B1C-A16C-7360FACCD852}"/>
              </a:ext>
            </a:extLst>
          </p:cNvPr>
          <p:cNvSpPr>
            <a:spLocks noGrp="1"/>
          </p:cNvSpPr>
          <p:nvPr>
            <p:ph idx="1"/>
          </p:nvPr>
        </p:nvSpPr>
        <p:spPr>
          <a:xfrm>
            <a:off x="333384" y="1015069"/>
            <a:ext cx="10102519" cy="5771626"/>
          </a:xfrm>
        </p:spPr>
        <p:txBody>
          <a:bodyPr>
            <a:normAutofit/>
          </a:bodyPr>
          <a:lstStyle/>
          <a:p>
            <a:r>
              <a:rPr lang="es-ES" sz="2800" b="1" u="sng" dirty="0">
                <a:solidFill>
                  <a:srgbClr val="FF0000"/>
                </a:solidFill>
                <a:latin typeface="+mj-lt"/>
              </a:rPr>
              <a:t>No es posible solicitar modificación desde</a:t>
            </a:r>
            <a:r>
              <a:rPr lang="es-ES" sz="2800" b="1" dirty="0">
                <a:solidFill>
                  <a:srgbClr val="FF0000"/>
                </a:solidFill>
                <a:latin typeface="+mj-lt"/>
              </a:rPr>
              <a:t>:</a:t>
            </a:r>
          </a:p>
          <a:p>
            <a:endParaRPr lang="es-ES" sz="2800" dirty="0">
              <a:solidFill>
                <a:schemeClr val="tx1"/>
              </a:solidFill>
              <a:latin typeface="+mj-lt"/>
            </a:endParaRPr>
          </a:p>
          <a:p>
            <a:pPr algn="just">
              <a:buFont typeface="Wingdings" panose="05000000000000000000" pitchFamily="2" charset="2"/>
              <a:buChar char="q"/>
            </a:pPr>
            <a:r>
              <a:rPr lang="es-ES" sz="2800" b="0" i="0" dirty="0">
                <a:solidFill>
                  <a:srgbClr val="000000"/>
                </a:solidFill>
                <a:effectLst/>
                <a:latin typeface="+mj-lt"/>
              </a:rPr>
              <a:t>a) Las autorizaciones de trabajo de para personas trabajadoras </a:t>
            </a:r>
            <a:r>
              <a:rPr lang="es-ES" sz="2800" b="1" i="0" dirty="0">
                <a:solidFill>
                  <a:srgbClr val="000000"/>
                </a:solidFill>
                <a:effectLst>
                  <a:outerShdw blurRad="38100" dist="38100" dir="2700000" algn="tl">
                    <a:srgbClr val="000000">
                      <a:alpha val="43137"/>
                    </a:srgbClr>
                  </a:outerShdw>
                </a:effectLst>
                <a:latin typeface="+mj-lt"/>
              </a:rPr>
              <a:t>transfronterizas</a:t>
            </a:r>
            <a:r>
              <a:rPr lang="es-ES" sz="2800" b="0" i="0" dirty="0">
                <a:solidFill>
                  <a:srgbClr val="000000"/>
                </a:solidFill>
                <a:effectLst/>
                <a:latin typeface="+mj-lt"/>
              </a:rPr>
              <a:t>.</a:t>
            </a:r>
          </a:p>
          <a:p>
            <a:pPr algn="just">
              <a:buFont typeface="Wingdings" panose="05000000000000000000" pitchFamily="2" charset="2"/>
              <a:buChar char="q"/>
            </a:pPr>
            <a:r>
              <a:rPr lang="es-ES" sz="2800" b="0" i="0" dirty="0">
                <a:solidFill>
                  <a:srgbClr val="000000"/>
                </a:solidFill>
                <a:effectLst/>
                <a:latin typeface="+mj-lt"/>
              </a:rPr>
              <a:t>b) Las autorizaciones de residencia por CCEE establecidas en el artículo </a:t>
            </a:r>
            <a:r>
              <a:rPr lang="es-ES" sz="2800" b="1" i="0" dirty="0">
                <a:solidFill>
                  <a:srgbClr val="000000"/>
                </a:solidFill>
                <a:effectLst>
                  <a:outerShdw blurRad="38100" dist="38100" dir="2700000" algn="tl">
                    <a:srgbClr val="000000">
                      <a:alpha val="43137"/>
                    </a:srgbClr>
                  </a:outerShdw>
                </a:effectLst>
                <a:latin typeface="+mj-lt"/>
              </a:rPr>
              <a:t>128.1</a:t>
            </a:r>
            <a:r>
              <a:rPr lang="es-ES" sz="2800" b="1" i="0" dirty="0">
                <a:solidFill>
                  <a:srgbClr val="000000"/>
                </a:solidFill>
                <a:effectLst/>
                <a:latin typeface="+mj-lt"/>
              </a:rPr>
              <a:t> (</a:t>
            </a:r>
            <a:r>
              <a:rPr lang="es-ES" sz="2800" b="1" i="0" dirty="0" err="1">
                <a:solidFill>
                  <a:srgbClr val="000000"/>
                </a:solidFill>
                <a:effectLst>
                  <a:outerShdw blurRad="38100" dist="38100" dir="2700000" algn="tl">
                    <a:srgbClr val="000000">
                      <a:alpha val="43137"/>
                    </a:srgbClr>
                  </a:outerShdw>
                </a:effectLst>
                <a:latin typeface="+mj-lt"/>
              </a:rPr>
              <a:t>humanitarias:Asil,PT</a:t>
            </a:r>
            <a:r>
              <a:rPr lang="es-ES" sz="2800" b="1" i="0" dirty="0">
                <a:solidFill>
                  <a:srgbClr val="000000"/>
                </a:solidFill>
                <a:effectLst/>
                <a:latin typeface="+mj-lt"/>
              </a:rPr>
              <a:t>)</a:t>
            </a:r>
            <a:r>
              <a:rPr lang="es-ES" sz="2800" b="0" i="0" dirty="0">
                <a:solidFill>
                  <a:srgbClr val="000000"/>
                </a:solidFill>
                <a:effectLst/>
                <a:latin typeface="+mj-lt"/>
              </a:rPr>
              <a:t> y las reguladas en los capítulos </a:t>
            </a:r>
            <a:r>
              <a:rPr lang="es-ES" sz="2800" b="1" i="0" dirty="0">
                <a:solidFill>
                  <a:srgbClr val="000000"/>
                </a:solidFill>
                <a:effectLst>
                  <a:outerShdw blurRad="38100" dist="38100" dir="2700000" algn="tl">
                    <a:srgbClr val="000000">
                      <a:alpha val="43137"/>
                    </a:srgbClr>
                  </a:outerShdw>
                </a:effectLst>
                <a:latin typeface="+mj-lt"/>
              </a:rPr>
              <a:t>II, III, IV y V del título VII</a:t>
            </a:r>
            <a:r>
              <a:rPr lang="es-ES" sz="2800" b="0" i="0" dirty="0">
                <a:solidFill>
                  <a:srgbClr val="000000"/>
                </a:solidFill>
                <a:effectLst/>
                <a:latin typeface="+mj-lt"/>
              </a:rPr>
              <a:t>. </a:t>
            </a:r>
            <a:r>
              <a:rPr lang="es-ES" sz="2800" b="1" i="0" dirty="0">
                <a:solidFill>
                  <a:srgbClr val="000000"/>
                </a:solidFill>
                <a:effectLst>
                  <a:outerShdw blurRad="38100" dist="38100" dir="2700000" algn="tl">
                    <a:srgbClr val="000000">
                      <a:alpha val="43137"/>
                    </a:srgbClr>
                  </a:outerShdw>
                </a:effectLst>
                <a:latin typeface="+mj-lt"/>
              </a:rPr>
              <a:t>(VG, VS, Colaboración Redes Organizadas, Trata)</a:t>
            </a:r>
          </a:p>
          <a:p>
            <a:pPr algn="just">
              <a:buFont typeface="Wingdings" panose="05000000000000000000" pitchFamily="2" charset="2"/>
              <a:buChar char="q"/>
            </a:pPr>
            <a:r>
              <a:rPr lang="es-ES" sz="2800" b="0" i="0" dirty="0">
                <a:solidFill>
                  <a:srgbClr val="000000"/>
                </a:solidFill>
                <a:effectLst/>
                <a:latin typeface="+mj-lt"/>
              </a:rPr>
              <a:t>c) Las autorizaciones de </a:t>
            </a:r>
            <a:r>
              <a:rPr lang="es-ES" sz="2800" b="1" i="0" dirty="0">
                <a:solidFill>
                  <a:srgbClr val="000000"/>
                </a:solidFill>
                <a:effectLst>
                  <a:outerShdw blurRad="38100" dist="38100" dir="2700000" algn="tl">
                    <a:srgbClr val="000000">
                      <a:alpha val="43137"/>
                    </a:srgbClr>
                  </a:outerShdw>
                </a:effectLst>
                <a:latin typeface="+mj-lt"/>
              </a:rPr>
              <a:t>reagrupación familiar</a:t>
            </a:r>
            <a:r>
              <a:rPr lang="es-ES" sz="2800" b="0" i="0" dirty="0">
                <a:solidFill>
                  <a:srgbClr val="000000"/>
                </a:solidFill>
                <a:effectLst/>
                <a:latin typeface="+mj-lt"/>
              </a:rPr>
              <a:t>, que se regirán por lo establecido por su normativa específica</a:t>
            </a:r>
            <a:endParaRPr lang="es-ES" sz="2800" dirty="0">
              <a:solidFill>
                <a:schemeClr val="tx1"/>
              </a:solidFill>
              <a:latin typeface="+mj-lt"/>
            </a:endParaRPr>
          </a:p>
          <a:p>
            <a:endParaRPr lang="es-ES" sz="2000" u="sng" dirty="0">
              <a:solidFill>
                <a:srgbClr val="FF0000"/>
              </a:solidFill>
              <a:latin typeface="+mj-lt"/>
            </a:endParaRPr>
          </a:p>
        </p:txBody>
      </p:sp>
      <p:pic>
        <p:nvPicPr>
          <p:cNvPr id="4" name="Imagen 3">
            <a:extLst>
              <a:ext uri="{FF2B5EF4-FFF2-40B4-BE49-F238E27FC236}">
                <a16:creationId xmlns:a16="http://schemas.microsoft.com/office/drawing/2014/main" id="{EA82197E-AD4E-4B06-8205-52F1471DE747}"/>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743212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6E0AA-17FC-4DD2-9769-2255221F9B82}"/>
              </a:ext>
            </a:extLst>
          </p:cNvPr>
          <p:cNvSpPr>
            <a:spLocks noGrp="1"/>
          </p:cNvSpPr>
          <p:nvPr>
            <p:ph type="title"/>
          </p:nvPr>
        </p:nvSpPr>
        <p:spPr>
          <a:xfrm>
            <a:off x="677334" y="240485"/>
            <a:ext cx="8596668" cy="170576"/>
          </a:xfrm>
        </p:spPr>
        <p:txBody>
          <a:bodyPr>
            <a:normAutofit fontScale="90000"/>
          </a:bodyPr>
          <a:lstStyle/>
          <a:p>
            <a:endParaRPr lang="es-ES" dirty="0"/>
          </a:p>
        </p:txBody>
      </p:sp>
      <p:sp>
        <p:nvSpPr>
          <p:cNvPr id="3" name="Marcador de contenido 2">
            <a:extLst>
              <a:ext uri="{FF2B5EF4-FFF2-40B4-BE49-F238E27FC236}">
                <a16:creationId xmlns:a16="http://schemas.microsoft.com/office/drawing/2014/main" id="{C75BCC1C-865D-4B1C-A16C-7360FACCD852}"/>
              </a:ext>
            </a:extLst>
          </p:cNvPr>
          <p:cNvSpPr>
            <a:spLocks noGrp="1"/>
          </p:cNvSpPr>
          <p:nvPr>
            <p:ph idx="1"/>
          </p:nvPr>
        </p:nvSpPr>
        <p:spPr>
          <a:xfrm>
            <a:off x="333384" y="719794"/>
            <a:ext cx="11016921" cy="5771626"/>
          </a:xfrm>
        </p:spPr>
        <p:txBody>
          <a:bodyPr>
            <a:normAutofit fontScale="92500"/>
          </a:bodyPr>
          <a:lstStyle/>
          <a:p>
            <a:r>
              <a:rPr lang="es-ES" sz="2800" u="sng" dirty="0">
                <a:solidFill>
                  <a:srgbClr val="FF0000"/>
                </a:solidFill>
                <a:latin typeface="+mj-lt"/>
              </a:rPr>
              <a:t>Antiguo 200.3 RD 557/2011, hoy 191.8 RD 1155/2024</a:t>
            </a:r>
            <a:r>
              <a:rPr lang="es-ES" sz="2800" dirty="0">
                <a:solidFill>
                  <a:srgbClr val="FF0000"/>
                </a:solidFill>
                <a:latin typeface="+mj-lt"/>
              </a:rPr>
              <a:t>:</a:t>
            </a:r>
          </a:p>
          <a:p>
            <a:endParaRPr lang="es-ES" sz="2800" dirty="0">
              <a:solidFill>
                <a:srgbClr val="FF0000"/>
              </a:solidFill>
              <a:latin typeface="+mj-lt"/>
            </a:endParaRPr>
          </a:p>
          <a:p>
            <a:r>
              <a:rPr lang="es-ES" sz="2600" b="0" i="0" dirty="0">
                <a:solidFill>
                  <a:srgbClr val="000000"/>
                </a:solidFill>
                <a:effectLst/>
              </a:rPr>
              <a:t>Las personas extranjeras titulares de una </a:t>
            </a:r>
            <a:r>
              <a:rPr lang="es-ES" sz="2600" b="1" i="0" u="sng" dirty="0">
                <a:solidFill>
                  <a:srgbClr val="000000"/>
                </a:solidFill>
                <a:effectLst/>
              </a:rPr>
              <a:t>tarjeta de residencia de familiar de un ciudadano de la Unión </a:t>
            </a:r>
            <a:r>
              <a:rPr lang="es-ES" sz="2600" b="0" i="0" dirty="0">
                <a:solidFill>
                  <a:srgbClr val="000000"/>
                </a:solidFill>
                <a:effectLst/>
              </a:rPr>
              <a:t>o de una </a:t>
            </a:r>
            <a:r>
              <a:rPr lang="es-ES" sz="2600" b="1" i="0" u="sng" dirty="0">
                <a:solidFill>
                  <a:srgbClr val="000000"/>
                </a:solidFill>
                <a:effectLst/>
              </a:rPr>
              <a:t>autorización de residencia de familiar de español</a:t>
            </a:r>
            <a:r>
              <a:rPr lang="es-ES" sz="2600" b="0" i="0" dirty="0">
                <a:solidFill>
                  <a:srgbClr val="000000"/>
                </a:solidFill>
                <a:effectLst/>
              </a:rPr>
              <a:t>, </a:t>
            </a:r>
            <a:r>
              <a:rPr lang="es-ES" sz="2600" b="0" i="0" u="sng" dirty="0">
                <a:solidFill>
                  <a:srgbClr val="000000"/>
                </a:solidFill>
                <a:effectLst>
                  <a:outerShdw blurRad="38100" dist="38100" dir="2700000" algn="tl">
                    <a:srgbClr val="000000">
                      <a:alpha val="43137"/>
                    </a:srgbClr>
                  </a:outerShdw>
                </a:effectLst>
              </a:rPr>
              <a:t>cuando hayan cesado en tal condición,</a:t>
            </a:r>
            <a:r>
              <a:rPr lang="es-ES" sz="2600" b="0" i="0" dirty="0">
                <a:solidFill>
                  <a:srgbClr val="000000"/>
                </a:solidFill>
                <a:effectLst/>
              </a:rPr>
              <a:t> podrán obtener, si cumplen los requisitos establecidos al efecto, a excepción del visado, una autorización de residencia no lucrativa o de residencia y trabajo por cuenta ajena, por cuenta propia o de residencia con excepción de la autorización de trabajo del tiempo que corresponda, en función de la duración de la documentación de la que fuera titular</a:t>
            </a:r>
          </a:p>
          <a:p>
            <a:endParaRPr lang="es-ES" sz="2600" dirty="0">
              <a:solidFill>
                <a:srgbClr val="000000"/>
              </a:solidFill>
            </a:endParaRPr>
          </a:p>
          <a:p>
            <a:r>
              <a:rPr lang="es-ES" sz="2600" dirty="0">
                <a:solidFill>
                  <a:srgbClr val="000000"/>
                </a:solidFill>
              </a:rPr>
              <a:t>No se hace mención al CUE</a:t>
            </a:r>
          </a:p>
          <a:p>
            <a:r>
              <a:rPr lang="es-ES" sz="2600" dirty="0">
                <a:solidFill>
                  <a:srgbClr val="000000"/>
                </a:solidFill>
              </a:rPr>
              <a:t>Se incluye el cese en el nuevo estatuto familiar de español</a:t>
            </a:r>
            <a:endParaRPr lang="es-ES" sz="2600" dirty="0">
              <a:solidFill>
                <a:schemeClr val="tx1"/>
              </a:solidFill>
            </a:endParaRPr>
          </a:p>
          <a:p>
            <a:endParaRPr lang="es-ES" sz="2000" u="sng" dirty="0">
              <a:solidFill>
                <a:srgbClr val="FF0000"/>
              </a:solidFill>
              <a:latin typeface="+mj-lt"/>
            </a:endParaRPr>
          </a:p>
        </p:txBody>
      </p:sp>
      <p:pic>
        <p:nvPicPr>
          <p:cNvPr id="4" name="Imagen 3">
            <a:extLst>
              <a:ext uri="{FF2B5EF4-FFF2-40B4-BE49-F238E27FC236}">
                <a16:creationId xmlns:a16="http://schemas.microsoft.com/office/drawing/2014/main" id="{E9D2F01C-28B0-4335-93CE-AB0D4F2CE521}"/>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77548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722881" y="0"/>
            <a:ext cx="8838898" cy="1159933"/>
          </a:xfrm>
        </p:spPr>
        <p:txBody>
          <a:bodyPr>
            <a:normAutofit fontScale="90000"/>
          </a:bodyPr>
          <a:lstStyle/>
          <a:p>
            <a:r>
              <a:rPr lang="es-ES" dirty="0">
                <a:solidFill>
                  <a:srgbClr val="0070C0"/>
                </a:solidFill>
                <a:effectLst>
                  <a:outerShdw blurRad="38100" dist="38100" dir="2700000" algn="tl">
                    <a:srgbClr val="000000">
                      <a:alpha val="43137"/>
                    </a:srgbClr>
                  </a:outerShdw>
                </a:effectLst>
              </a:rPr>
              <a:t>Requisitos generales (I).</a:t>
            </a:r>
            <a:br>
              <a:rPr lang="es-ES" dirty="0">
                <a:solidFill>
                  <a:srgbClr val="0070C0"/>
                </a:solidFill>
                <a:effectLst>
                  <a:outerShdw blurRad="38100" dist="38100" dir="2700000" algn="tl">
                    <a:srgbClr val="000000">
                      <a:alpha val="43137"/>
                    </a:srgbClr>
                  </a:outerShdw>
                </a:effectLst>
              </a:rPr>
            </a:br>
            <a:r>
              <a:rPr lang="es-ES" sz="3100" dirty="0">
                <a:solidFill>
                  <a:srgbClr val="0070C0"/>
                </a:solidFill>
                <a:effectLst>
                  <a:outerShdw blurRad="38100" dist="38100" dir="2700000" algn="tl">
                    <a:srgbClr val="000000">
                      <a:alpha val="43137"/>
                    </a:srgbClr>
                  </a:outerShdw>
                </a:effectLst>
              </a:rPr>
              <a:t>A cumplir de forma acumulativa</a:t>
            </a:r>
            <a:br>
              <a:rPr lang="es-ES" dirty="0"/>
            </a:br>
            <a:br>
              <a:rPr lang="es-ES" dirty="0"/>
            </a:br>
            <a:endParaRPr lang="es-ES" dirty="0"/>
          </a:p>
        </p:txBody>
      </p:sp>
      <p:sp>
        <p:nvSpPr>
          <p:cNvPr id="40962" name="Marcador de contenido 2"/>
          <p:cNvSpPr>
            <a:spLocks noGrp="1"/>
          </p:cNvSpPr>
          <p:nvPr>
            <p:ph idx="1"/>
          </p:nvPr>
        </p:nvSpPr>
        <p:spPr>
          <a:xfrm>
            <a:off x="347133" y="999068"/>
            <a:ext cx="10533388" cy="5858932"/>
          </a:xfrm>
        </p:spPr>
        <p:txBody>
          <a:bodyPr/>
          <a:lstStyle/>
          <a:p>
            <a:r>
              <a:rPr lang="es-ES" altLang="es-ES" sz="2400" b="1" dirty="0">
                <a:solidFill>
                  <a:srgbClr val="0070C0"/>
                </a:solidFill>
              </a:rPr>
              <a:t>Encontrarse en España y no tener la condición de solicitante de PI </a:t>
            </a:r>
            <a:r>
              <a:rPr lang="es-ES" altLang="es-ES" sz="2400" dirty="0"/>
              <a:t>en el momento de la presentación de la solicitud, ni durante su tramitación. </a:t>
            </a:r>
            <a:r>
              <a:rPr lang="es-ES" altLang="es-ES" sz="2400" dirty="0">
                <a:solidFill>
                  <a:srgbClr val="FF0000"/>
                </a:solidFill>
              </a:rPr>
              <a:t>Se entenderá por solicitante de PI a aquella persona extranjera que haya formulado una solicitud sobre la que no se haya adoptado una resolución firme en sede administrativa, y, en su caso, judicial </a:t>
            </a:r>
          </a:p>
          <a:p>
            <a:r>
              <a:rPr lang="es-ES" altLang="es-ES" sz="2400" b="1" dirty="0">
                <a:solidFill>
                  <a:srgbClr val="0070C0"/>
                </a:solidFill>
              </a:rPr>
              <a:t>Haber permanecido en territorio nacional de forma continuada durante, al menos,</a:t>
            </a:r>
            <a:r>
              <a:rPr lang="es-ES" altLang="es-ES" sz="2400" dirty="0"/>
              <a:t> </a:t>
            </a:r>
            <a:r>
              <a:rPr lang="es-ES" altLang="es-ES" sz="2400" b="1" dirty="0">
                <a:solidFill>
                  <a:srgbClr val="0070C0"/>
                </a:solidFill>
              </a:rPr>
              <a:t>los dos años anteriores </a:t>
            </a:r>
            <a:r>
              <a:rPr lang="es-ES" altLang="es-ES" sz="2400" dirty="0">
                <a:solidFill>
                  <a:schemeClr val="tx1"/>
                </a:solidFill>
              </a:rPr>
              <a:t>a la presentación de dicha solicitud.</a:t>
            </a:r>
            <a:r>
              <a:rPr lang="es-ES" altLang="es-ES" sz="2400" dirty="0"/>
              <a:t> </a:t>
            </a:r>
            <a:r>
              <a:rPr lang="es-ES" altLang="es-ES" sz="2400" dirty="0">
                <a:solidFill>
                  <a:srgbClr val="FF0000"/>
                </a:solidFill>
              </a:rPr>
              <a:t>A estos efectos, </a:t>
            </a:r>
            <a:r>
              <a:rPr lang="es-ES" altLang="es-ES" sz="2400" b="1" dirty="0">
                <a:solidFill>
                  <a:srgbClr val="FF0000"/>
                </a:solidFill>
              </a:rPr>
              <a:t>cuando la persona extranjera haya sido solicitante de PI, no será computable el tiempo de permanencia en España </a:t>
            </a:r>
            <a:r>
              <a:rPr lang="es-ES" altLang="es-ES" sz="2400" dirty="0">
                <a:solidFill>
                  <a:srgbClr val="FF0000"/>
                </a:solidFill>
              </a:rPr>
              <a:t>durante la tramitación de la solicitud de PI hasta su resolución firme en sede administrativa o judicial.</a:t>
            </a:r>
          </a:p>
          <a:p>
            <a:r>
              <a:rPr lang="es-ES" altLang="es-ES" sz="2400" dirty="0">
                <a:solidFill>
                  <a:schemeClr val="tx1"/>
                </a:solidFill>
              </a:rPr>
              <a:t>Instrucción SEM 1/2022: Si las ausencias no han superado los </a:t>
            </a:r>
            <a:r>
              <a:rPr lang="es-ES" altLang="es-ES" sz="2400" b="1" dirty="0">
                <a:solidFill>
                  <a:schemeClr val="tx1"/>
                </a:solidFill>
              </a:rPr>
              <a:t>90 días</a:t>
            </a:r>
            <a:r>
              <a:rPr lang="es-ES" altLang="es-ES" sz="2400" dirty="0">
                <a:solidFill>
                  <a:schemeClr val="tx1"/>
                </a:solidFill>
              </a:rPr>
              <a:t> en los dos últimos años.</a:t>
            </a:r>
          </a:p>
        </p:txBody>
      </p:sp>
      <p:pic>
        <p:nvPicPr>
          <p:cNvPr id="4" name="Imagen 3">
            <a:extLst>
              <a:ext uri="{FF2B5EF4-FFF2-40B4-BE49-F238E27FC236}">
                <a16:creationId xmlns:a16="http://schemas.microsoft.com/office/drawing/2014/main" id="{9D2DD409-6EB3-4B12-BA28-EBB03F422AE2}"/>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725506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6E0AA-17FC-4DD2-9769-2255221F9B82}"/>
              </a:ext>
            </a:extLst>
          </p:cNvPr>
          <p:cNvSpPr>
            <a:spLocks noGrp="1"/>
          </p:cNvSpPr>
          <p:nvPr>
            <p:ph type="title"/>
          </p:nvPr>
        </p:nvSpPr>
        <p:spPr>
          <a:xfrm>
            <a:off x="2326639" y="215317"/>
            <a:ext cx="8596668" cy="1093365"/>
          </a:xfrm>
        </p:spPr>
        <p:txBody>
          <a:bodyPr>
            <a:normAutofit fontScale="90000"/>
          </a:bodyPr>
          <a:lstStyle/>
          <a:p>
            <a:r>
              <a:rPr lang="es-ES" b="1" u="sng" dirty="0">
                <a:solidFill>
                  <a:srgbClr val="0070C0"/>
                </a:solidFill>
                <a:effectLst>
                  <a:outerShdw blurRad="38100" dist="38100" dir="2700000" algn="tl">
                    <a:srgbClr val="000000">
                      <a:alpha val="43137"/>
                    </a:srgbClr>
                  </a:outerShdw>
                </a:effectLst>
              </a:rPr>
              <a:t>Modificaciones de la </a:t>
            </a:r>
            <a:r>
              <a:rPr lang="es-ES" b="1" u="sng" dirty="0" err="1">
                <a:solidFill>
                  <a:srgbClr val="0070C0"/>
                </a:solidFill>
                <a:effectLst>
                  <a:outerShdw blurRad="38100" dist="38100" dir="2700000" algn="tl">
                    <a:srgbClr val="000000">
                      <a:alpha val="43137"/>
                    </a:srgbClr>
                  </a:outerShdw>
                </a:effectLst>
              </a:rPr>
              <a:t>Aut</a:t>
            </a:r>
            <a:r>
              <a:rPr lang="es-ES" b="1" u="sng" dirty="0">
                <a:solidFill>
                  <a:srgbClr val="0070C0"/>
                </a:solidFill>
                <a:effectLst>
                  <a:outerShdw blurRad="38100" dist="38100" dir="2700000" algn="tl">
                    <a:srgbClr val="000000">
                      <a:alpha val="43137"/>
                    </a:srgbClr>
                  </a:outerShdw>
                </a:effectLst>
              </a:rPr>
              <a:t> de residencia y trabajo art. 192</a:t>
            </a:r>
          </a:p>
        </p:txBody>
      </p:sp>
      <p:sp>
        <p:nvSpPr>
          <p:cNvPr id="3" name="Marcador de contenido 2">
            <a:extLst>
              <a:ext uri="{FF2B5EF4-FFF2-40B4-BE49-F238E27FC236}">
                <a16:creationId xmlns:a16="http://schemas.microsoft.com/office/drawing/2014/main" id="{C75BCC1C-865D-4B1C-A16C-7360FACCD852}"/>
              </a:ext>
            </a:extLst>
          </p:cNvPr>
          <p:cNvSpPr>
            <a:spLocks noGrp="1"/>
          </p:cNvSpPr>
          <p:nvPr>
            <p:ph idx="1"/>
          </p:nvPr>
        </p:nvSpPr>
        <p:spPr>
          <a:xfrm>
            <a:off x="333384" y="1442907"/>
            <a:ext cx="11016921" cy="5343788"/>
          </a:xfrm>
        </p:spPr>
        <p:txBody>
          <a:bodyPr>
            <a:normAutofit fontScale="92500" lnSpcReduction="20000"/>
          </a:bodyPr>
          <a:lstStyle/>
          <a:p>
            <a:r>
              <a:rPr lang="es-ES" sz="2400" u="sng" dirty="0">
                <a:solidFill>
                  <a:schemeClr val="tx1"/>
                </a:solidFill>
                <a:latin typeface="+mj-lt"/>
              </a:rPr>
              <a:t>Posibilidad de modificar el alcance de la Autorización</a:t>
            </a:r>
            <a:r>
              <a:rPr lang="es-ES" sz="2400" dirty="0">
                <a:solidFill>
                  <a:schemeClr val="tx1"/>
                </a:solidFill>
                <a:latin typeface="+mj-lt"/>
              </a:rPr>
              <a:t>:  </a:t>
            </a:r>
          </a:p>
          <a:p>
            <a:pPr lvl="1">
              <a:buFont typeface="Wingdings" panose="05000000000000000000" pitchFamily="2" charset="2"/>
              <a:buChar char="q"/>
            </a:pPr>
            <a:r>
              <a:rPr lang="es-ES" sz="2200" dirty="0">
                <a:solidFill>
                  <a:schemeClr val="tx1"/>
                </a:solidFill>
                <a:latin typeface="+mj-lt"/>
              </a:rPr>
              <a:t>Ocupación, </a:t>
            </a:r>
          </a:p>
          <a:p>
            <a:pPr lvl="1">
              <a:buFont typeface="Wingdings" panose="05000000000000000000" pitchFamily="2" charset="2"/>
              <a:buChar char="q"/>
            </a:pPr>
            <a:r>
              <a:rPr lang="es-ES" sz="2200" dirty="0">
                <a:solidFill>
                  <a:schemeClr val="tx1"/>
                </a:solidFill>
                <a:latin typeface="+mj-lt"/>
              </a:rPr>
              <a:t>sector de actividad, </a:t>
            </a:r>
          </a:p>
          <a:p>
            <a:pPr lvl="1">
              <a:buFont typeface="Wingdings" panose="05000000000000000000" pitchFamily="2" charset="2"/>
              <a:buChar char="q"/>
            </a:pPr>
            <a:r>
              <a:rPr lang="es-ES" sz="2200" dirty="0">
                <a:solidFill>
                  <a:schemeClr val="tx1"/>
                </a:solidFill>
                <a:latin typeface="+mj-lt"/>
              </a:rPr>
              <a:t>ámbito territorial</a:t>
            </a:r>
          </a:p>
          <a:p>
            <a:r>
              <a:rPr lang="es-ES" sz="2400" b="1" dirty="0">
                <a:solidFill>
                  <a:schemeClr val="tx1"/>
                </a:solidFill>
                <a:latin typeface="+mj-lt"/>
              </a:rPr>
              <a:t>Durante el 1er año de vigencia de </a:t>
            </a:r>
            <a:r>
              <a:rPr lang="es-ES" sz="2400" b="1" dirty="0" err="1">
                <a:solidFill>
                  <a:schemeClr val="tx1"/>
                </a:solidFill>
                <a:latin typeface="+mj-lt"/>
              </a:rPr>
              <a:t>Aut</a:t>
            </a:r>
            <a:r>
              <a:rPr lang="es-ES" sz="2400" b="1" dirty="0">
                <a:solidFill>
                  <a:schemeClr val="tx1"/>
                </a:solidFill>
                <a:latin typeface="+mj-lt"/>
              </a:rPr>
              <a:t> inicial</a:t>
            </a:r>
          </a:p>
          <a:p>
            <a:r>
              <a:rPr lang="es-ES" sz="2400" b="1" dirty="0">
                <a:solidFill>
                  <a:schemeClr val="tx1"/>
                </a:solidFill>
                <a:latin typeface="+mj-lt"/>
              </a:rPr>
              <a:t>A petición del titular </a:t>
            </a:r>
          </a:p>
          <a:p>
            <a:r>
              <a:rPr lang="es-ES" sz="2400" dirty="0">
                <a:solidFill>
                  <a:schemeClr val="tx1"/>
                </a:solidFill>
                <a:latin typeface="+mj-lt"/>
              </a:rPr>
              <a:t>Se tiene en cuenta la SNE si es modificación del alcance de </a:t>
            </a:r>
            <a:r>
              <a:rPr lang="es-ES" sz="2400" dirty="0" err="1">
                <a:solidFill>
                  <a:schemeClr val="tx1"/>
                </a:solidFill>
                <a:latin typeface="+mj-lt"/>
              </a:rPr>
              <a:t>Aut</a:t>
            </a:r>
            <a:r>
              <a:rPr lang="es-ES" sz="2400" dirty="0">
                <a:solidFill>
                  <a:schemeClr val="tx1"/>
                </a:solidFill>
                <a:latin typeface="+mj-lt"/>
              </a:rPr>
              <a:t> residencia y trabajo CA</a:t>
            </a:r>
          </a:p>
          <a:p>
            <a:r>
              <a:rPr lang="es-ES" sz="2400" dirty="0">
                <a:solidFill>
                  <a:schemeClr val="tx1"/>
                </a:solidFill>
                <a:latin typeface="+mj-lt"/>
              </a:rPr>
              <a:t>Plazo de resolución: 1 mes</a:t>
            </a:r>
          </a:p>
          <a:p>
            <a:r>
              <a:rPr lang="es-ES" sz="2400" dirty="0">
                <a:solidFill>
                  <a:schemeClr val="tx1"/>
                </a:solidFill>
                <a:latin typeface="+mj-lt"/>
              </a:rPr>
              <a:t>Silencio positivo</a:t>
            </a:r>
          </a:p>
          <a:p>
            <a:r>
              <a:rPr lang="es-ES" sz="2400" dirty="0">
                <a:solidFill>
                  <a:schemeClr val="tx1"/>
                </a:solidFill>
                <a:latin typeface="+mj-lt"/>
              </a:rPr>
              <a:t>Los titulares de </a:t>
            </a:r>
            <a:r>
              <a:rPr lang="es-ES" sz="2400" dirty="0" err="1">
                <a:solidFill>
                  <a:schemeClr val="tx1"/>
                </a:solidFill>
                <a:latin typeface="+mj-lt"/>
              </a:rPr>
              <a:t>Aut</a:t>
            </a:r>
            <a:r>
              <a:rPr lang="es-ES" sz="2400" dirty="0">
                <a:solidFill>
                  <a:schemeClr val="tx1"/>
                </a:solidFill>
                <a:latin typeface="+mj-lt"/>
              </a:rPr>
              <a:t> residencia y trabajo </a:t>
            </a:r>
            <a:r>
              <a:rPr lang="es-ES" sz="2400" b="1" dirty="0">
                <a:solidFill>
                  <a:schemeClr val="tx1"/>
                </a:solidFill>
                <a:latin typeface="+mj-lt"/>
              </a:rPr>
              <a:t>CA pueden acceder a CP</a:t>
            </a:r>
            <a:r>
              <a:rPr lang="es-ES" sz="2400" dirty="0">
                <a:solidFill>
                  <a:schemeClr val="tx1"/>
                </a:solidFill>
                <a:latin typeface="+mj-lt"/>
              </a:rPr>
              <a:t>. La nueva </a:t>
            </a:r>
            <a:r>
              <a:rPr lang="es-ES" sz="2400" dirty="0" err="1">
                <a:solidFill>
                  <a:schemeClr val="tx1"/>
                </a:solidFill>
                <a:latin typeface="+mj-lt"/>
              </a:rPr>
              <a:t>Aut</a:t>
            </a:r>
            <a:r>
              <a:rPr lang="es-ES" sz="2400" dirty="0">
                <a:solidFill>
                  <a:schemeClr val="tx1"/>
                </a:solidFill>
                <a:latin typeface="+mj-lt"/>
              </a:rPr>
              <a:t> no amplía la vigencia</a:t>
            </a:r>
          </a:p>
          <a:p>
            <a:pPr lvl="1">
              <a:buFont typeface="Wingdings" panose="05000000000000000000" pitchFamily="2" charset="2"/>
              <a:buChar char="q"/>
            </a:pPr>
            <a:r>
              <a:rPr lang="es-ES" sz="2200" dirty="0">
                <a:solidFill>
                  <a:schemeClr val="tx1"/>
                </a:solidFill>
                <a:latin typeface="+mj-lt"/>
              </a:rPr>
              <a:t>Sin más requisitos! Ahora no es necesario que haya renovado la inicial o que lo solicite junto a la renovación (antiguo 203)</a:t>
            </a:r>
          </a:p>
          <a:p>
            <a:endParaRPr lang="es-ES" sz="2000" dirty="0">
              <a:solidFill>
                <a:schemeClr val="tx1"/>
              </a:solidFill>
              <a:latin typeface="+mj-lt"/>
            </a:endParaRPr>
          </a:p>
          <a:p>
            <a:endParaRPr lang="es-ES" sz="2000" dirty="0">
              <a:solidFill>
                <a:schemeClr val="tx1"/>
              </a:solidFill>
              <a:latin typeface="+mj-lt"/>
            </a:endParaRPr>
          </a:p>
        </p:txBody>
      </p:sp>
      <p:pic>
        <p:nvPicPr>
          <p:cNvPr id="4" name="Imagen 3">
            <a:extLst>
              <a:ext uri="{FF2B5EF4-FFF2-40B4-BE49-F238E27FC236}">
                <a16:creationId xmlns:a16="http://schemas.microsoft.com/office/drawing/2014/main" id="{D142A334-FAAE-4308-B0C5-4F360D03CB86}"/>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35665148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24025" y="798896"/>
            <a:ext cx="8350148" cy="1260909"/>
          </a:xfrm>
        </p:spPr>
        <p:txBody>
          <a:bodyPr>
            <a:normAutofit/>
          </a:bodyPr>
          <a:lstStyle/>
          <a:p>
            <a:r>
              <a:rPr lang="es-ES" b="1" dirty="0">
                <a:cs typeface="Arial" panose="020B0604020202020204" pitchFamily="34" charset="0"/>
              </a:rPr>
              <a:t>   </a:t>
            </a:r>
            <a:endParaRPr lang="es-ES" dirty="0"/>
          </a:p>
        </p:txBody>
      </p:sp>
      <p:sp>
        <p:nvSpPr>
          <p:cNvPr id="5" name="Marcador de contenido 4">
            <a:extLst>
              <a:ext uri="{FF2B5EF4-FFF2-40B4-BE49-F238E27FC236}">
                <a16:creationId xmlns:a16="http://schemas.microsoft.com/office/drawing/2014/main" id="{0E7A2249-504E-463D-B9EC-908763868B72}"/>
              </a:ext>
            </a:extLst>
          </p:cNvPr>
          <p:cNvSpPr>
            <a:spLocks noGrp="1"/>
          </p:cNvSpPr>
          <p:nvPr>
            <p:ph idx="1"/>
          </p:nvPr>
        </p:nvSpPr>
        <p:spPr>
          <a:xfrm>
            <a:off x="367647" y="1796418"/>
            <a:ext cx="8596312" cy="3881437"/>
          </a:xfrm>
        </p:spPr>
        <p:txBody>
          <a:bodyPr/>
          <a:lstStyle/>
          <a:p>
            <a:endParaRPr lang="es-ES" dirty="0"/>
          </a:p>
          <a:p>
            <a:endParaRPr lang="es-ES" dirty="0"/>
          </a:p>
          <a:p>
            <a:pPr lvl="2" algn="ctr"/>
            <a:r>
              <a:rPr lang="es-ES" sz="4800" b="1" dirty="0">
                <a:solidFill>
                  <a:srgbClr val="0070C0"/>
                </a:solidFill>
              </a:rPr>
              <a:t>MUCHAS GRACIAS</a:t>
            </a:r>
          </a:p>
        </p:txBody>
      </p:sp>
      <p:pic>
        <p:nvPicPr>
          <p:cNvPr id="4" name="Imagen 3">
            <a:extLst>
              <a:ext uri="{FF2B5EF4-FFF2-40B4-BE49-F238E27FC236}">
                <a16:creationId xmlns:a16="http://schemas.microsoft.com/office/drawing/2014/main" id="{4CF14E7E-B147-4B4F-B46A-C0EF9FF616DB}"/>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208496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a:xfrm>
            <a:off x="2305252" y="351642"/>
            <a:ext cx="8980604" cy="1794791"/>
          </a:xfrm>
        </p:spPr>
        <p:txBody>
          <a:bodyPr>
            <a:normAutofit/>
          </a:bodyPr>
          <a:lstStyle/>
          <a:p>
            <a:pPr eaLnBrk="1" hangingPunct="1"/>
            <a:r>
              <a:rPr lang="es-ES" dirty="0">
                <a:solidFill>
                  <a:srgbClr val="0070C0"/>
                </a:solidFill>
                <a:effectLst>
                  <a:outerShdw blurRad="38100" dist="38100" dir="2700000" algn="tl">
                    <a:srgbClr val="000000">
                      <a:alpha val="43137"/>
                    </a:srgbClr>
                  </a:outerShdw>
                </a:effectLst>
              </a:rPr>
              <a:t>Problemas Arraigo-solicitantes asilo</a:t>
            </a:r>
          </a:p>
        </p:txBody>
      </p:sp>
      <p:sp>
        <p:nvSpPr>
          <p:cNvPr id="23554" name="Marcador de contenido 2"/>
          <p:cNvSpPr>
            <a:spLocks noGrp="1"/>
          </p:cNvSpPr>
          <p:nvPr>
            <p:ph idx="1"/>
          </p:nvPr>
        </p:nvSpPr>
        <p:spPr>
          <a:xfrm>
            <a:off x="568192" y="1390650"/>
            <a:ext cx="10233420" cy="5467350"/>
          </a:xfrm>
        </p:spPr>
        <p:txBody>
          <a:bodyPr>
            <a:normAutofit lnSpcReduction="10000"/>
          </a:bodyPr>
          <a:lstStyle/>
          <a:p>
            <a:pPr eaLnBrk="1" hangingPunct="1"/>
            <a:r>
              <a:rPr lang="es-ES" sz="2400" dirty="0">
                <a:solidFill>
                  <a:schemeClr val="tx1"/>
                </a:solidFill>
              </a:rPr>
              <a:t>Personas extranjeras que se encuentren </a:t>
            </a:r>
            <a:r>
              <a:rPr lang="es-ES" sz="2400" b="1" dirty="0">
                <a:solidFill>
                  <a:schemeClr val="tx1"/>
                </a:solidFill>
              </a:rPr>
              <a:t>en España</a:t>
            </a:r>
            <a:r>
              <a:rPr lang="es-ES" sz="2400" dirty="0">
                <a:solidFill>
                  <a:schemeClr val="tx1"/>
                </a:solidFill>
              </a:rPr>
              <a:t>, cuando </a:t>
            </a:r>
            <a:r>
              <a:rPr lang="es-ES" sz="2400" b="1" u="sng" dirty="0">
                <a:solidFill>
                  <a:schemeClr val="tx1"/>
                </a:solidFill>
              </a:rPr>
              <a:t>existan vínculos </a:t>
            </a:r>
            <a:r>
              <a:rPr lang="es-ES" sz="2400" u="sng" dirty="0">
                <a:solidFill>
                  <a:schemeClr val="tx1"/>
                </a:solidFill>
              </a:rPr>
              <a:t>con el lugar en el que residen, ya sean de tipo económico, social, familiar, laboral o formativo o</a:t>
            </a:r>
            <a:r>
              <a:rPr lang="es-ES" sz="2400" dirty="0">
                <a:solidFill>
                  <a:schemeClr val="tx1"/>
                </a:solidFill>
              </a:rPr>
              <a:t> de otro tipo y que sean relevantes para apreciar el </a:t>
            </a:r>
            <a:r>
              <a:rPr lang="es-ES" sz="2400" b="1" dirty="0">
                <a:solidFill>
                  <a:schemeClr val="tx1"/>
                </a:solidFill>
              </a:rPr>
              <a:t>interés</a:t>
            </a:r>
            <a:r>
              <a:rPr lang="es-ES" sz="2400" dirty="0">
                <a:solidFill>
                  <a:schemeClr val="tx1"/>
                </a:solidFill>
              </a:rPr>
              <a:t> del recurrente </a:t>
            </a:r>
            <a:r>
              <a:rPr lang="es-ES" sz="2400" b="1" dirty="0">
                <a:solidFill>
                  <a:schemeClr val="tx1"/>
                </a:solidFill>
              </a:rPr>
              <a:t>en residir en el país</a:t>
            </a:r>
          </a:p>
          <a:p>
            <a:pPr eaLnBrk="1" hangingPunct="1"/>
            <a:endParaRPr lang="es-ES" sz="2400" b="1" dirty="0">
              <a:solidFill>
                <a:schemeClr val="tx1"/>
              </a:solidFill>
            </a:endParaRPr>
          </a:p>
          <a:p>
            <a:pPr eaLnBrk="1" hangingPunct="1"/>
            <a:r>
              <a:rPr lang="es-ES" sz="2400" b="1" dirty="0">
                <a:solidFill>
                  <a:schemeClr val="tx1"/>
                </a:solidFill>
              </a:rPr>
              <a:t>Dudas: </a:t>
            </a:r>
          </a:p>
          <a:p>
            <a:pPr eaLnBrk="1" hangingPunct="1"/>
            <a:r>
              <a:rPr lang="es-ES" sz="2400" b="1" dirty="0">
                <a:solidFill>
                  <a:srgbClr val="FF0000"/>
                </a:solidFill>
              </a:rPr>
              <a:t>¿Acaso un solicitante de asilo no tiene interés en residir en España? ¿Es que no acredita vínculos suficientes?</a:t>
            </a:r>
          </a:p>
          <a:p>
            <a:pPr eaLnBrk="1" hangingPunct="1"/>
            <a:r>
              <a:rPr lang="es-ES" sz="2400" b="1" dirty="0">
                <a:solidFill>
                  <a:srgbClr val="FF0000"/>
                </a:solidFill>
              </a:rPr>
              <a:t>Entonces ¿por qué se les impide acceder al arraigo cuando dejan de ser solicitantes de Protección Internacional?</a:t>
            </a:r>
          </a:p>
          <a:p>
            <a:pPr eaLnBrk="1" hangingPunct="1"/>
            <a:r>
              <a:rPr lang="es-ES" sz="2400" b="1" dirty="0">
                <a:solidFill>
                  <a:srgbClr val="FF0000"/>
                </a:solidFill>
              </a:rPr>
              <a:t>¿Computamos el tiempo de permanencia anterior a la solicitud PI? ¿son 2 años anteriores o inmediatamente anteriores?</a:t>
            </a:r>
          </a:p>
          <a:p>
            <a:pPr eaLnBrk="1" hangingPunct="1"/>
            <a:r>
              <a:rPr lang="es-ES" sz="2400" b="1" dirty="0">
                <a:solidFill>
                  <a:srgbClr val="FF0000"/>
                </a:solidFill>
              </a:rPr>
              <a:t>¿Solicitud PI o manifestación de voluntad? </a:t>
            </a:r>
          </a:p>
          <a:p>
            <a:pPr eaLnBrk="1" hangingPunct="1"/>
            <a:endParaRPr lang="es-ES" sz="2400" dirty="0">
              <a:solidFill>
                <a:srgbClr val="FF0000"/>
              </a:solidFill>
            </a:endParaRPr>
          </a:p>
          <a:p>
            <a:pPr eaLnBrk="1" hangingPunct="1"/>
            <a:endParaRPr lang="es-ES" sz="2800" dirty="0"/>
          </a:p>
        </p:txBody>
      </p:sp>
      <p:pic>
        <p:nvPicPr>
          <p:cNvPr id="4" name="Imagen 3">
            <a:extLst>
              <a:ext uri="{FF2B5EF4-FFF2-40B4-BE49-F238E27FC236}">
                <a16:creationId xmlns:a16="http://schemas.microsoft.com/office/drawing/2014/main" id="{65368C25-D0FD-4998-A051-3AE82DDE6899}"/>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185850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a:xfrm>
            <a:off x="2296671" y="217425"/>
            <a:ext cx="8961355" cy="1390528"/>
          </a:xfrm>
        </p:spPr>
        <p:txBody>
          <a:bodyPr>
            <a:normAutofit/>
          </a:bodyPr>
          <a:lstStyle/>
          <a:p>
            <a:pPr eaLnBrk="1" hangingPunct="1"/>
            <a:r>
              <a:rPr lang="es-ES" b="1" dirty="0">
                <a:solidFill>
                  <a:srgbClr val="0070C0"/>
                </a:solidFill>
                <a:effectLst>
                  <a:outerShdw blurRad="38100" dist="38100" dir="2700000" algn="tl">
                    <a:srgbClr val="000000">
                      <a:alpha val="43137"/>
                    </a:srgbClr>
                  </a:outerShdw>
                </a:effectLst>
              </a:rPr>
              <a:t>¿Qué establece la normativa europea?</a:t>
            </a:r>
            <a:br>
              <a:rPr lang="es-ES" b="1" dirty="0">
                <a:solidFill>
                  <a:srgbClr val="0070C0"/>
                </a:solidFill>
                <a:effectLst>
                  <a:outerShdw blurRad="38100" dist="38100" dir="2700000" algn="tl">
                    <a:srgbClr val="000000">
                      <a:alpha val="43137"/>
                    </a:srgbClr>
                  </a:outerShdw>
                </a:effectLst>
              </a:rPr>
            </a:br>
            <a:r>
              <a:rPr lang="es-ES" b="1" dirty="0">
                <a:solidFill>
                  <a:srgbClr val="0070C0"/>
                </a:solidFill>
                <a:effectLst>
                  <a:outerShdw blurRad="38100" dist="38100" dir="2700000" algn="tl">
                    <a:srgbClr val="000000">
                      <a:alpha val="43137"/>
                    </a:srgbClr>
                  </a:outerShdw>
                </a:effectLst>
              </a:rPr>
              <a:t>El Pacto sobre migración y asilo</a:t>
            </a:r>
          </a:p>
        </p:txBody>
      </p:sp>
      <p:sp>
        <p:nvSpPr>
          <p:cNvPr id="23554" name="Marcador de contenido 2"/>
          <p:cNvSpPr>
            <a:spLocks noGrp="1"/>
          </p:cNvSpPr>
          <p:nvPr>
            <p:ph idx="1"/>
          </p:nvPr>
        </p:nvSpPr>
        <p:spPr>
          <a:xfrm>
            <a:off x="312822" y="1691154"/>
            <a:ext cx="10945204" cy="5650030"/>
          </a:xfrm>
        </p:spPr>
        <p:txBody>
          <a:bodyPr>
            <a:normAutofit/>
          </a:bodyPr>
          <a:lstStyle/>
          <a:p>
            <a:pPr eaLnBrk="1" hangingPunct="1"/>
            <a:r>
              <a:rPr lang="es-ES" sz="2500" b="1" dirty="0"/>
              <a:t>Reglamento 2024/1348</a:t>
            </a:r>
            <a:r>
              <a:rPr lang="es-ES" sz="2500" dirty="0"/>
              <a:t>, de 14 de mayo, sobre </a:t>
            </a:r>
            <a:r>
              <a:rPr lang="es-ES" sz="2500" b="1" dirty="0"/>
              <a:t>procedimiento común en materia de PI</a:t>
            </a:r>
            <a:r>
              <a:rPr lang="es-ES" sz="2500" dirty="0"/>
              <a:t>, deroga la Directiva 2013/32: </a:t>
            </a:r>
            <a:r>
              <a:rPr lang="es-ES" sz="2500" dirty="0">
                <a:solidFill>
                  <a:srgbClr val="FF0000"/>
                </a:solidFill>
              </a:rPr>
              <a:t>a partir de 12 de junio de 2026</a:t>
            </a:r>
            <a:endParaRPr lang="es-ES" sz="2500" dirty="0"/>
          </a:p>
          <a:p>
            <a:pPr eaLnBrk="1" hangingPunct="1"/>
            <a:r>
              <a:rPr lang="es-ES" sz="2500" dirty="0"/>
              <a:t>No es posible acceder a otra residencia cuando se es solicitante de PI. Sin embargo, no se pronuncia sobre la consideración que realice cada Estado de los períodos en los que ha sido solicitante de PI para que pueda optar a una residencia temporal</a:t>
            </a:r>
          </a:p>
          <a:p>
            <a:pPr marL="342900" marR="0" lvl="0" indent="-342900" algn="l" defTabSz="457200" rtl="0" eaLnBrk="1" fontAlgn="auto" latinLnBrk="0" hangingPunct="1">
              <a:lnSpc>
                <a:spcPct val="100000"/>
              </a:lnSpc>
              <a:spcBef>
                <a:spcPts val="1000"/>
              </a:spcBef>
              <a:spcAft>
                <a:spcPts val="0"/>
              </a:spcAft>
              <a:buClr>
                <a:srgbClr val="FFCA08"/>
              </a:buClr>
              <a:buSzPct val="80000"/>
              <a:buFont typeface="Wingdings 3" charset="2"/>
              <a:buChar char=""/>
              <a:tabLst/>
              <a:defRPr/>
            </a:pPr>
            <a:r>
              <a:rPr kumimoji="0" lang="es-ES" sz="25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Art.10.2 Reglamento 2024/1348: </a:t>
            </a:r>
            <a:r>
              <a:rPr kumimoji="0" lang="es-ES" sz="25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El derecho de permanencia NO constituirá un derecho a obtener un permiso de residencia</a:t>
            </a:r>
          </a:p>
          <a:p>
            <a:pPr eaLnBrk="1" hangingPunct="1"/>
            <a:r>
              <a:rPr lang="es-ES" sz="2500" dirty="0">
                <a:solidFill>
                  <a:srgbClr val="FF0000"/>
                </a:solidFill>
              </a:rPr>
              <a:t>En </a:t>
            </a:r>
            <a:r>
              <a:rPr lang="es-ES" sz="2500" b="1" dirty="0">
                <a:solidFill>
                  <a:srgbClr val="FF0000"/>
                </a:solidFill>
              </a:rPr>
              <a:t>abril de 2024 </a:t>
            </a:r>
            <a:r>
              <a:rPr lang="es-ES" sz="2500" dirty="0">
                <a:solidFill>
                  <a:srgbClr val="FF0000"/>
                </a:solidFill>
              </a:rPr>
              <a:t>la SEM, </a:t>
            </a:r>
            <a:r>
              <a:rPr lang="es-ES" sz="2500" b="1" dirty="0">
                <a:solidFill>
                  <a:srgbClr val="FF0000"/>
                </a:solidFill>
              </a:rPr>
              <a:t>decidió tener en cuenta como período de permanencia la situación de solicitante de PI y se sigue aplicando </a:t>
            </a:r>
            <a:r>
              <a:rPr lang="es-ES" sz="2500" dirty="0">
                <a:solidFill>
                  <a:srgbClr val="FF0000"/>
                </a:solidFill>
              </a:rPr>
              <a:t>en la actualidad…</a:t>
            </a:r>
            <a:r>
              <a:rPr lang="es-ES" sz="2500" dirty="0"/>
              <a:t>  </a:t>
            </a:r>
          </a:p>
        </p:txBody>
      </p:sp>
      <p:pic>
        <p:nvPicPr>
          <p:cNvPr id="4" name="Imagen 3">
            <a:extLst>
              <a:ext uri="{FF2B5EF4-FFF2-40B4-BE49-F238E27FC236}">
                <a16:creationId xmlns:a16="http://schemas.microsoft.com/office/drawing/2014/main" id="{92B27AF9-4B88-4B63-8161-817520AF54EF}"/>
              </a:ext>
            </a:extLst>
          </p:cNvPr>
          <p:cNvPicPr>
            <a:picLocks noChangeAspect="1"/>
          </p:cNvPicPr>
          <p:nvPr/>
        </p:nvPicPr>
        <p:blipFill>
          <a:blip r:embed="rId2"/>
          <a:stretch>
            <a:fillRect/>
          </a:stretch>
        </p:blipFill>
        <p:spPr>
          <a:xfrm>
            <a:off x="0" y="0"/>
            <a:ext cx="2326639" cy="762000"/>
          </a:xfrm>
          <a:prstGeom prst="rect">
            <a:avLst/>
          </a:prstGeom>
        </p:spPr>
      </p:pic>
    </p:spTree>
    <p:extLst>
      <p:ext uri="{BB962C8B-B14F-4D97-AF65-F5344CB8AC3E}">
        <p14:creationId xmlns:p14="http://schemas.microsoft.com/office/powerpoint/2010/main" val="404786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3056164" y="175396"/>
            <a:ext cx="8725535" cy="1227219"/>
          </a:xfrm>
        </p:spPr>
        <p:txBody>
          <a:bodyPr>
            <a:normAutofit fontScale="90000"/>
          </a:bodyPr>
          <a:lstStyle/>
          <a:p>
            <a:r>
              <a:rPr lang="es-ES" sz="4000" u="sng" dirty="0">
                <a:solidFill>
                  <a:srgbClr val="0070C0"/>
                </a:solidFill>
                <a:effectLst>
                  <a:outerShdw blurRad="38100" dist="38100" dir="2700000" algn="tl">
                    <a:srgbClr val="000000">
                      <a:alpha val="43137"/>
                    </a:srgbClr>
                  </a:outerShdw>
                </a:effectLst>
              </a:rPr>
              <a:t>Requisitos generales </a:t>
            </a:r>
            <a:r>
              <a:rPr lang="es-ES" sz="4000" dirty="0">
                <a:solidFill>
                  <a:srgbClr val="0070C0"/>
                </a:solidFill>
                <a:effectLst>
                  <a:outerShdw blurRad="38100" dist="38100" dir="2700000" algn="tl">
                    <a:srgbClr val="000000">
                      <a:alpha val="43137"/>
                    </a:srgbClr>
                  </a:outerShdw>
                </a:effectLst>
              </a:rPr>
              <a:t>(II).</a:t>
            </a:r>
            <a:br>
              <a:rPr lang="es-ES" sz="4000" dirty="0">
                <a:solidFill>
                  <a:srgbClr val="0070C0"/>
                </a:solidFill>
                <a:effectLst>
                  <a:outerShdw blurRad="38100" dist="38100" dir="2700000" algn="tl">
                    <a:srgbClr val="000000">
                      <a:alpha val="43137"/>
                    </a:srgbClr>
                  </a:outerShdw>
                </a:effectLst>
              </a:rPr>
            </a:br>
            <a:r>
              <a:rPr lang="es-ES" sz="4000" dirty="0">
                <a:solidFill>
                  <a:srgbClr val="0070C0"/>
                </a:solidFill>
                <a:effectLst>
                  <a:outerShdw blurRad="38100" dist="38100" dir="2700000" algn="tl">
                    <a:srgbClr val="000000">
                      <a:alpha val="43137"/>
                    </a:srgbClr>
                  </a:outerShdw>
                </a:effectLst>
              </a:rPr>
              <a:t>A cumplir de forma acumulativa</a:t>
            </a:r>
            <a:br>
              <a:rPr lang="es-ES" dirty="0"/>
            </a:br>
            <a:br>
              <a:rPr lang="es-ES" dirty="0"/>
            </a:br>
            <a:endParaRPr lang="es-ES" dirty="0"/>
          </a:p>
        </p:txBody>
      </p:sp>
      <p:sp>
        <p:nvSpPr>
          <p:cNvPr id="40962" name="Marcador de contenido 2"/>
          <p:cNvSpPr>
            <a:spLocks noGrp="1"/>
          </p:cNvSpPr>
          <p:nvPr>
            <p:ph idx="1"/>
          </p:nvPr>
        </p:nvSpPr>
        <p:spPr>
          <a:xfrm>
            <a:off x="533401" y="1742085"/>
            <a:ext cx="10029824" cy="5115915"/>
          </a:xfrm>
        </p:spPr>
        <p:txBody>
          <a:bodyPr>
            <a:normAutofit/>
          </a:bodyPr>
          <a:lstStyle/>
          <a:p>
            <a:r>
              <a:rPr lang="es-ES" altLang="es-ES" sz="2800" b="1" dirty="0">
                <a:solidFill>
                  <a:srgbClr val="0070C0"/>
                </a:solidFill>
              </a:rPr>
              <a:t>No representar una amenaza </a:t>
            </a:r>
            <a:r>
              <a:rPr lang="es-ES" altLang="es-ES" sz="2800" dirty="0">
                <a:solidFill>
                  <a:schemeClr val="tx1"/>
                </a:solidFill>
              </a:rPr>
              <a:t>para el orden público, seguridad o salud pública </a:t>
            </a:r>
          </a:p>
          <a:p>
            <a:r>
              <a:rPr lang="es-ES" altLang="es-ES" sz="2800" b="1" dirty="0">
                <a:solidFill>
                  <a:srgbClr val="0070C0"/>
                </a:solidFill>
              </a:rPr>
              <a:t>No antecedentes penales</a:t>
            </a:r>
          </a:p>
          <a:p>
            <a:r>
              <a:rPr lang="es-ES" altLang="es-ES" sz="2800" b="1" dirty="0">
                <a:solidFill>
                  <a:srgbClr val="0070C0"/>
                </a:solidFill>
              </a:rPr>
              <a:t>No figurar como rechazable </a:t>
            </a:r>
            <a:r>
              <a:rPr lang="es-ES" altLang="es-ES" sz="2800" dirty="0"/>
              <a:t>en el espacio territorial de países con los que España tenga firmado un convenio en tal sentido</a:t>
            </a:r>
          </a:p>
          <a:p>
            <a:r>
              <a:rPr lang="es-ES" altLang="es-ES" sz="2800" dirty="0"/>
              <a:t>En su caso, </a:t>
            </a:r>
            <a:r>
              <a:rPr lang="es-ES" altLang="es-ES" sz="2800" b="1" dirty="0">
                <a:solidFill>
                  <a:srgbClr val="0070C0"/>
                </a:solidFill>
              </a:rPr>
              <a:t>No encontrarse dentro del plazo de compromiso de no retorno</a:t>
            </a:r>
            <a:r>
              <a:rPr lang="es-ES" altLang="es-ES" sz="2800" dirty="0">
                <a:solidFill>
                  <a:srgbClr val="0070C0"/>
                </a:solidFill>
              </a:rPr>
              <a:t> </a:t>
            </a:r>
            <a:r>
              <a:rPr lang="es-ES" altLang="es-ES" sz="2800" dirty="0"/>
              <a:t>a España</a:t>
            </a:r>
            <a:endParaRPr lang="es-ES" altLang="es-ES" sz="2400" dirty="0"/>
          </a:p>
        </p:txBody>
      </p:sp>
      <p:pic>
        <p:nvPicPr>
          <p:cNvPr id="4" name="Imagen 3">
            <a:extLst>
              <a:ext uri="{FF2B5EF4-FFF2-40B4-BE49-F238E27FC236}">
                <a16:creationId xmlns:a16="http://schemas.microsoft.com/office/drawing/2014/main" id="{0AF9A705-2429-434D-9C46-35A7FCC00683}"/>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3359985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2485891" y="294708"/>
            <a:ext cx="9152898" cy="779646"/>
          </a:xfrm>
        </p:spPr>
        <p:txBody>
          <a:bodyPr>
            <a:normAutofit fontScale="90000"/>
          </a:bodyPr>
          <a:lstStyle/>
          <a:p>
            <a:r>
              <a:rPr lang="es-ES" sz="4400" b="1" u="sng" dirty="0">
                <a:solidFill>
                  <a:srgbClr val="0070C0"/>
                </a:solidFill>
                <a:effectLst>
                  <a:outerShdw blurRad="38100" dist="38100" dir="2700000" algn="tl">
                    <a:srgbClr val="000000">
                      <a:alpha val="43137"/>
                    </a:srgbClr>
                  </a:outerShdw>
                </a:effectLst>
              </a:rPr>
              <a:t>Arraigo de segunda oportunidad</a:t>
            </a:r>
            <a:br>
              <a:rPr lang="es-ES" sz="4400" u="sng" dirty="0">
                <a:solidFill>
                  <a:srgbClr val="0070C0"/>
                </a:solidFill>
                <a:effectLst>
                  <a:outerShdw blurRad="38100" dist="38100" dir="2700000" algn="tl">
                    <a:srgbClr val="000000">
                      <a:alpha val="43137"/>
                    </a:srgbClr>
                  </a:outerShdw>
                </a:effectLst>
              </a:rPr>
            </a:br>
            <a:br>
              <a:rPr lang="es-ES" sz="4400" u="sng" dirty="0">
                <a:solidFill>
                  <a:srgbClr val="0070C0"/>
                </a:solidFill>
                <a:effectLst>
                  <a:outerShdw blurRad="38100" dist="38100" dir="2700000" algn="tl">
                    <a:srgbClr val="000000">
                      <a:alpha val="43137"/>
                    </a:srgbClr>
                  </a:outerShdw>
                </a:effectLst>
              </a:rPr>
            </a:br>
            <a:br>
              <a:rPr lang="es-ES" b="1" dirty="0"/>
            </a:br>
            <a:br>
              <a:rPr lang="es-ES" b="1" dirty="0"/>
            </a:br>
            <a:br>
              <a:rPr lang="es-ES" dirty="0"/>
            </a:br>
            <a:endParaRPr lang="es-ES" dirty="0"/>
          </a:p>
        </p:txBody>
      </p:sp>
      <p:sp>
        <p:nvSpPr>
          <p:cNvPr id="40962" name="Marcador de contenido 2"/>
          <p:cNvSpPr>
            <a:spLocks noGrp="1"/>
          </p:cNvSpPr>
          <p:nvPr>
            <p:ph idx="1"/>
          </p:nvPr>
        </p:nvSpPr>
        <p:spPr>
          <a:xfrm>
            <a:off x="77002" y="1571625"/>
            <a:ext cx="10771973" cy="5218996"/>
          </a:xfrm>
        </p:spPr>
        <p:txBody>
          <a:bodyPr/>
          <a:lstStyle/>
          <a:p>
            <a:r>
              <a:rPr lang="es-ES" altLang="es-ES" sz="2400" dirty="0"/>
              <a:t>Se requiere </a:t>
            </a:r>
            <a:r>
              <a:rPr lang="es-ES" altLang="es-ES" sz="2400" b="1" dirty="0"/>
              <a:t>haber sido titular de una autorización de residencia</a:t>
            </a:r>
            <a:r>
              <a:rPr lang="es-ES" altLang="es-ES" sz="2400" dirty="0"/>
              <a:t>, </a:t>
            </a:r>
            <a:r>
              <a:rPr lang="es-ES" altLang="es-ES" sz="2400" dirty="0">
                <a:solidFill>
                  <a:srgbClr val="0070C0"/>
                </a:solidFill>
              </a:rPr>
              <a:t>que </a:t>
            </a:r>
            <a:r>
              <a:rPr lang="es-ES" altLang="es-ES" sz="2400" b="1" dirty="0">
                <a:solidFill>
                  <a:srgbClr val="0070C0"/>
                </a:solidFill>
              </a:rPr>
              <a:t>NO</a:t>
            </a:r>
            <a:r>
              <a:rPr lang="es-ES" altLang="es-ES" sz="2400" dirty="0">
                <a:solidFill>
                  <a:srgbClr val="0070C0"/>
                </a:solidFill>
              </a:rPr>
              <a:t> hubiera sido otorgada </a:t>
            </a:r>
            <a:r>
              <a:rPr lang="es-ES" altLang="es-ES" sz="2400" b="1" dirty="0">
                <a:solidFill>
                  <a:srgbClr val="0070C0"/>
                </a:solidFill>
              </a:rPr>
              <a:t>por circunstancias excepcionales</a:t>
            </a:r>
          </a:p>
          <a:p>
            <a:endParaRPr lang="es-ES" altLang="es-ES" sz="2400" b="1" dirty="0">
              <a:solidFill>
                <a:srgbClr val="0070C0"/>
              </a:solidFill>
            </a:endParaRPr>
          </a:p>
          <a:p>
            <a:r>
              <a:rPr lang="es-ES" altLang="es-ES" sz="2400" dirty="0"/>
              <a:t>¿Cuándo? </a:t>
            </a:r>
            <a:r>
              <a:rPr lang="es-ES" altLang="es-ES" sz="2400" b="1" dirty="0"/>
              <a:t>En los </a:t>
            </a:r>
            <a:r>
              <a:rPr lang="es-ES" altLang="es-ES" sz="2400" b="1" dirty="0">
                <a:solidFill>
                  <a:srgbClr val="0070C0"/>
                </a:solidFill>
              </a:rPr>
              <a:t>dos años inmediatamente anteriores </a:t>
            </a:r>
            <a:r>
              <a:rPr lang="es-ES" altLang="es-ES" sz="2400" b="1" dirty="0"/>
              <a:t>a la fecha de presentación de la solicitud</a:t>
            </a:r>
          </a:p>
          <a:p>
            <a:endParaRPr lang="es-ES" altLang="es-ES" sz="2400" b="1" dirty="0"/>
          </a:p>
          <a:p>
            <a:r>
              <a:rPr lang="es-ES" altLang="es-ES" sz="2400" dirty="0"/>
              <a:t>Autorización que </a:t>
            </a:r>
            <a:r>
              <a:rPr lang="es-ES" altLang="es-ES" sz="2400" b="1" dirty="0">
                <a:solidFill>
                  <a:srgbClr val="0070C0"/>
                </a:solidFill>
              </a:rPr>
              <a:t>no pudo renovarse por motivos distintos a razones de orden público, seguridad y salud pública</a:t>
            </a:r>
            <a:r>
              <a:rPr lang="es-ES" altLang="es-ES" sz="2400" dirty="0"/>
              <a:t>. Salvo que exista sentencia </a:t>
            </a:r>
            <a:r>
              <a:rPr lang="es-ES" altLang="es-ES" sz="2400" i="1" dirty="0"/>
              <a:t>“denegatoria”, </a:t>
            </a:r>
            <a:r>
              <a:rPr lang="es-ES" altLang="es-ES" sz="2400" dirty="0"/>
              <a:t>sobreseimiento o absolución de la pena, en cuyo caso, sí podrá solicitarse</a:t>
            </a:r>
          </a:p>
          <a:p>
            <a:r>
              <a:rPr lang="es-ES" altLang="es-ES" sz="2400" dirty="0">
                <a:solidFill>
                  <a:srgbClr val="FF0000"/>
                </a:solidFill>
              </a:rPr>
              <a:t>¿incluye las extinciones, archivo por desistimiento, </a:t>
            </a:r>
            <a:r>
              <a:rPr lang="es-ES" altLang="es-ES" sz="2400" dirty="0" err="1">
                <a:solidFill>
                  <a:srgbClr val="FF0000"/>
                </a:solidFill>
              </a:rPr>
              <a:t>inadmisones</a:t>
            </a:r>
            <a:r>
              <a:rPr lang="es-ES" altLang="es-ES" sz="2400" dirty="0">
                <a:solidFill>
                  <a:srgbClr val="FF0000"/>
                </a:solidFill>
              </a:rPr>
              <a:t> a trámite?</a:t>
            </a:r>
          </a:p>
          <a:p>
            <a:endParaRPr lang="es-ES" altLang="es-ES" dirty="0"/>
          </a:p>
          <a:p>
            <a:endParaRPr lang="es-ES" altLang="es-ES" dirty="0"/>
          </a:p>
          <a:p>
            <a:endParaRPr lang="es-ES" altLang="es-ES" dirty="0"/>
          </a:p>
          <a:p>
            <a:endParaRPr lang="es-ES" altLang="es-ES" dirty="0"/>
          </a:p>
        </p:txBody>
      </p:sp>
      <p:pic>
        <p:nvPicPr>
          <p:cNvPr id="4" name="Imagen 3">
            <a:extLst>
              <a:ext uri="{FF2B5EF4-FFF2-40B4-BE49-F238E27FC236}">
                <a16:creationId xmlns:a16="http://schemas.microsoft.com/office/drawing/2014/main" id="{0B357E55-5539-4E88-97DD-68BD70A9B377}"/>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784958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1633086" y="402658"/>
            <a:ext cx="9152898" cy="779646"/>
          </a:xfrm>
        </p:spPr>
        <p:txBody>
          <a:bodyPr>
            <a:normAutofit fontScale="90000"/>
          </a:bodyPr>
          <a:lstStyle/>
          <a:p>
            <a:r>
              <a:rPr lang="es-ES" b="1" dirty="0"/>
              <a:t>			</a:t>
            </a:r>
            <a:r>
              <a:rPr lang="es-ES" sz="4400" b="1" u="sng" dirty="0">
                <a:solidFill>
                  <a:srgbClr val="0070C0"/>
                </a:solidFill>
                <a:effectLst>
                  <a:outerShdw blurRad="38100" dist="38100" dir="2700000" algn="tl">
                    <a:srgbClr val="000000">
                      <a:alpha val="43137"/>
                    </a:srgbClr>
                  </a:outerShdw>
                </a:effectLst>
              </a:rPr>
              <a:t>Arraigo sociolaboral  </a:t>
            </a:r>
            <a:br>
              <a:rPr lang="es-ES" sz="4400" b="1" dirty="0"/>
            </a:br>
            <a:br>
              <a:rPr lang="es-ES" sz="4400" b="1" dirty="0"/>
            </a:br>
            <a:br>
              <a:rPr lang="es-ES" dirty="0"/>
            </a:br>
            <a:endParaRPr lang="es-ES" dirty="0"/>
          </a:p>
        </p:txBody>
      </p:sp>
      <p:sp>
        <p:nvSpPr>
          <p:cNvPr id="40962" name="Marcador de contenido 2"/>
          <p:cNvSpPr>
            <a:spLocks noGrp="1"/>
          </p:cNvSpPr>
          <p:nvPr>
            <p:ph idx="1"/>
          </p:nvPr>
        </p:nvSpPr>
        <p:spPr>
          <a:xfrm>
            <a:off x="695325" y="1534228"/>
            <a:ext cx="10401300" cy="5323772"/>
          </a:xfrm>
        </p:spPr>
        <p:txBody>
          <a:bodyPr>
            <a:normAutofit/>
          </a:bodyPr>
          <a:lstStyle/>
          <a:p>
            <a:r>
              <a:rPr lang="es-ES" altLang="es-ES" sz="2800" b="1" dirty="0"/>
              <a:t>Uno o varios contratos </a:t>
            </a:r>
            <a:r>
              <a:rPr lang="es-ES" altLang="es-ES" sz="2800" dirty="0"/>
              <a:t>de trabajo</a:t>
            </a:r>
          </a:p>
          <a:p>
            <a:r>
              <a:rPr lang="es-ES" altLang="es-ES" sz="2800" dirty="0"/>
              <a:t>Que </a:t>
            </a:r>
            <a:r>
              <a:rPr lang="es-ES" altLang="es-ES" sz="2800" b="1" dirty="0"/>
              <a:t>garanticen al menos el SMI/convenio colectivo </a:t>
            </a:r>
            <a:r>
              <a:rPr lang="es-ES" altLang="es-ES" sz="2800" dirty="0"/>
              <a:t>aplicable</a:t>
            </a:r>
          </a:p>
          <a:p>
            <a:r>
              <a:rPr lang="es-ES" altLang="es-ES" sz="2800" b="1" dirty="0"/>
              <a:t>En proporción a la jornada trabajada!!!</a:t>
            </a:r>
          </a:p>
          <a:p>
            <a:r>
              <a:rPr lang="es-ES" altLang="es-ES" sz="2800" dirty="0"/>
              <a:t>Cuya suma represente una </a:t>
            </a:r>
            <a:r>
              <a:rPr lang="es-ES" altLang="es-ES" sz="2800" b="1" dirty="0"/>
              <a:t>jornada semanal no inferior a 20 horas </a:t>
            </a:r>
            <a:r>
              <a:rPr lang="es-ES" altLang="es-ES" sz="2800" dirty="0"/>
              <a:t>en cómputo global, calculada sobre la duración total del contrato laboral </a:t>
            </a:r>
          </a:p>
          <a:p>
            <a:r>
              <a:rPr lang="es-ES" altLang="es-ES" sz="2800" dirty="0"/>
              <a:t>El empleador debe cumplir requisitos de la autorización cuenta ajena inicial art. 74, excepto la SNE</a:t>
            </a:r>
          </a:p>
        </p:txBody>
      </p:sp>
      <p:pic>
        <p:nvPicPr>
          <p:cNvPr id="4" name="Imagen 3">
            <a:extLst>
              <a:ext uri="{FF2B5EF4-FFF2-40B4-BE49-F238E27FC236}">
                <a16:creationId xmlns:a16="http://schemas.microsoft.com/office/drawing/2014/main" id="{93C8FF41-6D88-45C7-9784-102D50E2A683}"/>
              </a:ext>
            </a:extLst>
          </p:cNvPr>
          <p:cNvPicPr>
            <a:picLocks noChangeAspect="1"/>
          </p:cNvPicPr>
          <p:nvPr/>
        </p:nvPicPr>
        <p:blipFill>
          <a:blip r:embed="rId3"/>
          <a:stretch>
            <a:fillRect/>
          </a:stretch>
        </p:blipFill>
        <p:spPr>
          <a:xfrm>
            <a:off x="0" y="0"/>
            <a:ext cx="2326639" cy="762000"/>
          </a:xfrm>
          <a:prstGeom prst="rect">
            <a:avLst/>
          </a:prstGeom>
        </p:spPr>
      </p:pic>
    </p:spTree>
    <p:extLst>
      <p:ext uri="{BB962C8B-B14F-4D97-AF65-F5344CB8AC3E}">
        <p14:creationId xmlns:p14="http://schemas.microsoft.com/office/powerpoint/2010/main" val="1517551717"/>
      </p:ext>
    </p:extLst>
  </p:cSld>
  <p:clrMapOvr>
    <a:masterClrMapping/>
  </p:clrMapOvr>
</p:sld>
</file>

<file path=ppt/theme/theme1.xml><?xml version="1.0" encoding="utf-8"?>
<a:theme xmlns:a="http://schemas.openxmlformats.org/drawingml/2006/main" name="Faceta">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3685</TotalTime>
  <Words>4790</Words>
  <Application>Microsoft Office PowerPoint</Application>
  <PresentationFormat>Panorámica</PresentationFormat>
  <Paragraphs>255</Paragraphs>
  <Slides>41</Slides>
  <Notes>14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41</vt:i4>
      </vt:variant>
    </vt:vector>
  </HeadingPairs>
  <TitlesOfParts>
    <vt:vector size="48" baseType="lpstr">
      <vt:lpstr>Arial</vt:lpstr>
      <vt:lpstr>Calibri</vt:lpstr>
      <vt:lpstr>Trebuchet MS</vt:lpstr>
      <vt:lpstr>verdana</vt:lpstr>
      <vt:lpstr>Wingdings</vt:lpstr>
      <vt:lpstr>Wingdings 3</vt:lpstr>
      <vt:lpstr>Faceta</vt:lpstr>
      <vt:lpstr>        Novedades del RD 1155/2024  Autorizaciones por circunstancias excepcionales por razones de arraigo, prórroga, modificaciones</vt:lpstr>
      <vt:lpstr>   Beneficiarios </vt:lpstr>
      <vt:lpstr>Tipos de autorización de residencia temporal por razones de arraigo</vt:lpstr>
      <vt:lpstr>Requisitos generales (I). A cumplir de forma acumulativa  </vt:lpstr>
      <vt:lpstr>Problemas Arraigo-solicitantes asilo</vt:lpstr>
      <vt:lpstr>¿Qué establece la normativa europea? El Pacto sobre migración y asilo</vt:lpstr>
      <vt:lpstr>Requisitos generales (II). A cumplir de forma acumulativa  </vt:lpstr>
      <vt:lpstr>Arraigo de segunda oportunidad     </vt:lpstr>
      <vt:lpstr>   Arraigo sociolaboral     </vt:lpstr>
      <vt:lpstr> Arraigo sociolaboral/Tipos de contrato   </vt:lpstr>
      <vt:lpstr> Arraigo sociolaboral/Tipos de contrato   </vt:lpstr>
      <vt:lpstr> Arraigo social con vínculos familiares   </vt:lpstr>
      <vt:lpstr> Arraigo social sin vínculos familiares      </vt:lpstr>
      <vt:lpstr>   Sobre los Informes…DUDAS!</vt:lpstr>
      <vt:lpstr>   Sobre los Informes…DUDAS!</vt:lpstr>
      <vt:lpstr> Arraigo socioformativo   </vt:lpstr>
      <vt:lpstr> Tipos de formación   </vt:lpstr>
      <vt:lpstr> Arraigo socioformativo   </vt:lpstr>
      <vt:lpstr> Arraigo familiar   </vt:lpstr>
      <vt:lpstr>   Autorización de trabajo</vt:lpstr>
      <vt:lpstr>   Documentación/ Procedimiento</vt:lpstr>
      <vt:lpstr>Prórroga de Autorización residencia temporal por CCEE art. 132</vt:lpstr>
      <vt:lpstr>Prórroga de Autorización residencia temporal por CCEE art. 132</vt:lpstr>
      <vt:lpstr>Prórroga de Autorización residencia temporal por CCEE art. 132 Requisitos específicos:</vt:lpstr>
      <vt:lpstr>Prórroga de Autorización residencia temporal por CCEE art. 132 Requisitos específicos:</vt:lpstr>
      <vt:lpstr>Plazo para solicitar prórroga</vt:lpstr>
      <vt:lpstr>Presentación de PowerPoint</vt:lpstr>
      <vt:lpstr>Modificaciones de las situaciones Art.190 a 192</vt:lpstr>
      <vt:lpstr>Modificaciones de estancia Larga Duración por estudios o actividades formativas a residencia y trabajo o residencia con excepción Art.190</vt:lpstr>
      <vt:lpstr>Procedimiento Art.190 a 192</vt:lpstr>
      <vt:lpstr>Presentación de PowerPoint</vt:lpstr>
      <vt:lpstr>Presentación de PowerPoint</vt:lpstr>
      <vt:lpstr>Presentación de PowerPoint</vt:lpstr>
      <vt:lpstr>De la Aut de Residencia Temporal a Aut de Residencia y Trabajo art. 191</vt:lpstr>
      <vt:lpstr>Presentación de PowerPoint</vt:lpstr>
      <vt:lpstr>Presentación de PowerPoint</vt:lpstr>
      <vt:lpstr>Presentación de PowerPoint</vt:lpstr>
      <vt:lpstr>Presentación de PowerPoint</vt:lpstr>
      <vt:lpstr>Presentación de PowerPoint</vt:lpstr>
      <vt:lpstr>Modificaciones de la Aut de residencia y trabajo art. 192</vt:lpstr>
      <vt:lpstr>   </vt:lpstr>
    </vt:vector>
  </TitlesOfParts>
  <Company>Ministerio de Empleo y Seguridad Social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inmigración corporativa Personal altamente cualificado  Encuentro de la abogacía sobre Derecho de extranjería y asilo Málaga, 4 de junio de 2015</dc:title>
  <dc:creator>FERNANDEZ FIDALGO, RICARDO</dc:creator>
  <cp:lastModifiedBy>FRANCISCO JAVIER DURAN RUIZ</cp:lastModifiedBy>
  <cp:revision>223</cp:revision>
  <cp:lastPrinted>2025-03-31T11:58:30Z</cp:lastPrinted>
  <dcterms:created xsi:type="dcterms:W3CDTF">2015-05-20T13:01:00Z</dcterms:created>
  <dcterms:modified xsi:type="dcterms:W3CDTF">2025-05-09T10:46:50Z</dcterms:modified>
</cp:coreProperties>
</file>