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83" r:id="rId2"/>
    <p:sldId id="261" r:id="rId3"/>
    <p:sldId id="431" r:id="rId4"/>
    <p:sldId id="422" r:id="rId5"/>
    <p:sldId id="263" r:id="rId6"/>
    <p:sldId id="432" r:id="rId7"/>
    <p:sldId id="425" r:id="rId8"/>
    <p:sldId id="38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 mitjà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0A3C6-F33F-45AC-B78D-8B1201BFC414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2DC6-2924-4B1A-B7B3-D524F6CF795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37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1ED4D-44CF-408B-8857-DB3E0E397EA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82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222709"/>
            <a:ext cx="7772400" cy="1813257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AU" sz="4000" b="1" dirty="0">
                <a:latin typeface="+mn-lt"/>
              </a:rPr>
              <a:t>El </a:t>
            </a:r>
            <a:r>
              <a:rPr lang="en-AU" sz="4000" b="1" dirty="0" err="1">
                <a:latin typeface="+mn-lt"/>
              </a:rPr>
              <a:t>llistat</a:t>
            </a:r>
            <a:r>
              <a:rPr lang="en-AU" sz="4000" b="1" dirty="0">
                <a:latin typeface="+mn-lt"/>
              </a:rPr>
              <a:t> </a:t>
            </a:r>
            <a:r>
              <a:rPr lang="en-AU" sz="4000" b="1" dirty="0" err="1">
                <a:latin typeface="+mn-lt"/>
              </a:rPr>
              <a:t>positiu</a:t>
            </a:r>
            <a:r>
              <a:rPr lang="en-AU" sz="4000" b="1" dirty="0">
                <a:latin typeface="+mn-lt"/>
              </a:rPr>
              <a:t> </a:t>
            </a:r>
            <a:r>
              <a:rPr lang="en-AU" sz="4000" b="1" dirty="0" err="1">
                <a:latin typeface="+mn-lt"/>
              </a:rPr>
              <a:t>d’animals</a:t>
            </a:r>
            <a:r>
              <a:rPr lang="en-AU" sz="4000" b="1" dirty="0">
                <a:latin typeface="+mn-lt"/>
              </a:rPr>
              <a:t> de </a:t>
            </a:r>
            <a:r>
              <a:rPr lang="en-AU" sz="4000" b="1" dirty="0" err="1">
                <a:latin typeface="+mn-lt"/>
              </a:rPr>
              <a:t>companyia</a:t>
            </a:r>
            <a:r>
              <a:rPr lang="en-AU" sz="4000" b="1" dirty="0">
                <a:latin typeface="+mn-lt"/>
              </a:rPr>
              <a:t> a la </a:t>
            </a:r>
            <a:r>
              <a:rPr lang="en-AU" sz="4000" b="1" dirty="0" err="1">
                <a:latin typeface="+mn-lt"/>
              </a:rPr>
              <a:t>Llei</a:t>
            </a:r>
            <a:r>
              <a:rPr lang="en-AU" sz="4000" b="1" dirty="0">
                <a:latin typeface="+mn-lt"/>
              </a:rPr>
              <a:t> 7/2023</a:t>
            </a:r>
            <a:endParaRPr lang="es-ES" sz="4000" b="1" dirty="0">
              <a:latin typeface="+mn-lt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30263" y="4697054"/>
            <a:ext cx="6400800" cy="694928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Maria Marques-Banque</a:t>
            </a:r>
          </a:p>
          <a:p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14070" y="717585"/>
            <a:ext cx="7315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I </a:t>
            </a:r>
            <a:r>
              <a:rPr lang="es-ES" sz="2000" dirty="0" err="1"/>
              <a:t>Congrés</a:t>
            </a:r>
            <a:r>
              <a:rPr lang="es-ES" sz="2000" dirty="0"/>
              <a:t> </a:t>
            </a:r>
            <a:r>
              <a:rPr lang="es-ES" sz="2000" dirty="0" err="1"/>
              <a:t>dels</a:t>
            </a:r>
            <a:r>
              <a:rPr lang="es-ES" sz="2000" dirty="0"/>
              <a:t> </a:t>
            </a:r>
            <a:r>
              <a:rPr lang="es-ES" sz="2000" dirty="0" err="1"/>
              <a:t>Drets</a:t>
            </a:r>
            <a:r>
              <a:rPr lang="es-ES" sz="2000" dirty="0"/>
              <a:t> </a:t>
            </a:r>
            <a:r>
              <a:rPr lang="es-ES" sz="2000" dirty="0" err="1"/>
              <a:t>dels</a:t>
            </a:r>
            <a:r>
              <a:rPr lang="es-ES" sz="2000" dirty="0"/>
              <a:t> </a:t>
            </a:r>
            <a:r>
              <a:rPr lang="es-ES" sz="2000" dirty="0" err="1"/>
              <a:t>Animals</a:t>
            </a:r>
            <a:r>
              <a:rPr lang="es-ES" sz="2000" dirty="0"/>
              <a:t> de </a:t>
            </a:r>
            <a:r>
              <a:rPr lang="es-ES" sz="2000" dirty="0" err="1"/>
              <a:t>l’Advocacia</a:t>
            </a:r>
            <a:r>
              <a:rPr lang="es-ES" sz="2000" dirty="0"/>
              <a:t> Catalana</a:t>
            </a:r>
          </a:p>
          <a:p>
            <a:pPr algn="ctr"/>
            <a:r>
              <a:rPr lang="es-ES" sz="2000" dirty="0"/>
              <a:t>ICAT, Tarragona, 23-24 </a:t>
            </a:r>
            <a:r>
              <a:rPr lang="es-ES" sz="2000" dirty="0" err="1"/>
              <a:t>d’octubre</a:t>
            </a:r>
            <a:r>
              <a:rPr lang="es-ES" sz="2000" dirty="0"/>
              <a:t> de 2025</a:t>
            </a:r>
          </a:p>
          <a:p>
            <a:pPr algn="ctr"/>
            <a:endParaRPr lang="es-ES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B04D1EFA-96D7-444E-A369-AF3FF6AD0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0" y="5986543"/>
            <a:ext cx="2330051" cy="521065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CCB15274-788F-42FE-950F-ED391E912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63" y="6119648"/>
            <a:ext cx="1650826" cy="254856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E962D28E-0AD0-4345-92FB-9D9D1D07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047" y="6087331"/>
            <a:ext cx="1057780" cy="397367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1ACEF044-CD8E-406F-B2FA-6427D0D1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325" y="5993724"/>
            <a:ext cx="1952812" cy="6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A7C1B6F-F9DB-4E2A-8767-603969244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093620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0FDC0159-A938-4D4D-9CCD-60C124BF2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0" y="6525344"/>
            <a:ext cx="818516" cy="17602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8D0998BB-FCC8-4CDA-A858-2BEEE008C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3" y="6608453"/>
            <a:ext cx="818517" cy="1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341ED963-C338-4CFF-A08B-AA25D510D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0" y="6525344"/>
            <a:ext cx="818516" cy="17602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AD96A391-4186-4FD1-AB38-01F1E9B41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3" y="6608453"/>
            <a:ext cx="818517" cy="126363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BEAEE72-F344-4788-803C-616926E9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alphaModFix amt="50000"/>
          </a:blip>
          <a:stretch>
            <a:fillRect/>
          </a:stretch>
        </p:blipFill>
        <p:spPr>
          <a:xfrm>
            <a:off x="117290" y="81217"/>
            <a:ext cx="1044804" cy="1031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2317EF28-1B6A-460A-9E5A-FDEF16200FFD}"/>
              </a:ext>
            </a:extLst>
          </p:cNvPr>
          <p:cNvSpPr txBox="1"/>
          <p:nvPr/>
        </p:nvSpPr>
        <p:spPr>
          <a:xfrm>
            <a:off x="4572000" y="1997839"/>
            <a:ext cx="1374773" cy="346248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Mamífers</a:t>
            </a:r>
          </a:p>
          <a:p>
            <a:r>
              <a:rPr lang="ca-ES" sz="2000" dirty="0"/>
              <a:t>Aus</a:t>
            </a:r>
          </a:p>
          <a:p>
            <a:r>
              <a:rPr lang="ca-ES" sz="2000" dirty="0"/>
              <a:t>Rèptils</a:t>
            </a:r>
          </a:p>
          <a:p>
            <a:r>
              <a:rPr lang="ca-ES" sz="2000" dirty="0"/>
              <a:t>Amfibis</a:t>
            </a:r>
          </a:p>
          <a:p>
            <a:r>
              <a:rPr lang="ca-ES" sz="2000" dirty="0"/>
              <a:t>Peixos </a:t>
            </a:r>
          </a:p>
          <a:p>
            <a:r>
              <a:rPr lang="ca-ES" sz="1900" dirty="0"/>
              <a:t>Invertebrats</a:t>
            </a:r>
          </a:p>
          <a:p>
            <a:r>
              <a:rPr lang="ca-ES" sz="2000" dirty="0"/>
              <a:t>----</a:t>
            </a:r>
          </a:p>
          <a:p>
            <a:r>
              <a:rPr lang="ca-ES" sz="2000" dirty="0"/>
              <a:t>Criteris d’</a:t>
            </a:r>
            <a:r>
              <a:rPr lang="ca-ES" sz="2000" b="1" dirty="0"/>
              <a:t>inclusió</a:t>
            </a:r>
            <a:r>
              <a:rPr lang="ca-ES" sz="2000" dirty="0"/>
              <a:t> (i exclusió)</a:t>
            </a:r>
          </a:p>
          <a:p>
            <a:endParaRPr lang="ca-ES" sz="2000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EEAF4071-2DA3-444B-8304-CB48A4C04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023" y="596790"/>
            <a:ext cx="5742159" cy="1348220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A75D0DD7-D7D5-482F-9C3B-6D4B546082F1}"/>
              </a:ext>
            </a:extLst>
          </p:cNvPr>
          <p:cNvSpPr txBox="1"/>
          <p:nvPr/>
        </p:nvSpPr>
        <p:spPr>
          <a:xfrm>
            <a:off x="3141023" y="1997839"/>
            <a:ext cx="1311611" cy="344709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Llistat d’espècies silvestres que poden ser objecte de tinença com a animals de companyia</a:t>
            </a:r>
          </a:p>
          <a:p>
            <a:endParaRPr lang="es-ES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882D47DA-5F00-4E74-BB18-8273F7672752}"/>
              </a:ext>
            </a:extLst>
          </p:cNvPr>
          <p:cNvSpPr txBox="1"/>
          <p:nvPr/>
        </p:nvSpPr>
        <p:spPr>
          <a:xfrm>
            <a:off x="6058669" y="1997839"/>
            <a:ext cx="1311611" cy="344709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Govern</a:t>
            </a:r>
          </a:p>
          <a:p>
            <a:r>
              <a:rPr lang="ca-ES" sz="2000" dirty="0"/>
              <a:t>Ministeris</a:t>
            </a:r>
          </a:p>
          <a:p>
            <a:r>
              <a:rPr lang="es-E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Comité </a:t>
            </a:r>
            <a:r>
              <a:rPr lang="es-E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Científic</a:t>
            </a:r>
            <a:r>
              <a:rPr lang="es-E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Tècnic</a:t>
            </a:r>
            <a:endParaRPr lang="ca-ES" sz="2000" dirty="0"/>
          </a:p>
          <a:p>
            <a:r>
              <a:rPr lang="ca-ES" sz="2000" dirty="0"/>
              <a:t>----</a:t>
            </a:r>
          </a:p>
          <a:p>
            <a:r>
              <a:rPr lang="ca-ES" sz="2000" dirty="0"/>
              <a:t>Pendent Reglament</a:t>
            </a:r>
          </a:p>
          <a:p>
            <a:endParaRPr lang="es-ES" sz="2000" dirty="0"/>
          </a:p>
          <a:p>
            <a:endParaRPr lang="es-ES" dirty="0"/>
          </a:p>
          <a:p>
            <a:endParaRPr lang="es-ES" sz="2000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963A114C-0A61-4A3D-9F99-7BAE21DA245E}"/>
              </a:ext>
            </a:extLst>
          </p:cNvPr>
          <p:cNvSpPr txBox="1"/>
          <p:nvPr/>
        </p:nvSpPr>
        <p:spPr>
          <a:xfrm>
            <a:off x="7435097" y="1997839"/>
            <a:ext cx="1311611" cy="344709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Disp. Final 4ª</a:t>
            </a:r>
          </a:p>
          <a:p>
            <a:r>
              <a:rPr lang="ca-ES" sz="2000" dirty="0"/>
              <a:t>----</a:t>
            </a:r>
          </a:p>
          <a:p>
            <a:r>
              <a:rPr lang="ca-ES" sz="2000" dirty="0"/>
              <a:t>Disp. Trans. 2ª i 5ª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dirty="0"/>
          </a:p>
        </p:txBody>
      </p:sp>
      <p:sp>
        <p:nvSpPr>
          <p:cNvPr id="7" name="Fletxa: esquerra i dreta 6">
            <a:extLst>
              <a:ext uri="{FF2B5EF4-FFF2-40B4-BE49-F238E27FC236}">
                <a16:creationId xmlns:a16="http://schemas.microsoft.com/office/drawing/2014/main" id="{EEFCC68E-E372-4842-8FFD-9B8BA0256A89}"/>
              </a:ext>
            </a:extLst>
          </p:cNvPr>
          <p:cNvSpPr/>
          <p:nvPr/>
        </p:nvSpPr>
        <p:spPr>
          <a:xfrm>
            <a:off x="4608635" y="1486793"/>
            <a:ext cx="2676276" cy="48463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Principi de precaució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4" name="Imatge 13">
            <a:extLst>
              <a:ext uri="{FF2B5EF4-FFF2-40B4-BE49-F238E27FC236}">
                <a16:creationId xmlns:a16="http://schemas.microsoft.com/office/drawing/2014/main" id="{A3160CF9-D5F7-4C70-A7DE-1931493AF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83" y="1660280"/>
            <a:ext cx="1809750" cy="1466850"/>
          </a:xfrm>
          <a:prstGeom prst="rect">
            <a:avLst/>
          </a:prstGeom>
        </p:spPr>
      </p:pic>
      <p:sp>
        <p:nvSpPr>
          <p:cNvPr id="2" name="Fletxa: esquerra i cap amunt 1">
            <a:extLst>
              <a:ext uri="{FF2B5EF4-FFF2-40B4-BE49-F238E27FC236}">
                <a16:creationId xmlns:a16="http://schemas.microsoft.com/office/drawing/2014/main" id="{B03ABCD8-1799-4A7E-93D5-02B71F49C18D}"/>
              </a:ext>
            </a:extLst>
          </p:cNvPr>
          <p:cNvSpPr/>
          <p:nvPr/>
        </p:nvSpPr>
        <p:spPr>
          <a:xfrm rot="10800000">
            <a:off x="1162094" y="300450"/>
            <a:ext cx="1602701" cy="1246413"/>
          </a:xfrm>
          <a:prstGeom prst="leftUpArrow">
            <a:avLst>
              <a:gd name="adj1" fmla="val 14412"/>
              <a:gd name="adj2" fmla="val 25000"/>
              <a:gd name="adj3" fmla="val 1743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1AC5C67-7D20-4759-9769-0E8828BF4D12}"/>
              </a:ext>
            </a:extLst>
          </p:cNvPr>
          <p:cNvSpPr txBox="1"/>
          <p:nvPr/>
        </p:nvSpPr>
        <p:spPr>
          <a:xfrm>
            <a:off x="397292" y="3289021"/>
            <a:ext cx="2612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2400" dirty="0"/>
              <a:t>Espècies exòtiques invasores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2400" dirty="0"/>
              <a:t>Tràfic il·legal d’espècies silvestres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54EA05DB-1FC2-492B-AC7B-1FC80A789A23}"/>
              </a:ext>
            </a:extLst>
          </p:cNvPr>
          <p:cNvSpPr txBox="1"/>
          <p:nvPr/>
        </p:nvSpPr>
        <p:spPr>
          <a:xfrm>
            <a:off x="397292" y="5532456"/>
            <a:ext cx="3100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2400" dirty="0"/>
              <a:t>Salut de les persones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2400" b="1" dirty="0"/>
              <a:t>Limitacions CITES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9739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13C52D40-F404-4D8D-98F2-B53FF7E6C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72012"/>
              </p:ext>
            </p:extLst>
          </p:nvPr>
        </p:nvGraphicFramePr>
        <p:xfrm>
          <a:off x="585744" y="1466025"/>
          <a:ext cx="7972512" cy="462191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3748461">
                  <a:extLst>
                    <a:ext uri="{9D8B030D-6E8A-4147-A177-3AD203B41FA5}">
                      <a16:colId xmlns:a16="http://schemas.microsoft.com/office/drawing/2014/main" val="2313943840"/>
                    </a:ext>
                  </a:extLst>
                </a:gridCol>
                <a:gridCol w="4224051">
                  <a:extLst>
                    <a:ext uri="{9D8B030D-6E8A-4147-A177-3AD203B41FA5}">
                      <a16:colId xmlns:a16="http://schemas.microsoft.com/office/drawing/2014/main" val="3678762905"/>
                    </a:ext>
                  </a:extLst>
                </a:gridCol>
              </a:tblGrid>
              <a:tr h="7823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Lliures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de gana i set</a:t>
                      </a:r>
                      <a:endParaRPr lang="ca-E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900" b="0" dirty="0">
                          <a:solidFill>
                            <a:schemeClr val="tx1"/>
                          </a:solidFill>
                          <a:effectLst/>
                        </a:rPr>
                        <a:t>Accés fàcil a aigua fresca i a una dieta que mantingui una salut i vitalitat completes</a:t>
                      </a:r>
                      <a:endParaRPr lang="ca-ES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0119"/>
                  </a:ext>
                </a:extLst>
              </a:tr>
              <a:tr h="517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Lliures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de malestar </a:t>
                      </a: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tèrmic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i </a:t>
                      </a: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físic</a:t>
                      </a:r>
                      <a:endParaRPr lang="ca-E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900" dirty="0">
                          <a:effectLst/>
                        </a:rPr>
                        <a:t>Entorn adequat que inclogui refugi i una zona de descans confortable</a:t>
                      </a:r>
                      <a:endParaRPr lang="ca-E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78413"/>
                  </a:ext>
                </a:extLst>
              </a:tr>
              <a:tr h="7823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Lliures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de dolor, </a:t>
                      </a: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lesions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i </a:t>
                      </a: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malalties</a:t>
                      </a:r>
                      <a:endParaRPr lang="ca-E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900" dirty="0">
                          <a:effectLst/>
                        </a:rPr>
                        <a:t>Prevenció o diagnòstic i tractament ràpid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effectLst/>
                        </a:rPr>
                        <a:t>Prevenció</a:t>
                      </a:r>
                      <a:r>
                        <a:rPr lang="es-ES" sz="1900" dirty="0">
                          <a:effectLst/>
                        </a:rPr>
                        <a:t> </a:t>
                      </a:r>
                      <a:r>
                        <a:rPr lang="es-ES" sz="1900" dirty="0" err="1">
                          <a:effectLst/>
                        </a:rPr>
                        <a:t>maltractament</a:t>
                      </a:r>
                      <a:r>
                        <a:rPr lang="es-ES" sz="1900" dirty="0">
                          <a:effectLst/>
                        </a:rPr>
                        <a:t> animal</a:t>
                      </a:r>
                      <a:endParaRPr lang="ca-E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00691"/>
                  </a:ext>
                </a:extLst>
              </a:tr>
              <a:tr h="13117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Lliures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de por i </a:t>
                      </a: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angoixa</a:t>
                      </a:r>
                      <a:endParaRPr lang="ca-E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900" dirty="0">
                          <a:effectLst/>
                        </a:rPr>
                        <a:t>Condicions que evitin el patiment mental</a:t>
                      </a:r>
                      <a:endParaRPr lang="es-ES" sz="19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effectLst/>
                        </a:rPr>
                        <a:t>Reducció</a:t>
                      </a:r>
                      <a:r>
                        <a:rPr lang="es-ES" sz="1900" dirty="0">
                          <a:effectLst/>
                        </a:rPr>
                        <a:t> de </a:t>
                      </a:r>
                      <a:r>
                        <a:rPr lang="es-ES" sz="1900" dirty="0" err="1">
                          <a:effectLst/>
                        </a:rPr>
                        <a:t>l’estrès</a:t>
                      </a:r>
                      <a:r>
                        <a:rPr lang="es-ES" sz="1900" dirty="0">
                          <a:effectLst/>
                        </a:rPr>
                        <a:t> ambiental</a:t>
                      </a:r>
                      <a:endParaRPr lang="ca-ES" sz="19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effectLst/>
                        </a:rPr>
                        <a:t>Manipulació</a:t>
                      </a:r>
                      <a:r>
                        <a:rPr lang="es-ES" sz="1900" dirty="0">
                          <a:effectLst/>
                        </a:rPr>
                        <a:t> </a:t>
                      </a:r>
                      <a:r>
                        <a:rPr lang="es-ES" sz="1900" dirty="0" err="1">
                          <a:effectLst/>
                        </a:rPr>
                        <a:t>adequada</a:t>
                      </a:r>
                      <a:endParaRPr lang="ca-ES" sz="19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effectLst/>
                        </a:rPr>
                        <a:t>Prevenció</a:t>
                      </a:r>
                      <a:r>
                        <a:rPr lang="es-ES" sz="1900" dirty="0">
                          <a:effectLst/>
                        </a:rPr>
                        <a:t> </a:t>
                      </a:r>
                      <a:r>
                        <a:rPr lang="es-ES" sz="1900" dirty="0" err="1">
                          <a:effectLst/>
                        </a:rPr>
                        <a:t>maltractament</a:t>
                      </a:r>
                      <a:r>
                        <a:rPr lang="es-ES" sz="1900" dirty="0">
                          <a:effectLst/>
                        </a:rPr>
                        <a:t> i </a:t>
                      </a:r>
                      <a:r>
                        <a:rPr lang="es-ES" sz="1900" dirty="0" err="1">
                          <a:effectLst/>
                        </a:rPr>
                        <a:t>abandonament</a:t>
                      </a:r>
                      <a:endParaRPr lang="ca-E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90107"/>
                  </a:ext>
                </a:extLst>
              </a:tr>
              <a:tr h="7823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Lliures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per </a:t>
                      </a: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expressar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comportaments</a:t>
                      </a:r>
                      <a:r>
                        <a:rPr lang="es-ES" sz="1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9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naturals</a:t>
                      </a:r>
                      <a:endParaRPr lang="ca-ES" sz="1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900" dirty="0">
                          <a:effectLst/>
                        </a:rPr>
                        <a:t>Enriquiment ambiental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 dirty="0" err="1">
                          <a:effectLst/>
                        </a:rPr>
                        <a:t>Socialització</a:t>
                      </a:r>
                      <a:r>
                        <a:rPr lang="es-ES" sz="1900" dirty="0">
                          <a:effectLst/>
                        </a:rPr>
                        <a:t> </a:t>
                      </a:r>
                      <a:r>
                        <a:rPr lang="es-ES" sz="1900" dirty="0" err="1">
                          <a:effectLst/>
                        </a:rPr>
                        <a:t>adequada</a:t>
                      </a:r>
                      <a:r>
                        <a:rPr lang="es-ES" sz="1900" dirty="0">
                          <a:effectLst/>
                        </a:rPr>
                        <a:t> </a:t>
                      </a:r>
                      <a:r>
                        <a:rPr lang="es-ES" sz="1900" dirty="0" err="1">
                          <a:effectLst/>
                        </a:rPr>
                        <a:t>amb</a:t>
                      </a:r>
                      <a:r>
                        <a:rPr lang="es-ES" sz="1900" dirty="0">
                          <a:effectLst/>
                        </a:rPr>
                        <a:t> </a:t>
                      </a:r>
                      <a:r>
                        <a:rPr lang="es-ES" sz="1900" dirty="0" err="1">
                          <a:effectLst/>
                        </a:rPr>
                        <a:t>animals</a:t>
                      </a:r>
                      <a:r>
                        <a:rPr lang="es-ES" sz="1900" dirty="0">
                          <a:effectLst/>
                        </a:rPr>
                        <a:t> de la </a:t>
                      </a:r>
                      <a:r>
                        <a:rPr lang="es-ES" sz="1900" dirty="0" err="1">
                          <a:effectLst/>
                        </a:rPr>
                        <a:t>seva</a:t>
                      </a:r>
                      <a:r>
                        <a:rPr lang="es-ES" sz="1900" dirty="0">
                          <a:effectLst/>
                        </a:rPr>
                        <a:t> </a:t>
                      </a:r>
                      <a:r>
                        <a:rPr lang="es-ES" sz="1900" dirty="0" err="1">
                          <a:effectLst/>
                        </a:rPr>
                        <a:t>espècie</a:t>
                      </a:r>
                      <a:endParaRPr lang="ca-ES" sz="19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61817"/>
                  </a:ext>
                </a:extLst>
              </a:tr>
            </a:tbl>
          </a:graphicData>
        </a:graphic>
      </p:graphicFrame>
      <p:sp>
        <p:nvSpPr>
          <p:cNvPr id="11" name="QuadreDeText 10">
            <a:extLst>
              <a:ext uri="{FF2B5EF4-FFF2-40B4-BE49-F238E27FC236}">
                <a16:creationId xmlns:a16="http://schemas.microsoft.com/office/drawing/2014/main" id="{48A6BE11-D173-4C25-83AA-1B703D8411F2}"/>
              </a:ext>
            </a:extLst>
          </p:cNvPr>
          <p:cNvSpPr txBox="1"/>
          <p:nvPr/>
        </p:nvSpPr>
        <p:spPr>
          <a:xfrm>
            <a:off x="689398" y="419118"/>
            <a:ext cx="795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2">
                    <a:lumMod val="25000"/>
                  </a:schemeClr>
                </a:solidFill>
              </a:rPr>
              <a:t>Benestar animal: el model (clàssic) de les 5 llibertats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EAF26BBD-99FE-4535-BCAA-65D899D5C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0" y="6525344"/>
            <a:ext cx="818516" cy="176025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30BC2F4F-3EF1-4967-9A77-E8B24B34A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3" y="6608453"/>
            <a:ext cx="818517" cy="1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5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B0766CE-8E6F-4229-A67A-EA1943465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0" y="1916774"/>
            <a:ext cx="8052669" cy="3024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341ED963-C338-4CFF-A08B-AA25D510D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0" y="6525344"/>
            <a:ext cx="818516" cy="17602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AD96A391-4186-4FD1-AB38-01F1E9B41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3" y="6608453"/>
            <a:ext cx="818517" cy="126363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AFEE958D-BEAE-4964-812F-B0783F08C86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alphaModFix amt="50000"/>
          </a:blip>
          <a:stretch>
            <a:fillRect/>
          </a:stretch>
        </p:blipFill>
        <p:spPr>
          <a:xfrm>
            <a:off x="117290" y="81217"/>
            <a:ext cx="1145902" cy="10467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91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>
            <a:extLst>
              <a:ext uri="{FF2B5EF4-FFF2-40B4-BE49-F238E27FC236}">
                <a16:creationId xmlns:a16="http://schemas.microsoft.com/office/drawing/2014/main" id="{D6417A47-7E22-4B16-BB71-DBF9B219FCF0}"/>
              </a:ext>
            </a:extLst>
          </p:cNvPr>
          <p:cNvSpPr txBox="1"/>
          <p:nvPr/>
        </p:nvSpPr>
        <p:spPr>
          <a:xfrm>
            <a:off x="848412" y="1121498"/>
            <a:ext cx="7447175" cy="52629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28600" algn="just">
              <a:spcBef>
                <a:spcPts val="900"/>
              </a:spcBef>
              <a:spcAft>
                <a:spcPts val="9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e) No se incluirán en el listado positivo de animales de compañía individuos de especies silvestres protegidas, especialmente las incluidas en el régimen de protección especial, tanto en el ámbito estatal como autonómico, o especies silvestres de fauna no presentes de forma natural en España protegidas por el Derecho de la Unión Europea y/o los tratados internacionales ratificados por España,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sin perjuicio de lo señalado para las aves de cetrería utilizadas de acuerdo con lo estipulado en el apartado 4 del artículo 7 de la Directiva 2009/147/CE del Parlamento Europeo y del Consejo, de 30 de noviembre de 2009, relativa a la conservación de las aves silvestres y siempre que el Comité Científico y Técnico para la Protección y Derechos de los Animales avale dicha excepción.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1E79D41C-CB7C-41F5-BB5D-2C69C8BEE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0" y="6525344"/>
            <a:ext cx="818516" cy="17602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A12A1430-BDD6-44DA-870E-EDE7E7192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3" y="6608453"/>
            <a:ext cx="818517" cy="126363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764E5CD0-CAD6-4EB4-A4A1-5979D9620C9D}"/>
              </a:ext>
            </a:extLst>
          </p:cNvPr>
          <p:cNvSpPr txBox="1"/>
          <p:nvPr/>
        </p:nvSpPr>
        <p:spPr>
          <a:xfrm>
            <a:off x="758857" y="197489"/>
            <a:ext cx="7536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Artículo 36. Criterios generales para la inclusión de una especie en el listado positivo de animales de compañía.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57667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341ED963-C338-4CFF-A08B-AA25D510D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0" y="6525344"/>
            <a:ext cx="818516" cy="17602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AD96A391-4186-4FD1-AB38-01F1E9B41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3" y="6608453"/>
            <a:ext cx="818517" cy="126363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C67B7C22-2915-4A02-9B1E-2E07E976993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alphaModFix amt="50000"/>
          </a:blip>
          <a:stretch>
            <a:fillRect/>
          </a:stretch>
        </p:blipFill>
        <p:spPr>
          <a:xfrm>
            <a:off x="117289" y="81216"/>
            <a:ext cx="1053095" cy="1059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C05DA5DB-AF03-43D4-9B27-C39F98602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393" y="2577043"/>
            <a:ext cx="6207880" cy="1226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86A88921-BCC5-4B8E-9857-0747B840FEB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717497" y="4096574"/>
            <a:ext cx="3313970" cy="704905"/>
          </a:xfrm>
          <a:prstGeom prst="rect">
            <a:avLst/>
          </a:prstGeom>
        </p:spPr>
      </p:pic>
      <p:pic>
        <p:nvPicPr>
          <p:cNvPr id="22" name="Imatge 21">
            <a:extLst>
              <a:ext uri="{FF2B5EF4-FFF2-40B4-BE49-F238E27FC236}">
                <a16:creationId xmlns:a16="http://schemas.microsoft.com/office/drawing/2014/main" id="{00F79451-CBBC-4CA5-A2F8-EF312A483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941" y="3975707"/>
            <a:ext cx="5629128" cy="1282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93D63C7A-F0C0-456B-BFBC-409332676C9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2712" y="165508"/>
            <a:ext cx="5630580" cy="135288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4F8AEA78-A4EC-43B1-A157-181884A4232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035" y="1703061"/>
            <a:ext cx="5807888" cy="873982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BEAF4F4F-CE65-49EE-ADB2-369729A0F3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8351" y="5461422"/>
            <a:ext cx="1068393" cy="1068393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6D181CD-C694-43A9-9D4C-CA3DAD309E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4701" y="362433"/>
            <a:ext cx="1049144" cy="1049144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E17CC906-0F53-4D38-B0A3-CBD06783D8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1064" y="1672453"/>
            <a:ext cx="1049144" cy="104914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53476B1A-747E-4D61-B063-8A089E24AA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2727" y="5590521"/>
            <a:ext cx="5673684" cy="924052"/>
          </a:xfrm>
          <a:prstGeom prst="rect">
            <a:avLst/>
          </a:prstGeom>
        </p:spPr>
      </p:pic>
      <p:pic>
        <p:nvPicPr>
          <p:cNvPr id="19" name="Imatge 18">
            <a:extLst>
              <a:ext uri="{FF2B5EF4-FFF2-40B4-BE49-F238E27FC236}">
                <a16:creationId xmlns:a16="http://schemas.microsoft.com/office/drawing/2014/main" id="{8991BA5C-268E-483D-9A34-A03563AC43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5740" y="5340670"/>
            <a:ext cx="1049144" cy="1049144"/>
          </a:xfrm>
          <a:prstGeom prst="rect">
            <a:avLst/>
          </a:prstGeom>
        </p:spPr>
      </p:pic>
      <p:pic>
        <p:nvPicPr>
          <p:cNvPr id="21" name="Imatge 20">
            <a:extLst>
              <a:ext uri="{FF2B5EF4-FFF2-40B4-BE49-F238E27FC236}">
                <a16:creationId xmlns:a16="http://schemas.microsoft.com/office/drawing/2014/main" id="{BB745A58-D832-4CCB-BFD0-AE51F951EB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5636" y="4120261"/>
            <a:ext cx="1049144" cy="1049144"/>
          </a:xfrm>
          <a:prstGeom prst="rect">
            <a:avLst/>
          </a:prstGeom>
        </p:spPr>
      </p:pic>
      <p:cxnSp>
        <p:nvCxnSpPr>
          <p:cNvPr id="10" name="Connector recte 9">
            <a:extLst>
              <a:ext uri="{FF2B5EF4-FFF2-40B4-BE49-F238E27FC236}">
                <a16:creationId xmlns:a16="http://schemas.microsoft.com/office/drawing/2014/main" id="{620FEAEE-745C-4255-A4AC-A20ED9EB05C3}"/>
              </a:ext>
            </a:extLst>
          </p:cNvPr>
          <p:cNvCxnSpPr>
            <a:cxnSpLocks/>
          </p:cNvCxnSpPr>
          <p:nvPr/>
        </p:nvCxnSpPr>
        <p:spPr>
          <a:xfrm>
            <a:off x="3588030" y="6166621"/>
            <a:ext cx="12667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recte 22">
            <a:extLst>
              <a:ext uri="{FF2B5EF4-FFF2-40B4-BE49-F238E27FC236}">
                <a16:creationId xmlns:a16="http://schemas.microsoft.com/office/drawing/2014/main" id="{04738ABD-0029-4153-A651-FDF1A471A1E2}"/>
              </a:ext>
            </a:extLst>
          </p:cNvPr>
          <p:cNvCxnSpPr>
            <a:cxnSpLocks/>
          </p:cNvCxnSpPr>
          <p:nvPr/>
        </p:nvCxnSpPr>
        <p:spPr>
          <a:xfrm>
            <a:off x="4106505" y="4754171"/>
            <a:ext cx="24639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recte 24">
            <a:extLst>
              <a:ext uri="{FF2B5EF4-FFF2-40B4-BE49-F238E27FC236}">
                <a16:creationId xmlns:a16="http://schemas.microsoft.com/office/drawing/2014/main" id="{E8F293F3-C179-479F-A9D3-9064F16A19A1}"/>
              </a:ext>
            </a:extLst>
          </p:cNvPr>
          <p:cNvCxnSpPr>
            <a:cxnSpLocks/>
          </p:cNvCxnSpPr>
          <p:nvPr/>
        </p:nvCxnSpPr>
        <p:spPr>
          <a:xfrm>
            <a:off x="1291941" y="5240164"/>
            <a:ext cx="8465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4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522371"/>
            <a:ext cx="7772400" cy="1813257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AU" sz="4000" b="1" dirty="0" err="1">
                <a:latin typeface="+mn-lt"/>
              </a:rPr>
              <a:t>Moltes</a:t>
            </a:r>
            <a:r>
              <a:rPr lang="en-AU" sz="4000" b="1" dirty="0">
                <a:latin typeface="+mn-lt"/>
              </a:rPr>
              <a:t> </a:t>
            </a:r>
            <a:r>
              <a:rPr lang="en-AU" sz="4000" b="1" dirty="0" err="1">
                <a:latin typeface="+mn-lt"/>
              </a:rPr>
              <a:t>gràcies</a:t>
            </a:r>
            <a:r>
              <a:rPr lang="en-AU" sz="4000" b="1" dirty="0">
                <a:latin typeface="+mn-lt"/>
              </a:rPr>
              <a:t>!</a:t>
            </a:r>
            <a:endParaRPr lang="es-ES" sz="4000" b="1" dirty="0">
              <a:latin typeface="+mn-lt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914070" y="717585"/>
            <a:ext cx="7315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I </a:t>
            </a:r>
            <a:r>
              <a:rPr lang="es-ES" sz="2000" dirty="0" err="1"/>
              <a:t>Congrés</a:t>
            </a:r>
            <a:r>
              <a:rPr lang="es-ES" sz="2000" dirty="0"/>
              <a:t> </a:t>
            </a:r>
            <a:r>
              <a:rPr lang="es-ES" sz="2000" dirty="0" err="1"/>
              <a:t>dels</a:t>
            </a:r>
            <a:r>
              <a:rPr lang="es-ES" sz="2000" dirty="0"/>
              <a:t> </a:t>
            </a:r>
            <a:r>
              <a:rPr lang="es-ES" sz="2000" dirty="0" err="1"/>
              <a:t>Drets</a:t>
            </a:r>
            <a:r>
              <a:rPr lang="es-ES" sz="2000" dirty="0"/>
              <a:t> </a:t>
            </a:r>
            <a:r>
              <a:rPr lang="es-ES" sz="2000" dirty="0" err="1"/>
              <a:t>dels</a:t>
            </a:r>
            <a:r>
              <a:rPr lang="es-ES" sz="2000" dirty="0"/>
              <a:t> </a:t>
            </a:r>
            <a:r>
              <a:rPr lang="es-ES" sz="2000" dirty="0" err="1"/>
              <a:t>Animals</a:t>
            </a:r>
            <a:r>
              <a:rPr lang="es-ES" sz="2000" dirty="0"/>
              <a:t> de </a:t>
            </a:r>
            <a:r>
              <a:rPr lang="es-ES" sz="2000" dirty="0" err="1"/>
              <a:t>l’Advocacia</a:t>
            </a:r>
            <a:r>
              <a:rPr lang="es-ES" sz="2000" dirty="0"/>
              <a:t> Catalana</a:t>
            </a:r>
          </a:p>
          <a:p>
            <a:pPr algn="ctr"/>
            <a:r>
              <a:rPr lang="es-ES" sz="2000" dirty="0"/>
              <a:t>ICAT, Tarragona, 23-24 </a:t>
            </a:r>
            <a:r>
              <a:rPr lang="es-ES" sz="2000" dirty="0" err="1"/>
              <a:t>d’octubre</a:t>
            </a:r>
            <a:r>
              <a:rPr lang="es-ES" sz="2000" dirty="0"/>
              <a:t> de 2025</a:t>
            </a:r>
          </a:p>
          <a:p>
            <a:pPr algn="ctr"/>
            <a:endParaRPr lang="es-ES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B04D1EFA-96D7-444E-A369-AF3FF6AD0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0" y="5986543"/>
            <a:ext cx="2330051" cy="521065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CCB15274-788F-42FE-950F-ED391E912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63" y="6119648"/>
            <a:ext cx="1650826" cy="254856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E962D28E-0AD0-4345-92FB-9D9D1D07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047" y="6087331"/>
            <a:ext cx="1057780" cy="397367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1ACEF044-CD8E-406F-B2FA-6427D0D1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325" y="5993724"/>
            <a:ext cx="1952812" cy="6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3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376</Words>
  <Application>Microsoft Office PowerPoint</Application>
  <PresentationFormat>Presentació en pantalla (4:3)</PresentationFormat>
  <Paragraphs>52</Paragraphs>
  <Slides>8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El llistat positiu d’animals de companyia a la Llei 7/2023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Moltes gràcies!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subject/>
  <dc:creator>Maria Marquès Banqué</dc:creator>
  <cp:keywords/>
  <dc:description>generated using python-pptx</dc:description>
  <cp:lastModifiedBy>Maria Marquès Banqué</cp:lastModifiedBy>
  <cp:revision>60</cp:revision>
  <dcterms:created xsi:type="dcterms:W3CDTF">2013-01-27T09:14:16Z</dcterms:created>
  <dcterms:modified xsi:type="dcterms:W3CDTF">2025-10-22T21:51:47Z</dcterms:modified>
  <cp:category/>
</cp:coreProperties>
</file>