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6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CONTROL POBLACIONAL DE FAUNA URBANA</a:t>
            </a:r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53309" y="4050833"/>
            <a:ext cx="7620694" cy="1980512"/>
          </a:xfrm>
        </p:spPr>
        <p:txBody>
          <a:bodyPr>
            <a:noAutofit/>
          </a:bodyPr>
          <a:lstStyle/>
          <a:p>
            <a:r>
              <a:rPr lang="ca-ES" sz="3200" b="1" dirty="0" smtClean="0"/>
              <a:t>SU NUEVA REGULACIÓN EN LA LEY 7/2023, DE 28 DE MARZO, DE PROTECCIÓN DE LOS DERECHOS Y EL BIENESTAR DE LOS ANIMALES</a:t>
            </a:r>
            <a:endParaRPr lang="ca-ES" sz="3200" b="1" dirty="0"/>
          </a:p>
        </p:txBody>
      </p:sp>
    </p:spTree>
    <p:extLst>
      <p:ext uri="{BB962C8B-B14F-4D97-AF65-F5344CB8AC3E}">
        <p14:creationId xmlns:p14="http://schemas.microsoft.com/office/powerpoint/2010/main" val="2883572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ANIMAL SILVESTRE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a-ES" sz="2400" dirty="0" smtClean="0"/>
              <a:t>TODO AQUEL QUE FORMA PARTE DEL CONJUNTO DE ESPECIES, SUBESPECIES Y POBLACIONES DE FAUNA CUYO GENO/FENOTIPO NO SE HA VISTO AFECTADO POR LA SELECCIÓN HUMANA, INDEPENDIENTEMENTE DE SU ORIGEN, NATURAL O INTRODUCIDO, INCLUYENDO EJEMPLARES DE ESPECIES AUTÓCTONAS Y ALÓCTONAS, YA SE ENCUENTREN EN CAUTIVIDAD O LIBRES EN EL MEDIO NATURAL.</a:t>
            </a:r>
            <a:endParaRPr lang="ca-ES" sz="240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a-ES" dirty="0" smtClean="0"/>
              <a:t>DEFINICION EN LA LEY 7/2023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815789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LA DETERMINACIÓN DE LOS MÉTODOS LEGALES:</a:t>
            </a:r>
            <a:r>
              <a:rPr lang="ca-ES" dirty="0" smtClean="0"/>
              <a:t> EL PIENSO MEDICALIZADO EN LA GESTIÓN DE LA POBLACIÓN DE PALOMAS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GUIA DEL MINISTERIO DE DERECHOS </a:t>
            </a:r>
            <a:r>
              <a:rPr lang="ca-ES" smtClean="0"/>
              <a:t>SOCIALES </a:t>
            </a:r>
            <a:r>
              <a:rPr lang="ca-ES" smtClean="0"/>
              <a:t>de 2023 EN </a:t>
            </a:r>
            <a:r>
              <a:rPr lang="ca-ES" dirty="0" smtClean="0"/>
              <a:t>LA QUE SE RECOGEN CRITERIOS INTERPRETATIVOS PARA LA GESTIÓN DE POBLACIÓN DE AVES URBANAS COMO PALOMAS</a:t>
            </a:r>
          </a:p>
          <a:p>
            <a:r>
              <a:rPr lang="ca-ES" dirty="0" smtClean="0"/>
              <a:t>LA GUIA REFIERE</a:t>
            </a:r>
            <a:r>
              <a:rPr lang="ca-ES" dirty="0" smtClean="0"/>
              <a:t> </a:t>
            </a:r>
            <a:r>
              <a:rPr lang="ca-ES" dirty="0" smtClean="0"/>
              <a:t>QUE LA APLICACIÓN DEL PIENSO CON NICARBACINA CONSTITUYE UN SISTEMA DE CONTROL POBLACIONAL DE PALOMAS CON ALTA EFECTIVIDAD, QUE NO INTERFIERE CON OTRAS POBLACIONES DE AVES Y QUE CUMPLE CON LO DISPUESTO EN EL ART. 22.5 DE LA LEY DE PROTECCIÓN DE LOS ANIMALES</a:t>
            </a:r>
            <a:endParaRPr lang="ca-E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19199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PRÁCTICA TRAS LA LEY 7/2023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LOS AYUNTAMIENTOS PUBLICAN LICITACIONES DE CONTROL POBLACIONAL DE FAUNA URBANA EXCLUYENDO LA UTILIZACIÓN DE MÉTODOS NO LETALES </a:t>
            </a:r>
          </a:p>
          <a:p>
            <a:r>
              <a:rPr lang="ca-ES" dirty="0" smtClean="0"/>
              <a:t>LA FEDERACIÓN DE MUNICIPIOS </a:t>
            </a:r>
            <a:r>
              <a:rPr lang="ca-ES" dirty="0" smtClean="0"/>
              <a:t>ACONSEJA </a:t>
            </a:r>
            <a:r>
              <a:rPr lang="ca-ES" dirty="0" smtClean="0"/>
              <a:t>A LOS AYUNTAMIENTOS SOLICITAR A </a:t>
            </a:r>
            <a:r>
              <a:rPr lang="ca-ES" dirty="0" smtClean="0"/>
              <a:t>LAS </a:t>
            </a:r>
            <a:r>
              <a:rPr lang="ca-ES" dirty="0" smtClean="0"/>
              <a:t>CCAA AUTORIZACIÓN PARA MATAR FAUNA URBANA</a:t>
            </a:r>
          </a:p>
          <a:p>
            <a:r>
              <a:rPr lang="ca-ES" dirty="0" smtClean="0"/>
              <a:t>LOS DEPARTAMENTOS DE AGRICULTURA, GANADERIA Y PESCA DE LAS CCAA EXPIDEN AUTORIZACIONES DE CAPTURA Y MUERTE DE FAUNA URBANA BAJO EL PRETEXTO DE QUE SON ESPECIES CINEGÉTICAS </a:t>
            </a:r>
            <a:endParaRPr lang="ca-ES" dirty="0" smtClean="0"/>
          </a:p>
          <a:p>
            <a:r>
              <a:rPr lang="ca-ES" dirty="0" smtClean="0"/>
              <a:t>INACCIÓN DE LOS DEPARTAMENTOS DE MEDIO AMBIENTE COMPETENTES EN MATERIA DE PROTECCIÓN ANIMAL</a:t>
            </a:r>
            <a:endParaRPr lang="ca-E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a-ES" dirty="0" smtClean="0"/>
              <a:t>UN RETROCESO ANTE LA INEFICIENCIA DE LA ADMINISTRACIÓN PÚBLICA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8914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PRACTICA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a-ES" dirty="0" smtClean="0"/>
              <a:t>MILES DE PALOMAS, TÓRTOLAS, COTORRAS, </a:t>
            </a:r>
            <a:r>
              <a:rPr lang="ca-ES" dirty="0" smtClean="0"/>
              <a:t>ESTORNINOS, GAVIOTAS </a:t>
            </a:r>
            <a:r>
              <a:rPr lang="ca-ES" dirty="0" smtClean="0"/>
              <a:t>Y JABALIES SON MASACRADOS CADA AÑO</a:t>
            </a:r>
          </a:p>
          <a:p>
            <a:pPr marL="0" indent="0">
              <a:buNone/>
            </a:pPr>
            <a:r>
              <a:rPr lang="ca-ES" dirty="0" smtClean="0"/>
              <a:t>LOS AYUNTAMIENTOS CONTRATAN EMPRESAS EXTERMINADORAS CON ELEVADOS </a:t>
            </a:r>
            <a:r>
              <a:rPr lang="ca-ES" dirty="0" smtClean="0"/>
              <a:t>COSTES Y SISTEMAS NO SELECTIVOS </a:t>
            </a:r>
            <a:r>
              <a:rPr lang="ca-ES" dirty="0" smtClean="0"/>
              <a:t>QUE ATRAPAN CON REDES A LAS </a:t>
            </a:r>
            <a:r>
              <a:rPr lang="ca-ES" dirty="0" smtClean="0"/>
              <a:t>AVES</a:t>
            </a:r>
            <a:r>
              <a:rPr lang="ca-ES" dirty="0" smtClean="0"/>
              <a:t> Y </a:t>
            </a:r>
            <a:r>
              <a:rPr lang="ca-ES" dirty="0" smtClean="0"/>
              <a:t>LAS MATAN CON GAS O INANICION, A LAS COTORRAS Y SUS CRIAS LAS MATAN A GOLPES Y DESTROZAN SUS NIDOS, A LOS JABALIES LOS DISPARAN</a:t>
            </a:r>
          </a:p>
          <a:p>
            <a:pPr marL="0" indent="0">
              <a:buNone/>
            </a:pPr>
            <a:r>
              <a:rPr lang="ca-ES" dirty="0" smtClean="0"/>
              <a:t>EL RESULTADO DE 20 AÑOS DE EXTERMINIO ES UN INCREMENTO DEL 95 </a:t>
            </a:r>
            <a:r>
              <a:rPr lang="ca-ES" dirty="0" smtClean="0"/>
              <a:t>POR </a:t>
            </a:r>
            <a:r>
              <a:rPr lang="ca-ES" dirty="0" smtClean="0"/>
              <a:t>100 DE LAS POBLACIONES DE PALOMAS, </a:t>
            </a:r>
            <a:r>
              <a:rPr lang="ca-ES" dirty="0" smtClean="0"/>
              <a:t>TÓRTOLAS, </a:t>
            </a:r>
            <a:r>
              <a:rPr lang="ca-ES" dirty="0" smtClean="0"/>
              <a:t>COTORRAS </a:t>
            </a:r>
            <a:r>
              <a:rPr lang="ca-ES" dirty="0" smtClean="0"/>
              <a:t>y JABALIES (</a:t>
            </a:r>
            <a:r>
              <a:rPr lang="ca-ES" dirty="0" err="1" smtClean="0"/>
              <a:t>según</a:t>
            </a:r>
            <a:r>
              <a:rPr lang="ca-ES" dirty="0" smtClean="0"/>
              <a:t> </a:t>
            </a:r>
            <a:r>
              <a:rPr lang="ca-ES" dirty="0" smtClean="0"/>
              <a:t>las </a:t>
            </a:r>
            <a:r>
              <a:rPr lang="ca-ES" dirty="0" err="1" smtClean="0"/>
              <a:t>publicaciones</a:t>
            </a:r>
            <a:r>
              <a:rPr lang="ca-ES" dirty="0" smtClean="0"/>
              <a:t> </a:t>
            </a:r>
            <a:r>
              <a:rPr lang="ca-ES" dirty="0" smtClean="0"/>
              <a:t>de </a:t>
            </a:r>
            <a:r>
              <a:rPr lang="ca-ES" dirty="0" err="1" smtClean="0"/>
              <a:t>organismos</a:t>
            </a:r>
            <a:r>
              <a:rPr lang="ca-ES" dirty="0" smtClean="0"/>
              <a:t> </a:t>
            </a:r>
            <a:r>
              <a:rPr lang="ca-ES" dirty="0" err="1" smtClean="0"/>
              <a:t>públicos</a:t>
            </a:r>
            <a:r>
              <a:rPr lang="ca-ES" dirty="0" smtClean="0"/>
              <a:t> de </a:t>
            </a:r>
            <a:r>
              <a:rPr lang="ca-ES" dirty="0" err="1"/>
              <a:t>s</a:t>
            </a:r>
            <a:r>
              <a:rPr lang="ca-ES" dirty="0" err="1" smtClean="0"/>
              <a:t>alud</a:t>
            </a:r>
            <a:r>
              <a:rPr lang="ca-ES" dirty="0" smtClean="0"/>
              <a:t>)</a:t>
            </a:r>
          </a:p>
          <a:p>
            <a:pPr marL="0" indent="0">
              <a:buNone/>
            </a:pPr>
            <a:r>
              <a:rPr lang="ca-ES" dirty="0" smtClean="0"/>
              <a:t>MATAR PROVOCA UN INCREMENTO DE LA POBLACIÓN DE ANIMALES URBANOS (LOS CICLOS REPRODUCTIVOS SE REDUCEN POR SELECCIÓN DE INDIVIDUOS DOMINANTES) Y RESULTA UN MÈTODO INEFICAZ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1516074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NORMATIVA HASTA 2023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/>
              <a:t>Directiva </a:t>
            </a:r>
            <a:r>
              <a:rPr lang="ca-ES" dirty="0" smtClean="0"/>
              <a:t>2009/147/CE </a:t>
            </a:r>
            <a:r>
              <a:rPr lang="ca-ES" dirty="0"/>
              <a:t>de la </a:t>
            </a:r>
            <a:r>
              <a:rPr lang="ca-ES" dirty="0" smtClean="0"/>
              <a:t>Unión </a:t>
            </a:r>
            <a:r>
              <a:rPr lang="ca-ES" dirty="0"/>
              <a:t>Europea sobre la </a:t>
            </a:r>
            <a:r>
              <a:rPr lang="ca-ES" dirty="0" err="1" smtClean="0"/>
              <a:t>protección</a:t>
            </a:r>
            <a:r>
              <a:rPr lang="ca-ES" dirty="0" smtClean="0"/>
              <a:t> de </a:t>
            </a:r>
            <a:r>
              <a:rPr lang="ca-ES" dirty="0" smtClean="0"/>
              <a:t>espe</a:t>
            </a:r>
            <a:r>
              <a:rPr lang="ca-ES" dirty="0" smtClean="0"/>
              <a:t>cies</a:t>
            </a:r>
            <a:r>
              <a:rPr lang="ca-ES" dirty="0"/>
              <a:t>, </a:t>
            </a:r>
            <a:r>
              <a:rPr lang="ca-ES" dirty="0" err="1" smtClean="0"/>
              <a:t>transpuesta</a:t>
            </a:r>
            <a:r>
              <a:rPr lang="ca-ES" dirty="0" smtClean="0"/>
              <a:t> al </a:t>
            </a:r>
            <a:r>
              <a:rPr lang="ca-ES" dirty="0" err="1" smtClean="0"/>
              <a:t>ordenamiento</a:t>
            </a:r>
            <a:r>
              <a:rPr lang="ca-ES" dirty="0" smtClean="0"/>
              <a:t> </a:t>
            </a:r>
            <a:r>
              <a:rPr lang="ca-ES" dirty="0" err="1" smtClean="0"/>
              <a:t>jurídico</a:t>
            </a:r>
            <a:r>
              <a:rPr lang="ca-ES" dirty="0" smtClean="0"/>
              <a:t> </a:t>
            </a:r>
            <a:r>
              <a:rPr lang="ca-ES" dirty="0" err="1" smtClean="0"/>
              <a:t>español</a:t>
            </a:r>
            <a:r>
              <a:rPr lang="ca-ES" dirty="0" smtClean="0"/>
              <a:t> </a:t>
            </a:r>
            <a:r>
              <a:rPr lang="ca-ES" dirty="0" err="1" smtClean="0"/>
              <a:t>mediante</a:t>
            </a:r>
            <a:r>
              <a:rPr lang="ca-ES" dirty="0" smtClean="0"/>
              <a:t> </a:t>
            </a:r>
            <a:r>
              <a:rPr lang="ca-ES" dirty="0"/>
              <a:t>la </a:t>
            </a:r>
            <a:r>
              <a:rPr lang="ca-ES" dirty="0" err="1" smtClean="0"/>
              <a:t>Ley</a:t>
            </a:r>
            <a:r>
              <a:rPr lang="ca-ES" dirty="0" smtClean="0"/>
              <a:t> </a:t>
            </a:r>
            <a:r>
              <a:rPr lang="ca-ES" dirty="0"/>
              <a:t>42/2007, 13 de </a:t>
            </a:r>
            <a:r>
              <a:rPr lang="ca-ES" dirty="0" err="1" smtClean="0"/>
              <a:t>Diciembre</a:t>
            </a:r>
            <a:r>
              <a:rPr lang="ca-ES" dirty="0" smtClean="0"/>
              <a:t> </a:t>
            </a:r>
            <a:r>
              <a:rPr lang="ca-ES" dirty="0"/>
              <a:t>del </a:t>
            </a:r>
            <a:r>
              <a:rPr lang="ca-ES" dirty="0" err="1" smtClean="0"/>
              <a:t>Patrimonio</a:t>
            </a:r>
            <a:r>
              <a:rPr lang="ca-ES" dirty="0" smtClean="0"/>
              <a:t> </a:t>
            </a:r>
            <a:r>
              <a:rPr lang="ca-ES" dirty="0"/>
              <a:t>Natural </a:t>
            </a:r>
            <a:r>
              <a:rPr lang="ca-ES" dirty="0" smtClean="0"/>
              <a:t>y </a:t>
            </a:r>
            <a:r>
              <a:rPr lang="ca-ES" dirty="0" smtClean="0"/>
              <a:t>de </a:t>
            </a:r>
            <a:r>
              <a:rPr lang="ca-ES" dirty="0"/>
              <a:t>la </a:t>
            </a:r>
            <a:r>
              <a:rPr lang="ca-ES" dirty="0" err="1" smtClean="0"/>
              <a:t>Biodiversidad</a:t>
            </a:r>
            <a:r>
              <a:rPr lang="ca-ES" dirty="0" smtClean="0"/>
              <a:t>, </a:t>
            </a:r>
            <a:r>
              <a:rPr lang="ca-ES" dirty="0" err="1" smtClean="0"/>
              <a:t>cuyo</a:t>
            </a:r>
            <a:r>
              <a:rPr lang="ca-ES" dirty="0" smtClean="0"/>
              <a:t> </a:t>
            </a:r>
            <a:r>
              <a:rPr lang="ca-ES" dirty="0" err="1" smtClean="0"/>
              <a:t>artículo</a:t>
            </a:r>
            <a:r>
              <a:rPr lang="ca-ES" dirty="0" smtClean="0"/>
              <a:t> </a:t>
            </a:r>
            <a:r>
              <a:rPr lang="ca-ES" dirty="0"/>
              <a:t>54.4 </a:t>
            </a:r>
            <a:r>
              <a:rPr lang="ca-ES" dirty="0" err="1" smtClean="0"/>
              <a:t>establece</a:t>
            </a:r>
            <a:r>
              <a:rPr lang="ca-ES" dirty="0" smtClean="0"/>
              <a:t>:</a:t>
            </a:r>
            <a:endParaRPr lang="ca-ES" dirty="0"/>
          </a:p>
          <a:p>
            <a:pPr marL="0" indent="0">
              <a:buNone/>
            </a:pPr>
            <a:r>
              <a:rPr lang="ca-ES" dirty="0"/>
              <a:t>“Queda </a:t>
            </a:r>
            <a:r>
              <a:rPr lang="ca-ES" dirty="0" err="1" smtClean="0"/>
              <a:t>prohibido</a:t>
            </a:r>
            <a:r>
              <a:rPr lang="ca-ES" dirty="0" smtClean="0"/>
              <a:t> matar, </a:t>
            </a:r>
            <a:r>
              <a:rPr lang="ca-ES" dirty="0" err="1" smtClean="0"/>
              <a:t>dañar</a:t>
            </a:r>
            <a:r>
              <a:rPr lang="ca-ES" dirty="0" smtClean="0"/>
              <a:t>, </a:t>
            </a:r>
            <a:r>
              <a:rPr lang="ca-ES" dirty="0"/>
              <a:t>molestar o inquietar intencionadament a </a:t>
            </a:r>
            <a:r>
              <a:rPr lang="ca-ES" dirty="0" smtClean="0"/>
              <a:t>las </a:t>
            </a:r>
            <a:r>
              <a:rPr lang="ca-ES" dirty="0" err="1" smtClean="0"/>
              <a:t>aves</a:t>
            </a:r>
            <a:r>
              <a:rPr lang="ca-ES" dirty="0" smtClean="0"/>
              <a:t>, </a:t>
            </a:r>
            <a:r>
              <a:rPr lang="ca-ES" dirty="0" err="1" smtClean="0"/>
              <a:t>sea</a:t>
            </a:r>
            <a:r>
              <a:rPr lang="ca-ES" dirty="0" smtClean="0"/>
              <a:t> </a:t>
            </a:r>
            <a:r>
              <a:rPr lang="ca-ES" dirty="0" err="1" smtClean="0"/>
              <a:t>cual</a:t>
            </a:r>
            <a:r>
              <a:rPr lang="ca-ES" dirty="0" smtClean="0"/>
              <a:t> </a:t>
            </a:r>
            <a:r>
              <a:rPr lang="ca-ES" dirty="0" err="1" smtClean="0"/>
              <a:t>sea</a:t>
            </a:r>
            <a:r>
              <a:rPr lang="ca-ES" dirty="0" smtClean="0"/>
              <a:t> </a:t>
            </a:r>
            <a:r>
              <a:rPr lang="ca-ES" dirty="0"/>
              <a:t>el </a:t>
            </a:r>
            <a:r>
              <a:rPr lang="ca-ES" dirty="0" err="1" smtClean="0"/>
              <a:t>método</a:t>
            </a:r>
            <a:r>
              <a:rPr lang="ca-ES" dirty="0" smtClean="0"/>
              <a:t> </a:t>
            </a:r>
            <a:r>
              <a:rPr lang="ca-ES" dirty="0" err="1" smtClean="0"/>
              <a:t>empleado</a:t>
            </a:r>
            <a:r>
              <a:rPr lang="ca-ES" dirty="0" smtClean="0"/>
              <a:t> </a:t>
            </a:r>
            <a:r>
              <a:rPr lang="ca-ES" dirty="0"/>
              <a:t>o la fase </a:t>
            </a:r>
            <a:r>
              <a:rPr lang="ca-ES" dirty="0" smtClean="0"/>
              <a:t>de </a:t>
            </a:r>
            <a:r>
              <a:rPr lang="ca-ES" dirty="0" err="1" smtClean="0"/>
              <a:t>su</a:t>
            </a:r>
            <a:r>
              <a:rPr lang="ca-ES" dirty="0" smtClean="0"/>
              <a:t> </a:t>
            </a:r>
            <a:r>
              <a:rPr lang="ca-ES" dirty="0" err="1" smtClean="0"/>
              <a:t>ciclo</a:t>
            </a:r>
            <a:r>
              <a:rPr lang="ca-ES" dirty="0" smtClean="0"/>
              <a:t> </a:t>
            </a:r>
            <a:r>
              <a:rPr lang="ca-ES" dirty="0" err="1" smtClean="0"/>
              <a:t>biológico</a:t>
            </a:r>
            <a:r>
              <a:rPr lang="ca-ES" dirty="0" smtClean="0"/>
              <a:t>”</a:t>
            </a:r>
            <a:endParaRPr lang="ca-ES" dirty="0"/>
          </a:p>
          <a:p>
            <a:r>
              <a:rPr lang="ca-ES" dirty="0" err="1" smtClean="0"/>
              <a:t>Leyes</a:t>
            </a:r>
            <a:r>
              <a:rPr lang="ca-ES" dirty="0" smtClean="0"/>
              <a:t> de </a:t>
            </a:r>
            <a:r>
              <a:rPr lang="ca-ES" dirty="0" err="1" smtClean="0"/>
              <a:t>Protección</a:t>
            </a:r>
            <a:r>
              <a:rPr lang="ca-ES" dirty="0" smtClean="0"/>
              <a:t> </a:t>
            </a:r>
            <a:r>
              <a:rPr lang="ca-ES" dirty="0" err="1" smtClean="0"/>
              <a:t>Animales</a:t>
            </a:r>
            <a:r>
              <a:rPr lang="ca-ES" dirty="0" smtClean="0"/>
              <a:t> de las </a:t>
            </a:r>
            <a:r>
              <a:rPr lang="ca-ES" dirty="0" err="1" smtClean="0"/>
              <a:t>Comunidades</a:t>
            </a:r>
            <a:r>
              <a:rPr lang="ca-ES" dirty="0" smtClean="0"/>
              <a:t> </a:t>
            </a:r>
            <a:r>
              <a:rPr lang="ca-ES" dirty="0" err="1" smtClean="0"/>
              <a:t>Autónomas</a:t>
            </a:r>
            <a:r>
              <a:rPr lang="ca-ES" dirty="0"/>
              <a:t>.</a:t>
            </a:r>
            <a:endParaRPr lang="ca-ES" dirty="0"/>
          </a:p>
          <a:p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6122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EVIDENCIA CIENTÍFICA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Entre los </a:t>
            </a:r>
            <a:r>
              <a:rPr lang="ca-ES" dirty="0" err="1" smtClean="0"/>
              <a:t>años</a:t>
            </a:r>
            <a:r>
              <a:rPr lang="ca-ES" dirty="0" smtClean="0"/>
              <a:t> 2017-2021 la </a:t>
            </a:r>
            <a:r>
              <a:rPr lang="ca-ES" dirty="0" err="1" smtClean="0"/>
              <a:t>Universidad</a:t>
            </a:r>
            <a:r>
              <a:rPr lang="ca-ES" dirty="0" smtClean="0"/>
              <a:t> </a:t>
            </a:r>
            <a:r>
              <a:rPr lang="ca-ES" dirty="0" err="1" smtClean="0"/>
              <a:t>Autónoma</a:t>
            </a:r>
            <a:r>
              <a:rPr lang="ca-ES" dirty="0" smtClean="0"/>
              <a:t> de Barcelona </a:t>
            </a:r>
            <a:r>
              <a:rPr lang="ca-ES" dirty="0" err="1" smtClean="0"/>
              <a:t>reali</a:t>
            </a:r>
            <a:r>
              <a:rPr lang="ca-ES" dirty="0" err="1" smtClean="0"/>
              <a:t>zó</a:t>
            </a:r>
            <a:r>
              <a:rPr lang="ca-ES" dirty="0" smtClean="0"/>
              <a:t> </a:t>
            </a:r>
            <a:r>
              <a:rPr lang="ca-ES" dirty="0" smtClean="0"/>
              <a:t>un </a:t>
            </a:r>
            <a:r>
              <a:rPr lang="ca-ES" dirty="0" err="1" smtClean="0"/>
              <a:t>proyecto</a:t>
            </a:r>
            <a:r>
              <a:rPr lang="ca-ES" dirty="0" smtClean="0"/>
              <a:t> </a:t>
            </a:r>
            <a:r>
              <a:rPr lang="ca-ES" dirty="0" err="1" smtClean="0"/>
              <a:t>científico</a:t>
            </a:r>
            <a:r>
              <a:rPr lang="ca-ES" dirty="0" smtClean="0"/>
              <a:t> para demostrar la </a:t>
            </a:r>
            <a:r>
              <a:rPr lang="ca-ES" dirty="0" err="1" smtClean="0"/>
              <a:t>efectividad</a:t>
            </a:r>
            <a:r>
              <a:rPr lang="ca-ES" dirty="0" smtClean="0"/>
              <a:t> del </a:t>
            </a:r>
            <a:r>
              <a:rPr lang="ca-ES" dirty="0" err="1" smtClean="0"/>
              <a:t>pienso</a:t>
            </a:r>
            <a:r>
              <a:rPr lang="ca-ES" dirty="0" smtClean="0"/>
              <a:t> </a:t>
            </a:r>
            <a:r>
              <a:rPr lang="ca-ES" dirty="0" err="1" smtClean="0"/>
              <a:t>medicalitzado</a:t>
            </a:r>
            <a:r>
              <a:rPr lang="ca-ES" dirty="0" smtClean="0"/>
              <a:t> (</a:t>
            </a:r>
            <a:r>
              <a:rPr lang="ca-ES" dirty="0" err="1" smtClean="0"/>
              <a:t>nicarbacina</a:t>
            </a:r>
            <a:r>
              <a:rPr lang="ca-ES" dirty="0" smtClean="0"/>
              <a:t>) sobre la ciutat de Barcelona. El </a:t>
            </a:r>
            <a:r>
              <a:rPr lang="ca-ES" dirty="0" err="1" smtClean="0"/>
              <a:t>resultado</a:t>
            </a:r>
            <a:r>
              <a:rPr lang="ca-ES" dirty="0" smtClean="0"/>
              <a:t> es espectacular: </a:t>
            </a:r>
            <a:r>
              <a:rPr lang="ca-ES" dirty="0" err="1" smtClean="0"/>
              <a:t>reducción</a:t>
            </a:r>
            <a:r>
              <a:rPr lang="ca-ES" dirty="0" smtClean="0"/>
              <a:t> de </a:t>
            </a:r>
            <a:r>
              <a:rPr lang="ca-ES" dirty="0" err="1" smtClean="0"/>
              <a:t>más</a:t>
            </a:r>
            <a:r>
              <a:rPr lang="ca-ES" dirty="0" smtClean="0"/>
              <a:t> del 70% en tres </a:t>
            </a:r>
            <a:r>
              <a:rPr lang="ca-ES" dirty="0" err="1" smtClean="0"/>
              <a:t>años</a:t>
            </a:r>
            <a:r>
              <a:rPr lang="ca-ES" dirty="0" smtClean="0"/>
              <a:t>, </a:t>
            </a:r>
            <a:r>
              <a:rPr lang="ca-ES" dirty="0" err="1" smtClean="0"/>
              <a:t>alejamiento</a:t>
            </a:r>
            <a:r>
              <a:rPr lang="ca-ES" dirty="0" smtClean="0"/>
              <a:t> de </a:t>
            </a:r>
            <a:r>
              <a:rPr lang="ca-ES" dirty="0" err="1" smtClean="0"/>
              <a:t>aves</a:t>
            </a:r>
            <a:r>
              <a:rPr lang="ca-ES" dirty="0" smtClean="0"/>
              <a:t> de las </a:t>
            </a:r>
            <a:r>
              <a:rPr lang="ca-ES" dirty="0" err="1" smtClean="0"/>
              <a:t>zonas</a:t>
            </a:r>
            <a:r>
              <a:rPr lang="ca-ES" dirty="0" smtClean="0"/>
              <a:t> de </a:t>
            </a:r>
            <a:r>
              <a:rPr lang="ca-ES" dirty="0" err="1" smtClean="0"/>
              <a:t>conflicto</a:t>
            </a:r>
            <a:r>
              <a:rPr lang="ca-ES" dirty="0" smtClean="0"/>
              <a:t> </a:t>
            </a:r>
            <a:r>
              <a:rPr lang="ca-ES" dirty="0"/>
              <a:t>y</a:t>
            </a:r>
            <a:r>
              <a:rPr lang="ca-ES" dirty="0" smtClean="0"/>
              <a:t> </a:t>
            </a:r>
            <a:r>
              <a:rPr lang="ca-ES" dirty="0" err="1" smtClean="0"/>
              <a:t>redistribución</a:t>
            </a:r>
            <a:r>
              <a:rPr lang="ca-ES" dirty="0" smtClean="0"/>
              <a:t> del número de </a:t>
            </a:r>
            <a:r>
              <a:rPr lang="ca-ES" dirty="0" err="1" smtClean="0"/>
              <a:t>aves</a:t>
            </a:r>
            <a:r>
              <a:rPr lang="ca-ES" dirty="0" smtClean="0"/>
              <a:t>.</a:t>
            </a:r>
          </a:p>
          <a:p>
            <a:r>
              <a:rPr lang="ca-ES" dirty="0" smtClean="0"/>
              <a:t>Entre los </a:t>
            </a:r>
            <a:r>
              <a:rPr lang="ca-ES" dirty="0" err="1" smtClean="0"/>
              <a:t>años</a:t>
            </a:r>
            <a:r>
              <a:rPr lang="ca-ES" dirty="0" smtClean="0"/>
              <a:t> 2018-2020 la </a:t>
            </a:r>
            <a:r>
              <a:rPr lang="ca-ES" dirty="0" err="1" smtClean="0"/>
              <a:t>Universidad</a:t>
            </a:r>
            <a:r>
              <a:rPr lang="ca-ES" dirty="0" smtClean="0"/>
              <a:t> </a:t>
            </a:r>
            <a:r>
              <a:rPr lang="ca-ES" dirty="0" err="1" smtClean="0"/>
              <a:t>Autónoma</a:t>
            </a:r>
            <a:r>
              <a:rPr lang="ca-ES" dirty="0" smtClean="0"/>
              <a:t> de Barcelona </a:t>
            </a:r>
            <a:r>
              <a:rPr lang="ca-ES" dirty="0" err="1" smtClean="0"/>
              <a:t>realizó</a:t>
            </a:r>
            <a:r>
              <a:rPr lang="ca-ES" dirty="0" smtClean="0"/>
              <a:t> </a:t>
            </a:r>
            <a:r>
              <a:rPr lang="ca-ES" dirty="0" smtClean="0"/>
              <a:t>un </a:t>
            </a:r>
            <a:r>
              <a:rPr lang="ca-ES" dirty="0" err="1" smtClean="0"/>
              <a:t>proyecto</a:t>
            </a:r>
            <a:r>
              <a:rPr lang="ca-ES" dirty="0" smtClean="0"/>
              <a:t> </a:t>
            </a:r>
            <a:r>
              <a:rPr lang="ca-ES" dirty="0" err="1" smtClean="0"/>
              <a:t>científico</a:t>
            </a:r>
            <a:r>
              <a:rPr lang="ca-ES" dirty="0" smtClean="0"/>
              <a:t> que </a:t>
            </a:r>
            <a:r>
              <a:rPr lang="ca-ES" dirty="0" err="1" smtClean="0"/>
              <a:t>demuestra</a:t>
            </a:r>
            <a:r>
              <a:rPr lang="ca-ES" dirty="0" smtClean="0"/>
              <a:t> la </a:t>
            </a:r>
            <a:r>
              <a:rPr lang="ca-ES" dirty="0" err="1" smtClean="0"/>
              <a:t>efectividad</a:t>
            </a:r>
            <a:r>
              <a:rPr lang="ca-ES" dirty="0" smtClean="0"/>
              <a:t> de la vacuna </a:t>
            </a:r>
            <a:r>
              <a:rPr lang="ca-ES" dirty="0" err="1" smtClean="0"/>
              <a:t>contraconceptiva</a:t>
            </a:r>
            <a:r>
              <a:rPr lang="ca-ES" dirty="0" smtClean="0"/>
              <a:t> en </a:t>
            </a:r>
            <a:r>
              <a:rPr lang="ca-ES" dirty="0" err="1" smtClean="0"/>
              <a:t>jabalies</a:t>
            </a:r>
            <a:r>
              <a:rPr lang="ca-ES" dirty="0" smtClean="0"/>
              <a:t>. El </a:t>
            </a:r>
            <a:r>
              <a:rPr lang="ca-ES" dirty="0" err="1" smtClean="0"/>
              <a:t>resultado</a:t>
            </a:r>
            <a:r>
              <a:rPr lang="ca-ES" dirty="0" smtClean="0"/>
              <a:t> es espectacular: </a:t>
            </a:r>
            <a:r>
              <a:rPr lang="ca-ES" dirty="0" err="1" smtClean="0"/>
              <a:t>reducción</a:t>
            </a:r>
            <a:r>
              <a:rPr lang="ca-ES" dirty="0" smtClean="0"/>
              <a:t> de </a:t>
            </a:r>
            <a:r>
              <a:rPr lang="ca-ES" dirty="0" err="1" smtClean="0"/>
              <a:t>más</a:t>
            </a:r>
            <a:r>
              <a:rPr lang="ca-ES" dirty="0" smtClean="0"/>
              <a:t> del 30% de la </a:t>
            </a:r>
            <a:r>
              <a:rPr lang="ca-ES" dirty="0" err="1" smtClean="0"/>
              <a:t>población</a:t>
            </a:r>
            <a:r>
              <a:rPr lang="ca-ES" dirty="0" smtClean="0"/>
              <a:t> en un solo </a:t>
            </a:r>
            <a:r>
              <a:rPr lang="ca-ES" dirty="0" err="1" smtClean="0"/>
              <a:t>año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Otros</a:t>
            </a:r>
            <a:r>
              <a:rPr lang="ca-ES" dirty="0" smtClean="0"/>
              <a:t> </a:t>
            </a:r>
            <a:r>
              <a:rPr lang="ca-ES" dirty="0" err="1" smtClean="0"/>
              <a:t>ensayos</a:t>
            </a:r>
            <a:r>
              <a:rPr lang="ca-ES" dirty="0" smtClean="0"/>
              <a:t> de </a:t>
            </a:r>
            <a:r>
              <a:rPr lang="ca-ES" dirty="0" err="1" smtClean="0"/>
              <a:t>investigación</a:t>
            </a:r>
            <a:r>
              <a:rPr lang="ca-ES" dirty="0" smtClean="0"/>
              <a:t> </a:t>
            </a:r>
            <a:r>
              <a:rPr lang="ca-ES" dirty="0" err="1" smtClean="0"/>
              <a:t>demuestran</a:t>
            </a:r>
            <a:r>
              <a:rPr lang="ca-ES" dirty="0" smtClean="0"/>
              <a:t> la </a:t>
            </a:r>
            <a:r>
              <a:rPr lang="ca-ES" dirty="0" err="1" smtClean="0"/>
              <a:t>altisima</a:t>
            </a:r>
            <a:r>
              <a:rPr lang="ca-ES" dirty="0" smtClean="0"/>
              <a:t> </a:t>
            </a:r>
            <a:r>
              <a:rPr lang="ca-ES" dirty="0" err="1" smtClean="0"/>
              <a:t>efectividad</a:t>
            </a:r>
            <a:r>
              <a:rPr lang="ca-ES" dirty="0" smtClean="0"/>
              <a:t> de </a:t>
            </a:r>
            <a:r>
              <a:rPr lang="ca-ES" dirty="0" err="1" smtClean="0"/>
              <a:t>utilización</a:t>
            </a:r>
            <a:r>
              <a:rPr lang="ca-ES" dirty="0" smtClean="0"/>
              <a:t> de </a:t>
            </a:r>
            <a:r>
              <a:rPr lang="ca-ES" dirty="0" err="1" smtClean="0"/>
              <a:t>sonidos</a:t>
            </a:r>
            <a:r>
              <a:rPr lang="ca-ES" dirty="0" smtClean="0"/>
              <a:t> para </a:t>
            </a:r>
            <a:r>
              <a:rPr lang="ca-ES" dirty="0" err="1" smtClean="0"/>
              <a:t>ahuyentar</a:t>
            </a:r>
            <a:r>
              <a:rPr lang="ca-ES" dirty="0" smtClean="0"/>
              <a:t> </a:t>
            </a:r>
            <a:r>
              <a:rPr lang="ca-ES" dirty="0" err="1" smtClean="0"/>
              <a:t>estorninos</a:t>
            </a:r>
            <a:r>
              <a:rPr lang="ca-ES" dirty="0" smtClean="0"/>
              <a:t> y la </a:t>
            </a:r>
            <a:r>
              <a:rPr lang="ca-ES" dirty="0" err="1" smtClean="0"/>
              <a:t>sustitución</a:t>
            </a:r>
            <a:r>
              <a:rPr lang="ca-ES" dirty="0" smtClean="0"/>
              <a:t> por </a:t>
            </a:r>
            <a:r>
              <a:rPr lang="ca-ES" dirty="0" err="1" smtClean="0"/>
              <a:t>huevos</a:t>
            </a:r>
            <a:r>
              <a:rPr lang="ca-ES" dirty="0" smtClean="0"/>
              <a:t> de parafina en </a:t>
            </a:r>
            <a:r>
              <a:rPr lang="ca-ES" dirty="0" err="1" smtClean="0"/>
              <a:t>nidos</a:t>
            </a:r>
            <a:r>
              <a:rPr lang="ca-ES" dirty="0" smtClean="0"/>
              <a:t> de </a:t>
            </a:r>
            <a:r>
              <a:rPr lang="ca-ES" dirty="0" err="1" smtClean="0"/>
              <a:t>cotorras</a:t>
            </a:r>
            <a:r>
              <a:rPr lang="ca-ES" dirty="0" smtClean="0"/>
              <a:t> y </a:t>
            </a:r>
            <a:r>
              <a:rPr lang="ca-ES" dirty="0" err="1" smtClean="0"/>
              <a:t>gaviotas</a:t>
            </a:r>
            <a:endParaRPr lang="ca-ES" dirty="0" smtClean="0"/>
          </a:p>
          <a:p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7461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LOS</a:t>
            </a:r>
            <a:r>
              <a:rPr lang="ca-ES" dirty="0" smtClean="0"/>
              <a:t> MÉTODOS LEGALES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LEGALES, </a:t>
            </a:r>
            <a:r>
              <a:rPr lang="ca-ES" dirty="0" smtClean="0"/>
              <a:t>de </a:t>
            </a:r>
            <a:r>
              <a:rPr lang="ca-ES" dirty="0" err="1" smtClean="0"/>
              <a:t>acuerdo</a:t>
            </a:r>
            <a:r>
              <a:rPr lang="ca-ES" dirty="0" smtClean="0"/>
              <a:t> con la </a:t>
            </a:r>
            <a:r>
              <a:rPr lang="ca-ES" dirty="0" err="1" smtClean="0"/>
              <a:t>Ley</a:t>
            </a:r>
            <a:r>
              <a:rPr lang="ca-ES" dirty="0" smtClean="0"/>
              <a:t> Estatal </a:t>
            </a:r>
            <a:r>
              <a:rPr lang="ca-ES" dirty="0" smtClean="0"/>
              <a:t>42/2007, </a:t>
            </a:r>
            <a:r>
              <a:rPr lang="ca-ES" dirty="0" smtClean="0"/>
              <a:t>las </a:t>
            </a:r>
            <a:r>
              <a:rPr lang="ca-ES" dirty="0" err="1" smtClean="0"/>
              <a:t>leyes</a:t>
            </a:r>
            <a:r>
              <a:rPr lang="ca-ES" dirty="0" smtClean="0"/>
              <a:t> </a:t>
            </a:r>
            <a:r>
              <a:rPr lang="ca-ES" dirty="0" err="1" smtClean="0"/>
              <a:t>autonómicas</a:t>
            </a:r>
            <a:r>
              <a:rPr lang="ca-ES" dirty="0" smtClean="0"/>
              <a:t> </a:t>
            </a:r>
            <a:r>
              <a:rPr lang="ca-ES" dirty="0" smtClean="0"/>
              <a:t>y </a:t>
            </a:r>
            <a:r>
              <a:rPr lang="ca-ES" dirty="0" err="1" smtClean="0"/>
              <a:t>ahora</a:t>
            </a:r>
            <a:r>
              <a:rPr lang="ca-ES" dirty="0" smtClean="0"/>
              <a:t> con la </a:t>
            </a:r>
            <a:r>
              <a:rPr lang="ca-ES" dirty="0" err="1" smtClean="0"/>
              <a:t>Ley</a:t>
            </a:r>
            <a:r>
              <a:rPr lang="ca-ES" dirty="0" smtClean="0"/>
              <a:t> 7/2023 de </a:t>
            </a:r>
            <a:r>
              <a:rPr lang="ca-ES" dirty="0" err="1" smtClean="0"/>
              <a:t>Protección</a:t>
            </a:r>
            <a:r>
              <a:rPr lang="ca-ES" dirty="0" smtClean="0"/>
              <a:t> </a:t>
            </a:r>
            <a:r>
              <a:rPr lang="ca-ES" dirty="0" err="1" smtClean="0"/>
              <a:t>Animales</a:t>
            </a:r>
            <a:endParaRPr lang="ca-ES" dirty="0" smtClean="0"/>
          </a:p>
          <a:p>
            <a:r>
              <a:rPr lang="ca-ES" dirty="0" smtClean="0"/>
              <a:t>EFECTIVOS, </a:t>
            </a:r>
            <a:r>
              <a:rPr lang="ca-ES" dirty="0" err="1" smtClean="0"/>
              <a:t>reduce</a:t>
            </a:r>
            <a:r>
              <a:rPr lang="ca-ES" dirty="0" smtClean="0"/>
              <a:t> la </a:t>
            </a:r>
            <a:r>
              <a:rPr lang="ca-ES" dirty="0" err="1" smtClean="0"/>
              <a:t>población</a:t>
            </a:r>
            <a:r>
              <a:rPr lang="ca-ES" dirty="0" smtClean="0"/>
              <a:t> de </a:t>
            </a:r>
            <a:r>
              <a:rPr lang="ca-ES" dirty="0" err="1" smtClean="0"/>
              <a:t>animales</a:t>
            </a:r>
            <a:r>
              <a:rPr lang="ca-ES" dirty="0" smtClean="0"/>
              <a:t> entre un 30 y un </a:t>
            </a:r>
            <a:r>
              <a:rPr lang="ca-ES" dirty="0"/>
              <a:t>7</a:t>
            </a:r>
            <a:r>
              <a:rPr lang="ca-ES" dirty="0" smtClean="0"/>
              <a:t>0%</a:t>
            </a:r>
          </a:p>
          <a:p>
            <a:r>
              <a:rPr lang="ca-ES" dirty="0" smtClean="0"/>
              <a:t>ETICOS, </a:t>
            </a:r>
            <a:r>
              <a:rPr lang="ca-ES" dirty="0" smtClean="0"/>
              <a:t>evita la </a:t>
            </a:r>
            <a:r>
              <a:rPr lang="ca-ES" dirty="0" err="1" smtClean="0"/>
              <a:t>muerte</a:t>
            </a:r>
            <a:r>
              <a:rPr lang="ca-ES" dirty="0" smtClean="0"/>
              <a:t> de los </a:t>
            </a:r>
            <a:r>
              <a:rPr lang="ca-ES" dirty="0" err="1" smtClean="0"/>
              <a:t>animales</a:t>
            </a:r>
            <a:r>
              <a:rPr lang="ca-ES" dirty="0" smtClean="0"/>
              <a:t> y </a:t>
            </a:r>
            <a:r>
              <a:rPr lang="ca-ES" dirty="0" err="1" smtClean="0"/>
              <a:t>su</a:t>
            </a:r>
            <a:r>
              <a:rPr lang="ca-ES" dirty="0" smtClean="0"/>
              <a:t> </a:t>
            </a:r>
            <a:r>
              <a:rPr lang="ca-ES" dirty="0" err="1" smtClean="0"/>
              <a:t>sufrimiento</a:t>
            </a:r>
            <a:endParaRPr lang="ca-ES" dirty="0" smtClean="0"/>
          </a:p>
          <a:p>
            <a:r>
              <a:rPr lang="ca-ES" dirty="0" smtClean="0"/>
              <a:t>MENOR COSTE A MEDIO PLAZO, el </a:t>
            </a:r>
            <a:r>
              <a:rPr lang="ca-ES" dirty="0" err="1" smtClean="0"/>
              <a:t>método</a:t>
            </a:r>
            <a:r>
              <a:rPr lang="ca-ES" dirty="0" smtClean="0"/>
              <a:t> </a:t>
            </a:r>
            <a:r>
              <a:rPr lang="ca-ES" dirty="0" err="1" smtClean="0"/>
              <a:t>ético</a:t>
            </a:r>
            <a:r>
              <a:rPr lang="ca-ES" dirty="0" smtClean="0"/>
              <a:t> resulta </a:t>
            </a:r>
            <a:r>
              <a:rPr lang="ca-ES" dirty="0" err="1" smtClean="0"/>
              <a:t>más</a:t>
            </a:r>
            <a:r>
              <a:rPr lang="ca-ES" dirty="0" smtClean="0"/>
              <a:t> </a:t>
            </a:r>
            <a:r>
              <a:rPr lang="ca-ES" dirty="0" err="1" smtClean="0"/>
              <a:t>económico</a:t>
            </a:r>
            <a:r>
              <a:rPr lang="ca-ES" dirty="0" smtClean="0"/>
              <a:t> que exterminar</a:t>
            </a:r>
          </a:p>
          <a:p>
            <a:r>
              <a:rPr lang="ca-ES" dirty="0" smtClean="0"/>
              <a:t>PERMITEN EL CONTROL </a:t>
            </a:r>
            <a:r>
              <a:rPr lang="ca-ES" dirty="0" smtClean="0"/>
              <a:t>DE LA UBICACIO DE </a:t>
            </a:r>
            <a:r>
              <a:rPr lang="ca-ES" dirty="0" smtClean="0"/>
              <a:t>LA FAUNA URBANA</a:t>
            </a:r>
            <a:endParaRPr lang="ca-ES" dirty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a-ES" dirty="0" smtClean="0"/>
              <a:t>CONTROL </a:t>
            </a:r>
            <a:r>
              <a:rPr lang="ca-ES" dirty="0" smtClean="0"/>
              <a:t>POBLACIONAL CON MÉTODOS DE CONTRACEPCIÓN, SUSTITUCIÓN DE HUEVOS EN NIDOS O UTILIZACIÓN DE SONIDOS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25206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BALANCE A DICIEMBRE 2022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 err="1" smtClean="0"/>
              <a:t>Hace</a:t>
            </a:r>
            <a:r>
              <a:rPr lang="ca-ES" dirty="0" smtClean="0"/>
              <a:t> </a:t>
            </a:r>
            <a:r>
              <a:rPr lang="ca-ES" dirty="0" err="1" smtClean="0"/>
              <a:t>más</a:t>
            </a:r>
            <a:r>
              <a:rPr lang="ca-ES" dirty="0" smtClean="0"/>
              <a:t> de 20 </a:t>
            </a:r>
            <a:r>
              <a:rPr lang="ca-ES" dirty="0" err="1" smtClean="0"/>
              <a:t>años</a:t>
            </a:r>
            <a:r>
              <a:rPr lang="ca-ES" dirty="0" smtClean="0"/>
              <a:t>  que diversos paises </a:t>
            </a:r>
            <a:r>
              <a:rPr lang="ca-ES" dirty="0" err="1" smtClean="0"/>
              <a:t>europeos</a:t>
            </a:r>
            <a:r>
              <a:rPr lang="ca-ES" dirty="0" smtClean="0"/>
              <a:t> </a:t>
            </a:r>
            <a:r>
              <a:rPr lang="ca-ES" dirty="0" err="1" smtClean="0"/>
              <a:t>utilizan</a:t>
            </a:r>
            <a:r>
              <a:rPr lang="ca-ES" dirty="0" smtClean="0"/>
              <a:t> con </a:t>
            </a:r>
            <a:r>
              <a:rPr lang="ca-ES" dirty="0" err="1" smtClean="0"/>
              <a:t>éxito</a:t>
            </a:r>
            <a:r>
              <a:rPr lang="ca-ES" dirty="0" smtClean="0"/>
              <a:t> </a:t>
            </a:r>
            <a:r>
              <a:rPr lang="ca-ES" dirty="0" err="1" smtClean="0"/>
              <a:t>métodos</a:t>
            </a:r>
            <a:r>
              <a:rPr lang="ca-ES" dirty="0" smtClean="0"/>
              <a:t> </a:t>
            </a:r>
            <a:r>
              <a:rPr lang="ca-ES" dirty="0" err="1" smtClean="0"/>
              <a:t>éticos</a:t>
            </a:r>
            <a:r>
              <a:rPr lang="ca-ES" dirty="0" smtClean="0"/>
              <a:t> para la </a:t>
            </a:r>
            <a:r>
              <a:rPr lang="ca-ES" dirty="0" err="1" smtClean="0"/>
              <a:t>gestión</a:t>
            </a:r>
            <a:r>
              <a:rPr lang="ca-ES" dirty="0" smtClean="0"/>
              <a:t> de </a:t>
            </a:r>
            <a:r>
              <a:rPr lang="ca-ES" dirty="0" err="1" smtClean="0"/>
              <a:t>animales</a:t>
            </a:r>
            <a:r>
              <a:rPr lang="ca-ES" dirty="0" smtClean="0"/>
              <a:t> </a:t>
            </a:r>
            <a:r>
              <a:rPr lang="ca-ES" dirty="0" err="1" smtClean="0"/>
              <a:t>urbanos</a:t>
            </a:r>
            <a:endParaRPr lang="ca-ES" dirty="0" smtClean="0"/>
          </a:p>
          <a:p>
            <a:r>
              <a:rPr lang="ca-ES" dirty="0" smtClean="0"/>
              <a:t>70 </a:t>
            </a:r>
            <a:r>
              <a:rPr lang="ca-ES" dirty="0" err="1" smtClean="0"/>
              <a:t>ayuntamientos</a:t>
            </a:r>
            <a:r>
              <a:rPr lang="ca-ES" dirty="0" smtClean="0"/>
              <a:t> de </a:t>
            </a:r>
            <a:r>
              <a:rPr lang="ca-ES" dirty="0" err="1" smtClean="0"/>
              <a:t>toda</a:t>
            </a:r>
            <a:r>
              <a:rPr lang="ca-ES" dirty="0" smtClean="0"/>
              <a:t> España han </a:t>
            </a:r>
            <a:r>
              <a:rPr lang="ca-ES" dirty="0" err="1" smtClean="0"/>
              <a:t>adoptado</a:t>
            </a:r>
            <a:r>
              <a:rPr lang="ca-ES" dirty="0" smtClean="0"/>
              <a:t> el </a:t>
            </a:r>
            <a:r>
              <a:rPr lang="ca-ES" dirty="0" err="1" smtClean="0"/>
              <a:t>método</a:t>
            </a:r>
            <a:r>
              <a:rPr lang="ca-ES" dirty="0" smtClean="0"/>
              <a:t> del </a:t>
            </a:r>
            <a:r>
              <a:rPr lang="ca-ES" dirty="0" err="1" smtClean="0"/>
              <a:t>pienso</a:t>
            </a:r>
            <a:r>
              <a:rPr lang="ca-ES" dirty="0" smtClean="0"/>
              <a:t> </a:t>
            </a:r>
            <a:r>
              <a:rPr lang="ca-ES" dirty="0" err="1" smtClean="0"/>
              <a:t>medicalizado</a:t>
            </a:r>
            <a:r>
              <a:rPr lang="ca-ES" dirty="0" smtClean="0"/>
              <a:t> </a:t>
            </a:r>
            <a:r>
              <a:rPr lang="ca-ES" dirty="0" smtClean="0"/>
              <a:t>para control de </a:t>
            </a:r>
            <a:r>
              <a:rPr lang="ca-ES" dirty="0" err="1" smtClean="0"/>
              <a:t>palomas</a:t>
            </a:r>
            <a:endParaRPr lang="ca-ES" dirty="0" smtClean="0"/>
          </a:p>
          <a:p>
            <a:r>
              <a:rPr lang="ca-ES" dirty="0" smtClean="0"/>
              <a:t>52 </a:t>
            </a:r>
            <a:r>
              <a:rPr lang="ca-ES" dirty="0" err="1" smtClean="0"/>
              <a:t>ayuntamientos</a:t>
            </a:r>
            <a:r>
              <a:rPr lang="ca-ES" dirty="0" smtClean="0"/>
              <a:t> de </a:t>
            </a:r>
            <a:r>
              <a:rPr lang="ca-ES" dirty="0" err="1" smtClean="0"/>
              <a:t>toda</a:t>
            </a:r>
            <a:r>
              <a:rPr lang="ca-ES" dirty="0" smtClean="0"/>
              <a:t> España </a:t>
            </a:r>
            <a:r>
              <a:rPr lang="ca-ES" dirty="0" err="1" smtClean="0"/>
              <a:t>utilizan</a:t>
            </a:r>
            <a:r>
              <a:rPr lang="ca-ES" dirty="0" smtClean="0"/>
              <a:t> el </a:t>
            </a:r>
            <a:r>
              <a:rPr lang="ca-ES" dirty="0" err="1" smtClean="0"/>
              <a:t>método</a:t>
            </a:r>
            <a:r>
              <a:rPr lang="ca-ES" dirty="0" smtClean="0"/>
              <a:t> de </a:t>
            </a:r>
            <a:r>
              <a:rPr lang="ca-ES" dirty="0" err="1" smtClean="0"/>
              <a:t>sonidos</a:t>
            </a:r>
            <a:r>
              <a:rPr lang="ca-ES" dirty="0" smtClean="0"/>
              <a:t> para control de </a:t>
            </a:r>
            <a:r>
              <a:rPr lang="ca-ES" dirty="0" err="1" smtClean="0"/>
              <a:t>estorninos</a:t>
            </a:r>
            <a:endParaRPr lang="ca-ES" dirty="0" smtClean="0"/>
          </a:p>
          <a:p>
            <a:r>
              <a:rPr lang="ca-ES" dirty="0" smtClean="0"/>
              <a:t>22 </a:t>
            </a:r>
            <a:r>
              <a:rPr lang="ca-ES" dirty="0" err="1" smtClean="0"/>
              <a:t>ayuntamientos</a:t>
            </a:r>
            <a:r>
              <a:rPr lang="ca-ES" dirty="0" smtClean="0"/>
              <a:t> de </a:t>
            </a:r>
            <a:r>
              <a:rPr lang="ca-ES" dirty="0" err="1" smtClean="0"/>
              <a:t>toda</a:t>
            </a:r>
            <a:r>
              <a:rPr lang="ca-ES" dirty="0" smtClean="0"/>
              <a:t> España </a:t>
            </a:r>
            <a:r>
              <a:rPr lang="ca-ES" dirty="0" err="1" smtClean="0"/>
              <a:t>utilizan</a:t>
            </a:r>
            <a:r>
              <a:rPr lang="ca-ES" dirty="0" smtClean="0"/>
              <a:t> el </a:t>
            </a:r>
            <a:r>
              <a:rPr lang="ca-ES" dirty="0" err="1" smtClean="0"/>
              <a:t>método</a:t>
            </a:r>
            <a:r>
              <a:rPr lang="ca-ES" dirty="0" smtClean="0"/>
              <a:t> de </a:t>
            </a:r>
            <a:r>
              <a:rPr lang="ca-ES" dirty="0" err="1" smtClean="0"/>
              <a:t>sustitución</a:t>
            </a:r>
            <a:r>
              <a:rPr lang="ca-ES" dirty="0" smtClean="0"/>
              <a:t> de </a:t>
            </a:r>
            <a:r>
              <a:rPr lang="ca-ES" dirty="0" err="1" smtClean="0"/>
              <a:t>huevos</a:t>
            </a:r>
            <a:endParaRPr lang="ca-ES" dirty="0" smtClean="0"/>
          </a:p>
          <a:p>
            <a:r>
              <a:rPr lang="ca-ES" dirty="0" smtClean="0"/>
              <a:t>12 </a:t>
            </a:r>
            <a:r>
              <a:rPr lang="ca-ES" dirty="0" err="1" smtClean="0"/>
              <a:t>ayuntamientos</a:t>
            </a:r>
            <a:r>
              <a:rPr lang="ca-ES" dirty="0" smtClean="0"/>
              <a:t> de Cataluña se han </a:t>
            </a:r>
            <a:r>
              <a:rPr lang="ca-ES" dirty="0" err="1" smtClean="0"/>
              <a:t>adherido</a:t>
            </a:r>
            <a:r>
              <a:rPr lang="ca-ES" dirty="0" smtClean="0"/>
              <a:t> al </a:t>
            </a:r>
            <a:r>
              <a:rPr lang="ca-ES" dirty="0" err="1" smtClean="0"/>
              <a:t>proyecto</a:t>
            </a:r>
            <a:r>
              <a:rPr lang="ca-ES" dirty="0" smtClean="0"/>
              <a:t> de control de </a:t>
            </a:r>
            <a:r>
              <a:rPr lang="ca-ES" dirty="0" err="1" smtClean="0"/>
              <a:t>jabalies</a:t>
            </a:r>
            <a:r>
              <a:rPr lang="ca-ES" dirty="0" smtClean="0"/>
              <a:t> </a:t>
            </a:r>
            <a:r>
              <a:rPr lang="ca-ES" dirty="0" err="1" smtClean="0"/>
              <a:t>mediante</a:t>
            </a:r>
            <a:r>
              <a:rPr lang="ca-ES" dirty="0" smtClean="0"/>
              <a:t> vacuna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01571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CONTROL POBLACIONAL A PARTIR DE LA LEY 7/2023 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sz="4100" dirty="0" smtClean="0"/>
              <a:t>ART. 22.5: LAS ENTIDADES LOCALES ANTEPONDRÁN EL CONTROL POBLACIONAL NO LETAL DE LA FAUNA URBANA EN SUS PLANES DE ACTUACIÓN EN MATERIA DE PROTECCIÓN ANIMAL GARANTIZANDO LOS DERECHOS DE LOS ANIMALES</a:t>
            </a:r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162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400" dirty="0" smtClean="0"/>
              <a:t>FAUNA URBANA</a:t>
            </a:r>
            <a:endParaRPr lang="ca-ES" sz="24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a-ES" sz="2800" dirty="0" smtClean="0"/>
              <a:t>TODO ANIMAL VERTEBRADO QUE PERTECENE A UNA ESPECIE SINANTRÓPICA Y QUE, SIN TENER PROPIETARIO O RESPONSABLE CONOCIDO, VIVE COMPARTIENDO TERRITORIO CON LAS PERSONAS, EN LOS NÚCLEOS DE CIUDADES Y PUEBLOS.</a:t>
            </a:r>
            <a:endParaRPr lang="ca-ES" sz="280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a-ES" dirty="0" smtClean="0"/>
              <a:t>DEFINICION EN LA LEY 7/2023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775907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400" dirty="0" smtClean="0"/>
              <a:t>ESPECIE SINANTRÓPICA</a:t>
            </a:r>
            <a:endParaRPr lang="ca-ES" sz="24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a-ES" sz="2800" dirty="0" smtClean="0"/>
              <a:t>CUALQUIER ESPECIE DE ANIMALES SILVESTRES O DOMÉSTICOS QUE UTILICE RECURSOS DE ZONAS ANTRÓPICAS, ES DECIR, ZONAS HABITADAS POR EL HOMBRE, YA SEA DE MANERA PERMANENTE, UTILIZÁNDOLAS COMO ZONA DE VIDA, O TEMPORALMENTE COMO LUGAR DE PASO O DE DESCANSO </a:t>
            </a:r>
            <a:endParaRPr lang="ca-ES" sz="280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a-ES" sz="1600" dirty="0" smtClean="0"/>
              <a:t>DEFINICION DE LA RAE</a:t>
            </a:r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37976309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399</TotalTime>
  <Words>919</Words>
  <Application>Microsoft Office PowerPoint</Application>
  <PresentationFormat>Pantalla panoràmica</PresentationFormat>
  <Paragraphs>55</Paragraphs>
  <Slides>12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CONTROL POBLACIONAL DE FAUNA URBANA</vt:lpstr>
      <vt:lpstr>LA PRACTICA</vt:lpstr>
      <vt:lpstr>LA NORMATIVA HASTA 2023</vt:lpstr>
      <vt:lpstr>LA EVIDENCIA CIENTÍFICA</vt:lpstr>
      <vt:lpstr>LOS MÉTODOS LEGALES</vt:lpstr>
      <vt:lpstr>BALANCE A DICIEMBRE 2022</vt:lpstr>
      <vt:lpstr>EL CONTROL POBLACIONAL A PARTIR DE LA LEY 7/2023 </vt:lpstr>
      <vt:lpstr>FAUNA URBANA</vt:lpstr>
      <vt:lpstr>ESPECIE SINANTRÓPICA</vt:lpstr>
      <vt:lpstr>ANIMAL SILVESTRE</vt:lpstr>
      <vt:lpstr>LA DETERMINACIÓN DE LOS MÉTODOS LEGALES: EL PIENSO MEDICALIZADO EN LA GESTIÓN DE LA POBLACIÓN DE PALOMAS</vt:lpstr>
      <vt:lpstr>LA PRÁCTICA TRAS LA LEY 7/2023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PROJECTE AUS URBANES</dc:title>
  <dc:creator>Eva Diaz</dc:creator>
  <cp:lastModifiedBy>Diaz Cerezo, Eva</cp:lastModifiedBy>
  <cp:revision>63</cp:revision>
  <dcterms:created xsi:type="dcterms:W3CDTF">2020-11-12T17:01:57Z</dcterms:created>
  <dcterms:modified xsi:type="dcterms:W3CDTF">2025-10-23T07:56:54Z</dcterms:modified>
</cp:coreProperties>
</file>