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7" r:id="rId4"/>
    <p:sldId id="256" r:id="rId5"/>
    <p:sldId id="260" r:id="rId6"/>
    <p:sldId id="269" r:id="rId7"/>
    <p:sldId id="270" r:id="rId8"/>
    <p:sldId id="261" r:id="rId9"/>
    <p:sldId id="262" r:id="rId10"/>
    <p:sldId id="264" r:id="rId11"/>
    <p:sldId id="265" r:id="rId12"/>
    <p:sldId id="263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2051D-AABE-48B0-966F-7D3078039CBB}" v="7" dt="2025-08-29T17:59:00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 showGuides="1">
      <p:cViewPr varScale="1">
        <p:scale>
          <a:sx n="11" d="100"/>
          <a:sy n="11" d="100"/>
        </p:scale>
        <p:origin x="183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F5C9-F849-437D-8045-15B665002C40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D832-65FC-476C-80E4-E8183F8671E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6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CD832-65FC-476C-80E4-E8183F8671E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36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2386274-CA27-E3DA-82A6-6AE8051E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340884AE-67F0-D7D0-4AE4-7AB84B000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A742A16-E848-228E-27EC-FF439FCF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D6CD76E-94C3-D36E-ADE1-A422AD88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E9F8D72-FDC1-B51F-3718-FA026DBC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2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66930AF-9D82-037F-ADA3-0AE7EFD2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1173241-80CA-C016-23F3-36822F33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4D8CCE0-8090-D8D7-F916-7D95AE77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8F7D528-77C8-6D3D-198F-9F75A0D7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B4C6843-CB91-30FB-C666-F0CBAC21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BC3A7323-3A3E-8EC0-DD61-097DCB3BA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F0177D0-A9A6-D537-E858-A284368DD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30FB43F-9154-00E2-570D-42D7389B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2C0228F-653F-4974-1DB4-B0565F58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94D47C1-03A4-2B18-C650-C7787223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15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1DF09C1-03C6-ED6A-A247-4073D10C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101B88D-4750-F740-B3D5-BB908A92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C184C82-F6EC-A84C-DCAD-AB016094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97829B2-A2CE-5628-76B2-FCE17223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7752499-5EDA-EA68-3D28-3050D039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31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CFB58AE-8093-9C44-4EAE-AA540050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1C5A04C-99BF-9428-E1EB-C6F77C44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8F35CCF-96DF-6FF5-624F-93EFE98C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CE7931E-61FA-B460-057D-DE04B741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9E6C89A-6426-0F91-52B9-9D5F8CD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5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ACEF69D-F1AA-E626-850C-C54D3B6D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5A977B5-FE4B-864A-22C8-C2D4876BB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729DB309-8FA1-826F-1731-F58BD0869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59F6563-4B5B-06AD-5C0E-62DEB7C3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02DA0F3-B0BB-6FAA-C082-78A59949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1A88E3F-9F88-3D18-9EC1-5E64D958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6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8DC808D-CA9B-8EEB-E6A8-0F3BB970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0C144F7-7A8E-4035-EE9A-B13A2AB5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2E955EB-B764-B733-9A6D-D7B65D8BD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E1EC76A-5714-04E7-C9C4-7E605B390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027104A-26D0-7D6C-EB11-BC4DA9A8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1EEC4E8E-52E0-E6DB-8AEF-B747B31E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556BB25-A1CE-22E3-ABDB-CFD9ACCA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9A1800F8-9EDC-F9B2-CFEB-49DC9451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0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CD4751F-7D61-A135-7DE7-D73CBE33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CF91DEF-E358-7565-4FA2-23D00A76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D4FAB9B-DB80-68C7-E0C8-972E4D20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A43EFE1-D1E9-F650-BDDE-70ABA3DF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20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76202AA0-6C57-EC49-5739-6CD23CD9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B6FF4894-B820-FADE-EB74-DAFFCE89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CA8882-74BF-E30D-CE8C-CAC77746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86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FCE2C8A-2C7B-1279-2705-C783BAF5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F085057-95B4-48E0-2714-4442A892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0FA100BB-19C2-3A10-E58D-06FF5EBDD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3040F91-B3D1-A89E-6F4A-BA48A9B4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A870414-2B3C-3812-5253-DB44A8AB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590E594-4258-8BCA-0A45-97E15BD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41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2CD04B4-5EE8-F8FA-7CF1-C31EA235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9F4452E-D523-275B-F865-A1447A57D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28E1866-4B11-A05E-B83C-D4F0965CC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763F44E-F3D9-4119-8133-94889C72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977299A-298F-9200-3DDA-2FDFAB2B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6B125E3-FD81-B9B0-0F20-EC431D88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5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3DF2D372-258B-E67D-55A4-A4DAE083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4F81BB3-E529-1115-CFAA-FE8C44F93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7BD11E-99CC-7DE4-6F9B-66ACD27DC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52829-E3C9-49FF-8DBF-D0DD19C1955A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6A30787-F413-CC1F-008A-56598EF8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3FC1B97-0969-EB3F-271F-3DA349975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E77D7-7301-4300-99C4-7D7D22E46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8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C4F7C-3F56-0E81-D10A-11A2E606C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70569E66-4A9A-5531-3541-0595040C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2" y="0"/>
            <a:ext cx="11568223" cy="68580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 err="1"/>
              <a:t>L'Experimentació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animals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Drets</a:t>
            </a:r>
            <a:r>
              <a:rPr lang="es-ES" dirty="0"/>
              <a:t> dels </a:t>
            </a:r>
            <a:r>
              <a:rPr lang="es-ES" dirty="0" err="1"/>
              <a:t>animals</a:t>
            </a:r>
            <a:r>
              <a:rPr lang="es-ES" dirty="0"/>
              <a:t> i </a:t>
            </a:r>
            <a:r>
              <a:rPr lang="es-ES" dirty="0" err="1"/>
              <a:t>responsabilitat</a:t>
            </a:r>
            <a:r>
              <a:rPr lang="es-ES" dirty="0"/>
              <a:t> jurídica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sz="4000" dirty="0"/>
              <a:t>M. dels </a:t>
            </a:r>
            <a:r>
              <a:rPr lang="es-ES" sz="4000" dirty="0" err="1"/>
              <a:t>Angels</a:t>
            </a:r>
            <a:r>
              <a:rPr lang="es-ES" sz="4000" dirty="0"/>
              <a:t> Calvo Torras.</a:t>
            </a:r>
            <a:br>
              <a:rPr lang="es-ES" sz="4000" dirty="0"/>
            </a:br>
            <a:r>
              <a:rPr lang="es-ES" sz="4000" dirty="0"/>
              <a:t>Presidenta de </a:t>
            </a:r>
            <a:r>
              <a:rPr lang="es-ES" sz="4000" dirty="0" err="1"/>
              <a:t>l'Acadèmia</a:t>
            </a:r>
            <a:r>
              <a:rPr lang="es-ES" sz="4000" dirty="0"/>
              <a:t> de </a:t>
            </a:r>
            <a:r>
              <a:rPr lang="es-ES" sz="4000" dirty="0" err="1"/>
              <a:t>Ciències</a:t>
            </a:r>
            <a:r>
              <a:rPr lang="es-ES" sz="4000" dirty="0"/>
              <a:t> </a:t>
            </a:r>
            <a:r>
              <a:rPr lang="es-ES" sz="4000" dirty="0" err="1"/>
              <a:t>Veterinàries</a:t>
            </a:r>
            <a:br>
              <a:rPr lang="es-ES" sz="4000" dirty="0"/>
            </a:br>
            <a:r>
              <a:rPr lang="es-ES" sz="4000" dirty="0"/>
              <a:t> de Catalunya</a:t>
            </a:r>
            <a:br>
              <a:rPr lang="es-ES" dirty="0"/>
            </a:br>
            <a:endParaRPr lang="es-ES" dirty="0"/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8B834CF6-1A72-61B9-B18B-A72659ED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45" y="5470561"/>
            <a:ext cx="819150" cy="1190625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63E6699-C808-30D9-257D-6842E0B1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5" y="2918637"/>
            <a:ext cx="2700762" cy="18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39F5D11A-0BFD-6DC8-1DB9-223A121D5BFD}"/>
              </a:ext>
            </a:extLst>
          </p:cNvPr>
          <p:cNvSpPr txBox="1"/>
          <p:nvPr/>
        </p:nvSpPr>
        <p:spPr>
          <a:xfrm>
            <a:off x="978195" y="997486"/>
            <a:ext cx="10377377" cy="5116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PROPOSTES</a:t>
            </a:r>
            <a:endParaRPr lang="es-E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Augmentar la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transparència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llicència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autorització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precissin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experimentació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Potenciar el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desenvolupament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mètodes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alternatius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Promoure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formación continuada per garantir el </a:t>
            </a: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compliment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rigorós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les </a:t>
            </a: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lleis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benestar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lang="es-E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39E1190-3307-1B01-7372-EC79C7F3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CONCLUSIONS</a:t>
            </a:r>
            <a:endParaRPr lang="es-E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B008082-717F-8953-9616-24FFB4FF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sz="3600" dirty="0"/>
              <a:t>La </a:t>
            </a:r>
            <a:r>
              <a:rPr lang="es-ES" sz="3600" dirty="0" err="1"/>
              <a:t>protecció</a:t>
            </a:r>
            <a:r>
              <a:rPr lang="es-ES" sz="3600" dirty="0"/>
              <a:t> dels </a:t>
            </a:r>
            <a:r>
              <a:rPr lang="es-ES" sz="3600" dirty="0" err="1"/>
              <a:t>drets</a:t>
            </a:r>
            <a:r>
              <a:rPr lang="es-ES" sz="3600" dirty="0"/>
              <a:t> dels </a:t>
            </a:r>
            <a:r>
              <a:rPr lang="es-ES" sz="3600" dirty="0" err="1"/>
              <a:t>animals</a:t>
            </a:r>
            <a:r>
              <a:rPr lang="es-ES" sz="3600" dirty="0"/>
              <a:t> en la recerca científica </a:t>
            </a:r>
            <a:r>
              <a:rPr lang="es-ES" sz="3600" dirty="0" err="1"/>
              <a:t>és</a:t>
            </a:r>
            <a:r>
              <a:rPr lang="es-ES" sz="3600" dirty="0"/>
              <a:t> un repte legal, </a:t>
            </a:r>
            <a:r>
              <a:rPr lang="es-ES" sz="3600" dirty="0" err="1"/>
              <a:t>ètic</a:t>
            </a:r>
            <a:r>
              <a:rPr lang="es-ES" sz="3600" dirty="0"/>
              <a:t> i </a:t>
            </a:r>
            <a:r>
              <a:rPr lang="es-ES" sz="3600" dirty="0" err="1"/>
              <a:t>científic</a:t>
            </a:r>
            <a:r>
              <a:rPr lang="es-ES" sz="3600" dirty="0"/>
              <a:t>.</a:t>
            </a:r>
          </a:p>
          <a:p>
            <a:pPr lvl="0"/>
            <a:r>
              <a:rPr lang="es-ES" sz="3600" dirty="0"/>
              <a:t> Cal investigar i fomentar noves </a:t>
            </a:r>
            <a:r>
              <a:rPr lang="es-ES" sz="3600" dirty="0" err="1"/>
              <a:t>solucions</a:t>
            </a:r>
            <a:r>
              <a:rPr lang="es-ES" sz="3600" dirty="0"/>
              <a:t> i </a:t>
            </a:r>
            <a:r>
              <a:rPr lang="es-ES" sz="3600" dirty="0" err="1"/>
              <a:t>avenços</a:t>
            </a:r>
            <a:r>
              <a:rPr lang="es-ES" sz="3600" dirty="0"/>
              <a:t> que </a:t>
            </a:r>
            <a:r>
              <a:rPr lang="es-ES" sz="3600" dirty="0" err="1"/>
              <a:t>permetin</a:t>
            </a:r>
            <a:r>
              <a:rPr lang="es-ES" sz="3600" dirty="0"/>
              <a:t> </a:t>
            </a:r>
            <a:r>
              <a:rPr lang="es-ES" sz="3600" dirty="0" err="1"/>
              <a:t>minimitzar</a:t>
            </a:r>
            <a:r>
              <a:rPr lang="es-ES" sz="3600" dirty="0"/>
              <a:t> la </a:t>
            </a:r>
            <a:r>
              <a:rPr lang="es-ES" sz="3600" dirty="0" err="1"/>
              <a:t>experimentació</a:t>
            </a:r>
            <a:r>
              <a:rPr lang="es-ES" sz="3600" dirty="0"/>
              <a:t> en </a:t>
            </a:r>
            <a:r>
              <a:rPr lang="es-ES" sz="3600" dirty="0" err="1"/>
              <a:t>animals</a:t>
            </a:r>
            <a:r>
              <a:rPr lang="es-ES" sz="3600" dirty="0"/>
              <a:t> </a:t>
            </a:r>
            <a:r>
              <a:rPr lang="es-ES" sz="3600" dirty="0" err="1"/>
              <a:t>sense</a:t>
            </a:r>
            <a:r>
              <a:rPr lang="es-ES" sz="3600" dirty="0"/>
              <a:t> que </a:t>
            </a:r>
            <a:r>
              <a:rPr lang="es-ES" sz="3600" dirty="0" err="1"/>
              <a:t>aixó</a:t>
            </a:r>
            <a:r>
              <a:rPr lang="es-ES" sz="3600" dirty="0"/>
              <a:t> </a:t>
            </a:r>
            <a:r>
              <a:rPr lang="es-ES" sz="3600" dirty="0" err="1"/>
              <a:t>impliqui</a:t>
            </a:r>
            <a:r>
              <a:rPr lang="es-ES" sz="3600" dirty="0"/>
              <a:t> un </a:t>
            </a:r>
            <a:r>
              <a:rPr lang="es-ES" sz="3600" dirty="0" err="1"/>
              <a:t>retard</a:t>
            </a:r>
            <a:r>
              <a:rPr lang="es-ES" sz="3600" dirty="0"/>
              <a:t> en </a:t>
            </a:r>
            <a:r>
              <a:rPr lang="es-ES" sz="3600" dirty="0" err="1"/>
              <a:t>els</a:t>
            </a:r>
            <a:r>
              <a:rPr lang="es-ES" sz="3600" dirty="0"/>
              <a:t> </a:t>
            </a:r>
            <a:r>
              <a:rPr lang="es-ES" sz="3600" dirty="0" err="1"/>
              <a:t>avenços</a:t>
            </a:r>
            <a:r>
              <a:rPr lang="es-ES" sz="3600" dirty="0"/>
              <a:t> </a:t>
            </a:r>
            <a:r>
              <a:rPr lang="es-ES" sz="3600" dirty="0" err="1"/>
              <a:t>científics</a:t>
            </a:r>
            <a:r>
              <a:rPr lang="es-ES" sz="3600" dirty="0"/>
              <a:t>.   </a:t>
            </a:r>
          </a:p>
          <a:p>
            <a:pPr lvl="0"/>
            <a:r>
              <a:rPr lang="es-ES" sz="3600" dirty="0"/>
              <a:t>La </a:t>
            </a:r>
            <a:r>
              <a:rPr lang="es-ES" sz="3600" dirty="0" err="1"/>
              <a:t>col·laboració</a:t>
            </a:r>
            <a:r>
              <a:rPr lang="es-ES" sz="3600" dirty="0"/>
              <a:t> entre </a:t>
            </a:r>
            <a:r>
              <a:rPr lang="es-ES" sz="3600" dirty="0" err="1"/>
              <a:t>veterinàris</a:t>
            </a:r>
            <a:r>
              <a:rPr lang="es-ES" sz="3600" dirty="0"/>
              <a:t> i </a:t>
            </a:r>
            <a:r>
              <a:rPr lang="es-ES" sz="3600" dirty="0" err="1"/>
              <a:t>advocats</a:t>
            </a:r>
            <a:r>
              <a:rPr lang="es-ES" sz="3600" dirty="0"/>
              <a:t> </a:t>
            </a:r>
            <a:r>
              <a:rPr lang="es-ES" sz="3600" dirty="0" err="1"/>
              <a:t>és</a:t>
            </a:r>
            <a:r>
              <a:rPr lang="es-ES" sz="3600" dirty="0"/>
              <a:t> </a:t>
            </a:r>
            <a:r>
              <a:rPr lang="es-ES" sz="3600" dirty="0" err="1"/>
              <a:t>fonamental</a:t>
            </a:r>
            <a:r>
              <a:rPr lang="es-ES" sz="3600" dirty="0"/>
              <a:t> per garantir que </a:t>
            </a:r>
            <a:r>
              <a:rPr lang="es-ES" sz="3600" dirty="0" err="1"/>
              <a:t>els</a:t>
            </a:r>
            <a:r>
              <a:rPr lang="es-ES" sz="3600" dirty="0"/>
              <a:t> </a:t>
            </a:r>
            <a:r>
              <a:rPr lang="es-ES" sz="3600" dirty="0" err="1"/>
              <a:t>animals</a:t>
            </a:r>
            <a:r>
              <a:rPr lang="es-ES" sz="3600" dirty="0"/>
              <a:t> </a:t>
            </a:r>
            <a:r>
              <a:rPr lang="es-ES" sz="3600" dirty="0" err="1"/>
              <a:t>rebin</a:t>
            </a:r>
            <a:r>
              <a:rPr lang="es-ES" sz="3600" dirty="0"/>
              <a:t> el tracte que es </a:t>
            </a:r>
            <a:r>
              <a:rPr lang="es-ES" sz="3600" dirty="0" err="1"/>
              <a:t>mereixen</a:t>
            </a:r>
            <a:r>
              <a:rPr lang="es-ES" sz="3600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95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4274D7A-98FE-9C2D-B07C-E957E203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67" y="30164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3600" b="1" i="1" dirty="0"/>
          </a:p>
          <a:p>
            <a:pPr marL="0" indent="0">
              <a:buNone/>
            </a:pPr>
            <a:r>
              <a:rPr lang="ca-ES" sz="3600" b="1" i="1" dirty="0"/>
              <a:t>MOLTES GRACIES PER LA SEVA AMABILITAT </a:t>
            </a:r>
            <a:endParaRPr lang="es-ES" sz="3600" b="1" i="1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4FFEB17A-7C0E-474E-20EE-FFE939D5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7" y="0"/>
            <a:ext cx="1981200" cy="29718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1FE44F08-835D-844A-DA2B-1CC3587FF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065" y="5663080"/>
            <a:ext cx="816935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21DDA-6630-2508-482C-84C61875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>
            <a:extLst>
              <a:ext uri="{FF2B5EF4-FFF2-40B4-BE49-F238E27FC236}">
                <a16:creationId xmlns:a16="http://schemas.microsoft.com/office/drawing/2014/main" id="{380C2C8D-AF9F-6CA0-C60F-8F44641E36C5}"/>
              </a:ext>
            </a:extLst>
          </p:cNvPr>
          <p:cNvSpPr txBox="1"/>
          <p:nvPr/>
        </p:nvSpPr>
        <p:spPr>
          <a:xfrm>
            <a:off x="489098" y="276447"/>
            <a:ext cx="11483162" cy="305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s-E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L'experimentació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animal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tema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polèmic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intersecció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la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ciència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l'ètica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el </a:t>
            </a:r>
            <a:r>
              <a:rPr lang="es-E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dret</a:t>
            </a:r>
            <a:r>
              <a:rPr lang="es-E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05D0B0A1-3A5A-A5FC-BFDC-DFCC1401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5" y="3545482"/>
            <a:ext cx="5401524" cy="3036071"/>
          </a:xfrm>
          <a:prstGeom prst="rect">
            <a:avLst/>
          </a:prstGeom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61A3794A-84EC-F709-AB3C-8E23D833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17" y="3019079"/>
            <a:ext cx="3322767" cy="33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BD1D9F0-E2DD-A7F3-A9C4-BAA96D33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80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Quin </a:t>
            </a:r>
            <a:r>
              <a:rPr lang="es-ES" b="1" dirty="0" err="1"/>
              <a:t>animals</a:t>
            </a:r>
            <a:r>
              <a:rPr lang="es-ES" b="1" dirty="0"/>
              <a:t> </a:t>
            </a:r>
            <a:r>
              <a:rPr lang="es-ES" b="1" dirty="0" err="1"/>
              <a:t>s'utilitzen</a:t>
            </a:r>
            <a:r>
              <a:rPr lang="es-ES" b="1" dirty="0"/>
              <a:t> en </a:t>
            </a:r>
            <a:r>
              <a:rPr lang="es-ES" b="1" dirty="0" err="1"/>
              <a:t>experiments</a:t>
            </a:r>
            <a:r>
              <a:rPr lang="es-ES" b="1" dirty="0"/>
              <a:t>?</a:t>
            </a:r>
            <a:endParaRPr lang="es-E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01DA640-ECAA-41E9-B4D8-F3645D81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82" y="1382233"/>
            <a:ext cx="11632018" cy="5295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/>
              <a:t>	                       </a:t>
            </a:r>
            <a:r>
              <a:rPr lang="es-ES" sz="3200" b="1" dirty="0" err="1"/>
              <a:t>Ús</a:t>
            </a:r>
            <a:r>
              <a:rPr lang="es-ES" sz="3200" b="1" dirty="0"/>
              <a:t> </a:t>
            </a:r>
            <a:r>
              <a:rPr lang="es-ES" sz="3200" b="1" dirty="0" err="1"/>
              <a:t>predominant</a:t>
            </a:r>
            <a:r>
              <a:rPr lang="es-ES" sz="3200" b="1" dirty="0"/>
              <a:t> en </a:t>
            </a:r>
            <a:r>
              <a:rPr lang="es-ES" sz="3200" b="1" dirty="0" err="1"/>
              <a:t>experiments</a:t>
            </a:r>
            <a:endParaRPr lang="es-ES" sz="3200" b="1" dirty="0"/>
          </a:p>
          <a:p>
            <a:pPr marL="2870200" indent="-2870200">
              <a:buNone/>
              <a:tabLst>
                <a:tab pos="2955925" algn="l"/>
              </a:tabLst>
            </a:pPr>
            <a:r>
              <a:rPr lang="es-ES" dirty="0" err="1"/>
              <a:t>Primats</a:t>
            </a:r>
            <a:r>
              <a:rPr lang="es-ES" dirty="0"/>
              <a:t>	VIH/SIDA, </a:t>
            </a:r>
            <a:r>
              <a:rPr lang="es-ES" dirty="0" err="1"/>
              <a:t>neurologia</a:t>
            </a:r>
            <a:r>
              <a:rPr lang="es-ES" dirty="0"/>
              <a:t>, </a:t>
            </a:r>
            <a:r>
              <a:rPr lang="es-ES" dirty="0" err="1"/>
              <a:t>tractament</a:t>
            </a:r>
            <a:r>
              <a:rPr lang="es-ES" dirty="0"/>
              <a:t> de </a:t>
            </a:r>
            <a:r>
              <a:rPr lang="es-ES" dirty="0" err="1"/>
              <a:t>malalties</a:t>
            </a:r>
            <a:r>
              <a:rPr lang="es-ES" dirty="0"/>
              <a:t>,                                      </a:t>
            </a:r>
            <a:r>
              <a:rPr lang="es-ES" dirty="0" err="1"/>
              <a:t>bioseguretat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Beagles</a:t>
            </a:r>
            <a:r>
              <a:rPr lang="es-ES" dirty="0"/>
              <a:t> (</a:t>
            </a:r>
            <a:r>
              <a:rPr lang="es-ES" dirty="0" err="1"/>
              <a:t>gossos</a:t>
            </a:r>
            <a:r>
              <a:rPr lang="es-ES" dirty="0"/>
              <a:t>)   </a:t>
            </a:r>
            <a:r>
              <a:rPr lang="es-ES" dirty="0" err="1"/>
              <a:t>Tòxicologia</a:t>
            </a:r>
            <a:r>
              <a:rPr lang="es-ES" dirty="0"/>
              <a:t>, </a:t>
            </a:r>
            <a:r>
              <a:rPr lang="es-ES" dirty="0" err="1"/>
              <a:t>farmacèutica</a:t>
            </a:r>
            <a:r>
              <a:rPr lang="es-ES" dirty="0"/>
              <a:t>, </a:t>
            </a:r>
            <a:r>
              <a:rPr lang="es-ES" dirty="0" err="1"/>
              <a:t>cosmètica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Gats</a:t>
            </a:r>
            <a:r>
              <a:rPr lang="es-ES" dirty="0"/>
              <a:t>                	 </a:t>
            </a:r>
            <a:r>
              <a:rPr lang="es-ES" dirty="0" err="1"/>
              <a:t>Neurobiologia</a:t>
            </a:r>
            <a:r>
              <a:rPr lang="es-ES" dirty="0"/>
              <a:t>, </a:t>
            </a:r>
            <a:r>
              <a:rPr lang="es-ES" dirty="0" err="1"/>
              <a:t>oncologia</a:t>
            </a:r>
            <a:r>
              <a:rPr lang="es-ES" dirty="0"/>
              <a:t>, </a:t>
            </a:r>
            <a:r>
              <a:rPr lang="es-ES" dirty="0" err="1"/>
              <a:t>immunologia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Porcs</a:t>
            </a:r>
            <a:r>
              <a:rPr lang="es-ES" dirty="0"/>
              <a:t>	                          </a:t>
            </a:r>
            <a:r>
              <a:rPr lang="es-ES" dirty="0" err="1"/>
              <a:t>Cardiologia</a:t>
            </a:r>
            <a:r>
              <a:rPr lang="es-ES" dirty="0"/>
              <a:t>, </a:t>
            </a:r>
            <a:r>
              <a:rPr lang="es-ES" dirty="0" err="1"/>
              <a:t>permeabilitat</a:t>
            </a:r>
            <a:r>
              <a:rPr lang="es-ES" dirty="0"/>
              <a:t> </a:t>
            </a:r>
            <a:r>
              <a:rPr lang="es-ES" dirty="0" err="1"/>
              <a:t>cutània</a:t>
            </a:r>
            <a:r>
              <a:rPr lang="es-ES" dirty="0"/>
              <a:t>,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fisiològics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Vaques, </a:t>
            </a:r>
            <a:r>
              <a:rPr lang="es-ES" dirty="0" err="1"/>
              <a:t>aus</a:t>
            </a:r>
            <a:r>
              <a:rPr lang="es-ES" dirty="0"/>
              <a:t>	</a:t>
            </a:r>
            <a:r>
              <a:rPr lang="es-ES" dirty="0" err="1"/>
              <a:t>Transplantaments</a:t>
            </a:r>
            <a:r>
              <a:rPr lang="es-ES" dirty="0"/>
              <a:t>, </a:t>
            </a:r>
            <a:r>
              <a:rPr lang="es-ES" dirty="0" err="1"/>
              <a:t>malalties</a:t>
            </a:r>
            <a:r>
              <a:rPr lang="es-ES" dirty="0"/>
              <a:t> </a:t>
            </a:r>
            <a:r>
              <a:rPr lang="es-ES" dirty="0" err="1"/>
              <a:t>metabòliques</a:t>
            </a:r>
            <a:r>
              <a:rPr lang="es-ES" dirty="0"/>
              <a:t>, recerca     </a:t>
            </a:r>
          </a:p>
          <a:p>
            <a:pPr marL="2786063" indent="0">
              <a:buNone/>
            </a:pPr>
            <a:r>
              <a:rPr lang="es-ES" dirty="0"/>
              <a:t>agrícola</a:t>
            </a:r>
          </a:p>
          <a:p>
            <a:pPr marL="0" indent="0">
              <a:buNone/>
            </a:pPr>
            <a:r>
              <a:rPr lang="es-ES" dirty="0" err="1"/>
              <a:t>Invertebrats</a:t>
            </a:r>
            <a:r>
              <a:rPr lang="es-ES" dirty="0"/>
              <a:t>	</a:t>
            </a:r>
            <a:r>
              <a:rPr lang="es-ES" dirty="0" err="1"/>
              <a:t>Estudis</a:t>
            </a:r>
            <a:r>
              <a:rPr lang="es-ES" dirty="0"/>
              <a:t> </a:t>
            </a:r>
            <a:r>
              <a:rPr lang="es-ES" dirty="0" err="1"/>
              <a:t>genètics</a:t>
            </a:r>
            <a:r>
              <a:rPr lang="es-ES" dirty="0"/>
              <a:t> </a:t>
            </a:r>
            <a:r>
              <a:rPr lang="es-ES" dirty="0" err="1"/>
              <a:t>bàsics</a:t>
            </a:r>
            <a:r>
              <a:rPr lang="es-ES" dirty="0"/>
              <a:t> i </a:t>
            </a:r>
            <a:r>
              <a:rPr lang="es-ES" dirty="0" err="1"/>
              <a:t>rapidíssims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Altres</a:t>
            </a:r>
            <a:r>
              <a:rPr lang="es-ES" dirty="0"/>
              <a:t> (armadillo)	Recerca de lepra, </a:t>
            </a:r>
            <a:r>
              <a:rPr lang="es-ES" dirty="0" err="1"/>
              <a:t>patologia</a:t>
            </a:r>
            <a:r>
              <a:rPr lang="es-ES" dirty="0"/>
              <a:t> infecciosa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3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B36F125-EA8B-0D41-8BFA-FE348F9D3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5" y="385744"/>
            <a:ext cx="11929730" cy="6086511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. </a:t>
            </a:r>
            <a:br>
              <a:rPr lang="es-ES" b="1" dirty="0"/>
            </a:br>
            <a:br>
              <a:rPr lang="es-ES" b="1" dirty="0"/>
            </a:br>
            <a:br>
              <a:rPr lang="es-ES" b="1" dirty="0"/>
            </a:br>
            <a:br>
              <a:rPr lang="es-ES" b="1" dirty="0"/>
            </a:br>
            <a:r>
              <a:rPr lang="es-ES" b="1" dirty="0"/>
              <a:t> </a:t>
            </a:r>
            <a:r>
              <a:rPr lang="es-ES" sz="4000" b="1" u="sng" dirty="0"/>
              <a:t>Les  3R e</a:t>
            </a:r>
            <a:r>
              <a:rPr lang="es-ES" sz="4000" u="sng" dirty="0"/>
              <a:t>n </a:t>
            </a:r>
            <a:r>
              <a:rPr lang="es-ES" sz="4000" u="sng" dirty="0" err="1"/>
              <a:t>experimentació</a:t>
            </a:r>
            <a:r>
              <a:rPr lang="es-ES" sz="4000" u="sng" dirty="0"/>
              <a:t> animal:</a:t>
            </a:r>
            <a:br>
              <a:rPr lang="es-ES" sz="4000" u="sng" dirty="0"/>
            </a:br>
            <a:r>
              <a:rPr lang="es-ES" sz="4000" dirty="0"/>
              <a:t> </a:t>
            </a:r>
            <a:br>
              <a:rPr lang="es-ES" sz="4000" dirty="0"/>
            </a:br>
            <a:r>
              <a:rPr lang="en-US" sz="4000" b="1" dirty="0" err="1">
                <a:solidFill>
                  <a:srgbClr val="FF0000"/>
                </a:solidFill>
              </a:rPr>
              <a:t>R</a:t>
            </a:r>
            <a:r>
              <a:rPr lang="en-US" sz="4000" b="1" dirty="0" err="1"/>
              <a:t>eemplaçament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 err="1"/>
              <a:t>Buscar</a:t>
            </a:r>
            <a:r>
              <a:rPr lang="en-US" sz="4000" dirty="0"/>
              <a:t> alternatives a </a:t>
            </a:r>
            <a:r>
              <a:rPr lang="en-US" sz="4000" dirty="0" err="1"/>
              <a:t>l'ús</a:t>
            </a:r>
            <a:r>
              <a:rPr lang="en-US" sz="4000" dirty="0"/>
              <a:t> </a:t>
            </a:r>
            <a:r>
              <a:rPr lang="en-US" sz="4000" dirty="0" err="1"/>
              <a:t>d'animals</a:t>
            </a:r>
            <a:r>
              <a:rPr lang="en-US" sz="4000" dirty="0"/>
              <a:t>.</a:t>
            </a:r>
            <a:br>
              <a:rPr lang="es-ES" sz="4000" dirty="0"/>
            </a:br>
            <a:r>
              <a:rPr lang="es-ES" sz="4000" b="1" dirty="0" err="1">
                <a:solidFill>
                  <a:srgbClr val="FF0000"/>
                </a:solidFill>
              </a:rPr>
              <a:t>R</a:t>
            </a:r>
            <a:r>
              <a:rPr lang="es-ES" sz="4000" b="1" dirty="0" err="1"/>
              <a:t>educció</a:t>
            </a:r>
            <a:r>
              <a:rPr lang="es-ES" sz="4000" dirty="0"/>
              <a:t>: </a:t>
            </a:r>
            <a:br>
              <a:rPr lang="es-ES" sz="4000" dirty="0"/>
            </a:br>
            <a:r>
              <a:rPr lang="es-ES" sz="4000" dirty="0" err="1"/>
              <a:t>Minimitzar</a:t>
            </a:r>
            <a:r>
              <a:rPr lang="es-ES" sz="4000" dirty="0"/>
              <a:t> el nombre </a:t>
            </a:r>
            <a:r>
              <a:rPr lang="es-ES" sz="4000" dirty="0" err="1"/>
              <a:t>d'animals</a:t>
            </a:r>
            <a:r>
              <a:rPr lang="es-ES" sz="4000" dirty="0"/>
              <a:t> </a:t>
            </a:r>
            <a:r>
              <a:rPr lang="es-ES" sz="4000" dirty="0" err="1"/>
              <a:t>utilitzats</a:t>
            </a:r>
            <a:r>
              <a:rPr lang="es-ES" sz="4000" dirty="0"/>
              <a:t>.</a:t>
            </a:r>
            <a:br>
              <a:rPr lang="es-ES" sz="4000" dirty="0"/>
            </a:br>
            <a:r>
              <a:rPr lang="es-ES" sz="4000" b="1" dirty="0" err="1">
                <a:solidFill>
                  <a:srgbClr val="FF0000"/>
                </a:solidFill>
              </a:rPr>
              <a:t>R</a:t>
            </a:r>
            <a:r>
              <a:rPr lang="es-ES" sz="4000" b="1" dirty="0" err="1"/>
              <a:t>efinament</a:t>
            </a:r>
            <a:r>
              <a:rPr lang="es-ES" sz="4000" dirty="0"/>
              <a:t>: </a:t>
            </a:r>
            <a:br>
              <a:rPr lang="es-ES" sz="4000" dirty="0"/>
            </a:br>
            <a:r>
              <a:rPr lang="es-ES" sz="4000" dirty="0" err="1"/>
              <a:t>Millorar</a:t>
            </a:r>
            <a:r>
              <a:rPr lang="es-ES" sz="4000" dirty="0"/>
              <a:t> les </a:t>
            </a:r>
            <a:r>
              <a:rPr lang="es-ES" sz="4000" dirty="0" err="1"/>
              <a:t>tècniques</a:t>
            </a:r>
            <a:r>
              <a:rPr lang="es-ES" sz="4000" dirty="0"/>
              <a:t> per </a:t>
            </a:r>
            <a:r>
              <a:rPr lang="es-ES" sz="4000" dirty="0" err="1"/>
              <a:t>reduir</a:t>
            </a:r>
            <a:r>
              <a:rPr lang="es-ES" sz="4000" dirty="0"/>
              <a:t> el </a:t>
            </a:r>
            <a:r>
              <a:rPr lang="es-ES" sz="4000" dirty="0" err="1"/>
              <a:t>patiment</a:t>
            </a:r>
            <a:r>
              <a:rPr lang="es-ES" dirty="0"/>
              <a:t>.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19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D42AD95-F769-B2FD-CBB0-C4851EB5E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3900" dirty="0"/>
              <a:t>La </a:t>
            </a:r>
            <a:r>
              <a:rPr lang="es-ES" sz="3900" dirty="0" err="1"/>
              <a:t>ciència</a:t>
            </a:r>
            <a:r>
              <a:rPr lang="es-ES" sz="3900" dirty="0"/>
              <a:t> </a:t>
            </a:r>
            <a:r>
              <a:rPr lang="es-ES" sz="3900" dirty="0" err="1"/>
              <a:t>necessita</a:t>
            </a:r>
            <a:r>
              <a:rPr lang="es-ES" sz="3900" dirty="0"/>
              <a:t> </a:t>
            </a:r>
            <a:r>
              <a:rPr lang="es-ES" sz="3900" dirty="0" err="1"/>
              <a:t>resultats</a:t>
            </a:r>
            <a:r>
              <a:rPr lang="es-ES" sz="3900" dirty="0"/>
              <a:t> precisos, </a:t>
            </a:r>
            <a:r>
              <a:rPr lang="es-ES" sz="3900" dirty="0" err="1"/>
              <a:t>però</a:t>
            </a:r>
            <a:r>
              <a:rPr lang="es-ES" sz="3900" dirty="0"/>
              <a:t> </a:t>
            </a:r>
            <a:r>
              <a:rPr lang="es-ES" sz="3900" dirty="0" err="1"/>
              <a:t>això</a:t>
            </a:r>
            <a:r>
              <a:rPr lang="es-ES" sz="3900" dirty="0"/>
              <a:t> </a:t>
            </a:r>
            <a:r>
              <a:rPr lang="es-ES" sz="3900" dirty="0" err="1"/>
              <a:t>pot</a:t>
            </a:r>
            <a:r>
              <a:rPr lang="es-ES" sz="3900" dirty="0"/>
              <a:t> implicar </a:t>
            </a:r>
            <a:r>
              <a:rPr lang="es-ES" sz="3900" dirty="0" err="1"/>
              <a:t>sacrifici</a:t>
            </a:r>
            <a:r>
              <a:rPr lang="es-ES" sz="3900" dirty="0"/>
              <a:t> o </a:t>
            </a:r>
            <a:r>
              <a:rPr lang="es-ES" sz="3900" dirty="0" err="1"/>
              <a:t>malformació</a:t>
            </a:r>
            <a:r>
              <a:rPr lang="es-ES" sz="3900" dirty="0"/>
              <a:t> dels </a:t>
            </a:r>
            <a:r>
              <a:rPr lang="es-ES" sz="3900" dirty="0" err="1"/>
              <a:t>animals</a:t>
            </a:r>
            <a:r>
              <a:rPr lang="es-ES" sz="3900" dirty="0"/>
              <a:t>.</a:t>
            </a:r>
          </a:p>
          <a:p>
            <a:pPr lvl="0"/>
            <a:endParaRPr lang="es-ES" sz="3900" dirty="0"/>
          </a:p>
          <a:p>
            <a:pPr lvl="0"/>
            <a:r>
              <a:rPr lang="es-ES" sz="3900" dirty="0" err="1"/>
              <a:t>L’ética</a:t>
            </a:r>
            <a:r>
              <a:rPr lang="es-ES" sz="3900" dirty="0"/>
              <a:t> entra en </a:t>
            </a:r>
            <a:r>
              <a:rPr lang="es-ES" sz="3900" dirty="0" err="1"/>
              <a:t>conflicate</a:t>
            </a:r>
            <a:r>
              <a:rPr lang="es-ES" sz="3900" dirty="0"/>
              <a:t> </a:t>
            </a:r>
            <a:r>
              <a:rPr lang="es-ES" sz="3900" dirty="0" err="1"/>
              <a:t>amb</a:t>
            </a:r>
            <a:r>
              <a:rPr lang="es-ES" sz="3900" dirty="0"/>
              <a:t> la recerca científica.</a:t>
            </a:r>
          </a:p>
          <a:p>
            <a:pPr lvl="0"/>
            <a:endParaRPr lang="es-ES" sz="3900" dirty="0"/>
          </a:p>
          <a:p>
            <a:pPr lvl="0"/>
            <a:r>
              <a:rPr lang="es-ES" sz="3900" dirty="0"/>
              <a:t>Crea un dilema sobre si </a:t>
            </a:r>
            <a:r>
              <a:rPr lang="es-ES" sz="3900" dirty="0" err="1"/>
              <a:t>els</a:t>
            </a:r>
            <a:r>
              <a:rPr lang="es-ES" sz="3900" dirty="0"/>
              <a:t> </a:t>
            </a:r>
            <a:r>
              <a:rPr lang="es-ES" sz="3900" dirty="0" err="1"/>
              <a:t>beneficis</a:t>
            </a:r>
            <a:r>
              <a:rPr lang="es-ES" sz="3900" dirty="0"/>
              <a:t> per a la </a:t>
            </a:r>
            <a:r>
              <a:rPr lang="es-ES" sz="3900" dirty="0" err="1"/>
              <a:t>salut</a:t>
            </a:r>
            <a:r>
              <a:rPr lang="es-ES" sz="3900" dirty="0"/>
              <a:t> humana i el </a:t>
            </a:r>
            <a:r>
              <a:rPr lang="es-ES" sz="3900" dirty="0" err="1"/>
              <a:t>progrés</a:t>
            </a:r>
            <a:r>
              <a:rPr lang="es-ES" sz="3900" dirty="0"/>
              <a:t> </a:t>
            </a:r>
            <a:r>
              <a:rPr lang="es-ES" sz="3900" dirty="0" err="1"/>
              <a:t>científic</a:t>
            </a:r>
            <a:r>
              <a:rPr lang="es-ES" sz="3900" dirty="0"/>
              <a:t> justifiquen </a:t>
            </a:r>
            <a:r>
              <a:rPr lang="es-ES" sz="3900" dirty="0" err="1"/>
              <a:t>els</a:t>
            </a:r>
            <a:r>
              <a:rPr lang="es-ES" sz="3900" dirty="0"/>
              <a:t> </a:t>
            </a:r>
            <a:r>
              <a:rPr lang="es-ES" sz="3900" dirty="0" err="1"/>
              <a:t>danys</a:t>
            </a:r>
            <a:r>
              <a:rPr lang="es-ES" sz="3900" dirty="0"/>
              <a:t> </a:t>
            </a:r>
            <a:r>
              <a:rPr lang="es-ES" sz="3900" dirty="0" err="1"/>
              <a:t>causats</a:t>
            </a:r>
            <a:r>
              <a:rPr lang="es-ES" sz="3900" dirty="0"/>
              <a:t> </a:t>
            </a:r>
            <a:r>
              <a:rPr lang="es-ES" sz="3900" dirty="0" err="1"/>
              <a:t>als</a:t>
            </a:r>
            <a:r>
              <a:rPr lang="es-ES" sz="3900" dirty="0"/>
              <a:t> </a:t>
            </a:r>
            <a:r>
              <a:rPr lang="es-ES" sz="3900" dirty="0" err="1"/>
              <a:t>anmals</a:t>
            </a:r>
            <a:r>
              <a:rPr lang="es-ES" sz="3900" dirty="0"/>
              <a:t>.</a:t>
            </a:r>
          </a:p>
          <a:p>
            <a:pPr lvl="0"/>
            <a:endParaRPr lang="es-ES" sz="3900" dirty="0"/>
          </a:p>
          <a:p>
            <a:pPr lvl="0"/>
            <a:endParaRPr lang="es-ES" sz="3600" dirty="0"/>
          </a:p>
          <a:p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0B4C0-49A2-1D22-EC27-DF63474B5DD2}"/>
              </a:ext>
            </a:extLst>
          </p:cNvPr>
          <p:cNvSpPr/>
          <p:nvPr/>
        </p:nvSpPr>
        <p:spPr>
          <a:xfrm>
            <a:off x="2147777" y="255181"/>
            <a:ext cx="8102009" cy="1041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6357938" algn="l"/>
              </a:tabLst>
            </a:pPr>
            <a:r>
              <a:rPr lang="ca-ES" sz="3600" b="1" dirty="0"/>
              <a:t>QÜESTIONS ÈTIQUES I CONTROVERSIES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8995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354FB43-9A7E-9E43-2AA2-E0D281AF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8" y="783635"/>
            <a:ext cx="11346711" cy="4351338"/>
          </a:xfrm>
        </p:spPr>
        <p:txBody>
          <a:bodyPr>
            <a:normAutofit/>
          </a:bodyPr>
          <a:lstStyle/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r>
              <a:rPr lang="es-ES" sz="3600" dirty="0" err="1"/>
              <a:t>És</a:t>
            </a:r>
            <a:r>
              <a:rPr lang="es-ES" sz="3600" dirty="0"/>
              <a:t> </a:t>
            </a:r>
            <a:r>
              <a:rPr lang="es-ES" sz="3600" dirty="0" err="1"/>
              <a:t>essencial</a:t>
            </a:r>
            <a:r>
              <a:rPr lang="es-ES" sz="3600" dirty="0"/>
              <a:t> </a:t>
            </a:r>
            <a:r>
              <a:rPr lang="es-ES" sz="3600" dirty="0" err="1"/>
              <a:t>trobar</a:t>
            </a:r>
            <a:r>
              <a:rPr lang="es-ES" sz="3600" dirty="0"/>
              <a:t> un </a:t>
            </a:r>
            <a:r>
              <a:rPr lang="es-ES" sz="3600" dirty="0" err="1"/>
              <a:t>equilibri</a:t>
            </a:r>
            <a:r>
              <a:rPr lang="es-ES" sz="3600" dirty="0"/>
              <a:t> entre </a:t>
            </a:r>
            <a:r>
              <a:rPr lang="es-ES" sz="3600" dirty="0" err="1"/>
              <a:t>avenços</a:t>
            </a:r>
            <a:r>
              <a:rPr lang="es-ES" sz="3600" dirty="0"/>
              <a:t> </a:t>
            </a:r>
            <a:r>
              <a:rPr lang="es-ES" sz="3600" dirty="0" err="1"/>
              <a:t>científics</a:t>
            </a:r>
            <a:r>
              <a:rPr lang="es-ES" sz="3600" dirty="0"/>
              <a:t> i el respecte </a:t>
            </a:r>
            <a:r>
              <a:rPr lang="es-ES" sz="3600" dirty="0" err="1"/>
              <a:t>pels</a:t>
            </a:r>
            <a:r>
              <a:rPr lang="es-ES" sz="3600" dirty="0"/>
              <a:t> </a:t>
            </a:r>
            <a:r>
              <a:rPr lang="es-ES" sz="3600" dirty="0" err="1"/>
              <a:t>drets</a:t>
            </a:r>
            <a:r>
              <a:rPr lang="es-ES" sz="3600" dirty="0"/>
              <a:t> dels </a:t>
            </a:r>
            <a:r>
              <a:rPr lang="es-ES" sz="3600" dirty="0" err="1"/>
              <a:t>animals</a:t>
            </a:r>
            <a:r>
              <a:rPr lang="es-ES" sz="3600" dirty="0"/>
              <a:t>.</a:t>
            </a:r>
          </a:p>
          <a:p>
            <a:pPr lvl="0"/>
            <a:endParaRPr lang="es-ES" sz="3600" dirty="0"/>
          </a:p>
          <a:p>
            <a:pPr lvl="0"/>
            <a:r>
              <a:rPr lang="es-ES" sz="3600" dirty="0"/>
              <a:t>Cal recordar que </a:t>
            </a:r>
            <a:r>
              <a:rPr lang="es-ES" sz="3600" dirty="0" err="1"/>
              <a:t>com</a:t>
            </a:r>
            <a:r>
              <a:rPr lang="es-ES" sz="3600" dirty="0"/>
              <a:t> </a:t>
            </a:r>
            <a:r>
              <a:rPr lang="es-ES" sz="3600" dirty="0" err="1"/>
              <a:t>reconeix</a:t>
            </a:r>
            <a:r>
              <a:rPr lang="es-ES" sz="3600" dirty="0"/>
              <a:t> la </a:t>
            </a:r>
            <a:r>
              <a:rPr lang="es-ES" sz="3600" dirty="0" err="1"/>
              <a:t>Llei</a:t>
            </a:r>
            <a:r>
              <a:rPr lang="es-ES" sz="3600" dirty="0"/>
              <a:t>, </a:t>
            </a:r>
            <a:r>
              <a:rPr lang="es-ES" sz="3600" dirty="0" err="1"/>
              <a:t>els</a:t>
            </a:r>
            <a:r>
              <a:rPr lang="es-ES" sz="3600" dirty="0"/>
              <a:t> </a:t>
            </a:r>
            <a:r>
              <a:rPr lang="es-ES" sz="3600" dirty="0" err="1"/>
              <a:t>animals</a:t>
            </a:r>
            <a:r>
              <a:rPr lang="es-ES" sz="3600" dirty="0"/>
              <a:t> no </a:t>
            </a:r>
            <a:r>
              <a:rPr lang="es-ES" sz="3600" dirty="0" err="1"/>
              <a:t>nomès</a:t>
            </a:r>
            <a:r>
              <a:rPr lang="es-ES" sz="3600" dirty="0"/>
              <a:t> son </a:t>
            </a:r>
            <a:r>
              <a:rPr lang="es-ES" sz="3600" dirty="0" err="1"/>
              <a:t>objectes</a:t>
            </a:r>
            <a:r>
              <a:rPr lang="es-ES" sz="3600" dirty="0"/>
              <a:t> de recerca son </a:t>
            </a:r>
            <a:r>
              <a:rPr lang="es-ES" sz="3600" dirty="0" err="1"/>
              <a:t>éssers</a:t>
            </a:r>
            <a:r>
              <a:rPr lang="es-ES" sz="3600" dirty="0"/>
              <a:t> que </a:t>
            </a:r>
            <a:r>
              <a:rPr lang="es-ES" sz="3600" dirty="0" err="1"/>
              <a:t>mereixen</a:t>
            </a:r>
            <a:r>
              <a:rPr lang="es-ES" sz="3600" dirty="0"/>
              <a:t> respecta i </a:t>
            </a:r>
            <a:r>
              <a:rPr lang="es-ES" sz="3600" dirty="0" err="1"/>
              <a:t>consideració</a:t>
            </a:r>
            <a:r>
              <a:rPr lang="es-E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65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3B5AE99-8259-4B50-789C-2FB9A458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POSSIBLES ALTERNATIVES</a:t>
            </a:r>
            <a:endParaRPr lang="es-E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84DA342-10FC-6CA1-F987-7457A57C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3600" dirty="0"/>
              <a:t> Models computacionals</a:t>
            </a:r>
          </a:p>
          <a:p>
            <a:r>
              <a:rPr lang="ca-ES" sz="3600" dirty="0"/>
              <a:t>Cultius </a:t>
            </a:r>
            <a:r>
              <a:rPr lang="ca-ES" sz="3600" dirty="0" err="1"/>
              <a:t>cel.lulars</a:t>
            </a:r>
            <a:r>
              <a:rPr lang="ca-ES" sz="3600" dirty="0"/>
              <a:t> </a:t>
            </a:r>
            <a:r>
              <a:rPr lang="ca-ES" sz="3600" i="1" dirty="0"/>
              <a:t>in vitro</a:t>
            </a:r>
          </a:p>
          <a:p>
            <a:endParaRPr lang="ca-ES" sz="3600" i="1" dirty="0"/>
          </a:p>
          <a:p>
            <a:endParaRPr lang="ca-ES" sz="3600" i="1" dirty="0"/>
          </a:p>
          <a:p>
            <a:endParaRPr lang="ca-ES" sz="3600" i="1" dirty="0"/>
          </a:p>
          <a:p>
            <a:r>
              <a:rPr lang="ca-ES" sz="3600" dirty="0"/>
              <a:t>Permeten reduir l’experimentació amb essers vius sense que impliqui frenar la innovació científica</a:t>
            </a:r>
            <a:endParaRPr lang="es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1E6E3FC-346B-9A81-9C2C-39254A9A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62" y="3105988"/>
            <a:ext cx="2956373" cy="165556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E7F7B09-2AC5-EBC8-9111-1910A30C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215" y="1291042"/>
            <a:ext cx="2904239" cy="16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6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5AC203D-B91C-C1C7-1099-9CAD0BFD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/>
              <a:t>PAPER DELS ADVOCATS EN LA PROTECCIÓ DELS ANIMALS</a:t>
            </a:r>
            <a:endParaRPr lang="es-ES" b="1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18DE857-6DCC-E9A5-6598-810146DC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a-ES" sz="3600" dirty="0"/>
              <a:t> Paper actiu i  fonamental com a promotors de la evolució de les lleis per adaptar-les als nous reptes socials i científics.</a:t>
            </a:r>
          </a:p>
          <a:p>
            <a:r>
              <a:rPr lang="ca-ES" sz="3600" dirty="0"/>
              <a:t>Els coneixements dels drets dels animals i la seva aplicació als tribunals es clau per aconseguir canvis reals en la legislació.</a:t>
            </a:r>
          </a:p>
          <a:p>
            <a:r>
              <a:rPr lang="ca-ES" sz="3600" dirty="0"/>
              <a:t>Poden contribuir a l’adopció de noves lleis o a la millora de les existents.</a:t>
            </a:r>
          </a:p>
          <a:p>
            <a:pPr marL="0" indent="0">
              <a:buNone/>
            </a:pPr>
            <a:r>
              <a:rPr lang="ca-ES" sz="3600" dirty="0"/>
              <a:t> 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9111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05C466-6445-454E-218E-7C96BCBD4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1825625"/>
            <a:ext cx="11695814" cy="48303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a-ES" dirty="0"/>
              <a:t> </a:t>
            </a:r>
            <a:r>
              <a:rPr lang="ca-ES" sz="3900" dirty="0"/>
              <a:t>EEUU i Regne Unit, permeten una major flexibilitat. </a:t>
            </a:r>
          </a:p>
          <a:p>
            <a:pPr lvl="0"/>
            <a:r>
              <a:rPr lang="ca-ES" sz="3900" dirty="0"/>
              <a:t>Suècia i Suïssa son molt estrictes i prioritzen la recerca en alternatives a l’experimentació amb animals,</a:t>
            </a:r>
          </a:p>
          <a:p>
            <a:pPr lvl="0"/>
            <a:r>
              <a:rPr lang="ca-ES" sz="3900" dirty="0"/>
              <a:t>A l’Índia està prohibida l’experimentació amb animals per avaluar cosmètics.</a:t>
            </a:r>
          </a:p>
          <a:p>
            <a:pPr lvl="0"/>
            <a:r>
              <a:rPr lang="ca-ES" sz="3900" dirty="0"/>
              <a:t>A Xina, a pesar de la llei sobre benestar animal no </a:t>
            </a:r>
          </a:p>
          <a:p>
            <a:pPr marL="0" lvl="0" indent="0">
              <a:buNone/>
            </a:pPr>
            <a:r>
              <a:rPr lang="ca-ES" sz="3900" dirty="0"/>
              <a:t>   tenen un control ni una supervisió efectiva sobre    </a:t>
            </a:r>
          </a:p>
          <a:p>
            <a:pPr marL="0" lvl="0" indent="0">
              <a:buNone/>
            </a:pPr>
            <a:r>
              <a:rPr lang="ca-ES" sz="3900" dirty="0"/>
              <a:t>   experimentació animal.</a:t>
            </a:r>
          </a:p>
          <a:p>
            <a:pPr marL="0" lvl="0" indent="0">
              <a:buNone/>
            </a:pPr>
            <a:r>
              <a:rPr lang="ca-ES" sz="3900" dirty="0"/>
              <a:t>  </a:t>
            </a:r>
            <a:endParaRPr lang="es-ES" sz="3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5CB66F-88FA-A328-18DC-FF3E4E57E566}"/>
              </a:ext>
            </a:extLst>
          </p:cNvPr>
          <p:cNvSpPr/>
          <p:nvPr/>
        </p:nvSpPr>
        <p:spPr>
          <a:xfrm>
            <a:off x="1850065" y="425302"/>
            <a:ext cx="8506047" cy="956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SITUACIÓ A PAÏSOS NO COMUNITARIS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634413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551</Words>
  <Application>Microsoft Office PowerPoint</Application>
  <PresentationFormat>Pantalla panoràmica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Wingdings</vt:lpstr>
      <vt:lpstr>Tema de l'Office</vt:lpstr>
      <vt:lpstr> L'Experimentació amb animals: Drets dels animals i responsabilitat jurídica   M. dels Angels Calvo Torras. Presidenta de l'Acadèmia de Ciències Veterinàries  de Catalunya </vt:lpstr>
      <vt:lpstr>Presentació del PowerPoint</vt:lpstr>
      <vt:lpstr>Quin animals s'utilitzen en experiments?</vt:lpstr>
      <vt:lpstr>.      Les  3R en experimentació animal:   Reemplaçament:  Buscar alternatives a l'ús d'animals. Reducció:  Minimitzar el nombre d'animals utilitzats. Refinament:  Millorar les tècniques per reduir el patiment. </vt:lpstr>
      <vt:lpstr>Presentació del PowerPoint</vt:lpstr>
      <vt:lpstr>Presentació del PowerPoint</vt:lpstr>
      <vt:lpstr>POSSIBLES ALTERNATIVES</vt:lpstr>
      <vt:lpstr>PAPER DELS ADVOCATS EN LA PROTECCIÓ DELS ANIMALS</vt:lpstr>
      <vt:lpstr>Presentació del PowerPoint</vt:lpstr>
      <vt:lpstr>Presentació del PowerPoint</vt:lpstr>
      <vt:lpstr>CONCLUSIONS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dels Àngels Calvo Torras</dc:creator>
  <cp:lastModifiedBy>Maria dels Àngels Calvo Torras</cp:lastModifiedBy>
  <cp:revision>4</cp:revision>
  <cp:lastPrinted>2025-08-29T18:03:09Z</cp:lastPrinted>
  <dcterms:created xsi:type="dcterms:W3CDTF">2025-08-29T11:24:07Z</dcterms:created>
  <dcterms:modified xsi:type="dcterms:W3CDTF">2025-10-21T07:13:25Z</dcterms:modified>
</cp:coreProperties>
</file>