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8288000" cy="10287000"/>
  <p:notesSz cx="6858000" cy="9144000"/>
  <p:defaultTextStyle>
    <a:lvl1pPr defTabSz="457200">
      <a:defRPr>
        <a:latin typeface="Calibri"/>
        <a:ea typeface="Calibri"/>
        <a:cs typeface="Calibri"/>
        <a:sym typeface="Calibri"/>
      </a:defRPr>
    </a:lvl1pPr>
    <a:lvl2pPr indent="457200" defTabSz="457200">
      <a:defRPr>
        <a:latin typeface="Calibri"/>
        <a:ea typeface="Calibri"/>
        <a:cs typeface="Calibri"/>
        <a:sym typeface="Calibri"/>
      </a:defRPr>
    </a:lvl2pPr>
    <a:lvl3pPr indent="914400" defTabSz="457200">
      <a:defRPr>
        <a:latin typeface="Calibri"/>
        <a:ea typeface="Calibri"/>
        <a:cs typeface="Calibri"/>
        <a:sym typeface="Calibri"/>
      </a:defRPr>
    </a:lvl3pPr>
    <a:lvl4pPr indent="1371600" defTabSz="457200">
      <a:defRPr>
        <a:latin typeface="Calibri"/>
        <a:ea typeface="Calibri"/>
        <a:cs typeface="Calibri"/>
        <a:sym typeface="Calibri"/>
      </a:defRPr>
    </a:lvl4pPr>
    <a:lvl5pPr indent="1828800" defTabSz="457200">
      <a:defRPr>
        <a:latin typeface="Calibri"/>
        <a:ea typeface="Calibri"/>
        <a:cs typeface="Calibri"/>
        <a:sym typeface="Calibri"/>
      </a:defRPr>
    </a:lvl5pPr>
    <a:lvl6pPr indent="2286000" defTabSz="457200">
      <a:defRPr>
        <a:latin typeface="Calibri"/>
        <a:ea typeface="Calibri"/>
        <a:cs typeface="Calibri"/>
        <a:sym typeface="Calibri"/>
      </a:defRPr>
    </a:lvl6pPr>
    <a:lvl7pPr indent="2743200" defTabSz="457200">
      <a:defRPr>
        <a:latin typeface="Calibri"/>
        <a:ea typeface="Calibri"/>
        <a:cs typeface="Calibri"/>
        <a:sym typeface="Calibri"/>
      </a:defRPr>
    </a:lvl7pPr>
    <a:lvl8pPr indent="3200400" defTabSz="457200">
      <a:defRPr>
        <a:latin typeface="Calibri"/>
        <a:ea typeface="Calibri"/>
        <a:cs typeface="Calibri"/>
        <a:sym typeface="Calibri"/>
      </a:defRPr>
    </a:lvl8pPr>
    <a:lvl9pPr indent="3657600" defTabSz="457200">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BE2F5"/>
          </a:solidFill>
        </a:fill>
      </a:tcStyle>
    </a:wholeTbl>
    <a:band2H>
      <a:tcTxStyle/>
      <a:tcStyle>
        <a:tcBdr/>
        <a:fill>
          <a:solidFill>
            <a:srgbClr val="E7F1FA"/>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CADE4"/>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CADE4"/>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CADE4"/>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BEAEC"/>
          </a:solidFill>
        </a:fill>
      </a:tcStyle>
    </a:wholeTbl>
    <a:band2H>
      <a:tcTxStyle/>
      <a:tcStyle>
        <a:tcBdr/>
        <a:fill>
          <a:solidFill>
            <a:srgbClr val="E7F5F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8C4CC"/>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8C4CC"/>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8C4CC"/>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E0DF"/>
          </a:solidFill>
        </a:fill>
      </a:tcStyle>
    </a:wholeTbl>
    <a:band2H>
      <a:tcTxStyle/>
      <a:tcStyle>
        <a:tcBdr/>
        <a:fill>
          <a:solidFill>
            <a:srgbClr val="EAF0E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2A39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2A39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2A39F"/>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CADE4"/>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1CADE4"/>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iapositiva de título">
    <p:spTree>
      <p:nvGrpSpPr>
        <p:cNvPr id="1" name=""/>
        <p:cNvGrpSpPr/>
        <p:nvPr/>
      </p:nvGrpSpPr>
      <p:grpSpPr>
        <a:xfrm>
          <a:off x="0" y="0"/>
          <a:ext cx="0" cy="0"/>
          <a:chOff x="0" y="0"/>
          <a:chExt cx="0" cy="0"/>
        </a:xfrm>
      </p:grpSpPr>
      <p:sp>
        <p:nvSpPr>
          <p:cNvPr id="9" name="Shape 9"/>
          <p:cNvSpPr/>
          <p:nvPr/>
        </p:nvSpPr>
        <p:spPr>
          <a:xfrm>
            <a:off x="2" y="9601200"/>
            <a:ext cx="18288001" cy="685800"/>
          </a:xfrm>
          <a:prstGeom prst="rect">
            <a:avLst/>
          </a:prstGeom>
          <a:solidFill>
            <a:srgbClr val="2683C6"/>
          </a:solidFill>
          <a:ln w="12700">
            <a:miter lim="400000"/>
          </a:ln>
        </p:spPr>
        <p:txBody>
          <a:bodyPr lIns="0" tIns="0" rIns="0" bIns="0"/>
          <a:lstStyle/>
          <a:p>
            <a:pPr lvl="0"/>
            <a:endParaRPr/>
          </a:p>
        </p:txBody>
      </p:sp>
      <p:sp>
        <p:nvSpPr>
          <p:cNvPr id="10" name="Shape 10"/>
          <p:cNvSpPr/>
          <p:nvPr/>
        </p:nvSpPr>
        <p:spPr>
          <a:xfrm>
            <a:off x="2" y="9501474"/>
            <a:ext cx="18288001" cy="99727"/>
          </a:xfrm>
          <a:prstGeom prst="rect">
            <a:avLst/>
          </a:prstGeom>
          <a:solidFill>
            <a:srgbClr val="1CADE4"/>
          </a:solidFill>
          <a:ln w="12700">
            <a:miter lim="400000"/>
          </a:ln>
        </p:spPr>
        <p:txBody>
          <a:bodyPr lIns="0" tIns="0" rIns="0" bIns="0"/>
          <a:lstStyle/>
          <a:p>
            <a:pPr lvl="0"/>
            <a:endParaRPr/>
          </a:p>
        </p:txBody>
      </p:sp>
      <p:sp>
        <p:nvSpPr>
          <p:cNvPr id="11" name="Shape 11"/>
          <p:cNvSpPr>
            <a:spLocks noGrp="1"/>
          </p:cNvSpPr>
          <p:nvPr>
            <p:ph type="title"/>
          </p:nvPr>
        </p:nvSpPr>
        <p:spPr>
          <a:xfrm>
            <a:off x="1645920" y="0"/>
            <a:ext cx="15087601" cy="6487669"/>
          </a:xfrm>
          <a:prstGeom prst="rect">
            <a:avLst/>
          </a:prstGeom>
        </p:spPr>
        <p:txBody>
          <a:bodyPr/>
          <a:lstStyle>
            <a:lvl1pPr>
              <a:defRPr sz="12000">
                <a:solidFill>
                  <a:srgbClr val="262626"/>
                </a:solidFill>
              </a:defRPr>
            </a:lvl1pPr>
          </a:lstStyle>
          <a:p>
            <a:pPr lvl="0">
              <a:defRPr sz="1800" spc="0">
                <a:solidFill>
                  <a:srgbClr val="000000"/>
                </a:solidFill>
              </a:defRPr>
            </a:pPr>
            <a:r>
              <a:rPr sz="12000" spc="-75">
                <a:solidFill>
                  <a:srgbClr val="262626"/>
                </a:solidFill>
              </a:rPr>
              <a:t>Texto del título</a:t>
            </a:r>
          </a:p>
        </p:txBody>
      </p:sp>
      <p:sp>
        <p:nvSpPr>
          <p:cNvPr id="12" name="Shape 12"/>
          <p:cNvSpPr>
            <a:spLocks noGrp="1"/>
          </p:cNvSpPr>
          <p:nvPr>
            <p:ph type="body" idx="1"/>
          </p:nvPr>
        </p:nvSpPr>
        <p:spPr>
          <a:xfrm>
            <a:off x="1650076" y="6683432"/>
            <a:ext cx="15087601" cy="3603568"/>
          </a:xfrm>
          <a:prstGeom prst="rect">
            <a:avLst/>
          </a:prstGeom>
        </p:spPr>
        <p:txBody>
          <a:bodyPr lIns="45719" tIns="45719" rIns="45719" bIns="45719"/>
          <a:lstStyle>
            <a:lvl1pPr marL="0" indent="0">
              <a:buClrTx/>
              <a:buSzTx/>
              <a:buFontTx/>
              <a:buNone/>
              <a:defRPr sz="3600" cap="all" spc="300">
                <a:solidFill>
                  <a:srgbClr val="344068"/>
                </a:solidFill>
                <a:latin typeface="Calibri Light"/>
                <a:ea typeface="Calibri Light"/>
                <a:cs typeface="Calibri Light"/>
                <a:sym typeface="Calibri Light"/>
              </a:defRPr>
            </a:lvl1pPr>
            <a:lvl2pPr marL="0" indent="685800">
              <a:buClrTx/>
              <a:buSzTx/>
              <a:buFontTx/>
              <a:buNone/>
              <a:defRPr sz="3600" cap="all" spc="300">
                <a:solidFill>
                  <a:srgbClr val="344068"/>
                </a:solidFill>
                <a:latin typeface="Calibri Light"/>
                <a:ea typeface="Calibri Light"/>
                <a:cs typeface="Calibri Light"/>
                <a:sym typeface="Calibri Light"/>
              </a:defRPr>
            </a:lvl2pPr>
            <a:lvl3pPr marL="0" indent="1371600">
              <a:buClrTx/>
              <a:buSzTx/>
              <a:buFontTx/>
              <a:buNone/>
              <a:defRPr sz="3600" cap="all" spc="300">
                <a:solidFill>
                  <a:srgbClr val="344068"/>
                </a:solidFill>
                <a:latin typeface="Calibri Light"/>
                <a:ea typeface="Calibri Light"/>
                <a:cs typeface="Calibri Light"/>
                <a:sym typeface="Calibri Light"/>
              </a:defRPr>
            </a:lvl3pPr>
            <a:lvl4pPr marL="0" indent="2057400">
              <a:buClrTx/>
              <a:buSzTx/>
              <a:buFontTx/>
              <a:buNone/>
              <a:defRPr sz="3600" cap="all" spc="300">
                <a:solidFill>
                  <a:srgbClr val="344068"/>
                </a:solidFill>
                <a:latin typeface="Calibri Light"/>
                <a:ea typeface="Calibri Light"/>
                <a:cs typeface="Calibri Light"/>
                <a:sym typeface="Calibri Light"/>
              </a:defRPr>
            </a:lvl4pPr>
            <a:lvl5pPr marL="0" indent="2743200">
              <a:buClrTx/>
              <a:buSzTx/>
              <a:buFontTx/>
              <a:buNone/>
              <a:defRPr sz="3600" cap="all" spc="300">
                <a:solidFill>
                  <a:srgbClr val="344068"/>
                </a:solidFill>
                <a:latin typeface="Calibri Light"/>
                <a:ea typeface="Calibri Light"/>
                <a:cs typeface="Calibri Light"/>
                <a:sym typeface="Calibri Light"/>
              </a:defRPr>
            </a:lvl5pPr>
          </a:lstStyle>
          <a:p>
            <a:pPr lvl="0">
              <a:defRPr sz="1800" cap="none" spc="0">
                <a:solidFill>
                  <a:srgbClr val="000000"/>
                </a:solidFill>
              </a:defRPr>
            </a:pPr>
            <a:r>
              <a:rPr sz="3600" cap="all" spc="300">
                <a:solidFill>
                  <a:srgbClr val="344068"/>
                </a:solidFill>
              </a:rPr>
              <a:t>Nivel de texto 1</a:t>
            </a:r>
          </a:p>
          <a:p>
            <a:pPr lvl="1">
              <a:defRPr sz="1800" cap="none" spc="0">
                <a:solidFill>
                  <a:srgbClr val="000000"/>
                </a:solidFill>
              </a:defRPr>
            </a:pPr>
            <a:r>
              <a:rPr sz="3600" cap="all" spc="300">
                <a:solidFill>
                  <a:srgbClr val="344068"/>
                </a:solidFill>
              </a:rPr>
              <a:t>Nivel de texto 2</a:t>
            </a:r>
          </a:p>
          <a:p>
            <a:pPr lvl="2">
              <a:defRPr sz="1800" cap="none" spc="0">
                <a:solidFill>
                  <a:srgbClr val="000000"/>
                </a:solidFill>
              </a:defRPr>
            </a:pPr>
            <a:r>
              <a:rPr sz="3600" cap="all" spc="300">
                <a:solidFill>
                  <a:srgbClr val="344068"/>
                </a:solidFill>
              </a:rPr>
              <a:t>Nivel de texto 3</a:t>
            </a:r>
          </a:p>
          <a:p>
            <a:pPr lvl="3">
              <a:defRPr sz="1800" cap="none" spc="0">
                <a:solidFill>
                  <a:srgbClr val="000000"/>
                </a:solidFill>
              </a:defRPr>
            </a:pPr>
            <a:r>
              <a:rPr sz="3600" cap="all" spc="300">
                <a:solidFill>
                  <a:srgbClr val="344068"/>
                </a:solidFill>
              </a:rPr>
              <a:t>Nivel de texto 4</a:t>
            </a:r>
          </a:p>
          <a:p>
            <a:pPr lvl="4">
              <a:defRPr sz="1800" cap="none" spc="0">
                <a:solidFill>
                  <a:srgbClr val="000000"/>
                </a:solidFill>
              </a:defRPr>
            </a:pPr>
            <a:r>
              <a:rPr sz="3600" cap="all" spc="300">
                <a:solidFill>
                  <a:srgbClr val="344068"/>
                </a:solidFill>
              </a:rPr>
              <a:t>Nivel de texto 5</a:t>
            </a:r>
          </a:p>
        </p:txBody>
      </p:sp>
      <p:sp>
        <p:nvSpPr>
          <p:cNvPr id="13" name="Shape 13"/>
          <p:cNvSpPr>
            <a:spLocks noGrp="1"/>
          </p:cNvSpPr>
          <p:nvPr>
            <p:ph type="sldNum" sz="quarter" idx="2"/>
          </p:nvPr>
        </p:nvSpPr>
        <p:spPr>
          <a:prstGeom prst="rect">
            <a:avLst/>
          </a:prstGeom>
        </p:spPr>
        <p:txBody>
          <a:bodyPr/>
          <a:lstStyle/>
          <a:p>
            <a:pPr lvl="0"/>
            <a:fld id="{86CB4B4D-7CA3-9044-876B-883B54F8677D}" type="slidenum">
              <a:t>‹Nº›</a:t>
            </a:fld>
            <a:endParaRPr/>
          </a:p>
        </p:txBody>
      </p:sp>
      <p:sp>
        <p:nvSpPr>
          <p:cNvPr id="14" name="Shape 14"/>
          <p:cNvSpPr/>
          <p:nvPr/>
        </p:nvSpPr>
        <p:spPr>
          <a:xfrm>
            <a:off x="1811486" y="6515100"/>
            <a:ext cx="14813282" cy="0"/>
          </a:xfrm>
          <a:prstGeom prst="line">
            <a:avLst/>
          </a:prstGeom>
          <a:ln w="6350">
            <a:solidFill>
              <a:srgbClr val="808080"/>
            </a:solidFill>
          </a:ln>
        </p:spPr>
        <p:txBody>
          <a:bodyPr lIns="0" tIns="0" rIns="0" bIns="0"/>
          <a:lstStyle/>
          <a:p>
            <a:pPr lvl="0">
              <a:defRPr sz="1200">
                <a:latin typeface="+mn-lt"/>
                <a:ea typeface="+mn-ea"/>
                <a:cs typeface="+mn-cs"/>
                <a:sym typeface="Helvetica"/>
              </a:defRPr>
            </a:pPr>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pPr lvl="0">
              <a:defRPr sz="1800" spc="0">
                <a:solidFill>
                  <a:srgbClr val="000000"/>
                </a:solidFill>
              </a:defRPr>
            </a:pPr>
            <a:r>
              <a:rPr sz="7200" spc="-75">
                <a:solidFill>
                  <a:srgbClr val="404040"/>
                </a:solidFill>
              </a:rPr>
              <a:t>Texto del título</a:t>
            </a:r>
          </a:p>
        </p:txBody>
      </p:sp>
      <p:sp>
        <p:nvSpPr>
          <p:cNvPr id="55" name="Shape 55"/>
          <p:cNvSpPr>
            <a:spLocks noGrp="1"/>
          </p:cNvSpPr>
          <p:nvPr>
            <p:ph type="body" idx="1"/>
          </p:nvPr>
        </p:nvSpPr>
        <p:spPr>
          <a:prstGeom prst="rect">
            <a:avLst/>
          </a:prstGeom>
        </p:spPr>
        <p:txBody>
          <a:bodyPr/>
          <a:lstStyle/>
          <a:p>
            <a:pPr lvl="0">
              <a:defRPr sz="1800">
                <a:solidFill>
                  <a:srgbClr val="000000"/>
                </a:solidFill>
              </a:defRPr>
            </a:pPr>
            <a:r>
              <a:rPr sz="3000">
                <a:solidFill>
                  <a:srgbClr val="404040"/>
                </a:solidFill>
              </a:rPr>
              <a:t>Nivel de texto 1</a:t>
            </a:r>
          </a:p>
          <a:p>
            <a:pPr lvl="1">
              <a:defRPr sz="1800">
                <a:solidFill>
                  <a:srgbClr val="000000"/>
                </a:solidFill>
              </a:defRPr>
            </a:pPr>
            <a:r>
              <a:rPr sz="3000">
                <a:solidFill>
                  <a:srgbClr val="404040"/>
                </a:solidFill>
              </a:rPr>
              <a:t>Nivel de texto 2</a:t>
            </a:r>
          </a:p>
          <a:p>
            <a:pPr lvl="2">
              <a:defRPr sz="1800">
                <a:solidFill>
                  <a:srgbClr val="000000"/>
                </a:solidFill>
              </a:defRPr>
            </a:pPr>
            <a:r>
              <a:rPr sz="3000">
                <a:solidFill>
                  <a:srgbClr val="404040"/>
                </a:solidFill>
              </a:rPr>
              <a:t>Nivel de texto 3</a:t>
            </a:r>
          </a:p>
          <a:p>
            <a:pPr lvl="3">
              <a:defRPr sz="1800">
                <a:solidFill>
                  <a:srgbClr val="000000"/>
                </a:solidFill>
              </a:defRPr>
            </a:pPr>
            <a:r>
              <a:rPr sz="3000">
                <a:solidFill>
                  <a:srgbClr val="404040"/>
                </a:solidFill>
              </a:rPr>
              <a:t>Nivel de texto 4</a:t>
            </a:r>
          </a:p>
          <a:p>
            <a:pPr lvl="4">
              <a:defRPr sz="1800">
                <a:solidFill>
                  <a:srgbClr val="000000"/>
                </a:solidFill>
              </a:defRPr>
            </a:pPr>
            <a:r>
              <a:rPr sz="3000">
                <a:solidFill>
                  <a:srgbClr val="404040"/>
                </a:solidFill>
              </a:rPr>
              <a:t>Nivel de texto 5</a:t>
            </a:r>
          </a:p>
        </p:txBody>
      </p:sp>
      <p:sp>
        <p:nvSpPr>
          <p:cNvPr id="56" name="Shape 56"/>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ítulo vertical y texto">
    <p:spTree>
      <p:nvGrpSpPr>
        <p:cNvPr id="1" name=""/>
        <p:cNvGrpSpPr/>
        <p:nvPr/>
      </p:nvGrpSpPr>
      <p:grpSpPr>
        <a:xfrm>
          <a:off x="0" y="0"/>
          <a:ext cx="0" cy="0"/>
          <a:chOff x="0" y="0"/>
          <a:chExt cx="0" cy="0"/>
        </a:xfrm>
      </p:grpSpPr>
      <p:sp>
        <p:nvSpPr>
          <p:cNvPr id="58" name="Shape 58"/>
          <p:cNvSpPr/>
          <p:nvPr/>
        </p:nvSpPr>
        <p:spPr>
          <a:xfrm>
            <a:off x="4763" y="9601200"/>
            <a:ext cx="18283238" cy="685800"/>
          </a:xfrm>
          <a:prstGeom prst="rect">
            <a:avLst/>
          </a:prstGeom>
          <a:solidFill>
            <a:srgbClr val="2683C6"/>
          </a:solidFill>
          <a:ln w="12700">
            <a:miter lim="400000"/>
          </a:ln>
        </p:spPr>
        <p:txBody>
          <a:bodyPr lIns="0" tIns="0" rIns="0" bIns="0"/>
          <a:lstStyle/>
          <a:p>
            <a:pPr lvl="0"/>
            <a:endParaRPr/>
          </a:p>
        </p:txBody>
      </p:sp>
      <p:sp>
        <p:nvSpPr>
          <p:cNvPr id="59" name="Shape 59"/>
          <p:cNvSpPr/>
          <p:nvPr/>
        </p:nvSpPr>
        <p:spPr>
          <a:xfrm>
            <a:off x="23" y="9501474"/>
            <a:ext cx="18283238" cy="96013"/>
          </a:xfrm>
          <a:prstGeom prst="rect">
            <a:avLst/>
          </a:prstGeom>
          <a:solidFill>
            <a:srgbClr val="1CADE4"/>
          </a:solidFill>
          <a:ln w="12700">
            <a:miter lim="400000"/>
          </a:ln>
        </p:spPr>
        <p:txBody>
          <a:bodyPr lIns="0" tIns="0" rIns="0" bIns="0"/>
          <a:lstStyle/>
          <a:p>
            <a:pPr lvl="0"/>
            <a:endParaRPr/>
          </a:p>
        </p:txBody>
      </p:sp>
      <p:sp>
        <p:nvSpPr>
          <p:cNvPr id="60" name="Shape 60"/>
          <p:cNvSpPr>
            <a:spLocks noGrp="1"/>
          </p:cNvSpPr>
          <p:nvPr>
            <p:ph type="title"/>
          </p:nvPr>
        </p:nvSpPr>
        <p:spPr>
          <a:xfrm>
            <a:off x="13087350" y="0"/>
            <a:ext cx="3943350" cy="9258300"/>
          </a:xfrm>
          <a:prstGeom prst="rect">
            <a:avLst/>
          </a:prstGeom>
        </p:spPr>
        <p:txBody>
          <a:bodyPr/>
          <a:lstStyle/>
          <a:p>
            <a:pPr lvl="0">
              <a:defRPr sz="1800" spc="0">
                <a:solidFill>
                  <a:srgbClr val="000000"/>
                </a:solidFill>
              </a:defRPr>
            </a:pPr>
            <a:r>
              <a:rPr sz="7200" spc="-75">
                <a:solidFill>
                  <a:srgbClr val="404040"/>
                </a:solidFill>
              </a:rPr>
              <a:t>Texto del título</a:t>
            </a:r>
          </a:p>
        </p:txBody>
      </p:sp>
      <p:sp>
        <p:nvSpPr>
          <p:cNvPr id="61" name="Shape 61"/>
          <p:cNvSpPr>
            <a:spLocks noGrp="1"/>
          </p:cNvSpPr>
          <p:nvPr>
            <p:ph type="body" idx="1"/>
          </p:nvPr>
        </p:nvSpPr>
        <p:spPr>
          <a:xfrm>
            <a:off x="1257300" y="618452"/>
            <a:ext cx="11601450" cy="9668549"/>
          </a:xfrm>
          <a:prstGeom prst="rect">
            <a:avLst/>
          </a:prstGeom>
        </p:spPr>
        <p:txBody>
          <a:bodyPr/>
          <a:lstStyle/>
          <a:p>
            <a:pPr lvl="0">
              <a:defRPr sz="1800">
                <a:solidFill>
                  <a:srgbClr val="000000"/>
                </a:solidFill>
              </a:defRPr>
            </a:pPr>
            <a:r>
              <a:rPr sz="3000">
                <a:solidFill>
                  <a:srgbClr val="404040"/>
                </a:solidFill>
              </a:rPr>
              <a:t>Nivel de texto 1</a:t>
            </a:r>
          </a:p>
          <a:p>
            <a:pPr lvl="1">
              <a:defRPr sz="1800">
                <a:solidFill>
                  <a:srgbClr val="000000"/>
                </a:solidFill>
              </a:defRPr>
            </a:pPr>
            <a:r>
              <a:rPr sz="3000">
                <a:solidFill>
                  <a:srgbClr val="404040"/>
                </a:solidFill>
              </a:rPr>
              <a:t>Nivel de texto 2</a:t>
            </a:r>
          </a:p>
          <a:p>
            <a:pPr lvl="2">
              <a:defRPr sz="1800">
                <a:solidFill>
                  <a:srgbClr val="000000"/>
                </a:solidFill>
              </a:defRPr>
            </a:pPr>
            <a:r>
              <a:rPr sz="3000">
                <a:solidFill>
                  <a:srgbClr val="404040"/>
                </a:solidFill>
              </a:rPr>
              <a:t>Nivel de texto 3</a:t>
            </a:r>
          </a:p>
          <a:p>
            <a:pPr lvl="3">
              <a:defRPr sz="1800">
                <a:solidFill>
                  <a:srgbClr val="000000"/>
                </a:solidFill>
              </a:defRPr>
            </a:pPr>
            <a:r>
              <a:rPr sz="3000">
                <a:solidFill>
                  <a:srgbClr val="404040"/>
                </a:solidFill>
              </a:rPr>
              <a:t>Nivel de texto 4</a:t>
            </a:r>
          </a:p>
          <a:p>
            <a:pPr lvl="4">
              <a:defRPr sz="1800">
                <a:solidFill>
                  <a:srgbClr val="000000"/>
                </a:solidFill>
              </a:defRPr>
            </a:pPr>
            <a:r>
              <a:rPr sz="3000">
                <a:solidFill>
                  <a:srgbClr val="404040"/>
                </a:solidFill>
              </a:rPr>
              <a:t>Nivel de texto 5</a:t>
            </a:r>
          </a:p>
        </p:txBody>
      </p:sp>
      <p:sp>
        <p:nvSpPr>
          <p:cNvPr id="62" name="Shape 62"/>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ítulo y objetos">
    <p:bg>
      <p:bgPr>
        <a:solidFill>
          <a:srgbClr val="EFEDE3"/>
        </a:solidFill>
        <a:effectLst/>
      </p:bgPr>
    </p:bg>
    <p:spTree>
      <p:nvGrpSpPr>
        <p:cNvPr id="1" name=""/>
        <p:cNvGrpSpPr/>
        <p:nvPr/>
      </p:nvGrpSpPr>
      <p:grpSpPr>
        <a:xfrm>
          <a:off x="0" y="0"/>
          <a:ext cx="0" cy="0"/>
          <a:chOff x="0" y="0"/>
          <a:chExt cx="0" cy="0"/>
        </a:xfrm>
      </p:grpSpPr>
      <p:sp>
        <p:nvSpPr>
          <p:cNvPr id="64" name="Shape 64"/>
          <p:cNvSpPr/>
          <p:nvPr/>
        </p:nvSpPr>
        <p:spPr>
          <a:xfrm>
            <a:off x="2823856" y="564"/>
            <a:ext cx="257176" cy="10287001"/>
          </a:xfrm>
          <a:prstGeom prst="rect">
            <a:avLst/>
          </a:prstGeom>
          <a:solidFill>
            <a:srgbClr val="191B0E"/>
          </a:solidFill>
          <a:ln w="12700">
            <a:miter lim="400000"/>
          </a:ln>
        </p:spPr>
        <p:txBody>
          <a:bodyPr lIns="68579" tIns="68579" rIns="68579" bIns="68579"/>
          <a:lstStyle/>
          <a:p>
            <a:pPr lvl="0">
              <a:defRPr sz="2600">
                <a:latin typeface="Franklin Gothic Book"/>
                <a:ea typeface="Franklin Gothic Book"/>
                <a:cs typeface="Franklin Gothic Book"/>
                <a:sym typeface="Franklin Gothic Book"/>
              </a:defRPr>
            </a:pPr>
            <a:endParaRPr/>
          </a:p>
        </p:txBody>
      </p:sp>
      <p:sp>
        <p:nvSpPr>
          <p:cNvPr id="65" name="Shape 65" descr="Side bar"/>
          <p:cNvSpPr/>
          <p:nvPr/>
        </p:nvSpPr>
        <p:spPr>
          <a:xfrm>
            <a:off x="2823856" y="564"/>
            <a:ext cx="257176" cy="10287001"/>
          </a:xfrm>
          <a:prstGeom prst="rect">
            <a:avLst/>
          </a:prstGeom>
          <a:solidFill>
            <a:srgbClr val="191B0E"/>
          </a:solidFill>
          <a:ln w="12700">
            <a:miter lim="400000"/>
          </a:ln>
        </p:spPr>
        <p:txBody>
          <a:bodyPr lIns="68579" tIns="68579" rIns="68579" bIns="68579"/>
          <a:lstStyle/>
          <a:p>
            <a:pPr lvl="0">
              <a:defRPr sz="2600">
                <a:latin typeface="Franklin Gothic Book"/>
                <a:ea typeface="Franklin Gothic Book"/>
                <a:cs typeface="Franklin Gothic Book"/>
                <a:sym typeface="Franklin Gothic Book"/>
              </a:defRPr>
            </a:pPr>
            <a:endParaRPr/>
          </a:p>
        </p:txBody>
      </p:sp>
      <p:sp>
        <p:nvSpPr>
          <p:cNvPr id="66" name="Shape 66"/>
          <p:cNvSpPr>
            <a:spLocks noGrp="1"/>
          </p:cNvSpPr>
          <p:nvPr>
            <p:ph type="title"/>
          </p:nvPr>
        </p:nvSpPr>
        <p:spPr>
          <a:xfrm>
            <a:off x="3829050" y="1028700"/>
            <a:ext cx="10801350" cy="2400300"/>
          </a:xfrm>
          <a:prstGeom prst="rect">
            <a:avLst/>
          </a:prstGeom>
        </p:spPr>
        <p:txBody>
          <a:bodyPr lIns="68579" tIns="68579" rIns="68579" bIns="68579" anchor="t"/>
          <a:lstStyle>
            <a:lvl1pPr defTabSz="685800">
              <a:lnSpc>
                <a:spcPct val="89000"/>
              </a:lnSpc>
              <a:defRPr sz="6600" spc="0">
                <a:solidFill>
                  <a:srgbClr val="191B0E"/>
                </a:solidFill>
                <a:latin typeface="Franklin Gothic Book"/>
                <a:ea typeface="Franklin Gothic Book"/>
                <a:cs typeface="Franklin Gothic Book"/>
                <a:sym typeface="Franklin Gothic Book"/>
              </a:defRPr>
            </a:lvl1pPr>
          </a:lstStyle>
          <a:p>
            <a:pPr lvl="0">
              <a:defRPr sz="1800">
                <a:solidFill>
                  <a:srgbClr val="000000"/>
                </a:solidFill>
              </a:defRPr>
            </a:pPr>
            <a:r>
              <a:rPr sz="6600">
                <a:solidFill>
                  <a:srgbClr val="191B0E"/>
                </a:solidFill>
              </a:rPr>
              <a:t>Texto del título</a:t>
            </a:r>
          </a:p>
        </p:txBody>
      </p:sp>
      <p:sp>
        <p:nvSpPr>
          <p:cNvPr id="67" name="Shape 67"/>
          <p:cNvSpPr>
            <a:spLocks noGrp="1"/>
          </p:cNvSpPr>
          <p:nvPr>
            <p:ph type="body" idx="1"/>
          </p:nvPr>
        </p:nvSpPr>
        <p:spPr>
          <a:xfrm>
            <a:off x="3829050" y="3429000"/>
            <a:ext cx="10801350" cy="6858000"/>
          </a:xfrm>
          <a:prstGeom prst="rect">
            <a:avLst/>
          </a:prstGeom>
        </p:spPr>
        <p:txBody>
          <a:bodyPr lIns="68579" tIns="68579" rIns="68579" bIns="68579"/>
          <a:lstStyle>
            <a:lvl1pPr marL="576072" indent="-576072" defTabSz="685800">
              <a:lnSpc>
                <a:spcPct val="94000"/>
              </a:lnSpc>
              <a:spcBef>
                <a:spcPts val="1000"/>
              </a:spcBef>
              <a:buClrTx/>
              <a:buFont typeface="Helvetica Neue"/>
              <a:buChar char="■"/>
              <a:defRPr>
                <a:solidFill>
                  <a:srgbClr val="191B0E"/>
                </a:solidFill>
                <a:latin typeface="Franklin Gothic Book"/>
                <a:ea typeface="Franklin Gothic Book"/>
                <a:cs typeface="Franklin Gothic Book"/>
                <a:sym typeface="Franklin Gothic Book"/>
              </a:defRPr>
            </a:lvl1pPr>
            <a:lvl2pPr marL="1106423" indent="-576071" defTabSz="685800">
              <a:lnSpc>
                <a:spcPct val="94000"/>
              </a:lnSpc>
              <a:spcBef>
                <a:spcPts val="1000"/>
              </a:spcBef>
              <a:buClrTx/>
              <a:buFont typeface="Helvetica Neue"/>
              <a:buChar char="–"/>
              <a:defRPr>
                <a:solidFill>
                  <a:srgbClr val="191B0E"/>
                </a:solidFill>
                <a:latin typeface="Franklin Gothic Book"/>
                <a:ea typeface="Franklin Gothic Book"/>
                <a:cs typeface="Franklin Gothic Book"/>
                <a:sym typeface="Franklin Gothic Book"/>
              </a:defRPr>
            </a:lvl2pPr>
            <a:lvl3pPr marL="1627632" indent="-640080" defTabSz="685800">
              <a:lnSpc>
                <a:spcPct val="94000"/>
              </a:lnSpc>
              <a:spcBef>
                <a:spcPts val="1000"/>
              </a:spcBef>
              <a:buClrTx/>
              <a:buFont typeface="Helvetica Neue"/>
              <a:buChar char="■"/>
              <a:defRPr>
                <a:solidFill>
                  <a:srgbClr val="191B0E"/>
                </a:solidFill>
                <a:latin typeface="Franklin Gothic Book"/>
                <a:ea typeface="Franklin Gothic Book"/>
                <a:cs typeface="Franklin Gothic Book"/>
                <a:sym typeface="Franklin Gothic Book"/>
              </a:defRPr>
            </a:lvl3pPr>
            <a:lvl4pPr marL="2084832" indent="-640080" defTabSz="685800">
              <a:lnSpc>
                <a:spcPct val="94000"/>
              </a:lnSpc>
              <a:spcBef>
                <a:spcPts val="1000"/>
              </a:spcBef>
              <a:buClrTx/>
              <a:buFont typeface="Helvetica Neue"/>
              <a:buChar char="–"/>
              <a:defRPr>
                <a:solidFill>
                  <a:srgbClr val="191B0E"/>
                </a:solidFill>
                <a:latin typeface="Franklin Gothic Book"/>
                <a:ea typeface="Franklin Gothic Book"/>
                <a:cs typeface="Franklin Gothic Book"/>
                <a:sym typeface="Franklin Gothic Book"/>
              </a:defRPr>
            </a:lvl4pPr>
            <a:lvl5pPr marL="2622042" indent="-720090" defTabSz="685800">
              <a:lnSpc>
                <a:spcPct val="94000"/>
              </a:lnSpc>
              <a:spcBef>
                <a:spcPts val="1000"/>
              </a:spcBef>
              <a:buClrTx/>
              <a:buFont typeface="Helvetica Neue"/>
              <a:buChar char="■"/>
              <a:defRPr>
                <a:solidFill>
                  <a:srgbClr val="191B0E"/>
                </a:solidFill>
                <a:latin typeface="Franklin Gothic Book"/>
                <a:ea typeface="Franklin Gothic Book"/>
                <a:cs typeface="Franklin Gothic Book"/>
                <a:sym typeface="Franklin Gothic Book"/>
              </a:defRPr>
            </a:lvl5pPr>
          </a:lstStyle>
          <a:p>
            <a:pPr lvl="0">
              <a:defRPr sz="1800">
                <a:solidFill>
                  <a:srgbClr val="000000"/>
                </a:solidFill>
              </a:defRPr>
            </a:pPr>
            <a:r>
              <a:rPr sz="3000">
                <a:solidFill>
                  <a:srgbClr val="191B0E"/>
                </a:solidFill>
              </a:rPr>
              <a:t>Nivel de texto 1</a:t>
            </a:r>
          </a:p>
          <a:p>
            <a:pPr lvl="1">
              <a:defRPr sz="1800">
                <a:solidFill>
                  <a:srgbClr val="000000"/>
                </a:solidFill>
              </a:defRPr>
            </a:pPr>
            <a:r>
              <a:rPr sz="3000">
                <a:solidFill>
                  <a:srgbClr val="191B0E"/>
                </a:solidFill>
              </a:rPr>
              <a:t>Nivel de texto 2</a:t>
            </a:r>
          </a:p>
          <a:p>
            <a:pPr lvl="2">
              <a:defRPr sz="1800">
                <a:solidFill>
                  <a:srgbClr val="000000"/>
                </a:solidFill>
              </a:defRPr>
            </a:pPr>
            <a:r>
              <a:rPr sz="3000">
                <a:solidFill>
                  <a:srgbClr val="191B0E"/>
                </a:solidFill>
              </a:rPr>
              <a:t>Nivel de texto 3</a:t>
            </a:r>
          </a:p>
          <a:p>
            <a:pPr lvl="3">
              <a:defRPr sz="1800">
                <a:solidFill>
                  <a:srgbClr val="000000"/>
                </a:solidFill>
              </a:defRPr>
            </a:pPr>
            <a:r>
              <a:rPr sz="3000">
                <a:solidFill>
                  <a:srgbClr val="191B0E"/>
                </a:solidFill>
              </a:rPr>
              <a:t>Nivel de texto 4</a:t>
            </a:r>
          </a:p>
          <a:p>
            <a:pPr lvl="4">
              <a:defRPr sz="1800">
                <a:solidFill>
                  <a:srgbClr val="000000"/>
                </a:solidFill>
              </a:defRPr>
            </a:pPr>
            <a:r>
              <a:rPr sz="3000">
                <a:solidFill>
                  <a:srgbClr val="191B0E"/>
                </a:solidFill>
              </a:rPr>
              <a:t>Nivel de texto 5</a:t>
            </a:r>
          </a:p>
        </p:txBody>
      </p:sp>
      <p:sp>
        <p:nvSpPr>
          <p:cNvPr id="68" name="Shape 68"/>
          <p:cNvSpPr>
            <a:spLocks noGrp="1"/>
          </p:cNvSpPr>
          <p:nvPr>
            <p:ph type="sldNum" sz="quarter" idx="2"/>
          </p:nvPr>
        </p:nvSpPr>
        <p:spPr>
          <a:xfrm>
            <a:off x="12942827" y="9815848"/>
            <a:ext cx="1795829" cy="335383"/>
          </a:xfrm>
          <a:prstGeom prst="rect">
            <a:avLst/>
          </a:prstGeom>
        </p:spPr>
        <p:txBody>
          <a:bodyPr lIns="68579" tIns="68579" rIns="68579" bIns="68579"/>
          <a:lstStyle>
            <a:lvl1pPr>
              <a:defRPr sz="1400">
                <a:solidFill>
                  <a:srgbClr val="191B0E"/>
                </a:solidFill>
                <a:latin typeface="Franklin Gothic Book"/>
                <a:ea typeface="Franklin Gothic Book"/>
                <a:cs typeface="Franklin Gothic Book"/>
                <a:sym typeface="Franklin Gothic Book"/>
              </a:defRPr>
            </a:lvl1pPr>
          </a:lstStyle>
          <a:p>
            <a:pPr lvl="0"/>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En blanco">
    <p:bg>
      <p:bgPr>
        <a:solidFill>
          <a:srgbClr val="EFEDE3"/>
        </a:solidFill>
        <a:effectLst/>
      </p:bgPr>
    </p:bg>
    <p:spTree>
      <p:nvGrpSpPr>
        <p:cNvPr id="1" name=""/>
        <p:cNvGrpSpPr/>
        <p:nvPr/>
      </p:nvGrpSpPr>
      <p:grpSpPr>
        <a:xfrm>
          <a:off x="0" y="0"/>
          <a:ext cx="0" cy="0"/>
          <a:chOff x="0" y="0"/>
          <a:chExt cx="0" cy="0"/>
        </a:xfrm>
      </p:grpSpPr>
      <p:sp>
        <p:nvSpPr>
          <p:cNvPr id="70" name="Shape 70"/>
          <p:cNvSpPr/>
          <p:nvPr/>
        </p:nvSpPr>
        <p:spPr>
          <a:xfrm>
            <a:off x="2823856" y="564"/>
            <a:ext cx="257176" cy="10287001"/>
          </a:xfrm>
          <a:prstGeom prst="rect">
            <a:avLst/>
          </a:prstGeom>
          <a:solidFill>
            <a:srgbClr val="191B0E"/>
          </a:solidFill>
          <a:ln w="12700">
            <a:miter lim="400000"/>
          </a:ln>
        </p:spPr>
        <p:txBody>
          <a:bodyPr lIns="68579" tIns="68579" rIns="68579" bIns="68579"/>
          <a:lstStyle/>
          <a:p>
            <a:pPr lvl="0">
              <a:defRPr sz="2600">
                <a:latin typeface="Franklin Gothic Book"/>
                <a:ea typeface="Franklin Gothic Book"/>
                <a:cs typeface="Franklin Gothic Book"/>
                <a:sym typeface="Franklin Gothic Book"/>
              </a:defRPr>
            </a:pPr>
            <a:endParaRPr/>
          </a:p>
        </p:txBody>
      </p:sp>
      <p:sp>
        <p:nvSpPr>
          <p:cNvPr id="71" name="Shape 71" descr="Side bar"/>
          <p:cNvSpPr/>
          <p:nvPr/>
        </p:nvSpPr>
        <p:spPr>
          <a:xfrm>
            <a:off x="2823856" y="564"/>
            <a:ext cx="257176" cy="10287001"/>
          </a:xfrm>
          <a:prstGeom prst="rect">
            <a:avLst/>
          </a:prstGeom>
          <a:solidFill>
            <a:srgbClr val="191B0E"/>
          </a:solidFill>
          <a:ln w="12700">
            <a:miter lim="400000"/>
          </a:ln>
        </p:spPr>
        <p:txBody>
          <a:bodyPr lIns="68579" tIns="68579" rIns="68579" bIns="68579"/>
          <a:lstStyle/>
          <a:p>
            <a:pPr lvl="0">
              <a:defRPr sz="2600">
                <a:latin typeface="Franklin Gothic Book"/>
                <a:ea typeface="Franklin Gothic Book"/>
                <a:cs typeface="Franklin Gothic Book"/>
                <a:sym typeface="Franklin Gothic Book"/>
              </a:defRPr>
            </a:pPr>
            <a:endParaRPr/>
          </a:p>
        </p:txBody>
      </p:sp>
      <p:sp>
        <p:nvSpPr>
          <p:cNvPr id="72" name="Shape 72"/>
          <p:cNvSpPr>
            <a:spLocks noGrp="1"/>
          </p:cNvSpPr>
          <p:nvPr>
            <p:ph type="sldNum" sz="quarter" idx="2"/>
          </p:nvPr>
        </p:nvSpPr>
        <p:spPr>
          <a:xfrm>
            <a:off x="12942827" y="9815848"/>
            <a:ext cx="1795829" cy="335383"/>
          </a:xfrm>
          <a:prstGeom prst="rect">
            <a:avLst/>
          </a:prstGeom>
        </p:spPr>
        <p:txBody>
          <a:bodyPr lIns="68579" tIns="68579" rIns="68579" bIns="68579"/>
          <a:lstStyle>
            <a:lvl1pPr>
              <a:defRPr sz="1400">
                <a:solidFill>
                  <a:srgbClr val="191B0E"/>
                </a:solidFill>
                <a:latin typeface="Franklin Gothic Book"/>
                <a:ea typeface="Franklin Gothic Book"/>
                <a:cs typeface="Franklin Gothic Book"/>
                <a:sym typeface="Franklin Gothic Book"/>
              </a:defRPr>
            </a:lvl1pPr>
          </a:lstStyle>
          <a:p>
            <a:pPr lvl="0"/>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spc="0">
                <a:solidFill>
                  <a:srgbClr val="000000"/>
                </a:solidFill>
              </a:defRPr>
            </a:pPr>
            <a:r>
              <a:rPr sz="7200" spc="-75">
                <a:solidFill>
                  <a:srgbClr val="404040"/>
                </a:solidFill>
              </a:rPr>
              <a:t>Texto del título</a:t>
            </a:r>
          </a:p>
        </p:txBody>
      </p:sp>
      <p:sp>
        <p:nvSpPr>
          <p:cNvPr id="17" name="Shape 17"/>
          <p:cNvSpPr>
            <a:spLocks noGrp="1"/>
          </p:cNvSpPr>
          <p:nvPr>
            <p:ph type="body" idx="1"/>
          </p:nvPr>
        </p:nvSpPr>
        <p:spPr>
          <a:prstGeom prst="rect">
            <a:avLst/>
          </a:prstGeom>
        </p:spPr>
        <p:txBody>
          <a:bodyPr/>
          <a:lstStyle/>
          <a:p>
            <a:pPr lvl="0">
              <a:defRPr sz="1800">
                <a:solidFill>
                  <a:srgbClr val="000000"/>
                </a:solidFill>
              </a:defRPr>
            </a:pPr>
            <a:r>
              <a:rPr sz="3000">
                <a:solidFill>
                  <a:srgbClr val="404040"/>
                </a:solidFill>
              </a:rPr>
              <a:t>Nivel de texto 1</a:t>
            </a:r>
          </a:p>
          <a:p>
            <a:pPr lvl="1">
              <a:defRPr sz="1800">
                <a:solidFill>
                  <a:srgbClr val="000000"/>
                </a:solidFill>
              </a:defRPr>
            </a:pPr>
            <a:r>
              <a:rPr sz="3000">
                <a:solidFill>
                  <a:srgbClr val="404040"/>
                </a:solidFill>
              </a:rPr>
              <a:t>Nivel de texto 2</a:t>
            </a:r>
          </a:p>
          <a:p>
            <a:pPr lvl="2">
              <a:defRPr sz="1800">
                <a:solidFill>
                  <a:srgbClr val="000000"/>
                </a:solidFill>
              </a:defRPr>
            </a:pPr>
            <a:r>
              <a:rPr sz="3000">
                <a:solidFill>
                  <a:srgbClr val="404040"/>
                </a:solidFill>
              </a:rPr>
              <a:t>Nivel de texto 3</a:t>
            </a:r>
          </a:p>
          <a:p>
            <a:pPr lvl="3">
              <a:defRPr sz="1800">
                <a:solidFill>
                  <a:srgbClr val="000000"/>
                </a:solidFill>
              </a:defRPr>
            </a:pPr>
            <a:r>
              <a:rPr sz="3000">
                <a:solidFill>
                  <a:srgbClr val="404040"/>
                </a:solidFill>
              </a:rPr>
              <a:t>Nivel de texto 4</a:t>
            </a:r>
          </a:p>
          <a:p>
            <a:pPr lvl="4">
              <a:defRPr sz="1800">
                <a:solidFill>
                  <a:srgbClr val="000000"/>
                </a:solidFill>
              </a:defRPr>
            </a:pPr>
            <a:r>
              <a:rPr sz="3000">
                <a:solidFill>
                  <a:srgbClr val="404040"/>
                </a:solidFill>
              </a:rPr>
              <a:t>Nivel de texto 5</a:t>
            </a:r>
          </a:p>
        </p:txBody>
      </p:sp>
      <p:sp>
        <p:nvSpPr>
          <p:cNvPr id="18" name="Shape 18"/>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Encabezado de sección">
    <p:spTree>
      <p:nvGrpSpPr>
        <p:cNvPr id="1" name=""/>
        <p:cNvGrpSpPr/>
        <p:nvPr/>
      </p:nvGrpSpPr>
      <p:grpSpPr>
        <a:xfrm>
          <a:off x="0" y="0"/>
          <a:ext cx="0" cy="0"/>
          <a:chOff x="0" y="0"/>
          <a:chExt cx="0" cy="0"/>
        </a:xfrm>
      </p:grpSpPr>
      <p:sp>
        <p:nvSpPr>
          <p:cNvPr id="20" name="Shape 20"/>
          <p:cNvSpPr/>
          <p:nvPr/>
        </p:nvSpPr>
        <p:spPr>
          <a:xfrm>
            <a:off x="4763" y="9601200"/>
            <a:ext cx="18283238" cy="685800"/>
          </a:xfrm>
          <a:prstGeom prst="rect">
            <a:avLst/>
          </a:prstGeom>
          <a:solidFill>
            <a:srgbClr val="2683C6"/>
          </a:solidFill>
          <a:ln w="12700">
            <a:miter lim="400000"/>
          </a:ln>
        </p:spPr>
        <p:txBody>
          <a:bodyPr lIns="0" tIns="0" rIns="0" bIns="0"/>
          <a:lstStyle/>
          <a:p>
            <a:pPr lvl="0"/>
            <a:endParaRPr/>
          </a:p>
        </p:txBody>
      </p:sp>
      <p:sp>
        <p:nvSpPr>
          <p:cNvPr id="21" name="Shape 21"/>
          <p:cNvSpPr/>
          <p:nvPr/>
        </p:nvSpPr>
        <p:spPr>
          <a:xfrm>
            <a:off x="23" y="9501474"/>
            <a:ext cx="18283238" cy="96013"/>
          </a:xfrm>
          <a:prstGeom prst="rect">
            <a:avLst/>
          </a:prstGeom>
          <a:solidFill>
            <a:srgbClr val="1CADE4"/>
          </a:solidFill>
          <a:ln w="12700">
            <a:miter lim="400000"/>
          </a:ln>
        </p:spPr>
        <p:txBody>
          <a:bodyPr lIns="0" tIns="0" rIns="0" bIns="0"/>
          <a:lstStyle/>
          <a:p>
            <a:pPr lvl="0"/>
            <a:endParaRPr/>
          </a:p>
        </p:txBody>
      </p:sp>
      <p:sp>
        <p:nvSpPr>
          <p:cNvPr id="22" name="Shape 22"/>
          <p:cNvSpPr>
            <a:spLocks noGrp="1"/>
          </p:cNvSpPr>
          <p:nvPr>
            <p:ph type="title"/>
          </p:nvPr>
        </p:nvSpPr>
        <p:spPr>
          <a:xfrm>
            <a:off x="1645920" y="0"/>
            <a:ext cx="15087601" cy="6487669"/>
          </a:xfrm>
          <a:prstGeom prst="rect">
            <a:avLst/>
          </a:prstGeom>
        </p:spPr>
        <p:txBody>
          <a:bodyPr/>
          <a:lstStyle>
            <a:lvl1pPr>
              <a:defRPr sz="12000">
                <a:solidFill>
                  <a:srgbClr val="262626"/>
                </a:solidFill>
              </a:defRPr>
            </a:lvl1pPr>
          </a:lstStyle>
          <a:p>
            <a:pPr lvl="0">
              <a:defRPr sz="1800" spc="0">
                <a:solidFill>
                  <a:srgbClr val="000000"/>
                </a:solidFill>
              </a:defRPr>
            </a:pPr>
            <a:r>
              <a:rPr sz="12000" spc="-75">
                <a:solidFill>
                  <a:srgbClr val="262626"/>
                </a:solidFill>
              </a:rPr>
              <a:t>Texto del título</a:t>
            </a:r>
          </a:p>
        </p:txBody>
      </p:sp>
      <p:sp>
        <p:nvSpPr>
          <p:cNvPr id="23" name="Shape 23"/>
          <p:cNvSpPr>
            <a:spLocks noGrp="1"/>
          </p:cNvSpPr>
          <p:nvPr>
            <p:ph type="body" idx="1"/>
          </p:nvPr>
        </p:nvSpPr>
        <p:spPr>
          <a:xfrm>
            <a:off x="1645920" y="6679692"/>
            <a:ext cx="15087601" cy="3607308"/>
          </a:xfrm>
          <a:prstGeom prst="rect">
            <a:avLst/>
          </a:prstGeom>
        </p:spPr>
        <p:txBody>
          <a:bodyPr lIns="45719" tIns="45719" rIns="45719" bIns="45719"/>
          <a:lstStyle>
            <a:lvl1pPr marL="0" indent="0">
              <a:buClrTx/>
              <a:buSzTx/>
              <a:buFontTx/>
              <a:buNone/>
              <a:defRPr sz="3600" cap="all" spc="300">
                <a:solidFill>
                  <a:srgbClr val="344068"/>
                </a:solidFill>
                <a:latin typeface="Calibri Light"/>
                <a:ea typeface="Calibri Light"/>
                <a:cs typeface="Calibri Light"/>
                <a:sym typeface="Calibri Light"/>
              </a:defRPr>
            </a:lvl1pPr>
            <a:lvl2pPr marL="0" indent="685800">
              <a:buClrTx/>
              <a:buSzTx/>
              <a:buFontTx/>
              <a:buNone/>
              <a:defRPr sz="3600" cap="all" spc="300">
                <a:solidFill>
                  <a:srgbClr val="344068"/>
                </a:solidFill>
                <a:latin typeface="Calibri Light"/>
                <a:ea typeface="Calibri Light"/>
                <a:cs typeface="Calibri Light"/>
                <a:sym typeface="Calibri Light"/>
              </a:defRPr>
            </a:lvl2pPr>
            <a:lvl3pPr marL="0" indent="1371600">
              <a:buClrTx/>
              <a:buSzTx/>
              <a:buFontTx/>
              <a:buNone/>
              <a:defRPr sz="3600" cap="all" spc="300">
                <a:solidFill>
                  <a:srgbClr val="344068"/>
                </a:solidFill>
                <a:latin typeface="Calibri Light"/>
                <a:ea typeface="Calibri Light"/>
                <a:cs typeface="Calibri Light"/>
                <a:sym typeface="Calibri Light"/>
              </a:defRPr>
            </a:lvl3pPr>
            <a:lvl4pPr marL="0" indent="2057400">
              <a:buClrTx/>
              <a:buSzTx/>
              <a:buFontTx/>
              <a:buNone/>
              <a:defRPr sz="3600" cap="all" spc="300">
                <a:solidFill>
                  <a:srgbClr val="344068"/>
                </a:solidFill>
                <a:latin typeface="Calibri Light"/>
                <a:ea typeface="Calibri Light"/>
                <a:cs typeface="Calibri Light"/>
                <a:sym typeface="Calibri Light"/>
              </a:defRPr>
            </a:lvl4pPr>
            <a:lvl5pPr marL="0" indent="2743200">
              <a:buClrTx/>
              <a:buSzTx/>
              <a:buFontTx/>
              <a:buNone/>
              <a:defRPr sz="3600" cap="all" spc="300">
                <a:solidFill>
                  <a:srgbClr val="344068"/>
                </a:solidFill>
                <a:latin typeface="Calibri Light"/>
                <a:ea typeface="Calibri Light"/>
                <a:cs typeface="Calibri Light"/>
                <a:sym typeface="Calibri Light"/>
              </a:defRPr>
            </a:lvl5pPr>
          </a:lstStyle>
          <a:p>
            <a:pPr lvl="0">
              <a:defRPr sz="1800" cap="none" spc="0">
                <a:solidFill>
                  <a:srgbClr val="000000"/>
                </a:solidFill>
              </a:defRPr>
            </a:pPr>
            <a:r>
              <a:rPr sz="3600" cap="all" spc="300">
                <a:solidFill>
                  <a:srgbClr val="344068"/>
                </a:solidFill>
              </a:rPr>
              <a:t>Nivel de texto 1</a:t>
            </a:r>
          </a:p>
          <a:p>
            <a:pPr lvl="1">
              <a:defRPr sz="1800" cap="none" spc="0">
                <a:solidFill>
                  <a:srgbClr val="000000"/>
                </a:solidFill>
              </a:defRPr>
            </a:pPr>
            <a:r>
              <a:rPr sz="3600" cap="all" spc="300">
                <a:solidFill>
                  <a:srgbClr val="344068"/>
                </a:solidFill>
              </a:rPr>
              <a:t>Nivel de texto 2</a:t>
            </a:r>
          </a:p>
          <a:p>
            <a:pPr lvl="2">
              <a:defRPr sz="1800" cap="none" spc="0">
                <a:solidFill>
                  <a:srgbClr val="000000"/>
                </a:solidFill>
              </a:defRPr>
            </a:pPr>
            <a:r>
              <a:rPr sz="3600" cap="all" spc="300">
                <a:solidFill>
                  <a:srgbClr val="344068"/>
                </a:solidFill>
              </a:rPr>
              <a:t>Nivel de texto 3</a:t>
            </a:r>
          </a:p>
          <a:p>
            <a:pPr lvl="3">
              <a:defRPr sz="1800" cap="none" spc="0">
                <a:solidFill>
                  <a:srgbClr val="000000"/>
                </a:solidFill>
              </a:defRPr>
            </a:pPr>
            <a:r>
              <a:rPr sz="3600" cap="all" spc="300">
                <a:solidFill>
                  <a:srgbClr val="344068"/>
                </a:solidFill>
              </a:rPr>
              <a:t>Nivel de texto 4</a:t>
            </a:r>
          </a:p>
          <a:p>
            <a:pPr lvl="4">
              <a:defRPr sz="1800" cap="none" spc="0">
                <a:solidFill>
                  <a:srgbClr val="000000"/>
                </a:solidFill>
              </a:defRPr>
            </a:pPr>
            <a:r>
              <a:rPr sz="3600" cap="all" spc="300">
                <a:solidFill>
                  <a:srgbClr val="344068"/>
                </a:solidFill>
              </a:rPr>
              <a:t>Nivel de texto 5</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‹Nº›</a:t>
            </a:fld>
            <a:endParaRPr/>
          </a:p>
        </p:txBody>
      </p:sp>
      <p:sp>
        <p:nvSpPr>
          <p:cNvPr id="25" name="Shape 25"/>
          <p:cNvSpPr/>
          <p:nvPr/>
        </p:nvSpPr>
        <p:spPr>
          <a:xfrm>
            <a:off x="1811486" y="6515100"/>
            <a:ext cx="14813282" cy="0"/>
          </a:xfrm>
          <a:prstGeom prst="line">
            <a:avLst/>
          </a:prstGeom>
          <a:ln w="6350">
            <a:solidFill>
              <a:srgbClr val="808080"/>
            </a:solidFill>
          </a:ln>
        </p:spPr>
        <p:txBody>
          <a:bodyPr lIns="0" tIns="0" rIns="0" bIns="0"/>
          <a:lstStyle/>
          <a:p>
            <a:pPr lvl="0">
              <a:defRPr sz="1200">
                <a:latin typeface="+mn-lt"/>
                <a:ea typeface="+mn-ea"/>
                <a:cs typeface="+mn-cs"/>
                <a:sym typeface="Helvetica"/>
              </a:defRPr>
            </a:pPr>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spc="0">
                <a:solidFill>
                  <a:srgbClr val="000000"/>
                </a:solidFill>
              </a:defRPr>
            </a:pPr>
            <a:r>
              <a:rPr sz="7200" spc="-75">
                <a:solidFill>
                  <a:srgbClr val="404040"/>
                </a:solidFill>
              </a:rPr>
              <a:t>Texto del título</a:t>
            </a:r>
          </a:p>
        </p:txBody>
      </p:sp>
      <p:sp>
        <p:nvSpPr>
          <p:cNvPr id="28" name="Shape 28"/>
          <p:cNvSpPr>
            <a:spLocks noGrp="1"/>
          </p:cNvSpPr>
          <p:nvPr>
            <p:ph type="body" idx="1"/>
          </p:nvPr>
        </p:nvSpPr>
        <p:spPr>
          <a:xfrm>
            <a:off x="1645920" y="2768601"/>
            <a:ext cx="7406641" cy="7518400"/>
          </a:xfrm>
          <a:prstGeom prst="rect">
            <a:avLst/>
          </a:prstGeom>
        </p:spPr>
        <p:txBody>
          <a:bodyPr/>
          <a:lstStyle/>
          <a:p>
            <a:pPr lvl="0">
              <a:defRPr sz="1800">
                <a:solidFill>
                  <a:srgbClr val="000000"/>
                </a:solidFill>
              </a:defRPr>
            </a:pPr>
            <a:r>
              <a:rPr sz="3000">
                <a:solidFill>
                  <a:srgbClr val="404040"/>
                </a:solidFill>
              </a:rPr>
              <a:t>Nivel de texto 1</a:t>
            </a:r>
          </a:p>
          <a:p>
            <a:pPr lvl="1">
              <a:defRPr sz="1800">
                <a:solidFill>
                  <a:srgbClr val="000000"/>
                </a:solidFill>
              </a:defRPr>
            </a:pPr>
            <a:r>
              <a:rPr sz="3000">
                <a:solidFill>
                  <a:srgbClr val="404040"/>
                </a:solidFill>
              </a:rPr>
              <a:t>Nivel de texto 2</a:t>
            </a:r>
          </a:p>
          <a:p>
            <a:pPr lvl="2">
              <a:defRPr sz="1800">
                <a:solidFill>
                  <a:srgbClr val="000000"/>
                </a:solidFill>
              </a:defRPr>
            </a:pPr>
            <a:r>
              <a:rPr sz="3000">
                <a:solidFill>
                  <a:srgbClr val="404040"/>
                </a:solidFill>
              </a:rPr>
              <a:t>Nivel de texto 3</a:t>
            </a:r>
          </a:p>
          <a:p>
            <a:pPr lvl="3">
              <a:defRPr sz="1800">
                <a:solidFill>
                  <a:srgbClr val="000000"/>
                </a:solidFill>
              </a:defRPr>
            </a:pPr>
            <a:r>
              <a:rPr sz="3000">
                <a:solidFill>
                  <a:srgbClr val="404040"/>
                </a:solidFill>
              </a:rPr>
              <a:t>Nivel de texto 4</a:t>
            </a:r>
          </a:p>
          <a:p>
            <a:pPr lvl="4">
              <a:defRPr sz="1800">
                <a:solidFill>
                  <a:srgbClr val="000000"/>
                </a:solidFill>
              </a:defRPr>
            </a:pPr>
            <a:r>
              <a:rPr sz="3000">
                <a:solidFill>
                  <a:srgbClr val="404040"/>
                </a:solidFill>
              </a:rPr>
              <a:t>Nivel de texto 5</a:t>
            </a:r>
          </a:p>
        </p:txBody>
      </p:sp>
      <p:sp>
        <p:nvSpPr>
          <p:cNvPr id="29" name="Shape 29"/>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pPr lvl="0">
              <a:defRPr sz="1800" spc="0">
                <a:solidFill>
                  <a:srgbClr val="000000"/>
                </a:solidFill>
              </a:defRPr>
            </a:pPr>
            <a:r>
              <a:rPr sz="7200" spc="-75">
                <a:solidFill>
                  <a:srgbClr val="404040"/>
                </a:solidFill>
              </a:rPr>
              <a:t>Texto del título</a:t>
            </a:r>
          </a:p>
        </p:txBody>
      </p:sp>
      <p:sp>
        <p:nvSpPr>
          <p:cNvPr id="32" name="Shape 32"/>
          <p:cNvSpPr>
            <a:spLocks noGrp="1"/>
          </p:cNvSpPr>
          <p:nvPr>
            <p:ph type="body" idx="1"/>
          </p:nvPr>
        </p:nvSpPr>
        <p:spPr>
          <a:xfrm>
            <a:off x="1645920" y="2606040"/>
            <a:ext cx="7406641" cy="1430499"/>
          </a:xfrm>
          <a:prstGeom prst="rect">
            <a:avLst/>
          </a:prstGeom>
        </p:spPr>
        <p:txBody>
          <a:bodyPr lIns="45719" tIns="45719" rIns="45719" bIns="45719" anchor="ctr"/>
          <a:lstStyle>
            <a:lvl1pPr marL="0" indent="0">
              <a:buClrTx/>
              <a:buSzTx/>
              <a:buFontTx/>
              <a:buNone/>
              <a:defRPr cap="all">
                <a:solidFill>
                  <a:srgbClr val="344068"/>
                </a:solidFill>
              </a:defRPr>
            </a:lvl1pPr>
            <a:lvl2pPr marL="0" indent="685800">
              <a:buClrTx/>
              <a:buSzTx/>
              <a:buFontTx/>
              <a:buNone/>
              <a:defRPr cap="all">
                <a:solidFill>
                  <a:srgbClr val="344068"/>
                </a:solidFill>
              </a:defRPr>
            </a:lvl2pPr>
            <a:lvl3pPr marL="0" indent="1371600">
              <a:buClrTx/>
              <a:buSzTx/>
              <a:buFontTx/>
              <a:buNone/>
              <a:defRPr cap="all">
                <a:solidFill>
                  <a:srgbClr val="344068"/>
                </a:solidFill>
              </a:defRPr>
            </a:lvl3pPr>
            <a:lvl4pPr marL="0" indent="2057400">
              <a:buClrTx/>
              <a:buSzTx/>
              <a:buFontTx/>
              <a:buNone/>
              <a:defRPr cap="all">
                <a:solidFill>
                  <a:srgbClr val="344068"/>
                </a:solidFill>
              </a:defRPr>
            </a:lvl4pPr>
            <a:lvl5pPr marL="0" indent="2743200">
              <a:buClrTx/>
              <a:buSzTx/>
              <a:buFontTx/>
              <a:buNone/>
              <a:defRPr cap="all">
                <a:solidFill>
                  <a:srgbClr val="344068"/>
                </a:solidFill>
              </a:defRPr>
            </a:lvl5pPr>
          </a:lstStyle>
          <a:p>
            <a:pPr lvl="0">
              <a:defRPr sz="1800" cap="none">
                <a:solidFill>
                  <a:srgbClr val="000000"/>
                </a:solidFill>
              </a:defRPr>
            </a:pPr>
            <a:r>
              <a:rPr sz="3000" cap="all">
                <a:solidFill>
                  <a:srgbClr val="344068"/>
                </a:solidFill>
              </a:rPr>
              <a:t>Nivel de texto 1</a:t>
            </a:r>
          </a:p>
          <a:p>
            <a:pPr lvl="1">
              <a:defRPr sz="1800" cap="none">
                <a:solidFill>
                  <a:srgbClr val="000000"/>
                </a:solidFill>
              </a:defRPr>
            </a:pPr>
            <a:r>
              <a:rPr sz="3000" cap="all">
                <a:solidFill>
                  <a:srgbClr val="344068"/>
                </a:solidFill>
              </a:rPr>
              <a:t>Nivel de texto 2</a:t>
            </a:r>
          </a:p>
          <a:p>
            <a:pPr lvl="2">
              <a:defRPr sz="1800" cap="none">
                <a:solidFill>
                  <a:srgbClr val="000000"/>
                </a:solidFill>
              </a:defRPr>
            </a:pPr>
            <a:r>
              <a:rPr sz="3000" cap="all">
                <a:solidFill>
                  <a:srgbClr val="344068"/>
                </a:solidFill>
              </a:rPr>
              <a:t>Nivel de texto 3</a:t>
            </a:r>
          </a:p>
          <a:p>
            <a:pPr lvl="3">
              <a:defRPr sz="1800" cap="none">
                <a:solidFill>
                  <a:srgbClr val="000000"/>
                </a:solidFill>
              </a:defRPr>
            </a:pPr>
            <a:r>
              <a:rPr sz="3000" cap="all">
                <a:solidFill>
                  <a:srgbClr val="344068"/>
                </a:solidFill>
              </a:rPr>
              <a:t>Nivel de texto 4</a:t>
            </a:r>
          </a:p>
          <a:p>
            <a:pPr lvl="4">
              <a:defRPr sz="1800" cap="none">
                <a:solidFill>
                  <a:srgbClr val="000000"/>
                </a:solidFill>
              </a:defRPr>
            </a:pPr>
            <a:r>
              <a:rPr sz="3000" cap="all">
                <a:solidFill>
                  <a:srgbClr val="344068"/>
                </a:solidFill>
              </a:rPr>
              <a:t>Nivel de texto 5</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35" name="Shape 35"/>
          <p:cNvSpPr>
            <a:spLocks noGrp="1"/>
          </p:cNvSpPr>
          <p:nvPr>
            <p:ph type="title"/>
          </p:nvPr>
        </p:nvSpPr>
        <p:spPr>
          <a:xfrm>
            <a:off x="1645920" y="429905"/>
            <a:ext cx="15087601" cy="2176136"/>
          </a:xfrm>
          <a:prstGeom prst="rect">
            <a:avLst/>
          </a:prstGeom>
        </p:spPr>
        <p:txBody>
          <a:bodyPr/>
          <a:lstStyle/>
          <a:p>
            <a:pPr lvl="0">
              <a:defRPr sz="1800" spc="0">
                <a:solidFill>
                  <a:srgbClr val="000000"/>
                </a:solidFill>
              </a:defRPr>
            </a:pPr>
            <a:r>
              <a:rPr sz="7200" spc="-75">
                <a:solidFill>
                  <a:srgbClr val="404040"/>
                </a:solidFill>
              </a:rPr>
              <a:t>Texto del título</a:t>
            </a:r>
          </a:p>
        </p:txBody>
      </p:sp>
      <p:sp>
        <p:nvSpPr>
          <p:cNvPr id="36" name="Shape 36"/>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En blanco">
    <p:spTree>
      <p:nvGrpSpPr>
        <p:cNvPr id="1" name=""/>
        <p:cNvGrpSpPr/>
        <p:nvPr/>
      </p:nvGrpSpPr>
      <p:grpSpPr>
        <a:xfrm>
          <a:off x="0" y="0"/>
          <a:ext cx="0" cy="0"/>
          <a:chOff x="0" y="0"/>
          <a:chExt cx="0" cy="0"/>
        </a:xfrm>
      </p:grpSpPr>
      <p:sp>
        <p:nvSpPr>
          <p:cNvPr id="38" name="Shape 38"/>
          <p:cNvSpPr/>
          <p:nvPr/>
        </p:nvSpPr>
        <p:spPr>
          <a:xfrm>
            <a:off x="4763" y="9601200"/>
            <a:ext cx="18283238" cy="685800"/>
          </a:xfrm>
          <a:prstGeom prst="rect">
            <a:avLst/>
          </a:prstGeom>
          <a:solidFill>
            <a:srgbClr val="2683C6"/>
          </a:solidFill>
          <a:ln w="12700">
            <a:miter lim="400000"/>
          </a:ln>
        </p:spPr>
        <p:txBody>
          <a:bodyPr lIns="0" tIns="0" rIns="0" bIns="0"/>
          <a:lstStyle/>
          <a:p>
            <a:pPr lvl="0"/>
            <a:endParaRPr/>
          </a:p>
        </p:txBody>
      </p:sp>
      <p:sp>
        <p:nvSpPr>
          <p:cNvPr id="39" name="Shape 39"/>
          <p:cNvSpPr/>
          <p:nvPr/>
        </p:nvSpPr>
        <p:spPr>
          <a:xfrm>
            <a:off x="23" y="9501474"/>
            <a:ext cx="18283238" cy="96013"/>
          </a:xfrm>
          <a:prstGeom prst="rect">
            <a:avLst/>
          </a:prstGeom>
          <a:solidFill>
            <a:srgbClr val="1CADE4"/>
          </a:solidFill>
          <a:ln w="12700">
            <a:miter lim="400000"/>
          </a:ln>
        </p:spPr>
        <p:txBody>
          <a:bodyPr lIns="0" tIns="0" rIns="0" bIns="0"/>
          <a:lstStyle/>
          <a:p>
            <a:pPr lvl="0"/>
            <a:endParaRPr/>
          </a:p>
        </p:txBody>
      </p:sp>
      <p:sp>
        <p:nvSpPr>
          <p:cNvPr id="40" name="Shape 40"/>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ido con título">
    <p:spTree>
      <p:nvGrpSpPr>
        <p:cNvPr id="1" name=""/>
        <p:cNvGrpSpPr/>
        <p:nvPr/>
      </p:nvGrpSpPr>
      <p:grpSpPr>
        <a:xfrm>
          <a:off x="0" y="0"/>
          <a:ext cx="0" cy="0"/>
          <a:chOff x="0" y="0"/>
          <a:chExt cx="0" cy="0"/>
        </a:xfrm>
      </p:grpSpPr>
      <p:sp>
        <p:nvSpPr>
          <p:cNvPr id="42" name="Shape 42"/>
          <p:cNvSpPr/>
          <p:nvPr/>
        </p:nvSpPr>
        <p:spPr>
          <a:xfrm>
            <a:off x="24" y="0"/>
            <a:ext cx="6076189" cy="10287000"/>
          </a:xfrm>
          <a:prstGeom prst="rect">
            <a:avLst/>
          </a:prstGeom>
          <a:solidFill>
            <a:srgbClr val="2683C6"/>
          </a:solidFill>
          <a:ln w="12700">
            <a:miter lim="400000"/>
          </a:ln>
        </p:spPr>
        <p:txBody>
          <a:bodyPr lIns="0" tIns="0" rIns="0" bIns="0"/>
          <a:lstStyle/>
          <a:p>
            <a:pPr lvl="0"/>
            <a:endParaRPr/>
          </a:p>
        </p:txBody>
      </p:sp>
      <p:sp>
        <p:nvSpPr>
          <p:cNvPr id="43" name="Shape 43"/>
          <p:cNvSpPr/>
          <p:nvPr/>
        </p:nvSpPr>
        <p:spPr>
          <a:xfrm>
            <a:off x="6060106" y="0"/>
            <a:ext cx="96013" cy="10287000"/>
          </a:xfrm>
          <a:prstGeom prst="rect">
            <a:avLst/>
          </a:prstGeom>
          <a:solidFill>
            <a:srgbClr val="1CADE4"/>
          </a:solidFill>
          <a:ln w="12700">
            <a:miter lim="400000"/>
          </a:ln>
        </p:spPr>
        <p:txBody>
          <a:bodyPr lIns="0" tIns="0" rIns="0" bIns="0"/>
          <a:lstStyle/>
          <a:p>
            <a:pPr lvl="0"/>
            <a:endParaRPr/>
          </a:p>
        </p:txBody>
      </p:sp>
      <p:sp>
        <p:nvSpPr>
          <p:cNvPr id="44" name="Shape 44"/>
          <p:cNvSpPr>
            <a:spLocks noGrp="1"/>
          </p:cNvSpPr>
          <p:nvPr>
            <p:ph type="title"/>
          </p:nvPr>
        </p:nvSpPr>
        <p:spPr>
          <a:xfrm>
            <a:off x="685800" y="0"/>
            <a:ext cx="4800600" cy="4320538"/>
          </a:xfrm>
          <a:prstGeom prst="rect">
            <a:avLst/>
          </a:prstGeom>
        </p:spPr>
        <p:txBody>
          <a:bodyPr/>
          <a:lstStyle>
            <a:lvl1pPr>
              <a:defRPr sz="5400">
                <a:solidFill>
                  <a:srgbClr val="FFFFFF"/>
                </a:solidFill>
              </a:defRPr>
            </a:lvl1pPr>
          </a:lstStyle>
          <a:p>
            <a:pPr lvl="0">
              <a:defRPr sz="1800" spc="0">
                <a:solidFill>
                  <a:srgbClr val="000000"/>
                </a:solidFill>
              </a:defRPr>
            </a:pPr>
            <a:r>
              <a:rPr sz="5400" spc="-75">
                <a:solidFill>
                  <a:srgbClr val="FFFFFF"/>
                </a:solidFill>
              </a:rPr>
              <a:t>Texto del título</a:t>
            </a:r>
          </a:p>
        </p:txBody>
      </p:sp>
      <p:sp>
        <p:nvSpPr>
          <p:cNvPr id="45" name="Shape 45"/>
          <p:cNvSpPr>
            <a:spLocks noGrp="1"/>
          </p:cNvSpPr>
          <p:nvPr>
            <p:ph type="body" idx="1"/>
          </p:nvPr>
        </p:nvSpPr>
        <p:spPr>
          <a:xfrm>
            <a:off x="7200900" y="1097280"/>
            <a:ext cx="9738360" cy="9189720"/>
          </a:xfrm>
          <a:prstGeom prst="rect">
            <a:avLst/>
          </a:prstGeom>
        </p:spPr>
        <p:txBody>
          <a:bodyPr/>
          <a:lstStyle/>
          <a:p>
            <a:pPr lvl="0">
              <a:defRPr sz="1800">
                <a:solidFill>
                  <a:srgbClr val="000000"/>
                </a:solidFill>
              </a:defRPr>
            </a:pPr>
            <a:r>
              <a:rPr sz="3000">
                <a:solidFill>
                  <a:srgbClr val="404040"/>
                </a:solidFill>
              </a:rPr>
              <a:t>Nivel de texto 1</a:t>
            </a:r>
          </a:p>
          <a:p>
            <a:pPr lvl="1">
              <a:defRPr sz="1800">
                <a:solidFill>
                  <a:srgbClr val="000000"/>
                </a:solidFill>
              </a:defRPr>
            </a:pPr>
            <a:r>
              <a:rPr sz="3000">
                <a:solidFill>
                  <a:srgbClr val="404040"/>
                </a:solidFill>
              </a:rPr>
              <a:t>Nivel de texto 2</a:t>
            </a:r>
          </a:p>
          <a:p>
            <a:pPr lvl="2">
              <a:defRPr sz="1800">
                <a:solidFill>
                  <a:srgbClr val="000000"/>
                </a:solidFill>
              </a:defRPr>
            </a:pPr>
            <a:r>
              <a:rPr sz="3000">
                <a:solidFill>
                  <a:srgbClr val="404040"/>
                </a:solidFill>
              </a:rPr>
              <a:t>Nivel de texto 3</a:t>
            </a:r>
          </a:p>
          <a:p>
            <a:pPr lvl="3">
              <a:defRPr sz="1800">
                <a:solidFill>
                  <a:srgbClr val="000000"/>
                </a:solidFill>
              </a:defRPr>
            </a:pPr>
            <a:r>
              <a:rPr sz="3000">
                <a:solidFill>
                  <a:srgbClr val="404040"/>
                </a:solidFill>
              </a:rPr>
              <a:t>Nivel de texto 4</a:t>
            </a:r>
          </a:p>
          <a:p>
            <a:pPr lvl="4">
              <a:defRPr sz="1800">
                <a:solidFill>
                  <a:srgbClr val="000000"/>
                </a:solidFill>
              </a:defRPr>
            </a:pPr>
            <a:r>
              <a:rPr sz="3000">
                <a:solidFill>
                  <a:srgbClr val="404040"/>
                </a:solidFill>
              </a:rPr>
              <a:t>Nivel de texto 5</a:t>
            </a:r>
          </a:p>
        </p:txBody>
      </p:sp>
      <p:sp>
        <p:nvSpPr>
          <p:cNvPr id="46" name="Shape 46"/>
          <p:cNvSpPr>
            <a:spLocks noGrp="1"/>
          </p:cNvSpPr>
          <p:nvPr>
            <p:ph type="sldNum" sz="quarter" idx="2"/>
          </p:nvPr>
        </p:nvSpPr>
        <p:spPr>
          <a:prstGeom prst="rect">
            <a:avLst/>
          </a:prstGeom>
        </p:spPr>
        <p:txBody>
          <a:bodyPr/>
          <a:lstStyle>
            <a:lvl1pPr>
              <a:defRPr>
                <a:solidFill>
                  <a:srgbClr val="344068"/>
                </a:solidFill>
              </a:defRPr>
            </a:lvl1pPr>
          </a:lstStyle>
          <a:p>
            <a:pPr lvl="0"/>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Imagen con título">
    <p:spTree>
      <p:nvGrpSpPr>
        <p:cNvPr id="1" name=""/>
        <p:cNvGrpSpPr/>
        <p:nvPr/>
      </p:nvGrpSpPr>
      <p:grpSpPr>
        <a:xfrm>
          <a:off x="0" y="0"/>
          <a:ext cx="0" cy="0"/>
          <a:chOff x="0" y="0"/>
          <a:chExt cx="0" cy="0"/>
        </a:xfrm>
      </p:grpSpPr>
      <p:sp>
        <p:nvSpPr>
          <p:cNvPr id="48" name="Shape 48"/>
          <p:cNvSpPr/>
          <p:nvPr/>
        </p:nvSpPr>
        <p:spPr>
          <a:xfrm>
            <a:off x="1" y="7429500"/>
            <a:ext cx="18283238" cy="2857500"/>
          </a:xfrm>
          <a:prstGeom prst="rect">
            <a:avLst/>
          </a:prstGeom>
          <a:solidFill>
            <a:srgbClr val="2683C6"/>
          </a:solidFill>
          <a:ln w="12700">
            <a:miter lim="400000"/>
          </a:ln>
        </p:spPr>
        <p:txBody>
          <a:bodyPr lIns="0" tIns="0" rIns="0" bIns="0"/>
          <a:lstStyle/>
          <a:p>
            <a:pPr lvl="0"/>
            <a:endParaRPr/>
          </a:p>
        </p:txBody>
      </p:sp>
      <p:sp>
        <p:nvSpPr>
          <p:cNvPr id="49" name="Shape 49"/>
          <p:cNvSpPr/>
          <p:nvPr/>
        </p:nvSpPr>
        <p:spPr>
          <a:xfrm>
            <a:off x="23" y="7372614"/>
            <a:ext cx="18283238" cy="96013"/>
          </a:xfrm>
          <a:prstGeom prst="rect">
            <a:avLst/>
          </a:prstGeom>
          <a:solidFill>
            <a:srgbClr val="1CADE4"/>
          </a:solidFill>
          <a:ln w="12700">
            <a:miter lim="400000"/>
          </a:ln>
        </p:spPr>
        <p:txBody>
          <a:bodyPr lIns="0" tIns="0" rIns="0" bIns="0"/>
          <a:lstStyle/>
          <a:p>
            <a:pPr lvl="0"/>
            <a:endParaRPr/>
          </a:p>
        </p:txBody>
      </p:sp>
      <p:sp>
        <p:nvSpPr>
          <p:cNvPr id="50" name="Shape 50"/>
          <p:cNvSpPr>
            <a:spLocks noGrp="1"/>
          </p:cNvSpPr>
          <p:nvPr>
            <p:ph type="title"/>
          </p:nvPr>
        </p:nvSpPr>
        <p:spPr>
          <a:xfrm>
            <a:off x="1645921" y="5040630"/>
            <a:ext cx="15170468" cy="3806191"/>
          </a:xfrm>
          <a:prstGeom prst="rect">
            <a:avLst/>
          </a:prstGeom>
        </p:spPr>
        <p:txBody>
          <a:bodyPr lIns="0" tIns="0" rIns="0" bIns="0">
            <a:noAutofit/>
          </a:bodyPr>
          <a:lstStyle>
            <a:lvl1pPr>
              <a:defRPr sz="5400">
                <a:solidFill>
                  <a:srgbClr val="FFFFFF"/>
                </a:solidFill>
              </a:defRPr>
            </a:lvl1pPr>
          </a:lstStyle>
          <a:p>
            <a:pPr lvl="0">
              <a:defRPr sz="1800" spc="0">
                <a:solidFill>
                  <a:srgbClr val="000000"/>
                </a:solidFill>
              </a:defRPr>
            </a:pPr>
            <a:r>
              <a:rPr sz="5400" spc="-75">
                <a:solidFill>
                  <a:srgbClr val="FFFFFF"/>
                </a:solidFill>
              </a:rPr>
              <a:t>Texto del título</a:t>
            </a:r>
          </a:p>
        </p:txBody>
      </p:sp>
      <p:sp>
        <p:nvSpPr>
          <p:cNvPr id="51" name="Shape 51"/>
          <p:cNvSpPr>
            <a:spLocks noGrp="1"/>
          </p:cNvSpPr>
          <p:nvPr>
            <p:ph type="body" idx="1"/>
          </p:nvPr>
        </p:nvSpPr>
        <p:spPr>
          <a:xfrm>
            <a:off x="1645920" y="8860535"/>
            <a:ext cx="15169896" cy="1426465"/>
          </a:xfrm>
          <a:prstGeom prst="rect">
            <a:avLst/>
          </a:prstGeom>
        </p:spPr>
        <p:txBody>
          <a:bodyPr/>
          <a:lstStyle>
            <a:lvl1pPr marL="0" indent="0">
              <a:spcBef>
                <a:spcPts val="900"/>
              </a:spcBef>
              <a:buClrTx/>
              <a:buSzTx/>
              <a:buFontTx/>
              <a:buNone/>
              <a:defRPr sz="2200">
                <a:solidFill>
                  <a:srgbClr val="FFFFFF"/>
                </a:solidFill>
              </a:defRPr>
            </a:lvl1pPr>
            <a:lvl2pPr marL="0" indent="685800">
              <a:spcBef>
                <a:spcPts val="900"/>
              </a:spcBef>
              <a:buClrTx/>
              <a:buSzTx/>
              <a:buFontTx/>
              <a:buNone/>
              <a:defRPr sz="2200">
                <a:solidFill>
                  <a:srgbClr val="FFFFFF"/>
                </a:solidFill>
              </a:defRPr>
            </a:lvl2pPr>
            <a:lvl3pPr marL="0" indent="1371600">
              <a:spcBef>
                <a:spcPts val="900"/>
              </a:spcBef>
              <a:buClrTx/>
              <a:buSzTx/>
              <a:buFontTx/>
              <a:buNone/>
              <a:defRPr sz="2200">
                <a:solidFill>
                  <a:srgbClr val="FFFFFF"/>
                </a:solidFill>
              </a:defRPr>
            </a:lvl3pPr>
            <a:lvl4pPr marL="0" indent="2057400">
              <a:spcBef>
                <a:spcPts val="900"/>
              </a:spcBef>
              <a:buClrTx/>
              <a:buSzTx/>
              <a:buFontTx/>
              <a:buNone/>
              <a:defRPr sz="2200">
                <a:solidFill>
                  <a:srgbClr val="FFFFFF"/>
                </a:solidFill>
              </a:defRPr>
            </a:lvl4pPr>
            <a:lvl5pPr marL="0" indent="2743200">
              <a:spcBef>
                <a:spcPts val="900"/>
              </a:spcBef>
              <a:buClrTx/>
              <a:buSzTx/>
              <a:buFontTx/>
              <a:buNone/>
              <a:defRPr sz="2200">
                <a:solidFill>
                  <a:srgbClr val="FFFFFF"/>
                </a:solidFill>
              </a:defRPr>
            </a:lvl5pPr>
          </a:lstStyle>
          <a:p>
            <a:pPr lvl="0">
              <a:defRPr sz="1800">
                <a:solidFill>
                  <a:srgbClr val="000000"/>
                </a:solidFill>
              </a:defRPr>
            </a:pPr>
            <a:r>
              <a:rPr sz="2200">
                <a:solidFill>
                  <a:srgbClr val="FFFFFF"/>
                </a:solidFill>
              </a:rPr>
              <a:t>Nivel de texto 1</a:t>
            </a:r>
          </a:p>
          <a:p>
            <a:pPr lvl="1">
              <a:defRPr sz="1800">
                <a:solidFill>
                  <a:srgbClr val="000000"/>
                </a:solidFill>
              </a:defRPr>
            </a:pPr>
            <a:r>
              <a:rPr sz="2200">
                <a:solidFill>
                  <a:srgbClr val="FFFFFF"/>
                </a:solidFill>
              </a:rPr>
              <a:t>Nivel de texto 2</a:t>
            </a:r>
          </a:p>
          <a:p>
            <a:pPr lvl="2">
              <a:defRPr sz="1800">
                <a:solidFill>
                  <a:srgbClr val="000000"/>
                </a:solidFill>
              </a:defRPr>
            </a:pPr>
            <a:r>
              <a:rPr sz="2200">
                <a:solidFill>
                  <a:srgbClr val="FFFFFF"/>
                </a:solidFill>
              </a:rPr>
              <a:t>Nivel de texto 3</a:t>
            </a:r>
          </a:p>
          <a:p>
            <a:pPr lvl="3">
              <a:defRPr sz="1800">
                <a:solidFill>
                  <a:srgbClr val="000000"/>
                </a:solidFill>
              </a:defRPr>
            </a:pPr>
            <a:r>
              <a:rPr sz="2200">
                <a:solidFill>
                  <a:srgbClr val="FFFFFF"/>
                </a:solidFill>
              </a:rPr>
              <a:t>Nivel de texto 4</a:t>
            </a:r>
          </a:p>
          <a:p>
            <a:pPr lvl="4">
              <a:defRPr sz="1800">
                <a:solidFill>
                  <a:srgbClr val="000000"/>
                </a:solidFill>
              </a:defRPr>
            </a:pPr>
            <a:r>
              <a:rPr sz="2200">
                <a:solidFill>
                  <a:srgbClr val="FFFFFF"/>
                </a:solidFill>
              </a:rPr>
              <a:t>Nivel de texto 5</a:t>
            </a:r>
          </a:p>
        </p:txBody>
      </p:sp>
      <p:sp>
        <p:nvSpPr>
          <p:cNvPr id="52" name="Shape 52"/>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4763" y="9601200"/>
            <a:ext cx="18283238" cy="685800"/>
          </a:xfrm>
          <a:prstGeom prst="rect">
            <a:avLst/>
          </a:prstGeom>
          <a:solidFill>
            <a:srgbClr val="2683C6"/>
          </a:solidFill>
          <a:ln w="12700">
            <a:miter lim="400000"/>
          </a:ln>
        </p:spPr>
        <p:txBody>
          <a:bodyPr lIns="0" tIns="0" rIns="0" bIns="0"/>
          <a:lstStyle/>
          <a:p>
            <a:pPr lvl="0"/>
            <a:endParaRPr/>
          </a:p>
        </p:txBody>
      </p:sp>
      <p:sp>
        <p:nvSpPr>
          <p:cNvPr id="3" name="Shape 3"/>
          <p:cNvSpPr/>
          <p:nvPr/>
        </p:nvSpPr>
        <p:spPr>
          <a:xfrm>
            <a:off x="23" y="9501474"/>
            <a:ext cx="18283238" cy="96013"/>
          </a:xfrm>
          <a:prstGeom prst="rect">
            <a:avLst/>
          </a:prstGeom>
          <a:solidFill>
            <a:srgbClr val="1CADE4"/>
          </a:solidFill>
          <a:ln w="12700">
            <a:miter lim="400000"/>
          </a:ln>
        </p:spPr>
        <p:txBody>
          <a:bodyPr lIns="0" tIns="0" rIns="0" bIns="0"/>
          <a:lstStyle/>
          <a:p>
            <a:pPr lvl="0"/>
            <a:endParaRPr/>
          </a:p>
        </p:txBody>
      </p:sp>
      <p:sp>
        <p:nvSpPr>
          <p:cNvPr id="4" name="Shape 4"/>
          <p:cNvSpPr/>
          <p:nvPr/>
        </p:nvSpPr>
        <p:spPr>
          <a:xfrm>
            <a:off x="1790297" y="2606768"/>
            <a:ext cx="14950441" cy="1"/>
          </a:xfrm>
          <a:prstGeom prst="line">
            <a:avLst/>
          </a:prstGeom>
          <a:ln w="6350">
            <a:solidFill>
              <a:srgbClr val="808080"/>
            </a:solidFill>
          </a:ln>
        </p:spPr>
        <p:txBody>
          <a:bodyPr lIns="0" tIns="0" rIns="0" bIns="0"/>
          <a:lstStyle/>
          <a:p>
            <a:pPr lvl="0">
              <a:defRPr sz="1200">
                <a:latin typeface="+mn-lt"/>
                <a:ea typeface="+mn-ea"/>
                <a:cs typeface="+mn-cs"/>
                <a:sym typeface="Helvetica"/>
              </a:defRPr>
            </a:pPr>
            <a:endParaRPr/>
          </a:p>
        </p:txBody>
      </p:sp>
      <p:sp>
        <p:nvSpPr>
          <p:cNvPr id="5" name="Shape 5"/>
          <p:cNvSpPr>
            <a:spLocks noGrp="1"/>
          </p:cNvSpPr>
          <p:nvPr>
            <p:ph type="title"/>
          </p:nvPr>
        </p:nvSpPr>
        <p:spPr>
          <a:xfrm>
            <a:off x="1645920" y="0"/>
            <a:ext cx="15087601" cy="26060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pPr lvl="0">
              <a:defRPr sz="1800" spc="0">
                <a:solidFill>
                  <a:srgbClr val="000000"/>
                </a:solidFill>
              </a:defRPr>
            </a:pPr>
            <a:r>
              <a:rPr sz="7200" spc="-75">
                <a:solidFill>
                  <a:srgbClr val="404040"/>
                </a:solidFill>
              </a:rPr>
              <a:t>Texto del título</a:t>
            </a:r>
          </a:p>
        </p:txBody>
      </p:sp>
      <p:sp>
        <p:nvSpPr>
          <p:cNvPr id="6" name="Shape 6"/>
          <p:cNvSpPr>
            <a:spLocks noGrp="1"/>
          </p:cNvSpPr>
          <p:nvPr>
            <p:ph type="body" idx="1"/>
          </p:nvPr>
        </p:nvSpPr>
        <p:spPr>
          <a:xfrm>
            <a:off x="1645920" y="2768600"/>
            <a:ext cx="15087601" cy="7518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r>
              <a:rPr sz="3000">
                <a:solidFill>
                  <a:srgbClr val="404040"/>
                </a:solidFill>
              </a:rPr>
              <a:t>Nivel de texto 1</a:t>
            </a:r>
          </a:p>
          <a:p>
            <a:pPr lvl="1">
              <a:defRPr sz="1800">
                <a:solidFill>
                  <a:srgbClr val="000000"/>
                </a:solidFill>
              </a:defRPr>
            </a:pPr>
            <a:r>
              <a:rPr sz="3000">
                <a:solidFill>
                  <a:srgbClr val="404040"/>
                </a:solidFill>
              </a:rPr>
              <a:t>Nivel de texto 2</a:t>
            </a:r>
          </a:p>
          <a:p>
            <a:pPr lvl="2">
              <a:defRPr sz="1800">
                <a:solidFill>
                  <a:srgbClr val="000000"/>
                </a:solidFill>
              </a:defRPr>
            </a:pPr>
            <a:r>
              <a:rPr sz="3000">
                <a:solidFill>
                  <a:srgbClr val="404040"/>
                </a:solidFill>
              </a:rPr>
              <a:t>Nivel de texto 3</a:t>
            </a:r>
          </a:p>
          <a:p>
            <a:pPr lvl="3">
              <a:defRPr sz="1800">
                <a:solidFill>
                  <a:srgbClr val="000000"/>
                </a:solidFill>
              </a:defRPr>
            </a:pPr>
            <a:r>
              <a:rPr sz="3000">
                <a:solidFill>
                  <a:srgbClr val="404040"/>
                </a:solidFill>
              </a:rPr>
              <a:t>Nivel de texto 4</a:t>
            </a:r>
          </a:p>
          <a:p>
            <a:pPr lvl="4">
              <a:defRPr sz="1800">
                <a:solidFill>
                  <a:srgbClr val="000000"/>
                </a:solidFill>
              </a:defRPr>
            </a:pPr>
            <a:r>
              <a:rPr sz="3000">
                <a:solidFill>
                  <a:srgbClr val="404040"/>
                </a:solidFill>
              </a:rPr>
              <a:t>Nivel de texto 5</a:t>
            </a:r>
          </a:p>
        </p:txBody>
      </p:sp>
      <p:sp>
        <p:nvSpPr>
          <p:cNvPr id="7" name="Shape 7"/>
          <p:cNvSpPr>
            <a:spLocks noGrp="1"/>
          </p:cNvSpPr>
          <p:nvPr>
            <p:ph type="sldNum" sz="quarter" idx="2"/>
          </p:nvPr>
        </p:nvSpPr>
        <p:spPr>
          <a:xfrm>
            <a:off x="14850687" y="9809852"/>
            <a:ext cx="1968039" cy="307341"/>
          </a:xfrm>
          <a:prstGeom prst="rect">
            <a:avLst/>
          </a:prstGeom>
          <a:ln w="12700">
            <a:miter lim="400000"/>
          </a:ln>
        </p:spPr>
        <p:txBody>
          <a:bodyPr lIns="45719" rIns="45719" anchor="ctr">
            <a:spAutoFit/>
          </a:bodyPr>
          <a:lstStyle>
            <a:lvl1pPr algn="r">
              <a:defRPr sz="1500">
                <a:solidFill>
                  <a:srgbClr val="FFFFFF"/>
                </a:solidFill>
              </a:defRPr>
            </a:lvl1pPr>
          </a:lstStyle>
          <a:p>
            <a:pPr lvl="0"/>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defTabSz="1371600">
        <a:lnSpc>
          <a:spcPct val="85000"/>
        </a:lnSpc>
        <a:defRPr sz="7200" spc="-75">
          <a:solidFill>
            <a:srgbClr val="404040"/>
          </a:solidFill>
          <a:latin typeface="Calibri Light"/>
          <a:ea typeface="Calibri Light"/>
          <a:cs typeface="Calibri Light"/>
          <a:sym typeface="Calibri Light"/>
        </a:defRPr>
      </a:lvl1pPr>
      <a:lvl2pPr defTabSz="1371600">
        <a:lnSpc>
          <a:spcPct val="85000"/>
        </a:lnSpc>
        <a:defRPr sz="7200" spc="-75">
          <a:solidFill>
            <a:srgbClr val="404040"/>
          </a:solidFill>
          <a:latin typeface="Calibri Light"/>
          <a:ea typeface="Calibri Light"/>
          <a:cs typeface="Calibri Light"/>
          <a:sym typeface="Calibri Light"/>
        </a:defRPr>
      </a:lvl2pPr>
      <a:lvl3pPr defTabSz="1371600">
        <a:lnSpc>
          <a:spcPct val="85000"/>
        </a:lnSpc>
        <a:defRPr sz="7200" spc="-75">
          <a:solidFill>
            <a:srgbClr val="404040"/>
          </a:solidFill>
          <a:latin typeface="Calibri Light"/>
          <a:ea typeface="Calibri Light"/>
          <a:cs typeface="Calibri Light"/>
          <a:sym typeface="Calibri Light"/>
        </a:defRPr>
      </a:lvl3pPr>
      <a:lvl4pPr defTabSz="1371600">
        <a:lnSpc>
          <a:spcPct val="85000"/>
        </a:lnSpc>
        <a:defRPr sz="7200" spc="-75">
          <a:solidFill>
            <a:srgbClr val="404040"/>
          </a:solidFill>
          <a:latin typeface="Calibri Light"/>
          <a:ea typeface="Calibri Light"/>
          <a:cs typeface="Calibri Light"/>
          <a:sym typeface="Calibri Light"/>
        </a:defRPr>
      </a:lvl4pPr>
      <a:lvl5pPr defTabSz="1371600">
        <a:lnSpc>
          <a:spcPct val="85000"/>
        </a:lnSpc>
        <a:defRPr sz="7200" spc="-75">
          <a:solidFill>
            <a:srgbClr val="404040"/>
          </a:solidFill>
          <a:latin typeface="Calibri Light"/>
          <a:ea typeface="Calibri Light"/>
          <a:cs typeface="Calibri Light"/>
          <a:sym typeface="Calibri Light"/>
        </a:defRPr>
      </a:lvl5pPr>
      <a:lvl6pPr defTabSz="1371600">
        <a:lnSpc>
          <a:spcPct val="85000"/>
        </a:lnSpc>
        <a:defRPr sz="7200" spc="-75">
          <a:solidFill>
            <a:srgbClr val="404040"/>
          </a:solidFill>
          <a:latin typeface="Calibri Light"/>
          <a:ea typeface="Calibri Light"/>
          <a:cs typeface="Calibri Light"/>
          <a:sym typeface="Calibri Light"/>
        </a:defRPr>
      </a:lvl6pPr>
      <a:lvl7pPr defTabSz="1371600">
        <a:lnSpc>
          <a:spcPct val="85000"/>
        </a:lnSpc>
        <a:defRPr sz="7200" spc="-75">
          <a:solidFill>
            <a:srgbClr val="404040"/>
          </a:solidFill>
          <a:latin typeface="Calibri Light"/>
          <a:ea typeface="Calibri Light"/>
          <a:cs typeface="Calibri Light"/>
          <a:sym typeface="Calibri Light"/>
        </a:defRPr>
      </a:lvl7pPr>
      <a:lvl8pPr defTabSz="1371600">
        <a:lnSpc>
          <a:spcPct val="85000"/>
        </a:lnSpc>
        <a:defRPr sz="7200" spc="-75">
          <a:solidFill>
            <a:srgbClr val="404040"/>
          </a:solidFill>
          <a:latin typeface="Calibri Light"/>
          <a:ea typeface="Calibri Light"/>
          <a:cs typeface="Calibri Light"/>
          <a:sym typeface="Calibri Light"/>
        </a:defRPr>
      </a:lvl8pPr>
      <a:lvl9pPr defTabSz="1371600">
        <a:lnSpc>
          <a:spcPct val="85000"/>
        </a:lnSpc>
        <a:defRPr sz="7200" spc="-75">
          <a:solidFill>
            <a:srgbClr val="404040"/>
          </a:solidFill>
          <a:latin typeface="Calibri Light"/>
          <a:ea typeface="Calibri Light"/>
          <a:cs typeface="Calibri Light"/>
          <a:sym typeface="Calibri Light"/>
        </a:defRPr>
      </a:lvl9pPr>
    </p:titleStyle>
    <p:bodyStyle>
      <a:lvl1pPr marL="137160" indent="-137160" defTabSz="1371600">
        <a:lnSpc>
          <a:spcPct val="90000"/>
        </a:lnSpc>
        <a:spcBef>
          <a:spcPts val="1800"/>
        </a:spcBef>
        <a:buClr>
          <a:srgbClr val="1CADE4"/>
        </a:buClr>
        <a:buSzPct val="100000"/>
        <a:buFont typeface="Trebuchet MS"/>
        <a:buChar char=" "/>
        <a:defRPr sz="3000">
          <a:solidFill>
            <a:srgbClr val="404040"/>
          </a:solidFill>
          <a:latin typeface="Calibri"/>
          <a:ea typeface="Calibri"/>
          <a:cs typeface="Calibri"/>
          <a:sym typeface="Calibri"/>
        </a:defRPr>
      </a:lvl1pPr>
      <a:lvl2pPr marL="606552" indent="-304800" defTabSz="1371600">
        <a:lnSpc>
          <a:spcPct val="90000"/>
        </a:lnSpc>
        <a:spcBef>
          <a:spcPts val="1800"/>
        </a:spcBef>
        <a:buClr>
          <a:srgbClr val="1CADE4"/>
        </a:buClr>
        <a:buSzPct val="100000"/>
        <a:buFont typeface="Trebuchet MS"/>
        <a:buChar char="◦"/>
        <a:defRPr sz="3000">
          <a:solidFill>
            <a:srgbClr val="404040"/>
          </a:solidFill>
          <a:latin typeface="Calibri"/>
          <a:ea typeface="Calibri"/>
          <a:cs typeface="Calibri"/>
          <a:sym typeface="Calibri"/>
        </a:defRPr>
      </a:lvl2pPr>
      <a:lvl3pPr marL="967957" indent="-391885" defTabSz="1371600">
        <a:lnSpc>
          <a:spcPct val="90000"/>
        </a:lnSpc>
        <a:spcBef>
          <a:spcPts val="1800"/>
        </a:spcBef>
        <a:buClr>
          <a:srgbClr val="1CADE4"/>
        </a:buClr>
        <a:buSzPct val="100000"/>
        <a:buFont typeface="Trebuchet MS"/>
        <a:buChar char="◦"/>
        <a:defRPr sz="3000">
          <a:solidFill>
            <a:srgbClr val="404040"/>
          </a:solidFill>
          <a:latin typeface="Calibri"/>
          <a:ea typeface="Calibri"/>
          <a:cs typeface="Calibri"/>
          <a:sym typeface="Calibri"/>
        </a:defRPr>
      </a:lvl3pPr>
      <a:lvl4pPr marL="1242277" indent="-391885" defTabSz="1371600">
        <a:lnSpc>
          <a:spcPct val="90000"/>
        </a:lnSpc>
        <a:spcBef>
          <a:spcPts val="1800"/>
        </a:spcBef>
        <a:buClr>
          <a:srgbClr val="1CADE4"/>
        </a:buClr>
        <a:buSzPct val="100000"/>
        <a:buFont typeface="Trebuchet MS"/>
        <a:buChar char="◦"/>
        <a:defRPr sz="3000">
          <a:solidFill>
            <a:srgbClr val="404040"/>
          </a:solidFill>
          <a:latin typeface="Calibri"/>
          <a:ea typeface="Calibri"/>
          <a:cs typeface="Calibri"/>
          <a:sym typeface="Calibri"/>
        </a:defRPr>
      </a:lvl4pPr>
      <a:lvl5pPr marL="1516597" indent="-391885" defTabSz="1371600">
        <a:lnSpc>
          <a:spcPct val="90000"/>
        </a:lnSpc>
        <a:spcBef>
          <a:spcPts val="1800"/>
        </a:spcBef>
        <a:buClr>
          <a:srgbClr val="1CADE4"/>
        </a:buClr>
        <a:buSzPct val="100000"/>
        <a:buFont typeface="Trebuchet MS"/>
        <a:buChar char="◦"/>
        <a:defRPr sz="3000">
          <a:solidFill>
            <a:srgbClr val="404040"/>
          </a:solidFill>
          <a:latin typeface="Calibri"/>
          <a:ea typeface="Calibri"/>
          <a:cs typeface="Calibri"/>
          <a:sym typeface="Calibri"/>
        </a:defRPr>
      </a:lvl5pPr>
      <a:lvl6pPr marL="1796957" indent="-489857" defTabSz="1371600">
        <a:lnSpc>
          <a:spcPct val="90000"/>
        </a:lnSpc>
        <a:spcBef>
          <a:spcPts val="1800"/>
        </a:spcBef>
        <a:buClr>
          <a:srgbClr val="1CADE4"/>
        </a:buClr>
        <a:buSzPct val="100000"/>
        <a:buFont typeface="Trebuchet MS"/>
        <a:buChar char="◦"/>
        <a:defRPr sz="3000">
          <a:solidFill>
            <a:srgbClr val="404040"/>
          </a:solidFill>
          <a:latin typeface="Calibri"/>
          <a:ea typeface="Calibri"/>
          <a:cs typeface="Calibri"/>
          <a:sym typeface="Calibri"/>
        </a:defRPr>
      </a:lvl6pPr>
      <a:lvl7pPr marL="2096957" indent="-489857" defTabSz="1371600">
        <a:lnSpc>
          <a:spcPct val="90000"/>
        </a:lnSpc>
        <a:spcBef>
          <a:spcPts val="1800"/>
        </a:spcBef>
        <a:buClr>
          <a:srgbClr val="1CADE4"/>
        </a:buClr>
        <a:buSzPct val="100000"/>
        <a:buFont typeface="Trebuchet MS"/>
        <a:buChar char="◦"/>
        <a:defRPr sz="3000">
          <a:solidFill>
            <a:srgbClr val="404040"/>
          </a:solidFill>
          <a:latin typeface="Calibri"/>
          <a:ea typeface="Calibri"/>
          <a:cs typeface="Calibri"/>
          <a:sym typeface="Calibri"/>
        </a:defRPr>
      </a:lvl7pPr>
      <a:lvl8pPr marL="2396957" indent="-489857" defTabSz="1371600">
        <a:lnSpc>
          <a:spcPct val="90000"/>
        </a:lnSpc>
        <a:spcBef>
          <a:spcPts val="1800"/>
        </a:spcBef>
        <a:buClr>
          <a:srgbClr val="1CADE4"/>
        </a:buClr>
        <a:buSzPct val="100000"/>
        <a:buFont typeface="Trebuchet MS"/>
        <a:buChar char="◦"/>
        <a:defRPr sz="3000">
          <a:solidFill>
            <a:srgbClr val="404040"/>
          </a:solidFill>
          <a:latin typeface="Calibri"/>
          <a:ea typeface="Calibri"/>
          <a:cs typeface="Calibri"/>
          <a:sym typeface="Calibri"/>
        </a:defRPr>
      </a:lvl8pPr>
      <a:lvl9pPr marL="2696957" indent="-489857" defTabSz="1371600">
        <a:lnSpc>
          <a:spcPct val="90000"/>
        </a:lnSpc>
        <a:spcBef>
          <a:spcPts val="1800"/>
        </a:spcBef>
        <a:buClr>
          <a:srgbClr val="1CADE4"/>
        </a:buClr>
        <a:buSzPct val="100000"/>
        <a:buFont typeface="Trebuchet MS"/>
        <a:buChar char="◦"/>
        <a:defRPr sz="3000">
          <a:solidFill>
            <a:srgbClr val="404040"/>
          </a:solidFill>
          <a:latin typeface="Calibri"/>
          <a:ea typeface="Calibri"/>
          <a:cs typeface="Calibri"/>
          <a:sym typeface="Calibri"/>
        </a:defRPr>
      </a:lvl9pPr>
    </p:bodyStyle>
    <p:otherStyle>
      <a:lvl1pPr algn="r" defTabSz="457200">
        <a:defRPr sz="1500">
          <a:solidFill>
            <a:schemeClr val="tx1"/>
          </a:solidFill>
          <a:latin typeface="+mn-lt"/>
          <a:ea typeface="+mn-ea"/>
          <a:cs typeface="+mn-cs"/>
          <a:sym typeface="Calibri"/>
        </a:defRPr>
      </a:lvl1pPr>
      <a:lvl2pPr indent="457200" algn="r" defTabSz="457200">
        <a:defRPr sz="1500">
          <a:solidFill>
            <a:schemeClr val="tx1"/>
          </a:solidFill>
          <a:latin typeface="+mn-lt"/>
          <a:ea typeface="+mn-ea"/>
          <a:cs typeface="+mn-cs"/>
          <a:sym typeface="Calibri"/>
        </a:defRPr>
      </a:lvl2pPr>
      <a:lvl3pPr indent="914400" algn="r" defTabSz="457200">
        <a:defRPr sz="1500">
          <a:solidFill>
            <a:schemeClr val="tx1"/>
          </a:solidFill>
          <a:latin typeface="+mn-lt"/>
          <a:ea typeface="+mn-ea"/>
          <a:cs typeface="+mn-cs"/>
          <a:sym typeface="Calibri"/>
        </a:defRPr>
      </a:lvl3pPr>
      <a:lvl4pPr indent="1371600" algn="r" defTabSz="457200">
        <a:defRPr sz="1500">
          <a:solidFill>
            <a:schemeClr val="tx1"/>
          </a:solidFill>
          <a:latin typeface="+mn-lt"/>
          <a:ea typeface="+mn-ea"/>
          <a:cs typeface="+mn-cs"/>
          <a:sym typeface="Calibri"/>
        </a:defRPr>
      </a:lvl4pPr>
      <a:lvl5pPr indent="1828800" algn="r" defTabSz="457200">
        <a:defRPr sz="1500">
          <a:solidFill>
            <a:schemeClr val="tx1"/>
          </a:solidFill>
          <a:latin typeface="+mn-lt"/>
          <a:ea typeface="+mn-ea"/>
          <a:cs typeface="+mn-cs"/>
          <a:sym typeface="Calibri"/>
        </a:defRPr>
      </a:lvl5pPr>
      <a:lvl6pPr indent="2286000" algn="r" defTabSz="457200">
        <a:defRPr sz="1500">
          <a:solidFill>
            <a:schemeClr val="tx1"/>
          </a:solidFill>
          <a:latin typeface="+mn-lt"/>
          <a:ea typeface="+mn-ea"/>
          <a:cs typeface="+mn-cs"/>
          <a:sym typeface="Calibri"/>
        </a:defRPr>
      </a:lvl6pPr>
      <a:lvl7pPr indent="2743200" algn="r" defTabSz="457200">
        <a:defRPr sz="1500">
          <a:solidFill>
            <a:schemeClr val="tx1"/>
          </a:solidFill>
          <a:latin typeface="+mn-lt"/>
          <a:ea typeface="+mn-ea"/>
          <a:cs typeface="+mn-cs"/>
          <a:sym typeface="Calibri"/>
        </a:defRPr>
      </a:lvl7pPr>
      <a:lvl8pPr indent="3200400" algn="r" defTabSz="457200">
        <a:defRPr sz="1500">
          <a:solidFill>
            <a:schemeClr val="tx1"/>
          </a:solidFill>
          <a:latin typeface="+mn-lt"/>
          <a:ea typeface="+mn-ea"/>
          <a:cs typeface="+mn-cs"/>
          <a:sym typeface="Calibri"/>
        </a:defRPr>
      </a:lvl8pPr>
      <a:lvl9pPr indent="3657600" algn="r" defTabSz="457200">
        <a:defRPr sz="15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aleydigital.laleynext.es/Content/Documento.aspx?params=H4sIAAAAAAAEAG1RTW_bMAz9NfGl6CC7rpMddEjsdFWRuoPjFGgvBm0TjlBFcvWRxfv1Y5LuMGAEBJF8lB75-BnQTjWePO-C86aXcANaHkChi9ykjZ4OvLYBIw-t4yyCzgdQhen4_dmXR6yhpbyxPdrVRJ43HlSFjmcsjSO3N79KOMoBvDR6Bfb6m-x7vlmzsyX3iyyLjmgdFfBXOaD2GIHu9sZyEadzInJOutxob40SPV-3xnzURX7N19OI_Bk9RIM1YXyQyqMtwAN_2lViW4g8Fy_lLElz8So2s3mXvxRNXYnVrlxuml0pcsJYHD-wHcuyd5YtH2d37T-Jkl69rZcVFd5cLGFJemWvQA9IUzsE2-1_AgVPwUo32tCj7iR8AzeevuBV8J5mbL3eXuKoU3RTr5iT4Lr_q84IlkQoTY_ux3kmqQeu9Ecz2MZb2QYNqonTxTxdUGP_A74n0QFOtKWt_I21eZTDXtHx_Da-dD6OaqoM7fiLzziqDQciFToHonSoOPsDjq4J6hwCAAA=WKE"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laleydigital.laleynext.es/Content/Documento.aspx?params=H4sIAAAAAAAEAE1Ry07DMBD8mvpSgdKmD3rwgSZFuCoFpaESx02ySiwcO_hRGr6ebQOIlSzvrGftnfFHQNvnePa8DM6bSsIYtGxBoWOu10b3Lc9tQOahcDxiUPoAKjUln19yecIcCqobW6Fd95R540Fl6Pgimk2Ya8znHk6yBi-NXoMdbpNVxXeb6BKTOL5bsRNaRwR-lDVqjwx02RjLxXyxWjJwTrrEaG-NEhXfFMa852ky1PO-Q_6EHlhtTegepPJoU_DA3zb32Wg6G19jGk2no7j4A_F_MBsty-1rJg6pSBLxvKeuRBzFbnghA10jKXMItmxegMA2WOk6GyrUpYRbcN3553gdvCcdhdeHK2alop3mwYRM1dWvAy2cycWD_MLcPMq6UbQ8v5nQMAy6TvWZoT8YuJ1xxA0tOSN0AiTToeLRN3W4qrO8AQAAWKE" TargetMode="External"/><Relationship Id="rId3" Type="http://schemas.openxmlformats.org/officeDocument/2006/relationships/hyperlink" Target="https://laleydigital.laleynext.es/Content/Documento.aspx?params=H4sIAAAAAAAEAE1Ry07DMBD8mvpSgZL0QS8-0KQIV6WgNFTiuElWiYVjBz9Kw9ezbQCxkuWd9ay9M_4IaIcCz55XwXlTS5iClh0odMwN2uih44UNyDyUjkcMKh9AZabii0suT1hASXVja7TrgTJvPKgcHV9G85i51nzu4SQb8NLoNdjxNlnXfLeJLpEsVsslO6F1ROBH2aD2yEBXrbFcxHG8YuCcdKnR3holar4pjXkvsnSsF0OP_Ak9sMaa0D9I5dFm4IG_be7zSTKfXiOJkmQyK__A7D-YT-6q7WsuDplIU_G8p65UHMVufCEH3SApcwi2al-AwDZY6XobatSVhFtw_fnneB28Jx2l14crZpWinebBlEzV9a8DHZzJxYP8wsI8yqZVtDy_iWkYBn2vhtzQH4zc3jjiho6cEToFkulQ8egbqwrriLwBAAA=WKE" TargetMode="External"/><Relationship Id="rId7" Type="http://schemas.openxmlformats.org/officeDocument/2006/relationships/hyperlink" Target="https://laleydigital.laleynext.es/Content/Documento.aspx?params=H4sIAAAAAAAEAE1RTU_DMAz9NctlAnVrN9ghB9YOkWkM1JVJHN3WaiPSpORjrPx6zAoIS1H8nOfE7-U9oB0KPHteBedNLWEKWnag0DE3aKOHjhc2IPNQOh4xqHwAlZmKL75zecICSqobW6NdD5R540Hl6PgySmbMteZjDyfZgJdGr8GOt8m65rtN9B2zOL5dsRNaRwR-lA1qjwx01RrLxWK5Shg4J11qtLdGiZpvSmPeiiwd68XQI39ED6yxJvT3Unm0GXjgr5u7fDJPppeYR_P5JC7_QPwfJJObavuSi0Mm0lQ87akrFUexG1_IQTdIyhyCrdpnILANVrrehhp1JeEaXH_-OV4H70lH6fXhglmlaKd5MCVTdf3rQAdncvEgP7EwD7JpFS3Pr2Y0DIO-V0Nu6A9Gbm8ccUNHzgidAsl0qHj0BVv84IS8AQAAWKE" TargetMode="External"/><Relationship Id="rId2" Type="http://schemas.openxmlformats.org/officeDocument/2006/relationships/hyperlink" Target="https://laleydigital.laleynext.es/Content/Documento.aspx?params=H4sIAAAAAAAEAE1Q0U7DMAz8muUFgdqubE95YO0QncZAXZnEo9taXUSalMQZK1-PWQFhKYrPuSR39x7QjRWeSTbBk20VXIFRPWj0wo_GmrGXlQsoCGovIwENBdC5beTtd69OWEHNc-tadKuRO7IEukQvF1EaC3-0Hzs4qQ5IWbMCN72m2lZu1xHXMk6TeCFO6DwT5EF1aAgFeK98Zg05q4tWrmtr36o8m-bVOKB8RALRORuGe6UJXQ4E8nV9V86S9OpSSZQks3n9B-b_QTpbNpuXstjnRZYVTzu-lRWHYjv9UILpkM14BNccn4HBJjjlBxdaNI2CG_DD-ed4FYhYek1mf8Gi0byzHsw4R9P-mu7hzMHt1SdW9kF1R82L5HXMYgQMgx5Ly7FP3MF65oaewyhMBmzTo5bRFzEBF_qvAQAAWKE" TargetMode="External"/><Relationship Id="rId1" Type="http://schemas.openxmlformats.org/officeDocument/2006/relationships/slideLayout" Target="../slideLayouts/slideLayout7.xml"/><Relationship Id="rId6" Type="http://schemas.openxmlformats.org/officeDocument/2006/relationships/hyperlink" Target="https://laleydigital.laleynext.es/Content/Documento.aspx?params=H4sIAAAAAAAEAE1Ry07DMBD8mvpSgdIkPHrwgSZFuCoFpaESx02ySiwcO_hRGr6epQHESpZ31mPvzvg9oB1LPHleB-dNI2EOWvag0DE3aqPHnpc2IPNQOR4xqH0AlZuaX33n8oglVFQ3tkG7GinzxoMq0PHrKF0w15mPHRxlC14avQI7vSabhm_X0XcskuR2yY5oHRH4QbaoPTLQdWcsF2m0pKbOSZcZ7a1RouHrypi3Ms-mejkOyB_RA2utCcO9VB5tDh746_qumMXp_BxxFMezpPoDyX-Qzm7qzUsh9rnIMvG0o1uZOIjt1KEA3SIpcwi27p6BwCZY6QYbGtS1hEtww-nneBW8Jx2V1_szZrWinebBjEzVza8DPZzIxb38xNI8yLZTtDy_WNAwDIZBjYWhP5i4g3HEDT05I3QGJNOh4tEXI0PQKrwBAAA=WKE" TargetMode="External"/><Relationship Id="rId5" Type="http://schemas.openxmlformats.org/officeDocument/2006/relationships/hyperlink" Target="https://laleydigital.laleynext.es/Content/Documento.aspx?params=H4sIAAAAAAAEAE1RTU_DMAz9NctlAnXdVnbJgbVDZBoDdWUSR7e12og0KfkYK78ebwWEpSh-znPi9_IR0A4Fnj2vgvOmljAFLTtQ6JgbtNFDxwsbkHkoHY8YVD6AykzFl5dcnrCAkurG1mjXA2XeeFA5Op5Eixlzrfncw0k24KXRa7DjbbKu-W4TXSJerpKEndA6IvCjbFB7ZKCr1lguVgkD56RLjfbWKFHzTWnMe5GlY70YeuRP6IE11oT-QSqPNgMP_G1zn0_ixfQacRTHk3n5B-b_wWJyV21fc3HIRJqK5z11peIoduMLOegGSZdDsFX7AgS2wUrX21CjriTcguvPP8fr4D2pKL0-XDGrFO00D6Zkqa5_9XdwJg8P8gsL8yibVtHy_GZGwzDoezXkhn5g5PbGETd05IvQKZBMh4pH32pHqp-6AQAAWKE" TargetMode="External"/><Relationship Id="rId4" Type="http://schemas.openxmlformats.org/officeDocument/2006/relationships/hyperlink" Target="https://laleydigital.laleynext.es/Content/Documento.aspx?params=H4sIAAAAAAAEAE1RTU_DMAz9NctlAnVdt3HJgbVDdBoDdWUSRze12og0KfkYK78ebwWEpSh-zkvs9_IR0A4lnj0XwXlTS5iClh0odMwN2uih46UNyDxUjkcMhA-gMiP44pLLE5ZQUd3YGu16oMwbD6pAx5dRMmOuNZ97OMkGvDR6DXZ8TdY1322iS8SLu-WSndA6IvCjbFB7ZKBFayzPZ8mKGjknXWq0t0blNd9UxryXWTrWy6FH_oQeWGNN6B-k8mgz8MDfNvfFJE6m14ijOJ7Mqz8w_w-SyUpsX4v8kOVpmj_v6VaaH_Pd2KEA3SApcwhWtC9AYBusdL0NNWoh4RZcf_45XgfvSUfl9eGKmVC00zyYkqm6_nWggzO5eJBfWJpH2bSKluc3MxqGQd-roTD0ByO3N464oSNncp0CyXSoePQNb2NsqrwBAAA=WKE" TargetMode="External"/><Relationship Id="rId9" Type="http://schemas.openxmlformats.org/officeDocument/2006/relationships/hyperlink" Target="https://laleydigital.laleynext.es/Content/Documento.aspx?params=H4sIAAAAAAAEAE1RTU_DMAz9NctlArXrBuOQA2uHyDQG6sokjm5rtRFpUvIxVn493goIS1H8nOfE7-UjoB0KPHleBedNLWEKWnag0DE3aKOHjhc2IPNQOh4xqHwAlZmKL865PGIBJdWNrdGuBsq88aBydPwmmsfMteZzB0fZgJdGr8COt8m65tt1dI44SZZ37IjWEYEfZIPaIwNdtcZyES-WDJyTLjXaW6NEzdelMe9Flo71YuiRP6EH1lgT-gepPNoMPPC39X0-mc2nl5hFs9kkKf9A8h_MJ7fV5jUX-0ykqXjeUVcqDmI7vpCDbpCEOQRbtS9AYBOsdL0NNepKwjW4_vRzvArek4zS6_0Fs0rRTvNgSp7q-teADk5k4l5-YWEeZdMqWp5fxTQMg75XQ27oC0ZubxxxQ0fGCJ0CyXSoePQNEI7izbsBAAA=WK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laleydigital.laleynext.es/Content/Documento.aspx?params=H4sIAAAAAAAEAE1Q0U7DMAz8muVlAnVdtT3lgbVFdBoDdWUSj25rdRFpUhJnrHw9ZgWEpSi5-Jzc3XtAN1Z4IdkET7ZVMAejetDohR-NNWMvKxdQENReRgIaCqAz28hk_Q3UGSuouWFdi24z8oksgS7Ry1WULIQ_2Y89nFUHpKzZgJueU20rd3l0rfVqGYkzOs8EeVQdGkIB3iufWkPO6qKVeW3tW5Wl0301DigfkUB0zobhXmlClwGBfM3vylmczK8VR3E8W9Z_YPkfJLN1s30pi0NWpGnxtOeptDgWu-mHEkyHbMYjuOb0DAy2wSk_uNCiaRTcgh8uP-1NIGLpNZnDFYtG8856MOUgTftruocLJ3dQn1jZB9WdNC-SNwsWI2AY9Fhazn3iDtYzN_QcRmFSYJsetYy-AKnRtsCwAQAAWKE" TargetMode="External"/><Relationship Id="rId2" Type="http://schemas.openxmlformats.org/officeDocument/2006/relationships/hyperlink" Target="https://laleydigital.laleynext.es/Content/Documento.aspx?params=H4sIAAAAAAAEAE1Q0U7DMAz8muVlArVdtT3lgbVDdBoDdWUSj25rdRFpUhJnrHw9ZgWEpSi5-Jzc3XtAN1Z4IdkET7ZVMAejetDohR-NNWMvKxdQENReRgIaCqBz28h09Q3UGSuouWFdi2498oksgS7Ry2WUxsKf7McezqoDUtaswU3PqbaVu03EtYrTJF6KMzrPBHlUHRpCAd4rn1lDzuqilZva2rcqz6b7ahxQPiKB6JwNw73ShC4HAvm6uStnSTq_VhIlyWxR_4HFf5DOVs32pSwOeZFlxdOep7LiWOymH0owHbIZj-Ca0zMw2Aan_OBCi6ZRcAt-uPy014GIpddkDlcsGs0768GMgzTtr-keLpzcQX1iZR9Ud9K8SN7ELEbAMOixtJz7xB2sZ27oOYzCZMA2PWoZfQG9HfHUsAEAAA==WKE" TargetMode="External"/><Relationship Id="rId1" Type="http://schemas.openxmlformats.org/officeDocument/2006/relationships/slideLayout" Target="../slideLayouts/slideLayout7.xml"/><Relationship Id="rId4" Type="http://schemas.openxmlformats.org/officeDocument/2006/relationships/hyperlink" Target="https://laleydigital.laleynext.es/Content/Documento.aspx?params=H4sIAAAAAAAEAE1Q0U7DMAz8muVlApWubLzkgbVDdBoDdWUSj25rdRFpUhJnrHw93goIS1Fy8Tm5u4-AbijxRLIOnmyjYApGdaDRCz8Ya4ZOli6gIKi8jATUFEBntpbJ4gzUEUuouGFdg2458IksgS7Qy3mU3Ah_sJ9bOKoWSFmzBDc-p5pGblbRueLbu_lcHNF5Jsi9atEQCvBe-dQaclbnjVxV1r6XWTrel0OP8gkJROts6B-UJnQZEMi31X0xiZPppeIojiez6g_M_oNksqjXr0W-y_I0zZ-3PJXm-3wz_lCAaZHNeARXH16AwTo45XsXGjS1gmvw_emnvQxELL0is7tgUWveWQ-mHKRpfk13cOLkduoLS_uo2oPmRfLqhsUI6Hs9FJZzH7m99cwNHYeRmxTYpkcto29Wak6bsAEAAA==WK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aleydigital.laleynext.es/Content/Documento.aspx?params=H4sIAAAAAAAEAE1RTU_DMAz9NctlAnVtt7FDDqwdotMYqCuTOLqt1UakScnHWPn1eCsgLEXJi19sv5cPj2Yo8Ox45a3TtYApKNGBRMvsoLQaOl4Yj8xBaXnAoHIeZKorHs8vQJywgJIS2tRo1gOdnHYgc7R8EcQzZlv9uYeTaMAJrdZgxnKirvluE1xiFkV3K3ZCY4nAj6JB5ZCBqlpteDZfrJYMrBU20coZLbOab0qt34s0Ge-LoUf-hA5YY7TvH4R0aFJwwN829_kkjKfXCIMwnETlH4j-g3iyrLaveXZIsyTJnvf0KsmO2W7skINqkJRZBFO1L0Bg642wvfE1qkrALdj-_JNee-dIR-nU4YpZJWmneTAhV1X960AHZ7LxIL6w0I-iaSUtx29mNAyDvpdDrukTRm6vLXF9R85kKgGSaVHy4Bv2woyavQEAAA==WKE" TargetMode="External"/><Relationship Id="rId2" Type="http://schemas.openxmlformats.org/officeDocument/2006/relationships/hyperlink" Target="https://laleydigital.laleynext.es/Content/Documento.aspx?params=H4sIAAAAAAAEAE1Q0U7DMAz8muUFgdqubE95YO0QncZAXZnEo9taXUSalMQZK1-PWQFhKUouPid39x7QjRWeSTbBk20VXIFRPWj0wo_GmrGXlQsoCGovIwENBdC5bWR6-w3UCSuouWFdi2418oksgS7Ry0WUxsIf7ccOTqoDUtaswE3PqbaV23XEtYzTJF6IEzrPBHlQHRpCAd4rn1lDzuqileva2rcqz6b7ahxQPiKB6JwNw73ShC4HAvm6vitnSXp1qSRKktm8_gPz_yCdLZvNS1ns8yLLiqcdT2XFodhOP5RgOmQzHsE1x2dgsAlO-cGFFk2j4Ab8cP5prwIRS6_J7C9YNJp31oMZB2naX9M9nDm5vfrEyj6o7qh5kbyOWYyAYdBjaTn3iTtYz9zQcxiFyYBtetQy-gKpEJZbsAEAAA==WKE"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laleydigital.laleynext.es/Content/Documento.aspx?params=H4sIAAAAAAAEAE1RTU_DMAz9NctlAnVrge2QA2uHyDQG6sokjm5rtRFpUvIxVn493goIS1Hy4ufY7-UjoB0KPHleBedNLWEKWnag0DE3aKOHjhc2IPNQOh4xqHwAlZmK3yzOQB6xgJISxtZoVwOdvPGgcnT8NkpmzLXmcwdH2YCXRq_Ajs_JuubbdXSOWRwvluyI1hGBH2SD2iMDXbXGcpFES-rqnHSp0d4aJWq-Lo15L7J0vC-GHvkTemCNNaF_kMqjzcADf1vf55N5Mr3EPJrPJ3H5B-L_IJncVZvXXOwzkabieUdVqTiI7dghB90gKXMItmpfgMAmWOl6G2rUlYRrcP3pJ70K3pOO0uv9BbNK0U7zYEqu6vrXgQ5OZONefmFhHmXTKlqeX81oGAZ9r4bc0CeM3N444oaOnBE6BZLpUPHoG_27PK29AQAAWKE" TargetMode="External"/><Relationship Id="rId2" Type="http://schemas.openxmlformats.org/officeDocument/2006/relationships/hyperlink" Target="https://laleydigital.laleynext.es/Content/Documento.aspx?params=H4sIAAAAAAAEAE1QQU7DMBB8TX2pQGkaWi4-0KSIVFBQmlbiuElWqYVjB3tdGl7P0gDClrUe79iemfeAbijxTLIOnmyjYApGdaDRCz8Ya4ZOli6gIKi8jATUFEBntpY3t99AnbCEihvWNehWA-_IEugCvVxEyUz4o_3Ywkm1QMqaFbjxOdU0crOPomiZLHguxQmdZ4I8qBYNoQDvlU-tIWd13sh1Ze1bmaXjeTn0KJ-QQLTOhv5eaUKXAYF8Xd8VkziZXkYcxfFkXv2B-X-QTJb1Zl_kuyxP0_x5y7fS_JA_jj8UYFpkMx7B1ccXYLAJTvnehQZNreAafH_-aa8CEUuvyOwuWNSaK-vBlIM0za_pDs6c3E59YmkfVHvUvEhezViMgL7XQ2E595HbW8_c0HEYuUmBbXrUMvoC2z-QQbABAAA=WKE" TargetMode="External"/><Relationship Id="rId1" Type="http://schemas.openxmlformats.org/officeDocument/2006/relationships/slideLayout" Target="../slideLayouts/slideLayout7.xml"/><Relationship Id="rId5" Type="http://schemas.openxmlformats.org/officeDocument/2006/relationships/hyperlink" Target="https://laleydigital.laleynext.es/Content/Documento.aspx?params=H4sIAAAAAAAEAE1Qy07DMBD8mvpSgZK0vA4-0KSIVKWgNFTiuElWqYVjB3tdGr6epSmIlSx7vLP2zHwEdEOJR5J18GQbBVMwqgONXvjBWDN0snQBBUHlZSSgpgA6s7W8uv0B6oAlVNywrkG3GPhElkAX6OV1NI-F39vPDRxUC6SsWYAbn1NNI9fLiCu-i6M4Fgd0nglyp1o0hAK8Vz61hpzVeSOXlbXvZZaO9-XQo3xCAtE6G_oHpQldBgTybXlfTJL59FRJlCSTWfUHZv_BfHJTr16LfJvlaZo_b3gqzXf5evyhANMim_EIrt6_AINVcMr3LjRoagWX4Pvjub0IRCy9IrM9YVFr3lkPphykaX5Nd3Dk5LbqC0v7qNq95kXyImYxAvpeD4Xl3Edubz1zQ8dh5CYFtulRy-gbug9eNLABAAA=WKE" TargetMode="External"/><Relationship Id="rId4" Type="http://schemas.openxmlformats.org/officeDocument/2006/relationships/hyperlink" Target="https://laleydigital.laleynext.es/Content/Documento.aspx?params=H4sIAAAAAAAEAE1Ry07DMBD8mvpSgdKmz4MPNCnCVSkoDZU4bpJVYuHYwY_S8PUsDSBWsuzxjnd3xu8BbZ_jxfMyOG8qCWPQsgWFjrleG923PLcBmYfC8YhB6QOo1JR8vvoG8ow5FJQwtkK76enkjQeVoeOLaDZhrjEfBzjLGrw0egN2KCeriu-30XdM4ni1Zme0jgj8JGvUHhnosjGWi_livWTgnHSJ0d4aJSq-LYx5y9NkuM_7DvkjemC1NaG7l8qjTcEDf93eZaPpbHyNaTSdjuLiD8T_wWy0LHcvmTimIknE04FeJeIk9kOHDHSNpMwh2LJ5BgK7YKXrbKhQlxJuwXWXn_QmeE86Cq-PV8xKRTvNgwm5qqtfB1q4kI1H-Ym5eZB1o2h5fjOhYRh0neozQ58wcDvjiBtackboBEimQ8WjL6tARjS9AQAAWK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oortiz@icamat.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p:nvPr/>
        </p:nvSpPr>
        <p:spPr>
          <a:xfrm>
            <a:off x="1017639" y="1570566"/>
            <a:ext cx="16385458" cy="2952116"/>
          </a:xfrm>
          <a:prstGeom prst="rect">
            <a:avLst/>
          </a:prstGeom>
          <a:solidFill>
            <a:srgbClr val="FFFFFF"/>
          </a:solidFill>
          <a:ln w="15875">
            <a:solidFill>
              <a:srgbClr val="1CADE4"/>
            </a:solidFill>
          </a:ln>
          <a:effectLst>
            <a:outerShdw blurRad="38100" dist="25400" dir="2700000" rotWithShape="0">
              <a:srgbClr val="000000">
                <a:alpha val="60000"/>
              </a:srgbClr>
            </a:outerShdw>
          </a:effectLst>
          <a:extLst>
            <a:ext uri="{C572A759-6A51-4108-AA02-DFA0A04FC94B}">
              <ma14:wrappingTextBoxFlag xmlns:ma14="http://schemas.microsoft.com/office/mac/drawingml/2011/main" xmlns="" val="1"/>
            </a:ext>
          </a:extLst>
        </p:spPr>
        <p:txBody>
          <a:bodyPr wrap="square" lIns="0" tIns="0" rIns="0" bIns="0">
            <a:spAutoFit/>
          </a:bodyPr>
          <a:lstStyle/>
          <a:p>
            <a:pPr lvl="0" algn="ctr"/>
            <a:r>
              <a:rPr sz="4700" dirty="0">
                <a:solidFill>
                  <a:srgbClr val="0B4057"/>
                </a:solidFill>
                <a:latin typeface="Open Sans 2 Bold"/>
                <a:ea typeface="Open Sans 2 Bold"/>
                <a:cs typeface="Open Sans 2 Bold"/>
                <a:sym typeface="Open Sans 2 Bold"/>
              </a:rPr>
              <a:t>CONSIDERACIÓN JURÍDICA DE LOS ANIMALES DE FAMILIA EN EL DERECHO DE FAMILIA </a:t>
            </a:r>
          </a:p>
          <a:p>
            <a:pPr lvl="0" algn="ctr"/>
            <a:endParaRPr sz="4700" dirty="0">
              <a:solidFill>
                <a:srgbClr val="0B4057"/>
              </a:solidFill>
              <a:latin typeface="Open Sans 2 Bold"/>
              <a:ea typeface="Open Sans 2 Bold"/>
              <a:cs typeface="Open Sans 2 Bold"/>
              <a:sym typeface="Open Sans 2 Bold"/>
            </a:endParaRPr>
          </a:p>
          <a:p>
            <a:pPr lvl="0" algn="ctr"/>
            <a:r>
              <a:rPr sz="4700" dirty="0">
                <a:solidFill>
                  <a:srgbClr val="0B4057"/>
                </a:solidFill>
                <a:latin typeface="Open Sans 2 Bold"/>
                <a:ea typeface="Open Sans 2 Bold"/>
                <a:cs typeface="Open Sans 2 Bold"/>
                <a:sym typeface="Open Sans 2 Bold"/>
              </a:rPr>
              <a:t>FAMILIA MULTIESPECIE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500">
                <a:solidFill>
                  <a:srgbClr val="FFFFFF"/>
                </a:solidFill>
              </a:rPr>
              <a:t>10</a:t>
            </a:fld>
            <a:endParaRPr sz="1500">
              <a:solidFill>
                <a:srgbClr val="FFFFFF"/>
              </a:solidFill>
            </a:endParaRPr>
          </a:p>
        </p:txBody>
      </p:sp>
      <p:sp>
        <p:nvSpPr>
          <p:cNvPr id="113" name="Shape 113"/>
          <p:cNvSpPr/>
          <p:nvPr/>
        </p:nvSpPr>
        <p:spPr>
          <a:xfrm>
            <a:off x="1309824" y="169807"/>
            <a:ext cx="15668352" cy="1052925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just" defTabSz="449580">
              <a:lnSpc>
                <a:spcPct val="107916"/>
              </a:lnSpc>
              <a:spcBef>
                <a:spcPts val="800"/>
              </a:spcBef>
            </a:pPr>
            <a:r>
              <a:rPr sz="2600" b="1" u="sng" dirty="0">
                <a:uFill>
                  <a:solidFill/>
                </a:uFill>
                <a:latin typeface="Times New Roman"/>
                <a:ea typeface="Times New Roman"/>
                <a:cs typeface="Times New Roman"/>
                <a:sym typeface="Times New Roman"/>
              </a:rPr>
              <a:t>Derecho Foral Vasco y </a:t>
            </a:r>
            <a:r>
              <a:rPr sz="2600" b="1" u="sng" dirty="0" err="1">
                <a:uFill>
                  <a:solidFill/>
                </a:uFill>
                <a:latin typeface="Times New Roman"/>
                <a:ea typeface="Times New Roman"/>
                <a:cs typeface="Times New Roman"/>
                <a:sym typeface="Times New Roman"/>
              </a:rPr>
              <a:t>su</a:t>
            </a:r>
            <a:r>
              <a:rPr sz="2600" b="1" u="sng" dirty="0">
                <a:uFill>
                  <a:solidFill/>
                </a:uFill>
                <a:latin typeface="Times New Roman"/>
                <a:ea typeface="Times New Roman"/>
                <a:cs typeface="Times New Roman"/>
                <a:sym typeface="Times New Roman"/>
              </a:rPr>
              <a:t> </a:t>
            </a:r>
            <a:r>
              <a:rPr sz="2600" b="1" u="sng" dirty="0" err="1">
                <a:uFill>
                  <a:solidFill/>
                </a:uFill>
                <a:latin typeface="Times New Roman"/>
                <a:ea typeface="Times New Roman"/>
                <a:cs typeface="Times New Roman"/>
                <a:sym typeface="Times New Roman"/>
              </a:rPr>
              <a:t>influencia</a:t>
            </a:r>
            <a:r>
              <a:rPr sz="2600" b="1" u="sng" dirty="0">
                <a:uFill>
                  <a:solidFill/>
                </a:uFill>
                <a:latin typeface="Times New Roman"/>
                <a:ea typeface="Times New Roman"/>
                <a:cs typeface="Times New Roman"/>
                <a:sym typeface="Times New Roman"/>
              </a:rPr>
              <a:t> </a:t>
            </a:r>
            <a:r>
              <a:rPr sz="2600" b="1" u="sng" dirty="0" err="1">
                <a:uFill>
                  <a:solidFill/>
                </a:uFill>
                <a:latin typeface="Times New Roman"/>
                <a:ea typeface="Times New Roman"/>
                <a:cs typeface="Times New Roman"/>
                <a:sym typeface="Times New Roman"/>
              </a:rPr>
              <a:t>indirecta</a:t>
            </a:r>
            <a:r>
              <a:rPr sz="2600" b="1" u="sng" dirty="0">
                <a:uFill>
                  <a:solidFill/>
                </a:uFill>
                <a:latin typeface="Times New Roman"/>
                <a:ea typeface="Times New Roman"/>
                <a:cs typeface="Times New Roman"/>
                <a:sym typeface="Times New Roman"/>
              </a:rPr>
              <a:t> en la </a:t>
            </a:r>
            <a:r>
              <a:rPr sz="2600" b="1" u="sng" dirty="0" err="1">
                <a:uFill>
                  <a:solidFill/>
                </a:uFill>
                <a:latin typeface="Times New Roman"/>
                <a:ea typeface="Times New Roman"/>
                <a:cs typeface="Times New Roman"/>
                <a:sym typeface="Times New Roman"/>
              </a:rPr>
              <a:t>regulación</a:t>
            </a:r>
            <a:r>
              <a:rPr sz="2600" b="1" u="sng" dirty="0">
                <a:uFill>
                  <a:solidFill/>
                </a:uFill>
                <a:latin typeface="Times New Roman"/>
                <a:ea typeface="Times New Roman"/>
                <a:cs typeface="Times New Roman"/>
                <a:sym typeface="Times New Roman"/>
              </a:rPr>
              <a:t> y </a:t>
            </a:r>
            <a:r>
              <a:rPr sz="2600" b="1" u="sng" dirty="0" err="1">
                <a:uFill>
                  <a:solidFill/>
                </a:uFill>
                <a:latin typeface="Times New Roman"/>
                <a:ea typeface="Times New Roman"/>
                <a:cs typeface="Times New Roman"/>
                <a:sym typeface="Times New Roman"/>
              </a:rPr>
              <a:t>protección</a:t>
            </a:r>
            <a:r>
              <a:rPr sz="2600" b="1" u="sng" dirty="0">
                <a:uFill>
                  <a:solidFill/>
                </a:uFill>
                <a:latin typeface="Times New Roman"/>
                <a:ea typeface="Times New Roman"/>
                <a:cs typeface="Times New Roman"/>
                <a:sym typeface="Times New Roman"/>
              </a:rPr>
              <a:t> animal</a:t>
            </a:r>
          </a:p>
          <a:p>
            <a:pPr lvl="0" algn="just" defTabSz="449580">
              <a:lnSpc>
                <a:spcPct val="107916"/>
              </a:lnSpc>
              <a:spcBef>
                <a:spcPts val="800"/>
              </a:spcBef>
            </a:pP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Aunque</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el</a:t>
            </a:r>
            <a:r>
              <a:rPr sz="2600" dirty="0">
                <a:uFill>
                  <a:solidFill/>
                </a:uFill>
                <a:latin typeface="Times New Roman"/>
                <a:ea typeface="Times New Roman"/>
                <a:cs typeface="Times New Roman"/>
                <a:sym typeface="Times New Roman"/>
              </a:rPr>
              <a:t> Derecho Foral Vasco no </a:t>
            </a:r>
            <a:r>
              <a:rPr sz="2600" dirty="0" err="1">
                <a:uFill>
                  <a:solidFill/>
                </a:uFill>
                <a:latin typeface="Times New Roman"/>
                <a:ea typeface="Times New Roman"/>
                <a:cs typeface="Times New Roman"/>
                <a:sym typeface="Times New Roman"/>
              </a:rPr>
              <a:t>regula</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directamente</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este</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concepto</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aplica</a:t>
            </a:r>
            <a:r>
              <a:rPr sz="2600" dirty="0">
                <a:uFill>
                  <a:solidFill/>
                </a:uFill>
                <a:latin typeface="Times New Roman"/>
                <a:ea typeface="Times New Roman"/>
                <a:cs typeface="Times New Roman"/>
                <a:sym typeface="Times New Roman"/>
              </a:rPr>
              <a:t> de forma </a:t>
            </a:r>
            <a:r>
              <a:rPr sz="2600" dirty="0" err="1">
                <a:uFill>
                  <a:solidFill/>
                </a:uFill>
                <a:latin typeface="Times New Roman"/>
                <a:ea typeface="Times New Roman"/>
                <a:cs typeface="Times New Roman"/>
                <a:sym typeface="Times New Roman"/>
              </a:rPr>
              <a:t>subsidiaria</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el</a:t>
            </a:r>
            <a:r>
              <a:rPr sz="2600" dirty="0">
                <a:uFill>
                  <a:solidFill/>
                </a:uFill>
                <a:latin typeface="Times New Roman"/>
                <a:ea typeface="Times New Roman"/>
                <a:cs typeface="Times New Roman"/>
                <a:sym typeface="Times New Roman"/>
              </a:rPr>
              <a:t> Código Civil </a:t>
            </a:r>
            <a:r>
              <a:rPr sz="2600" dirty="0" err="1">
                <a:uFill>
                  <a:solidFill/>
                </a:uFill>
                <a:latin typeface="Times New Roman"/>
                <a:ea typeface="Times New Roman"/>
                <a:cs typeface="Times New Roman"/>
                <a:sym typeface="Times New Roman"/>
              </a:rPr>
              <a:t>español</a:t>
            </a:r>
            <a:r>
              <a:rPr sz="2600" dirty="0">
                <a:uFill>
                  <a:solidFill/>
                </a:uFill>
                <a:latin typeface="Times New Roman"/>
                <a:ea typeface="Times New Roman"/>
                <a:cs typeface="Times New Roman"/>
                <a:sym typeface="Times New Roman"/>
              </a:rPr>
              <a:t> en </a:t>
            </a:r>
            <a:r>
              <a:rPr sz="2600" dirty="0" err="1">
                <a:uFill>
                  <a:solidFill/>
                </a:uFill>
                <a:latin typeface="Times New Roman"/>
                <a:ea typeface="Times New Roman"/>
                <a:cs typeface="Times New Roman"/>
                <a:sym typeface="Times New Roman"/>
              </a:rPr>
              <a:t>materias</a:t>
            </a:r>
            <a:r>
              <a:rPr sz="2600" dirty="0">
                <a:uFill>
                  <a:solidFill/>
                </a:uFill>
                <a:latin typeface="Times New Roman"/>
                <a:ea typeface="Times New Roman"/>
                <a:cs typeface="Times New Roman"/>
                <a:sym typeface="Times New Roman"/>
              </a:rPr>
              <a:t> no </a:t>
            </a:r>
            <a:r>
              <a:rPr sz="2600" dirty="0" err="1">
                <a:uFill>
                  <a:solidFill/>
                </a:uFill>
                <a:latin typeface="Times New Roman"/>
                <a:ea typeface="Times New Roman"/>
                <a:cs typeface="Times New Roman"/>
                <a:sym typeface="Times New Roman"/>
              </a:rPr>
              <a:t>reguladas</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específicamente</a:t>
            </a:r>
            <a:r>
              <a:rPr sz="2600" dirty="0">
                <a:uFill>
                  <a:solidFill/>
                </a:uFill>
                <a:latin typeface="Times New Roman"/>
                <a:ea typeface="Times New Roman"/>
                <a:cs typeface="Times New Roman"/>
                <a:sym typeface="Times New Roman"/>
              </a:rPr>
              <a:t> en la </a:t>
            </a:r>
            <a:r>
              <a:rPr sz="2600" dirty="0" err="1">
                <a:uFill>
                  <a:solidFill/>
                </a:uFill>
                <a:latin typeface="Times New Roman"/>
                <a:ea typeface="Times New Roman"/>
                <a:cs typeface="Times New Roman"/>
                <a:sym typeface="Times New Roman"/>
              </a:rPr>
              <a:t>normativa</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foral</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incluido</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el</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estatus</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jurídico</a:t>
            </a:r>
            <a:r>
              <a:rPr sz="2600" dirty="0">
                <a:uFill>
                  <a:solidFill/>
                </a:uFill>
                <a:latin typeface="Times New Roman"/>
                <a:ea typeface="Times New Roman"/>
                <a:cs typeface="Times New Roman"/>
                <a:sym typeface="Times New Roman"/>
              </a:rPr>
              <a:t> de los </a:t>
            </a:r>
            <a:r>
              <a:rPr sz="2600" dirty="0" err="1">
                <a:uFill>
                  <a:solidFill/>
                </a:uFill>
                <a:latin typeface="Times New Roman"/>
                <a:ea typeface="Times New Roman"/>
                <a:cs typeface="Times New Roman"/>
                <a:sym typeface="Times New Roman"/>
              </a:rPr>
              <a:t>animales</a:t>
            </a:r>
            <a:r>
              <a:rPr sz="2600" dirty="0">
                <a:uFill>
                  <a:solidFill/>
                </a:uFill>
                <a:latin typeface="Times New Roman"/>
                <a:ea typeface="Times New Roman"/>
                <a:cs typeface="Times New Roman"/>
                <a:sym typeface="Times New Roman"/>
              </a:rPr>
              <a:t>.</a:t>
            </a:r>
            <a:endParaRPr sz="2600" dirty="0">
              <a:uFill>
                <a:solidFill/>
              </a:uFill>
            </a:endParaRPr>
          </a:p>
          <a:p>
            <a:pPr marL="351" lvl="0" indent="-351" algn="just" defTabSz="449580">
              <a:lnSpc>
                <a:spcPct val="107916"/>
              </a:lnSpc>
              <a:spcBef>
                <a:spcPts val="800"/>
              </a:spcBef>
              <a:buSzPct val="100000"/>
              <a:buChar char="*"/>
            </a:pPr>
            <a:r>
              <a:rPr sz="2600" dirty="0">
                <a:uFill>
                  <a:solidFill/>
                </a:uFill>
                <a:latin typeface="Times New Roman"/>
                <a:ea typeface="Times New Roman"/>
                <a:cs typeface="Times New Roman"/>
                <a:sym typeface="Times New Roman"/>
              </a:rPr>
              <a:t>Esto </a:t>
            </a:r>
            <a:r>
              <a:rPr sz="2600" dirty="0" err="1">
                <a:uFill>
                  <a:solidFill/>
                </a:uFill>
                <a:latin typeface="Times New Roman"/>
                <a:ea typeface="Times New Roman"/>
                <a:cs typeface="Times New Roman"/>
                <a:sym typeface="Times New Roman"/>
              </a:rPr>
              <a:t>implica</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que</a:t>
            </a:r>
            <a:r>
              <a:rPr sz="2600" dirty="0">
                <a:uFill>
                  <a:solidFill/>
                </a:uFill>
                <a:latin typeface="Times New Roman"/>
                <a:ea typeface="Times New Roman"/>
                <a:cs typeface="Times New Roman"/>
                <a:sym typeface="Times New Roman"/>
              </a:rPr>
              <a:t> los </a:t>
            </a:r>
            <a:r>
              <a:rPr sz="2600" dirty="0" err="1">
                <a:uFill>
                  <a:solidFill/>
                </a:uFill>
                <a:latin typeface="Times New Roman"/>
                <a:ea typeface="Times New Roman"/>
                <a:cs typeface="Times New Roman"/>
                <a:sym typeface="Times New Roman"/>
              </a:rPr>
              <a:t>principios</a:t>
            </a:r>
            <a:r>
              <a:rPr sz="2600" dirty="0">
                <a:uFill>
                  <a:solidFill/>
                </a:uFill>
                <a:latin typeface="Times New Roman"/>
                <a:ea typeface="Times New Roman"/>
                <a:cs typeface="Times New Roman"/>
                <a:sym typeface="Times New Roman"/>
              </a:rPr>
              <a:t> y </a:t>
            </a:r>
            <a:r>
              <a:rPr sz="2600" dirty="0" err="1">
                <a:uFill>
                  <a:solidFill/>
                </a:uFill>
                <a:latin typeface="Times New Roman"/>
                <a:ea typeface="Times New Roman"/>
                <a:cs typeface="Times New Roman"/>
                <a:sym typeface="Times New Roman"/>
              </a:rPr>
              <a:t>protecciones</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derivados</a:t>
            </a:r>
            <a:r>
              <a:rPr sz="2600" dirty="0">
                <a:uFill>
                  <a:solidFill/>
                </a:uFill>
                <a:latin typeface="Times New Roman"/>
                <a:ea typeface="Times New Roman"/>
                <a:cs typeface="Times New Roman"/>
                <a:sym typeface="Times New Roman"/>
              </a:rPr>
              <a:t> de la </a:t>
            </a:r>
            <a:r>
              <a:rPr sz="2600" dirty="0" err="1">
                <a:uFill>
                  <a:solidFill/>
                </a:uFill>
                <a:latin typeface="Times New Roman"/>
                <a:ea typeface="Times New Roman"/>
                <a:cs typeface="Times New Roman"/>
                <a:sym typeface="Times New Roman"/>
              </a:rPr>
              <a:t>reforma</a:t>
            </a:r>
            <a:r>
              <a:rPr sz="2600" dirty="0">
                <a:uFill>
                  <a:solidFill/>
                </a:uFill>
                <a:latin typeface="Times New Roman"/>
                <a:ea typeface="Times New Roman"/>
                <a:cs typeface="Times New Roman"/>
                <a:sym typeface="Times New Roman"/>
              </a:rPr>
              <a:t> del Código Civil (</a:t>
            </a:r>
            <a:r>
              <a:rPr sz="2600" dirty="0" err="1">
                <a:uFill>
                  <a:solidFill/>
                </a:uFill>
                <a:latin typeface="Times New Roman"/>
                <a:ea typeface="Times New Roman"/>
                <a:cs typeface="Times New Roman"/>
                <a:sym typeface="Times New Roman"/>
              </a:rPr>
              <a:t>por</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ejemplo</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medidas</a:t>
            </a:r>
            <a:r>
              <a:rPr sz="2600" dirty="0">
                <a:uFill>
                  <a:solidFill/>
                </a:uFill>
                <a:latin typeface="Times New Roman"/>
                <a:ea typeface="Times New Roman"/>
                <a:cs typeface="Times New Roman"/>
                <a:sym typeface="Times New Roman"/>
              </a:rPr>
              <a:t> contra </a:t>
            </a:r>
            <a:r>
              <a:rPr sz="2600" dirty="0" err="1">
                <a:uFill>
                  <a:solidFill/>
                </a:uFill>
                <a:latin typeface="Times New Roman"/>
                <a:ea typeface="Times New Roman"/>
                <a:cs typeface="Times New Roman"/>
                <a:sym typeface="Times New Roman"/>
              </a:rPr>
              <a:t>el</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maltrato</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consideración</a:t>
            </a:r>
            <a:r>
              <a:rPr sz="2600" dirty="0">
                <a:uFill>
                  <a:solidFill/>
                </a:uFill>
                <a:latin typeface="Times New Roman"/>
                <a:ea typeface="Times New Roman"/>
                <a:cs typeface="Times New Roman"/>
                <a:sym typeface="Times New Roman"/>
              </a:rPr>
              <a:t> en </a:t>
            </a:r>
            <a:r>
              <a:rPr sz="2600" dirty="0" err="1">
                <a:uFill>
                  <a:solidFill/>
                </a:uFill>
                <a:latin typeface="Times New Roman"/>
                <a:ea typeface="Times New Roman"/>
                <a:cs typeface="Times New Roman"/>
                <a:sym typeface="Times New Roman"/>
              </a:rPr>
              <a:t>divorcios</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protección</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jurídica</a:t>
            </a:r>
            <a:r>
              <a:rPr sz="2600" dirty="0">
                <a:uFill>
                  <a:solidFill/>
                </a:uFill>
                <a:latin typeface="Times New Roman"/>
                <a:ea typeface="Times New Roman"/>
                <a:cs typeface="Times New Roman"/>
                <a:sym typeface="Times New Roman"/>
              </a:rPr>
              <a:t> en general) se </a:t>
            </a:r>
            <a:r>
              <a:rPr sz="2600" dirty="0" err="1">
                <a:uFill>
                  <a:solidFill/>
                </a:uFill>
                <a:latin typeface="Times New Roman"/>
                <a:ea typeface="Times New Roman"/>
                <a:cs typeface="Times New Roman"/>
                <a:sym typeface="Times New Roman"/>
              </a:rPr>
              <a:t>aplican</a:t>
            </a:r>
            <a:r>
              <a:rPr sz="2600" dirty="0">
                <a:uFill>
                  <a:solidFill/>
                </a:uFill>
                <a:latin typeface="Times New Roman"/>
                <a:ea typeface="Times New Roman"/>
                <a:cs typeface="Times New Roman"/>
                <a:sym typeface="Times New Roman"/>
              </a:rPr>
              <a:t> también en Bizkaia</a:t>
            </a:r>
          </a:p>
          <a:p>
            <a:pPr lvl="0" algn="just" defTabSz="449580">
              <a:lnSpc>
                <a:spcPct val="107916"/>
              </a:lnSpc>
              <a:spcBef>
                <a:spcPts val="800"/>
              </a:spcBef>
            </a:pPr>
            <a:endParaRPr sz="2600" dirty="0">
              <a:uFill>
                <a:solidFill/>
              </a:uFill>
              <a:latin typeface="Times New Roman"/>
              <a:ea typeface="Times New Roman"/>
              <a:cs typeface="Times New Roman"/>
              <a:sym typeface="Times New Roman"/>
            </a:endParaRPr>
          </a:p>
          <a:p>
            <a:pPr lvl="0" algn="just" defTabSz="449580">
              <a:lnSpc>
                <a:spcPct val="107916"/>
              </a:lnSpc>
              <a:spcBef>
                <a:spcPts val="800"/>
              </a:spcBef>
            </a:pPr>
            <a:r>
              <a:rPr sz="2600" b="1" u="sng" dirty="0" err="1">
                <a:uFill>
                  <a:solidFill/>
                </a:uFill>
                <a:latin typeface="Times New Roman"/>
                <a:ea typeface="Times New Roman"/>
                <a:cs typeface="Times New Roman"/>
                <a:sym typeface="Times New Roman"/>
              </a:rPr>
              <a:t>Implicaciones</a:t>
            </a:r>
            <a:r>
              <a:rPr sz="2600" b="1" u="sng" dirty="0">
                <a:uFill>
                  <a:solidFill/>
                </a:uFill>
                <a:latin typeface="Times New Roman"/>
                <a:ea typeface="Times New Roman"/>
                <a:cs typeface="Times New Roman"/>
                <a:sym typeface="Times New Roman"/>
              </a:rPr>
              <a:t> </a:t>
            </a:r>
            <a:r>
              <a:rPr sz="2600" b="1" u="sng" dirty="0" err="1">
                <a:uFill>
                  <a:solidFill/>
                </a:uFill>
                <a:latin typeface="Times New Roman"/>
                <a:ea typeface="Times New Roman"/>
                <a:cs typeface="Times New Roman"/>
                <a:sym typeface="Times New Roman"/>
              </a:rPr>
              <a:t>prácticas</a:t>
            </a:r>
            <a:endParaRPr sz="2600" dirty="0">
              <a:uFill>
                <a:solidFill/>
              </a:uFill>
            </a:endParaRPr>
          </a:p>
          <a:p>
            <a:pPr lvl="0" algn="just" defTabSz="449580">
              <a:lnSpc>
                <a:spcPct val="107916"/>
              </a:lnSpc>
              <a:spcBef>
                <a:spcPts val="800"/>
              </a:spcBef>
            </a:pPr>
            <a:r>
              <a:rPr sz="2600" dirty="0">
                <a:uFill>
                  <a:solidFill/>
                </a:uFill>
                <a:latin typeface="Times New Roman"/>
                <a:ea typeface="Times New Roman"/>
                <a:cs typeface="Times New Roman"/>
                <a:sym typeface="Times New Roman"/>
              </a:rPr>
              <a:t>* La </a:t>
            </a:r>
            <a:r>
              <a:rPr sz="2600" dirty="0" err="1">
                <a:uFill>
                  <a:solidFill/>
                </a:uFill>
                <a:latin typeface="Times New Roman"/>
                <a:ea typeface="Times New Roman"/>
                <a:cs typeface="Times New Roman"/>
                <a:sym typeface="Times New Roman"/>
              </a:rPr>
              <a:t>consideración</a:t>
            </a:r>
            <a:r>
              <a:rPr sz="2600" dirty="0">
                <a:uFill>
                  <a:solidFill/>
                </a:uFill>
                <a:latin typeface="Times New Roman"/>
                <a:ea typeface="Times New Roman"/>
                <a:cs typeface="Times New Roman"/>
                <a:sym typeface="Times New Roman"/>
              </a:rPr>
              <a:t> de los </a:t>
            </a:r>
            <a:r>
              <a:rPr sz="2600" dirty="0" err="1">
                <a:uFill>
                  <a:solidFill/>
                </a:uFill>
                <a:latin typeface="Times New Roman"/>
                <a:ea typeface="Times New Roman"/>
                <a:cs typeface="Times New Roman"/>
                <a:sym typeface="Times New Roman"/>
              </a:rPr>
              <a:t>animales</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como</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seres</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sintientes</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refuerza</a:t>
            </a:r>
            <a:r>
              <a:rPr sz="2600" dirty="0">
                <a:uFill>
                  <a:solidFill/>
                </a:uFill>
                <a:latin typeface="Times New Roman"/>
                <a:ea typeface="Times New Roman"/>
                <a:cs typeface="Times New Roman"/>
                <a:sym typeface="Times New Roman"/>
              </a:rPr>
              <a:t> la </a:t>
            </a:r>
            <a:r>
              <a:rPr sz="2600" dirty="0" err="1">
                <a:uFill>
                  <a:solidFill/>
                </a:uFill>
                <a:latin typeface="Times New Roman"/>
                <a:ea typeface="Times New Roman"/>
                <a:cs typeface="Times New Roman"/>
                <a:sym typeface="Times New Roman"/>
              </a:rPr>
              <a:t>interpretación</a:t>
            </a:r>
            <a:r>
              <a:rPr sz="2600" dirty="0">
                <a:uFill>
                  <a:solidFill/>
                </a:uFill>
                <a:latin typeface="Times New Roman"/>
                <a:ea typeface="Times New Roman"/>
                <a:cs typeface="Times New Roman"/>
                <a:sym typeface="Times New Roman"/>
              </a:rPr>
              <a:t> de la </a:t>
            </a:r>
            <a:r>
              <a:rPr sz="2600" dirty="0" err="1">
                <a:uFill>
                  <a:solidFill/>
                </a:uFill>
                <a:latin typeface="Times New Roman"/>
                <a:ea typeface="Times New Roman"/>
                <a:cs typeface="Times New Roman"/>
                <a:sym typeface="Times New Roman"/>
              </a:rPr>
              <a:t>normativa</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foral</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respecto</a:t>
            </a:r>
            <a:r>
              <a:rPr sz="2600" dirty="0">
                <a:uFill>
                  <a:solidFill/>
                </a:uFill>
                <a:latin typeface="Times New Roman"/>
                <a:ea typeface="Times New Roman"/>
                <a:cs typeface="Times New Roman"/>
                <a:sym typeface="Times New Roman"/>
              </a:rPr>
              <a:t> a custodia, </a:t>
            </a:r>
            <a:r>
              <a:rPr sz="2600" dirty="0" err="1">
                <a:uFill>
                  <a:solidFill/>
                </a:uFill>
                <a:latin typeface="Times New Roman"/>
                <a:ea typeface="Times New Roman"/>
                <a:cs typeface="Times New Roman"/>
                <a:sym typeface="Times New Roman"/>
              </a:rPr>
              <a:t>propiedad</a:t>
            </a:r>
            <a:r>
              <a:rPr sz="2600" dirty="0">
                <a:uFill>
                  <a:solidFill/>
                </a:uFill>
                <a:latin typeface="Times New Roman"/>
                <a:ea typeface="Times New Roman"/>
                <a:cs typeface="Times New Roman"/>
                <a:sym typeface="Times New Roman"/>
              </a:rPr>
              <a:t> y </a:t>
            </a:r>
            <a:r>
              <a:rPr sz="2600" dirty="0" err="1">
                <a:uFill>
                  <a:solidFill/>
                </a:uFill>
                <a:latin typeface="Times New Roman"/>
                <a:ea typeface="Times New Roman"/>
                <a:cs typeface="Times New Roman"/>
                <a:sym typeface="Times New Roman"/>
              </a:rPr>
              <a:t>trato</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obligando</a:t>
            </a:r>
            <a:r>
              <a:rPr sz="2600" dirty="0">
                <a:uFill>
                  <a:solidFill/>
                </a:uFill>
                <a:latin typeface="Times New Roman"/>
                <a:ea typeface="Times New Roman"/>
                <a:cs typeface="Times New Roman"/>
                <a:sym typeface="Times New Roman"/>
              </a:rPr>
              <a:t> a </a:t>
            </a:r>
            <a:r>
              <a:rPr sz="2600" dirty="0" err="1">
                <a:uFill>
                  <a:solidFill/>
                </a:uFill>
                <a:latin typeface="Times New Roman"/>
                <a:ea typeface="Times New Roman"/>
                <a:cs typeface="Times New Roman"/>
                <a:sym typeface="Times New Roman"/>
              </a:rPr>
              <a:t>que</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cualquier</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decisión</a:t>
            </a:r>
            <a:r>
              <a:rPr sz="2600" dirty="0">
                <a:uFill>
                  <a:solidFill/>
                </a:uFill>
                <a:latin typeface="Times New Roman"/>
                <a:ea typeface="Times New Roman"/>
                <a:cs typeface="Times New Roman"/>
                <a:sym typeface="Times New Roman"/>
              </a:rPr>
              <a:t> judicial o </a:t>
            </a:r>
            <a:r>
              <a:rPr sz="2600" dirty="0" err="1">
                <a:uFill>
                  <a:solidFill/>
                </a:uFill>
                <a:latin typeface="Times New Roman"/>
                <a:ea typeface="Times New Roman"/>
                <a:cs typeface="Times New Roman"/>
                <a:sym typeface="Times New Roman"/>
              </a:rPr>
              <a:t>administrativa</a:t>
            </a:r>
            <a:r>
              <a:rPr sz="2600" dirty="0">
                <a:uFill>
                  <a:solidFill/>
                </a:uFill>
                <a:latin typeface="Times New Roman"/>
                <a:ea typeface="Times New Roman"/>
                <a:cs typeface="Times New Roman"/>
                <a:sym typeface="Times New Roman"/>
              </a:rPr>
              <a:t> tome en </a:t>
            </a:r>
            <a:r>
              <a:rPr sz="2600" dirty="0" err="1">
                <a:uFill>
                  <a:solidFill/>
                </a:uFill>
                <a:latin typeface="Times New Roman"/>
                <a:ea typeface="Times New Roman"/>
                <a:cs typeface="Times New Roman"/>
                <a:sym typeface="Times New Roman"/>
              </a:rPr>
              <a:t>cuenta</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el</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bienestar</a:t>
            </a:r>
            <a:r>
              <a:rPr sz="2600" dirty="0">
                <a:uFill>
                  <a:solidFill/>
                </a:uFill>
                <a:latin typeface="Times New Roman"/>
                <a:ea typeface="Times New Roman"/>
                <a:cs typeface="Times New Roman"/>
                <a:sym typeface="Times New Roman"/>
              </a:rPr>
              <a:t> animal y no solo la </a:t>
            </a:r>
            <a:r>
              <a:rPr sz="2600" dirty="0" err="1">
                <a:uFill>
                  <a:solidFill/>
                </a:uFill>
                <a:latin typeface="Times New Roman"/>
                <a:ea typeface="Times New Roman"/>
                <a:cs typeface="Times New Roman"/>
                <a:sym typeface="Times New Roman"/>
              </a:rPr>
              <a:t>mera</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propiedad</a:t>
            </a:r>
            <a:r>
              <a:rPr sz="2600" dirty="0">
                <a:uFill>
                  <a:solidFill/>
                </a:uFill>
                <a:latin typeface="Times New Roman"/>
                <a:ea typeface="Times New Roman"/>
                <a:cs typeface="Times New Roman"/>
                <a:sym typeface="Times New Roman"/>
              </a:rPr>
              <a:t> material.</a:t>
            </a:r>
            <a:endParaRPr sz="2600" dirty="0">
              <a:uFill>
                <a:solidFill/>
              </a:uFill>
            </a:endParaRPr>
          </a:p>
          <a:p>
            <a:pPr lvl="0" algn="just" defTabSz="449580">
              <a:lnSpc>
                <a:spcPct val="107916"/>
              </a:lnSpc>
              <a:spcBef>
                <a:spcPts val="800"/>
              </a:spcBef>
            </a:pP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Así</a:t>
            </a:r>
            <a:r>
              <a:rPr sz="2600" dirty="0">
                <a:uFill>
                  <a:solidFill/>
                </a:uFill>
                <a:latin typeface="Times New Roman"/>
                <a:ea typeface="Times New Roman"/>
                <a:cs typeface="Times New Roman"/>
                <a:sym typeface="Times New Roman"/>
              </a:rPr>
              <a:t>, en </a:t>
            </a:r>
            <a:r>
              <a:rPr sz="2600" dirty="0" err="1">
                <a:uFill>
                  <a:solidFill/>
                </a:uFill>
                <a:latin typeface="Times New Roman"/>
                <a:ea typeface="Times New Roman"/>
                <a:cs typeface="Times New Roman"/>
                <a:sym typeface="Times New Roman"/>
              </a:rPr>
              <a:t>casos</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judiciales</a:t>
            </a:r>
            <a:r>
              <a:rPr sz="2600" dirty="0">
                <a:uFill>
                  <a:solidFill/>
                </a:uFill>
                <a:latin typeface="Times New Roman"/>
                <a:ea typeface="Times New Roman"/>
                <a:cs typeface="Times New Roman"/>
                <a:sym typeface="Times New Roman"/>
              </a:rPr>
              <a:t> o </a:t>
            </a:r>
            <a:r>
              <a:rPr sz="2600" dirty="0" err="1">
                <a:uFill>
                  <a:solidFill/>
                </a:uFill>
                <a:latin typeface="Times New Roman"/>
                <a:ea typeface="Times New Roman"/>
                <a:cs typeface="Times New Roman"/>
                <a:sym typeface="Times New Roman"/>
              </a:rPr>
              <a:t>administrativos</a:t>
            </a:r>
            <a:r>
              <a:rPr sz="2600" dirty="0">
                <a:uFill>
                  <a:solidFill/>
                </a:uFill>
                <a:latin typeface="Times New Roman"/>
                <a:ea typeface="Times New Roman"/>
                <a:cs typeface="Times New Roman"/>
                <a:sym typeface="Times New Roman"/>
              </a:rPr>
              <a:t> en Bizkaia, se </a:t>
            </a:r>
            <a:r>
              <a:rPr sz="2600" dirty="0" err="1">
                <a:uFill>
                  <a:solidFill/>
                </a:uFill>
                <a:latin typeface="Times New Roman"/>
                <a:ea typeface="Times New Roman"/>
                <a:cs typeface="Times New Roman"/>
                <a:sym typeface="Times New Roman"/>
              </a:rPr>
              <a:t>debe</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tener</a:t>
            </a:r>
            <a:r>
              <a:rPr sz="2600" dirty="0">
                <a:uFill>
                  <a:solidFill/>
                </a:uFill>
                <a:latin typeface="Times New Roman"/>
                <a:ea typeface="Times New Roman"/>
                <a:cs typeface="Times New Roman"/>
                <a:sym typeface="Times New Roman"/>
              </a:rPr>
              <a:t> en </a:t>
            </a:r>
            <a:r>
              <a:rPr sz="2600" dirty="0" err="1">
                <a:uFill>
                  <a:solidFill/>
                </a:uFill>
                <a:latin typeface="Times New Roman"/>
                <a:ea typeface="Times New Roman"/>
                <a:cs typeface="Times New Roman"/>
                <a:sym typeface="Times New Roman"/>
              </a:rPr>
              <a:t>cuenta</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que</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aunque</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el</a:t>
            </a:r>
            <a:r>
              <a:rPr sz="2600" dirty="0">
                <a:uFill>
                  <a:solidFill/>
                </a:uFill>
                <a:latin typeface="Times New Roman"/>
                <a:ea typeface="Times New Roman"/>
                <a:cs typeface="Times New Roman"/>
                <a:sym typeface="Times New Roman"/>
              </a:rPr>
              <a:t> Derecho Foral no </a:t>
            </a:r>
            <a:r>
              <a:rPr sz="2600" dirty="0" err="1">
                <a:uFill>
                  <a:solidFill/>
                </a:uFill>
                <a:latin typeface="Times New Roman"/>
                <a:ea typeface="Times New Roman"/>
                <a:cs typeface="Times New Roman"/>
                <a:sym typeface="Times New Roman"/>
              </a:rPr>
              <a:t>regule</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directamente</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el</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marco</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estatal</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vigente</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marca</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pautas</a:t>
            </a:r>
            <a:r>
              <a:rPr sz="2600" dirty="0">
                <a:uFill>
                  <a:solidFill/>
                </a:uFill>
                <a:latin typeface="Times New Roman"/>
                <a:ea typeface="Times New Roman"/>
                <a:cs typeface="Times New Roman"/>
                <a:sym typeface="Times New Roman"/>
              </a:rPr>
              <a:t> para la </a:t>
            </a:r>
            <a:r>
              <a:rPr sz="2600" dirty="0" err="1">
                <a:uFill>
                  <a:solidFill/>
                </a:uFill>
                <a:latin typeface="Times New Roman"/>
                <a:ea typeface="Times New Roman"/>
                <a:cs typeface="Times New Roman"/>
                <a:sym typeface="Times New Roman"/>
              </a:rPr>
              <a:t>protección</a:t>
            </a:r>
            <a:r>
              <a:rPr sz="2600" dirty="0">
                <a:uFill>
                  <a:solidFill/>
                </a:uFill>
                <a:latin typeface="Times New Roman"/>
                <a:ea typeface="Times New Roman"/>
                <a:cs typeface="Times New Roman"/>
                <a:sym typeface="Times New Roman"/>
              </a:rPr>
              <a:t> animal.</a:t>
            </a:r>
          </a:p>
          <a:p>
            <a:pPr lvl="0" algn="just" defTabSz="449580">
              <a:lnSpc>
                <a:spcPct val="107916"/>
              </a:lnSpc>
              <a:spcBef>
                <a:spcPts val="800"/>
              </a:spcBef>
            </a:pPr>
            <a:endParaRPr sz="2600" dirty="0">
              <a:uFill>
                <a:solidFill/>
              </a:uFill>
              <a:latin typeface="Times New Roman"/>
              <a:ea typeface="Times New Roman"/>
              <a:cs typeface="Times New Roman"/>
              <a:sym typeface="Times New Roman"/>
            </a:endParaRPr>
          </a:p>
          <a:p>
            <a:pPr lvl="0" algn="just" defTabSz="449580">
              <a:lnSpc>
                <a:spcPct val="107916"/>
              </a:lnSpc>
              <a:spcBef>
                <a:spcPts val="800"/>
              </a:spcBef>
            </a:pPr>
            <a:r>
              <a:rPr sz="2600" b="1" u="sng" dirty="0" err="1">
                <a:uFill>
                  <a:solidFill/>
                </a:uFill>
                <a:latin typeface="Times New Roman"/>
                <a:ea typeface="Times New Roman"/>
                <a:cs typeface="Times New Roman"/>
                <a:sym typeface="Times New Roman"/>
              </a:rPr>
              <a:t>Posible</a:t>
            </a:r>
            <a:r>
              <a:rPr sz="2600" b="1" u="sng" dirty="0">
                <a:uFill>
                  <a:solidFill/>
                </a:uFill>
                <a:latin typeface="Times New Roman"/>
                <a:ea typeface="Times New Roman"/>
                <a:cs typeface="Times New Roman"/>
                <a:sym typeface="Times New Roman"/>
              </a:rPr>
              <a:t> </a:t>
            </a:r>
            <a:r>
              <a:rPr sz="2600" b="1" u="sng" dirty="0" err="1">
                <a:uFill>
                  <a:solidFill/>
                </a:uFill>
                <a:latin typeface="Times New Roman"/>
                <a:ea typeface="Times New Roman"/>
                <a:cs typeface="Times New Roman"/>
                <a:sym typeface="Times New Roman"/>
              </a:rPr>
              <a:t>evolución</a:t>
            </a:r>
            <a:r>
              <a:rPr sz="2600" b="1" u="sng" dirty="0">
                <a:uFill>
                  <a:solidFill/>
                </a:uFill>
                <a:latin typeface="Times New Roman"/>
                <a:ea typeface="Times New Roman"/>
                <a:cs typeface="Times New Roman"/>
                <a:sym typeface="Times New Roman"/>
              </a:rPr>
              <a:t> </a:t>
            </a:r>
            <a:r>
              <a:rPr sz="2600" b="1" u="sng" dirty="0" err="1">
                <a:uFill>
                  <a:solidFill/>
                </a:uFill>
                <a:latin typeface="Times New Roman"/>
                <a:ea typeface="Times New Roman"/>
                <a:cs typeface="Times New Roman"/>
                <a:sym typeface="Times New Roman"/>
              </a:rPr>
              <a:t>legislativa</a:t>
            </a:r>
            <a:endParaRPr sz="2600" dirty="0">
              <a:uFill>
                <a:solidFill/>
              </a:uFill>
            </a:endParaRPr>
          </a:p>
          <a:p>
            <a:pPr lvl="0" algn="just" defTabSz="449580">
              <a:lnSpc>
                <a:spcPct val="107916"/>
              </a:lnSpc>
              <a:spcBef>
                <a:spcPts val="800"/>
              </a:spcBef>
            </a:pPr>
            <a:r>
              <a:rPr sz="2600" dirty="0">
                <a:uFill>
                  <a:solidFill/>
                </a:uFill>
                <a:latin typeface="Times New Roman"/>
                <a:ea typeface="Times New Roman"/>
                <a:cs typeface="Times New Roman"/>
                <a:sym typeface="Times New Roman"/>
              </a:rPr>
              <a:t>•</a:t>
            </a:r>
            <a:r>
              <a:rPr sz="2600" dirty="0" err="1">
                <a:uFill>
                  <a:solidFill/>
                </a:uFill>
                <a:latin typeface="Times New Roman"/>
                <a:ea typeface="Times New Roman"/>
                <a:cs typeface="Times New Roman"/>
                <a:sym typeface="Times New Roman"/>
              </a:rPr>
              <a:t>Algunas</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propuestas</a:t>
            </a:r>
            <a:r>
              <a:rPr sz="2600" dirty="0">
                <a:uFill>
                  <a:solidFill/>
                </a:uFill>
                <a:latin typeface="Times New Roman"/>
                <a:ea typeface="Times New Roman"/>
                <a:cs typeface="Times New Roman"/>
                <a:sym typeface="Times New Roman"/>
              </a:rPr>
              <a:t> y debates en Bizkaia </a:t>
            </a:r>
            <a:r>
              <a:rPr sz="2600" dirty="0" err="1">
                <a:uFill>
                  <a:solidFill/>
                </a:uFill>
                <a:latin typeface="Times New Roman"/>
                <a:ea typeface="Times New Roman"/>
                <a:cs typeface="Times New Roman"/>
                <a:sym typeface="Times New Roman"/>
              </a:rPr>
              <a:t>sugieren</a:t>
            </a:r>
            <a:r>
              <a:rPr sz="2600" dirty="0">
                <a:uFill>
                  <a:solidFill/>
                </a:uFill>
                <a:latin typeface="Times New Roman"/>
                <a:ea typeface="Times New Roman"/>
                <a:cs typeface="Times New Roman"/>
                <a:sym typeface="Times New Roman"/>
              </a:rPr>
              <a:t> la </a:t>
            </a:r>
            <a:r>
              <a:rPr sz="2600" dirty="0" err="1">
                <a:uFill>
                  <a:solidFill/>
                </a:uFill>
                <a:latin typeface="Times New Roman"/>
                <a:ea typeface="Times New Roman"/>
                <a:cs typeface="Times New Roman"/>
                <a:sym typeface="Times New Roman"/>
              </a:rPr>
              <a:t>necesidad</a:t>
            </a:r>
            <a:r>
              <a:rPr sz="2600" dirty="0">
                <a:uFill>
                  <a:solidFill/>
                </a:uFill>
                <a:latin typeface="Times New Roman"/>
                <a:ea typeface="Times New Roman"/>
                <a:cs typeface="Times New Roman"/>
                <a:sym typeface="Times New Roman"/>
              </a:rPr>
              <a:t> de un </a:t>
            </a:r>
            <a:r>
              <a:rPr sz="2600" dirty="0" err="1">
                <a:uFill>
                  <a:solidFill/>
                </a:uFill>
                <a:latin typeface="Times New Roman"/>
                <a:ea typeface="Times New Roman"/>
                <a:cs typeface="Times New Roman"/>
                <a:sym typeface="Times New Roman"/>
              </a:rPr>
              <a:t>cuerpo</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normativo</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foral</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propio</a:t>
            </a:r>
            <a:r>
              <a:rPr sz="2600" dirty="0">
                <a:uFill>
                  <a:solidFill/>
                </a:uFill>
                <a:latin typeface="Times New Roman"/>
                <a:ea typeface="Times New Roman"/>
                <a:cs typeface="Times New Roman"/>
                <a:sym typeface="Times New Roman"/>
              </a:rPr>
              <a:t> sobre </a:t>
            </a:r>
            <a:r>
              <a:rPr sz="2600" dirty="0" err="1">
                <a:uFill>
                  <a:solidFill/>
                </a:uFill>
                <a:latin typeface="Times New Roman"/>
                <a:ea typeface="Times New Roman"/>
                <a:cs typeface="Times New Roman"/>
                <a:sym typeface="Times New Roman"/>
              </a:rPr>
              <a:t>animales</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que</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aborde</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temas</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desde</a:t>
            </a:r>
            <a:r>
              <a:rPr sz="2600" dirty="0">
                <a:uFill>
                  <a:solidFill/>
                </a:uFill>
                <a:latin typeface="Times New Roman"/>
                <a:ea typeface="Times New Roman"/>
                <a:cs typeface="Times New Roman"/>
                <a:sym typeface="Times New Roman"/>
              </a:rPr>
              <a:t> la </a:t>
            </a:r>
            <a:r>
              <a:rPr sz="2600" dirty="0" err="1">
                <a:uFill>
                  <a:solidFill/>
                </a:uFill>
                <a:latin typeface="Times New Roman"/>
                <a:ea typeface="Times New Roman"/>
                <a:cs typeface="Times New Roman"/>
                <a:sym typeface="Times New Roman"/>
              </a:rPr>
              <a:t>protección</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el</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bienestar</a:t>
            </a:r>
            <a:r>
              <a:rPr sz="2600" dirty="0">
                <a:uFill>
                  <a:solidFill/>
                </a:uFill>
                <a:latin typeface="Times New Roman"/>
                <a:ea typeface="Times New Roman"/>
                <a:cs typeface="Times New Roman"/>
                <a:sym typeface="Times New Roman"/>
              </a:rPr>
              <a:t>, hasta la </a:t>
            </a:r>
            <a:r>
              <a:rPr sz="2600" dirty="0" err="1">
                <a:uFill>
                  <a:solidFill/>
                </a:uFill>
                <a:latin typeface="Times New Roman"/>
                <a:ea typeface="Times New Roman"/>
                <a:cs typeface="Times New Roman"/>
                <a:sym typeface="Times New Roman"/>
              </a:rPr>
              <a:t>gestión</a:t>
            </a:r>
            <a:r>
              <a:rPr sz="2600" dirty="0">
                <a:uFill>
                  <a:solidFill/>
                </a:uFill>
                <a:latin typeface="Times New Roman"/>
                <a:ea typeface="Times New Roman"/>
                <a:cs typeface="Times New Roman"/>
                <a:sym typeface="Times New Roman"/>
              </a:rPr>
              <a:t> de </a:t>
            </a:r>
            <a:r>
              <a:rPr sz="2600" dirty="0" err="1">
                <a:uFill>
                  <a:solidFill/>
                </a:uFill>
                <a:latin typeface="Times New Roman"/>
                <a:ea typeface="Times New Roman"/>
                <a:cs typeface="Times New Roman"/>
                <a:sym typeface="Times New Roman"/>
              </a:rPr>
              <a:t>animales</a:t>
            </a:r>
            <a:r>
              <a:rPr sz="2600" dirty="0">
                <a:uFill>
                  <a:solidFill/>
                </a:uFill>
                <a:latin typeface="Times New Roman"/>
                <a:ea typeface="Times New Roman"/>
                <a:cs typeface="Times New Roman"/>
                <a:sym typeface="Times New Roman"/>
              </a:rPr>
              <a:t> en </a:t>
            </a:r>
            <a:r>
              <a:rPr sz="2600" dirty="0" err="1">
                <a:uFill>
                  <a:solidFill/>
                </a:uFill>
                <a:latin typeface="Times New Roman"/>
                <a:ea typeface="Times New Roman"/>
                <a:cs typeface="Times New Roman"/>
                <a:sym typeface="Times New Roman"/>
              </a:rPr>
              <a:t>el</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ámbito</a:t>
            </a:r>
            <a:r>
              <a:rPr sz="2600" dirty="0">
                <a:uFill>
                  <a:solidFill/>
                </a:uFill>
                <a:latin typeface="Times New Roman"/>
                <a:ea typeface="Times New Roman"/>
                <a:cs typeface="Times New Roman"/>
                <a:sym typeface="Times New Roman"/>
              </a:rPr>
              <a:t> rural y </a:t>
            </a:r>
            <a:r>
              <a:rPr sz="2600" dirty="0" err="1">
                <a:uFill>
                  <a:solidFill/>
                </a:uFill>
                <a:latin typeface="Times New Roman"/>
                <a:ea typeface="Times New Roman"/>
                <a:cs typeface="Times New Roman"/>
                <a:sym typeface="Times New Roman"/>
              </a:rPr>
              <a:t>urbano</a:t>
            </a:r>
            <a:r>
              <a:rPr sz="2600" dirty="0">
                <a:uFill>
                  <a:solidFill/>
                </a:uFill>
                <a:latin typeface="Times New Roman"/>
                <a:ea typeface="Times New Roman"/>
                <a:cs typeface="Times New Roman"/>
                <a:sym typeface="Times New Roman"/>
              </a:rPr>
              <a:t>, en </a:t>
            </a:r>
            <a:r>
              <a:rPr sz="2600" dirty="0" err="1">
                <a:uFill>
                  <a:solidFill/>
                </a:uFill>
                <a:latin typeface="Times New Roman"/>
                <a:ea typeface="Times New Roman"/>
                <a:cs typeface="Times New Roman"/>
                <a:sym typeface="Times New Roman"/>
              </a:rPr>
              <a:t>coherencia</a:t>
            </a:r>
            <a:r>
              <a:rPr sz="2600" dirty="0">
                <a:uFill>
                  <a:solidFill/>
                </a:uFill>
                <a:latin typeface="Times New Roman"/>
                <a:ea typeface="Times New Roman"/>
                <a:cs typeface="Times New Roman"/>
                <a:sym typeface="Times New Roman"/>
              </a:rPr>
              <a:t> con la </a:t>
            </a:r>
            <a:r>
              <a:rPr sz="2600" dirty="0" err="1">
                <a:uFill>
                  <a:solidFill/>
                </a:uFill>
                <a:latin typeface="Times New Roman"/>
                <a:ea typeface="Times New Roman"/>
                <a:cs typeface="Times New Roman"/>
                <a:sym typeface="Times New Roman"/>
              </a:rPr>
              <a:t>estructura</a:t>
            </a:r>
            <a:r>
              <a:rPr sz="2600" dirty="0">
                <a:uFill>
                  <a:solidFill/>
                </a:uFill>
                <a:latin typeface="Times New Roman"/>
                <a:ea typeface="Times New Roman"/>
                <a:cs typeface="Times New Roman"/>
                <a:sym typeface="Times New Roman"/>
              </a:rPr>
              <a:t> patrimonial y familiar del Derecho Foral.</a:t>
            </a:r>
            <a:endParaRPr sz="2600" dirty="0">
              <a:uFill>
                <a:solidFill/>
              </a:uFill>
            </a:endParaRPr>
          </a:p>
          <a:p>
            <a:pPr lvl="0" algn="just" defTabSz="449580">
              <a:lnSpc>
                <a:spcPct val="107916"/>
              </a:lnSpc>
              <a:spcBef>
                <a:spcPts val="800"/>
              </a:spcBef>
            </a:pPr>
            <a:r>
              <a:rPr sz="2600" dirty="0">
                <a:uFill>
                  <a:solidFill/>
                </a:uFill>
                <a:latin typeface="Times New Roman"/>
                <a:ea typeface="Times New Roman"/>
                <a:cs typeface="Times New Roman"/>
                <a:sym typeface="Times New Roman"/>
              </a:rPr>
              <a:t>•Esto </a:t>
            </a:r>
            <a:r>
              <a:rPr sz="2600" dirty="0" err="1">
                <a:uFill>
                  <a:solidFill/>
                </a:uFill>
                <a:latin typeface="Times New Roman"/>
                <a:ea typeface="Times New Roman"/>
                <a:cs typeface="Times New Roman"/>
                <a:sym typeface="Times New Roman"/>
              </a:rPr>
              <a:t>facilitaría</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por</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ejemplo</a:t>
            </a:r>
            <a:r>
              <a:rPr sz="2600" dirty="0">
                <a:uFill>
                  <a:solidFill/>
                </a:uFill>
                <a:latin typeface="Times New Roman"/>
                <a:ea typeface="Times New Roman"/>
                <a:cs typeface="Times New Roman"/>
                <a:sym typeface="Times New Roman"/>
              </a:rPr>
              <a:t>, resolver con </a:t>
            </a:r>
            <a:r>
              <a:rPr sz="2600" dirty="0" err="1">
                <a:uFill>
                  <a:solidFill/>
                </a:uFill>
                <a:latin typeface="Times New Roman"/>
                <a:ea typeface="Times New Roman"/>
                <a:cs typeface="Times New Roman"/>
                <a:sym typeface="Times New Roman"/>
              </a:rPr>
              <a:t>claridad</a:t>
            </a:r>
            <a:r>
              <a:rPr sz="2600" dirty="0">
                <a:uFill>
                  <a:solidFill/>
                </a:uFill>
                <a:latin typeface="Times New Roman"/>
                <a:ea typeface="Times New Roman"/>
                <a:cs typeface="Times New Roman"/>
                <a:sym typeface="Times New Roman"/>
              </a:rPr>
              <a:t> la custodia en </a:t>
            </a:r>
            <a:r>
              <a:rPr sz="2600" dirty="0" err="1">
                <a:uFill>
                  <a:solidFill/>
                </a:uFill>
                <a:latin typeface="Times New Roman"/>
                <a:ea typeface="Times New Roman"/>
                <a:cs typeface="Times New Roman"/>
                <a:sym typeface="Times New Roman"/>
              </a:rPr>
              <a:t>divorcios</a:t>
            </a:r>
            <a:r>
              <a:rPr sz="2600" dirty="0">
                <a:uFill>
                  <a:solidFill/>
                </a:uFill>
                <a:latin typeface="Times New Roman"/>
                <a:ea typeface="Times New Roman"/>
                <a:cs typeface="Times New Roman"/>
                <a:sym typeface="Times New Roman"/>
              </a:rPr>
              <a:t>, la </a:t>
            </a:r>
            <a:r>
              <a:rPr sz="2600" dirty="0" err="1">
                <a:uFill>
                  <a:solidFill/>
                </a:uFill>
                <a:latin typeface="Times New Roman"/>
                <a:ea typeface="Times New Roman"/>
                <a:cs typeface="Times New Roman"/>
                <a:sym typeface="Times New Roman"/>
              </a:rPr>
              <a:t>inclusión</a:t>
            </a:r>
            <a:r>
              <a:rPr sz="2600" dirty="0">
                <a:uFill>
                  <a:solidFill/>
                </a:uFill>
                <a:latin typeface="Times New Roman"/>
                <a:ea typeface="Times New Roman"/>
                <a:cs typeface="Times New Roman"/>
                <a:sym typeface="Times New Roman"/>
              </a:rPr>
              <a:t> en </a:t>
            </a:r>
            <a:r>
              <a:rPr sz="2600" dirty="0" err="1">
                <a:uFill>
                  <a:solidFill/>
                </a:uFill>
                <a:latin typeface="Times New Roman"/>
                <a:ea typeface="Times New Roman"/>
                <a:cs typeface="Times New Roman"/>
                <a:sym typeface="Times New Roman"/>
              </a:rPr>
              <a:t>herencias</a:t>
            </a:r>
            <a:r>
              <a:rPr sz="2600" dirty="0">
                <a:uFill>
                  <a:solidFill/>
                </a:uFill>
                <a:latin typeface="Times New Roman"/>
                <a:ea typeface="Times New Roman"/>
                <a:cs typeface="Times New Roman"/>
                <a:sym typeface="Times New Roman"/>
              </a:rPr>
              <a:t>, y los derechos de los </a:t>
            </a:r>
            <a:r>
              <a:rPr sz="2600" dirty="0" err="1">
                <a:uFill>
                  <a:solidFill/>
                </a:uFill>
                <a:latin typeface="Times New Roman"/>
                <a:ea typeface="Times New Roman"/>
                <a:cs typeface="Times New Roman"/>
                <a:sym typeface="Times New Roman"/>
              </a:rPr>
              <a:t>animales</a:t>
            </a:r>
            <a:r>
              <a:rPr sz="2600" dirty="0">
                <a:uFill>
                  <a:solidFill/>
                </a:uFill>
                <a:latin typeface="Times New Roman"/>
                <a:ea typeface="Times New Roman"/>
                <a:cs typeface="Times New Roman"/>
                <a:sym typeface="Times New Roman"/>
              </a:rPr>
              <a:t> en </a:t>
            </a:r>
            <a:r>
              <a:rPr sz="2600" dirty="0" err="1">
                <a:uFill>
                  <a:solidFill/>
                </a:uFill>
                <a:latin typeface="Times New Roman"/>
                <a:ea typeface="Times New Roman"/>
                <a:cs typeface="Times New Roman"/>
                <a:sym typeface="Times New Roman"/>
              </a:rPr>
              <a:t>explotaciones</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agrarias</a:t>
            </a:r>
            <a:r>
              <a:rPr sz="2600" dirty="0">
                <a:uFill>
                  <a:solidFill/>
                </a:uFill>
                <a:latin typeface="Times New Roman"/>
                <a:ea typeface="Times New Roman"/>
                <a:cs typeface="Times New Roman"/>
                <a:sym typeface="Times New Roman"/>
              </a:rPr>
              <a:t>, sin </a:t>
            </a:r>
            <a:r>
              <a:rPr sz="2600" dirty="0" err="1">
                <a:uFill>
                  <a:solidFill/>
                </a:uFill>
                <a:latin typeface="Times New Roman"/>
                <a:ea typeface="Times New Roman"/>
                <a:cs typeface="Times New Roman"/>
                <a:sym typeface="Times New Roman"/>
              </a:rPr>
              <a:t>depender</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exclusivamente</a:t>
            </a:r>
            <a:r>
              <a:rPr sz="2600" dirty="0">
                <a:uFill>
                  <a:solidFill/>
                </a:uFill>
                <a:latin typeface="Times New Roman"/>
                <a:ea typeface="Times New Roman"/>
                <a:cs typeface="Times New Roman"/>
                <a:sym typeface="Times New Roman"/>
              </a:rPr>
              <a:t> de </a:t>
            </a:r>
            <a:r>
              <a:rPr sz="2600" dirty="0" err="1">
                <a:uFill>
                  <a:solidFill/>
                </a:uFill>
                <a:latin typeface="Times New Roman"/>
                <a:ea typeface="Times New Roman"/>
                <a:cs typeface="Times New Roman"/>
                <a:sym typeface="Times New Roman"/>
              </a:rPr>
              <a:t>normas</a:t>
            </a:r>
            <a:r>
              <a:rPr sz="2600" dirty="0">
                <a:uFill>
                  <a:solidFill/>
                </a:uFill>
                <a:latin typeface="Times New Roman"/>
                <a:ea typeface="Times New Roman"/>
                <a:cs typeface="Times New Roman"/>
                <a:sym typeface="Times New Roman"/>
              </a:rPr>
              <a:t> </a:t>
            </a:r>
            <a:r>
              <a:rPr sz="2600" dirty="0" err="1">
                <a:uFill>
                  <a:solidFill/>
                </a:uFill>
                <a:latin typeface="Times New Roman"/>
                <a:ea typeface="Times New Roman"/>
                <a:cs typeface="Times New Roman"/>
                <a:sym typeface="Times New Roman"/>
              </a:rPr>
              <a:t>estatales</a:t>
            </a:r>
            <a:r>
              <a:rPr sz="2600" dirty="0">
                <a:uFill>
                  <a:solidFill/>
                </a:uFill>
                <a:latin typeface="Times New Roman"/>
                <a:ea typeface="Times New Roman"/>
                <a:cs typeface="Times New Roman"/>
                <a:sym typeface="Times New Roman"/>
              </a:rPr>
              <a:t>.</a:t>
            </a:r>
          </a:p>
          <a:p>
            <a:pPr lvl="0" algn="just" defTabSz="449580">
              <a:lnSpc>
                <a:spcPct val="107916"/>
              </a:lnSpc>
              <a:spcBef>
                <a:spcPts val="800"/>
              </a:spcBef>
            </a:pPr>
            <a:endParaRPr sz="2000" dirty="0">
              <a:uFill>
                <a:solidFill/>
              </a:uFill>
              <a:latin typeface="Times New Roman"/>
              <a:ea typeface="Times New Roman"/>
              <a:cs typeface="Times New Roman"/>
              <a:sym typeface="Times New Roman"/>
            </a:endParaRPr>
          </a:p>
          <a:p>
            <a:pPr lvl="0" algn="just" defTabSz="449580">
              <a:lnSpc>
                <a:spcPct val="107916"/>
              </a:lnSpc>
              <a:spcBef>
                <a:spcPts val="800"/>
              </a:spcBef>
            </a:pPr>
            <a:endParaRPr sz="2000" dirty="0">
              <a:uFill>
                <a:solidFill/>
              </a:uFill>
              <a:latin typeface="Times New Roman"/>
              <a:ea typeface="Times New Roman"/>
              <a:cs typeface="Times New Roman"/>
              <a:sym typeface="Times New Roman"/>
            </a:endParaRPr>
          </a:p>
          <a:p>
            <a:pPr lvl="0" algn="just" defTabSz="449580">
              <a:lnSpc>
                <a:spcPct val="107916"/>
              </a:lnSpc>
              <a:spcBef>
                <a:spcPts val="800"/>
              </a:spcBef>
            </a:pPr>
            <a:endParaRPr sz="2000" dirty="0">
              <a:uFill>
                <a:solidFill/>
              </a:uFill>
              <a:latin typeface="Times New Roman"/>
              <a:ea typeface="Times New Roman"/>
              <a:cs typeface="Times New Roman"/>
              <a:sym typeface="Times New Roman"/>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xfrm>
            <a:off x="843250" y="571810"/>
            <a:ext cx="14593028" cy="3553169"/>
          </a:xfrm>
          <a:prstGeom prst="rect">
            <a:avLst/>
          </a:prstGeom>
        </p:spPr>
        <p:txBody>
          <a:bodyPr>
            <a:normAutofit fontScale="90000"/>
          </a:bodyPr>
          <a:lstStyle/>
          <a:p>
            <a:pPr marL="175260" lvl="0" indent="-83819" algn="just" defTabSz="179832">
              <a:lnSpc>
                <a:spcPct val="107916"/>
              </a:lnSpc>
              <a:spcBef>
                <a:spcPts val="300"/>
              </a:spcBef>
              <a:buSzPct val="100000"/>
              <a:buAutoNum type="arabicPeriod"/>
              <a:defRPr sz="1800" spc="0">
                <a:solidFill>
                  <a:srgbClr val="000000"/>
                </a:solidFill>
              </a:defRPr>
            </a:pPr>
            <a:r>
              <a:rPr sz="2120" dirty="0">
                <a:uFill>
                  <a:solidFill/>
                </a:uFill>
                <a:latin typeface="Times New Roman"/>
                <a:ea typeface="Times New Roman"/>
                <a:cs typeface="Times New Roman"/>
                <a:sym typeface="Times New Roman"/>
              </a:rPr>
              <a:t>El Derecho Foral Vasco </a:t>
            </a:r>
            <a:r>
              <a:rPr sz="2120" dirty="0" err="1">
                <a:uFill>
                  <a:solidFill/>
                </a:uFill>
                <a:latin typeface="Times New Roman"/>
                <a:ea typeface="Times New Roman"/>
                <a:cs typeface="Times New Roman"/>
                <a:sym typeface="Times New Roman"/>
              </a:rPr>
              <a:t>influye</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principalmente</a:t>
            </a:r>
            <a:r>
              <a:rPr sz="2120" dirty="0">
                <a:uFill>
                  <a:solidFill/>
                </a:uFill>
                <a:latin typeface="Times New Roman"/>
                <a:ea typeface="Times New Roman"/>
                <a:cs typeface="Times New Roman"/>
                <a:sym typeface="Times New Roman"/>
              </a:rPr>
              <a:t> en la </a:t>
            </a:r>
            <a:r>
              <a:rPr sz="2120" dirty="0" err="1">
                <a:uFill>
                  <a:solidFill/>
                </a:uFill>
                <a:latin typeface="Times New Roman"/>
                <a:ea typeface="Times New Roman"/>
                <a:cs typeface="Times New Roman"/>
                <a:sym typeface="Times New Roman"/>
              </a:rPr>
              <a:t>relación</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jurídica</a:t>
            </a:r>
            <a:r>
              <a:rPr sz="2120" dirty="0">
                <a:uFill>
                  <a:solidFill/>
                </a:uFill>
                <a:latin typeface="Times New Roman"/>
                <a:ea typeface="Times New Roman"/>
                <a:cs typeface="Times New Roman"/>
                <a:sym typeface="Times New Roman"/>
              </a:rPr>
              <a:t> entre personas y </a:t>
            </a:r>
            <a:r>
              <a:rPr sz="2120" dirty="0" err="1">
                <a:uFill>
                  <a:solidFill/>
                </a:uFill>
                <a:latin typeface="Times New Roman"/>
                <a:ea typeface="Times New Roman"/>
                <a:cs typeface="Times New Roman"/>
                <a:sym typeface="Times New Roman"/>
              </a:rPr>
              <a:t>animales</a:t>
            </a:r>
            <a:r>
              <a:rPr sz="2120" dirty="0">
                <a:uFill>
                  <a:solidFill/>
                </a:uFill>
                <a:latin typeface="Times New Roman"/>
                <a:ea typeface="Times New Roman"/>
                <a:cs typeface="Times New Roman"/>
                <a:sym typeface="Times New Roman"/>
              </a:rPr>
              <a:t> a </a:t>
            </a:r>
            <a:r>
              <a:rPr sz="2120" dirty="0" err="1">
                <a:uFill>
                  <a:solidFill/>
                </a:uFill>
                <a:latin typeface="Times New Roman"/>
                <a:ea typeface="Times New Roman"/>
                <a:cs typeface="Times New Roman"/>
                <a:sym typeface="Times New Roman"/>
              </a:rPr>
              <a:t>través</a:t>
            </a:r>
            <a:r>
              <a:rPr sz="2120" dirty="0">
                <a:uFill>
                  <a:solidFill/>
                </a:uFill>
                <a:latin typeface="Times New Roman"/>
                <a:ea typeface="Times New Roman"/>
                <a:cs typeface="Times New Roman"/>
                <a:sym typeface="Times New Roman"/>
              </a:rPr>
              <a:t> de la </a:t>
            </a:r>
            <a:r>
              <a:rPr sz="2120" dirty="0" err="1">
                <a:uFill>
                  <a:solidFill/>
                </a:uFill>
                <a:latin typeface="Times New Roman"/>
                <a:ea typeface="Times New Roman"/>
                <a:cs typeface="Times New Roman"/>
                <a:sym typeface="Times New Roman"/>
              </a:rPr>
              <a:t>regulación</a:t>
            </a:r>
            <a:r>
              <a:rPr sz="2120" dirty="0">
                <a:uFill>
                  <a:solidFill/>
                </a:uFill>
                <a:latin typeface="Times New Roman"/>
                <a:ea typeface="Times New Roman"/>
                <a:cs typeface="Times New Roman"/>
                <a:sym typeface="Times New Roman"/>
              </a:rPr>
              <a:t> de </a:t>
            </a:r>
            <a:r>
              <a:rPr sz="2120" dirty="0" err="1">
                <a:uFill>
                  <a:solidFill/>
                </a:uFill>
                <a:latin typeface="Times New Roman"/>
                <a:ea typeface="Times New Roman"/>
                <a:cs typeface="Times New Roman"/>
                <a:sym typeface="Times New Roman"/>
              </a:rPr>
              <a:t>bienes</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herencias</a:t>
            </a:r>
            <a:r>
              <a:rPr sz="2120" dirty="0">
                <a:uFill>
                  <a:solidFill/>
                </a:uFill>
                <a:latin typeface="Times New Roman"/>
                <a:ea typeface="Times New Roman"/>
                <a:cs typeface="Times New Roman"/>
                <a:sym typeface="Times New Roman"/>
              </a:rPr>
              <a:t> y </a:t>
            </a:r>
            <a:r>
              <a:rPr sz="2120" dirty="0" err="1">
                <a:uFill>
                  <a:solidFill/>
                </a:uFill>
                <a:latin typeface="Times New Roman"/>
                <a:ea typeface="Times New Roman"/>
                <a:cs typeface="Times New Roman"/>
                <a:sym typeface="Times New Roman"/>
              </a:rPr>
              <a:t>régimen</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económico</a:t>
            </a:r>
            <a:r>
              <a:rPr sz="2120" dirty="0">
                <a:uFill>
                  <a:solidFill/>
                </a:uFill>
                <a:latin typeface="Times New Roman"/>
                <a:ea typeface="Times New Roman"/>
                <a:cs typeface="Times New Roman"/>
                <a:sym typeface="Times New Roman"/>
              </a:rPr>
              <a:t> matrimonial, </a:t>
            </a:r>
            <a:r>
              <a:rPr sz="2120" dirty="0" err="1">
                <a:uFill>
                  <a:solidFill/>
                </a:uFill>
                <a:latin typeface="Times New Roman"/>
                <a:ea typeface="Times New Roman"/>
                <a:cs typeface="Times New Roman"/>
                <a:sym typeface="Times New Roman"/>
              </a:rPr>
              <a:t>más</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que</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mediante</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una</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legislación</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directa</a:t>
            </a:r>
            <a:r>
              <a:rPr sz="2120" dirty="0">
                <a:uFill>
                  <a:solidFill/>
                </a:uFill>
                <a:latin typeface="Times New Roman"/>
                <a:ea typeface="Times New Roman"/>
                <a:cs typeface="Times New Roman"/>
                <a:sym typeface="Times New Roman"/>
              </a:rPr>
              <a:t> sobre </a:t>
            </a:r>
            <a:r>
              <a:rPr sz="2120" dirty="0" err="1">
                <a:uFill>
                  <a:solidFill/>
                </a:uFill>
                <a:latin typeface="Times New Roman"/>
                <a:ea typeface="Times New Roman"/>
                <a:cs typeface="Times New Roman"/>
                <a:sym typeface="Times New Roman"/>
              </a:rPr>
              <a:t>animales</a:t>
            </a:r>
            <a:r>
              <a:rPr sz="2120" dirty="0">
                <a:uFill>
                  <a:solidFill/>
                </a:uFill>
                <a:latin typeface="Times New Roman"/>
                <a:ea typeface="Times New Roman"/>
                <a:cs typeface="Times New Roman"/>
                <a:sym typeface="Times New Roman"/>
              </a:rPr>
              <a:t>.</a:t>
            </a:r>
          </a:p>
          <a:p>
            <a:pPr marL="182880" lvl="0" algn="just" defTabSz="179832">
              <a:lnSpc>
                <a:spcPct val="107916"/>
              </a:lnSpc>
              <a:spcBef>
                <a:spcPts val="300"/>
              </a:spcBef>
              <a:defRPr sz="1800" spc="0">
                <a:solidFill>
                  <a:srgbClr val="000000"/>
                </a:solidFill>
              </a:defRPr>
            </a:pPr>
            <a:endParaRPr sz="2120" dirty="0">
              <a:uFill>
                <a:solidFill/>
              </a:uFill>
              <a:latin typeface="Times New Roman"/>
              <a:ea typeface="Times New Roman"/>
              <a:cs typeface="Times New Roman"/>
              <a:sym typeface="Times New Roman"/>
            </a:endParaRPr>
          </a:p>
          <a:p>
            <a:pPr marL="175260" lvl="0" indent="-83819" algn="just" defTabSz="179832">
              <a:lnSpc>
                <a:spcPct val="107916"/>
              </a:lnSpc>
              <a:spcBef>
                <a:spcPts val="300"/>
              </a:spcBef>
              <a:buSzPct val="100000"/>
              <a:defRPr sz="1800" spc="0">
                <a:solidFill>
                  <a:srgbClr val="000000"/>
                </a:solidFill>
              </a:defRPr>
            </a:pPr>
            <a:r>
              <a:rPr sz="2120" dirty="0">
                <a:uFill>
                  <a:solidFill/>
                </a:uFill>
                <a:latin typeface="Times New Roman"/>
                <a:ea typeface="Times New Roman"/>
                <a:cs typeface="Times New Roman"/>
                <a:sym typeface="Times New Roman"/>
              </a:rPr>
              <a:t>La </a:t>
            </a:r>
            <a:r>
              <a:rPr sz="2120" dirty="0" err="1">
                <a:uFill>
                  <a:solidFill/>
                </a:uFill>
                <a:latin typeface="Times New Roman"/>
                <a:ea typeface="Times New Roman"/>
                <a:cs typeface="Times New Roman"/>
                <a:sym typeface="Times New Roman"/>
              </a:rPr>
              <a:t>consideración</a:t>
            </a:r>
            <a:r>
              <a:rPr sz="2120" dirty="0">
                <a:uFill>
                  <a:solidFill/>
                </a:uFill>
                <a:latin typeface="Times New Roman"/>
                <a:ea typeface="Times New Roman"/>
                <a:cs typeface="Times New Roman"/>
                <a:sym typeface="Times New Roman"/>
              </a:rPr>
              <a:t> del animal </a:t>
            </a:r>
            <a:r>
              <a:rPr sz="2120" dirty="0" err="1">
                <a:uFill>
                  <a:solidFill/>
                </a:uFill>
                <a:latin typeface="Times New Roman"/>
                <a:ea typeface="Times New Roman"/>
                <a:cs typeface="Times New Roman"/>
                <a:sym typeface="Times New Roman"/>
              </a:rPr>
              <a:t>como</a:t>
            </a:r>
            <a:r>
              <a:rPr sz="2120" dirty="0">
                <a:uFill>
                  <a:solidFill/>
                </a:uFill>
                <a:latin typeface="Times New Roman"/>
                <a:ea typeface="Times New Roman"/>
                <a:cs typeface="Times New Roman"/>
                <a:sym typeface="Times New Roman"/>
              </a:rPr>
              <a:t> bien </a:t>
            </a:r>
            <a:r>
              <a:rPr sz="2120" dirty="0" err="1">
                <a:uFill>
                  <a:solidFill/>
                </a:uFill>
                <a:latin typeface="Times New Roman"/>
                <a:ea typeface="Times New Roman"/>
                <a:cs typeface="Times New Roman"/>
                <a:sym typeface="Times New Roman"/>
              </a:rPr>
              <a:t>privativo</a:t>
            </a:r>
            <a:r>
              <a:rPr sz="2120" dirty="0">
                <a:uFill>
                  <a:solidFill/>
                </a:uFill>
                <a:latin typeface="Times New Roman"/>
                <a:ea typeface="Times New Roman"/>
                <a:cs typeface="Times New Roman"/>
                <a:sym typeface="Times New Roman"/>
              </a:rPr>
              <a:t> o </a:t>
            </a:r>
            <a:r>
              <a:rPr sz="2120" dirty="0" err="1">
                <a:uFill>
                  <a:solidFill/>
                </a:uFill>
                <a:latin typeface="Times New Roman"/>
                <a:ea typeface="Times New Roman"/>
                <a:cs typeface="Times New Roman"/>
                <a:sym typeface="Times New Roman"/>
              </a:rPr>
              <a:t>ganancial</a:t>
            </a:r>
            <a:r>
              <a:rPr sz="2120" dirty="0">
                <a:uFill>
                  <a:solidFill/>
                </a:uFill>
                <a:latin typeface="Times New Roman"/>
                <a:ea typeface="Times New Roman"/>
                <a:cs typeface="Times New Roman"/>
                <a:sym typeface="Times New Roman"/>
              </a:rPr>
              <a:t>, y </a:t>
            </a:r>
            <a:r>
              <a:rPr sz="2120" dirty="0" err="1">
                <a:uFill>
                  <a:solidFill/>
                </a:uFill>
                <a:latin typeface="Times New Roman"/>
                <a:ea typeface="Times New Roman"/>
                <a:cs typeface="Times New Roman"/>
                <a:sym typeface="Times New Roman"/>
              </a:rPr>
              <a:t>su</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inclusión</a:t>
            </a:r>
            <a:r>
              <a:rPr sz="2120" dirty="0">
                <a:uFill>
                  <a:solidFill/>
                </a:uFill>
                <a:latin typeface="Times New Roman"/>
                <a:ea typeface="Times New Roman"/>
                <a:cs typeface="Times New Roman"/>
                <a:sym typeface="Times New Roman"/>
              </a:rPr>
              <a:t> en la </a:t>
            </a:r>
            <a:r>
              <a:rPr sz="2120" dirty="0" err="1">
                <a:uFill>
                  <a:solidFill/>
                </a:uFill>
                <a:latin typeface="Times New Roman"/>
                <a:ea typeface="Times New Roman"/>
                <a:cs typeface="Times New Roman"/>
                <a:sym typeface="Times New Roman"/>
              </a:rPr>
              <a:t>herencia</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troncal</a:t>
            </a:r>
            <a:r>
              <a:rPr sz="2120" dirty="0">
                <a:uFill>
                  <a:solidFill/>
                </a:uFill>
                <a:latin typeface="Times New Roman"/>
                <a:ea typeface="Times New Roman"/>
                <a:cs typeface="Times New Roman"/>
                <a:sym typeface="Times New Roman"/>
              </a:rPr>
              <a:t> del </a:t>
            </a:r>
            <a:r>
              <a:rPr sz="2120" dirty="0" err="1">
                <a:uFill>
                  <a:solidFill/>
                </a:uFill>
                <a:latin typeface="Times New Roman"/>
                <a:ea typeface="Times New Roman"/>
                <a:cs typeface="Times New Roman"/>
                <a:sym typeface="Times New Roman"/>
              </a:rPr>
              <a:t>caserío</a:t>
            </a:r>
            <a:r>
              <a:rPr sz="2120" dirty="0">
                <a:uFill>
                  <a:solidFill/>
                </a:uFill>
                <a:latin typeface="Times New Roman"/>
                <a:ea typeface="Times New Roman"/>
                <a:cs typeface="Times New Roman"/>
                <a:sym typeface="Times New Roman"/>
              </a:rPr>
              <a:t>, son </a:t>
            </a:r>
            <a:r>
              <a:rPr sz="2120" dirty="0" err="1">
                <a:uFill>
                  <a:solidFill/>
                </a:uFill>
                <a:latin typeface="Times New Roman"/>
                <a:ea typeface="Times New Roman"/>
                <a:cs typeface="Times New Roman"/>
                <a:sym typeface="Times New Roman"/>
              </a:rPr>
              <a:t>aspectos</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distintivos</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que</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afectan</a:t>
            </a:r>
            <a:r>
              <a:rPr sz="2120" dirty="0">
                <a:uFill>
                  <a:solidFill/>
                </a:uFill>
                <a:latin typeface="Times New Roman"/>
                <a:ea typeface="Times New Roman"/>
                <a:cs typeface="Times New Roman"/>
                <a:sym typeface="Times New Roman"/>
              </a:rPr>
              <a:t> la </a:t>
            </a:r>
            <a:r>
              <a:rPr sz="2120" dirty="0" err="1">
                <a:uFill>
                  <a:solidFill/>
                </a:uFill>
                <a:latin typeface="Times New Roman"/>
                <a:ea typeface="Times New Roman"/>
                <a:cs typeface="Times New Roman"/>
                <a:sym typeface="Times New Roman"/>
              </a:rPr>
              <a:t>gestión</a:t>
            </a:r>
            <a:r>
              <a:rPr sz="2120" dirty="0">
                <a:uFill>
                  <a:solidFill/>
                </a:uFill>
                <a:latin typeface="Times New Roman"/>
                <a:ea typeface="Times New Roman"/>
                <a:cs typeface="Times New Roman"/>
                <a:sym typeface="Times New Roman"/>
              </a:rPr>
              <a:t> legal de los </a:t>
            </a:r>
            <a:r>
              <a:rPr sz="2120" dirty="0" err="1">
                <a:uFill>
                  <a:solidFill/>
                </a:uFill>
                <a:latin typeface="Times New Roman"/>
                <a:ea typeface="Times New Roman"/>
                <a:cs typeface="Times New Roman"/>
                <a:sym typeface="Times New Roman"/>
              </a:rPr>
              <a:t>animales</a:t>
            </a:r>
            <a:r>
              <a:rPr sz="2120" dirty="0">
                <a:uFill>
                  <a:solidFill/>
                </a:uFill>
                <a:latin typeface="Times New Roman"/>
                <a:ea typeface="Times New Roman"/>
                <a:cs typeface="Times New Roman"/>
                <a:sym typeface="Times New Roman"/>
              </a:rPr>
              <a:t> en Bizkaia.</a:t>
            </a:r>
          </a:p>
          <a:p>
            <a:pPr marL="182880" lvl="0" defTabSz="179832">
              <a:lnSpc>
                <a:spcPct val="107916"/>
              </a:lnSpc>
              <a:spcBef>
                <a:spcPts val="300"/>
              </a:spcBef>
              <a:defRPr sz="1800" spc="0">
                <a:solidFill>
                  <a:srgbClr val="000000"/>
                </a:solidFill>
              </a:defRPr>
            </a:pPr>
            <a:endParaRPr sz="2120" dirty="0">
              <a:uFill>
                <a:solidFill/>
              </a:uFill>
              <a:latin typeface="Times New Roman"/>
              <a:ea typeface="Times New Roman"/>
              <a:cs typeface="Times New Roman"/>
              <a:sym typeface="Times New Roman"/>
            </a:endParaRPr>
          </a:p>
          <a:p>
            <a:pPr marL="175260" lvl="0" indent="-83819" algn="just" defTabSz="179832">
              <a:lnSpc>
                <a:spcPct val="107916"/>
              </a:lnSpc>
              <a:spcBef>
                <a:spcPts val="300"/>
              </a:spcBef>
              <a:buSzPct val="100000"/>
              <a:defRPr sz="1800" spc="0">
                <a:solidFill>
                  <a:srgbClr val="000000"/>
                </a:solidFill>
              </a:defRPr>
            </a:pPr>
            <a:r>
              <a:rPr sz="2120" dirty="0">
                <a:uFill>
                  <a:solidFill/>
                </a:uFill>
                <a:latin typeface="Times New Roman"/>
                <a:ea typeface="Times New Roman"/>
                <a:cs typeface="Times New Roman"/>
                <a:sym typeface="Times New Roman"/>
              </a:rPr>
              <a:t>La </a:t>
            </a:r>
            <a:r>
              <a:rPr sz="2120" dirty="0" err="1">
                <a:uFill>
                  <a:solidFill/>
                </a:uFill>
                <a:latin typeface="Times New Roman"/>
                <a:ea typeface="Times New Roman"/>
                <a:cs typeface="Times New Roman"/>
                <a:sym typeface="Times New Roman"/>
              </a:rPr>
              <a:t>aplicación</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subsidiaria</a:t>
            </a:r>
            <a:r>
              <a:rPr sz="2120" dirty="0">
                <a:uFill>
                  <a:solidFill/>
                </a:uFill>
                <a:latin typeface="Times New Roman"/>
                <a:ea typeface="Times New Roman"/>
                <a:cs typeface="Times New Roman"/>
                <a:sym typeface="Times New Roman"/>
              </a:rPr>
              <a:t> del Código Civil </a:t>
            </a:r>
            <a:r>
              <a:rPr sz="2120" dirty="0" err="1">
                <a:uFill>
                  <a:solidFill/>
                </a:uFill>
                <a:latin typeface="Times New Roman"/>
                <a:ea typeface="Times New Roman"/>
                <a:cs typeface="Times New Roman"/>
                <a:sym typeface="Times New Roman"/>
              </a:rPr>
              <a:t>español</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implica</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que</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aunque</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el</a:t>
            </a:r>
            <a:r>
              <a:rPr sz="2120" dirty="0">
                <a:uFill>
                  <a:solidFill/>
                </a:uFill>
                <a:latin typeface="Times New Roman"/>
                <a:ea typeface="Times New Roman"/>
                <a:cs typeface="Times New Roman"/>
                <a:sym typeface="Times New Roman"/>
              </a:rPr>
              <a:t> Derecho Foral Vasco no </a:t>
            </a:r>
            <a:r>
              <a:rPr sz="2120" dirty="0" err="1">
                <a:uFill>
                  <a:solidFill/>
                </a:uFill>
                <a:latin typeface="Times New Roman"/>
                <a:ea typeface="Times New Roman"/>
                <a:cs typeface="Times New Roman"/>
                <a:sym typeface="Times New Roman"/>
              </a:rPr>
              <a:t>tenga</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normativa</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específica</a:t>
            </a:r>
            <a:r>
              <a:rPr sz="2120" dirty="0">
                <a:uFill>
                  <a:solidFill/>
                </a:uFill>
                <a:latin typeface="Times New Roman"/>
                <a:ea typeface="Times New Roman"/>
                <a:cs typeface="Times New Roman"/>
                <a:sym typeface="Times New Roman"/>
              </a:rPr>
              <a:t> sobre </a:t>
            </a:r>
            <a:r>
              <a:rPr sz="2120" dirty="0" err="1">
                <a:uFill>
                  <a:solidFill/>
                </a:uFill>
                <a:latin typeface="Times New Roman"/>
                <a:ea typeface="Times New Roman"/>
                <a:cs typeface="Times New Roman"/>
                <a:sym typeface="Times New Roman"/>
              </a:rPr>
              <a:t>animales</a:t>
            </a:r>
            <a:r>
              <a:rPr sz="2120" dirty="0">
                <a:uFill>
                  <a:solidFill/>
                </a:uFill>
                <a:latin typeface="Times New Roman"/>
                <a:ea typeface="Times New Roman"/>
                <a:cs typeface="Times New Roman"/>
                <a:sym typeface="Times New Roman"/>
              </a:rPr>
              <a:t>, las </a:t>
            </a:r>
            <a:r>
              <a:rPr sz="2120" dirty="0" err="1">
                <a:uFill>
                  <a:solidFill/>
                </a:uFill>
                <a:latin typeface="Times New Roman"/>
                <a:ea typeface="Times New Roman"/>
                <a:cs typeface="Times New Roman"/>
                <a:sym typeface="Times New Roman"/>
              </a:rPr>
              <a:t>nuevas</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perspectivas</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legales</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estatales</a:t>
            </a:r>
            <a:r>
              <a:rPr sz="2120" dirty="0">
                <a:uFill>
                  <a:solidFill/>
                </a:uFill>
                <a:latin typeface="Times New Roman"/>
                <a:ea typeface="Times New Roman"/>
                <a:cs typeface="Times New Roman"/>
                <a:sym typeface="Times New Roman"/>
              </a:rPr>
              <a:t> sobre la </a:t>
            </a:r>
            <a:r>
              <a:rPr sz="2120" dirty="0" err="1">
                <a:uFill>
                  <a:solidFill/>
                </a:uFill>
                <a:latin typeface="Times New Roman"/>
                <a:ea typeface="Times New Roman"/>
                <a:cs typeface="Times New Roman"/>
                <a:sym typeface="Times New Roman"/>
              </a:rPr>
              <a:t>condición</a:t>
            </a:r>
            <a:r>
              <a:rPr sz="2120" dirty="0">
                <a:uFill>
                  <a:solidFill/>
                </a:uFill>
                <a:latin typeface="Times New Roman"/>
                <a:ea typeface="Times New Roman"/>
                <a:cs typeface="Times New Roman"/>
                <a:sym typeface="Times New Roman"/>
              </a:rPr>
              <a:t> de los </a:t>
            </a:r>
            <a:r>
              <a:rPr sz="2120" dirty="0" err="1">
                <a:uFill>
                  <a:solidFill/>
                </a:uFill>
                <a:latin typeface="Times New Roman"/>
                <a:ea typeface="Times New Roman"/>
                <a:cs typeface="Times New Roman"/>
                <a:sym typeface="Times New Roman"/>
              </a:rPr>
              <a:t>animales</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como</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seres</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sintientes</a:t>
            </a:r>
            <a:r>
              <a:rPr sz="2120" dirty="0">
                <a:uFill>
                  <a:solidFill/>
                </a:uFill>
                <a:latin typeface="Times New Roman"/>
                <a:ea typeface="Times New Roman"/>
                <a:cs typeface="Times New Roman"/>
                <a:sym typeface="Times New Roman"/>
              </a:rPr>
              <a:t> son de </a:t>
            </a:r>
            <a:r>
              <a:rPr sz="2120" dirty="0" err="1">
                <a:uFill>
                  <a:solidFill/>
                </a:uFill>
                <a:latin typeface="Times New Roman"/>
                <a:ea typeface="Times New Roman"/>
                <a:cs typeface="Times New Roman"/>
                <a:sym typeface="Times New Roman"/>
              </a:rPr>
              <a:t>obligado</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cumplimiento</a:t>
            </a:r>
            <a:r>
              <a:rPr sz="2120" dirty="0">
                <a:uFill>
                  <a:solidFill/>
                </a:uFill>
                <a:latin typeface="Times New Roman"/>
                <a:ea typeface="Times New Roman"/>
                <a:cs typeface="Times New Roman"/>
                <a:sym typeface="Times New Roman"/>
              </a:rPr>
              <a:t>.</a:t>
            </a:r>
          </a:p>
          <a:p>
            <a:pPr marL="182880" lvl="0" defTabSz="179832">
              <a:lnSpc>
                <a:spcPct val="107916"/>
              </a:lnSpc>
              <a:spcBef>
                <a:spcPts val="300"/>
              </a:spcBef>
              <a:defRPr sz="1800" spc="0">
                <a:solidFill>
                  <a:srgbClr val="000000"/>
                </a:solidFill>
              </a:defRPr>
            </a:pPr>
            <a:endParaRPr sz="2120" dirty="0">
              <a:uFill>
                <a:solidFill/>
              </a:uFill>
              <a:latin typeface="Times New Roman"/>
              <a:ea typeface="Times New Roman"/>
              <a:cs typeface="Times New Roman"/>
              <a:sym typeface="Times New Roman"/>
            </a:endParaRPr>
          </a:p>
          <a:p>
            <a:pPr marL="175260" lvl="0" indent="-83819" algn="just" defTabSz="179832">
              <a:lnSpc>
                <a:spcPct val="107916"/>
              </a:lnSpc>
              <a:spcBef>
                <a:spcPts val="300"/>
              </a:spcBef>
              <a:buSzPct val="100000"/>
              <a:defRPr sz="1800" spc="0">
                <a:solidFill>
                  <a:srgbClr val="000000"/>
                </a:solidFill>
              </a:defRPr>
            </a:pPr>
            <a:r>
              <a:rPr sz="2120" dirty="0">
                <a:uFill>
                  <a:solidFill/>
                </a:uFill>
                <a:latin typeface="Times New Roman"/>
                <a:ea typeface="Times New Roman"/>
                <a:cs typeface="Times New Roman"/>
                <a:sym typeface="Times New Roman"/>
              </a:rPr>
              <a:t>Por tanto, </a:t>
            </a:r>
            <a:r>
              <a:rPr sz="2120" dirty="0" err="1">
                <a:uFill>
                  <a:solidFill/>
                </a:uFill>
                <a:latin typeface="Times New Roman"/>
                <a:ea typeface="Times New Roman"/>
                <a:cs typeface="Times New Roman"/>
                <a:sym typeface="Times New Roman"/>
              </a:rPr>
              <a:t>el</a:t>
            </a:r>
            <a:r>
              <a:rPr sz="2120" dirty="0">
                <a:uFill>
                  <a:solidFill/>
                </a:uFill>
                <a:latin typeface="Times New Roman"/>
                <a:ea typeface="Times New Roman"/>
                <a:cs typeface="Times New Roman"/>
                <a:sym typeface="Times New Roman"/>
              </a:rPr>
              <a:t> Derecho Foral Vasco </a:t>
            </a:r>
            <a:r>
              <a:rPr sz="2120" dirty="0" err="1">
                <a:uFill>
                  <a:solidFill/>
                </a:uFill>
                <a:latin typeface="Times New Roman"/>
                <a:ea typeface="Times New Roman"/>
                <a:cs typeface="Times New Roman"/>
                <a:sym typeface="Times New Roman"/>
              </a:rPr>
              <a:t>debe</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interpretarse</a:t>
            </a:r>
            <a:r>
              <a:rPr sz="2120" dirty="0">
                <a:uFill>
                  <a:solidFill/>
                </a:uFill>
                <a:latin typeface="Times New Roman"/>
                <a:ea typeface="Times New Roman"/>
                <a:cs typeface="Times New Roman"/>
                <a:sym typeface="Times New Roman"/>
              </a:rPr>
              <a:t> a la luz de </a:t>
            </a:r>
            <a:r>
              <a:rPr sz="2120" dirty="0" err="1">
                <a:uFill>
                  <a:solidFill/>
                </a:uFill>
                <a:latin typeface="Times New Roman"/>
                <a:ea typeface="Times New Roman"/>
                <a:cs typeface="Times New Roman"/>
                <a:sym typeface="Times New Roman"/>
              </a:rPr>
              <a:t>esta</a:t>
            </a:r>
            <a:r>
              <a:rPr sz="2120" dirty="0">
                <a:uFill>
                  <a:solidFill/>
                </a:uFill>
                <a:latin typeface="Times New Roman"/>
                <a:ea typeface="Times New Roman"/>
                <a:cs typeface="Times New Roman"/>
                <a:sym typeface="Times New Roman"/>
              </a:rPr>
              <a:t> doble </a:t>
            </a:r>
            <a:r>
              <a:rPr sz="2120" dirty="0" err="1">
                <a:uFill>
                  <a:solidFill/>
                </a:uFill>
                <a:latin typeface="Times New Roman"/>
                <a:ea typeface="Times New Roman"/>
                <a:cs typeface="Times New Roman"/>
                <a:sym typeface="Times New Roman"/>
              </a:rPr>
              <a:t>realidad</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una</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regulación</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propia</a:t>
            </a:r>
            <a:r>
              <a:rPr sz="2120" dirty="0">
                <a:uFill>
                  <a:solidFill/>
                </a:uFill>
                <a:latin typeface="Times New Roman"/>
                <a:ea typeface="Times New Roman"/>
                <a:cs typeface="Times New Roman"/>
                <a:sym typeface="Times New Roman"/>
              </a:rPr>
              <a:t> sobre </a:t>
            </a:r>
            <a:r>
              <a:rPr sz="2120" dirty="0" err="1">
                <a:uFill>
                  <a:solidFill/>
                </a:uFill>
                <a:latin typeface="Times New Roman"/>
                <a:ea typeface="Times New Roman"/>
                <a:cs typeface="Times New Roman"/>
                <a:sym typeface="Times New Roman"/>
              </a:rPr>
              <a:t>bienes</a:t>
            </a:r>
            <a:r>
              <a:rPr sz="2120" dirty="0">
                <a:uFill>
                  <a:solidFill/>
                </a:uFill>
                <a:latin typeface="Times New Roman"/>
                <a:ea typeface="Times New Roman"/>
                <a:cs typeface="Times New Roman"/>
                <a:sym typeface="Times New Roman"/>
              </a:rPr>
              <a:t> y </a:t>
            </a:r>
            <a:r>
              <a:rPr sz="2120" dirty="0" err="1">
                <a:uFill>
                  <a:solidFill/>
                </a:uFill>
                <a:latin typeface="Times New Roman"/>
                <a:ea typeface="Times New Roman"/>
                <a:cs typeface="Times New Roman"/>
                <a:sym typeface="Times New Roman"/>
              </a:rPr>
              <a:t>patrimonio</a:t>
            </a:r>
            <a:r>
              <a:rPr sz="2120" dirty="0">
                <a:uFill>
                  <a:solidFill/>
                </a:uFill>
                <a:latin typeface="Times New Roman"/>
                <a:ea typeface="Times New Roman"/>
                <a:cs typeface="Times New Roman"/>
                <a:sym typeface="Times New Roman"/>
              </a:rPr>
              <a:t>, y la </a:t>
            </a:r>
            <a:r>
              <a:rPr sz="2120" dirty="0" err="1">
                <a:uFill>
                  <a:solidFill/>
                </a:uFill>
                <a:latin typeface="Times New Roman"/>
                <a:ea typeface="Times New Roman"/>
                <a:cs typeface="Times New Roman"/>
                <a:sym typeface="Times New Roman"/>
              </a:rPr>
              <a:t>influencia</a:t>
            </a:r>
            <a:r>
              <a:rPr sz="2120" dirty="0">
                <a:uFill>
                  <a:solidFill/>
                </a:uFill>
                <a:latin typeface="Times New Roman"/>
                <a:ea typeface="Times New Roman"/>
                <a:cs typeface="Times New Roman"/>
                <a:sym typeface="Times New Roman"/>
              </a:rPr>
              <a:t> </a:t>
            </a:r>
            <a:r>
              <a:rPr sz="2120" dirty="0" err="1">
                <a:uFill>
                  <a:solidFill/>
                </a:uFill>
                <a:latin typeface="Times New Roman"/>
                <a:ea typeface="Times New Roman"/>
                <a:cs typeface="Times New Roman"/>
                <a:sym typeface="Times New Roman"/>
              </a:rPr>
              <a:t>estatal</a:t>
            </a:r>
            <a:r>
              <a:rPr sz="2120" dirty="0">
                <a:uFill>
                  <a:solidFill/>
                </a:uFill>
                <a:latin typeface="Times New Roman"/>
                <a:ea typeface="Times New Roman"/>
                <a:cs typeface="Times New Roman"/>
                <a:sym typeface="Times New Roman"/>
              </a:rPr>
              <a:t> en </a:t>
            </a:r>
            <a:r>
              <a:rPr sz="2120" dirty="0" err="1">
                <a:uFill>
                  <a:solidFill/>
                </a:uFill>
                <a:latin typeface="Times New Roman"/>
                <a:ea typeface="Times New Roman"/>
                <a:cs typeface="Times New Roman"/>
                <a:sym typeface="Times New Roman"/>
              </a:rPr>
              <a:t>materia</a:t>
            </a:r>
            <a:r>
              <a:rPr sz="2120" dirty="0">
                <a:uFill>
                  <a:solidFill/>
                </a:uFill>
                <a:latin typeface="Times New Roman"/>
                <a:ea typeface="Times New Roman"/>
                <a:cs typeface="Times New Roman"/>
                <a:sym typeface="Times New Roman"/>
              </a:rPr>
              <a:t> de </a:t>
            </a:r>
            <a:r>
              <a:rPr sz="2120" dirty="0" err="1">
                <a:uFill>
                  <a:solidFill/>
                </a:uFill>
                <a:latin typeface="Times New Roman"/>
                <a:ea typeface="Times New Roman"/>
                <a:cs typeface="Times New Roman"/>
                <a:sym typeface="Times New Roman"/>
              </a:rPr>
              <a:t>protección</a:t>
            </a:r>
            <a:r>
              <a:rPr sz="2120" dirty="0">
                <a:uFill>
                  <a:solidFill/>
                </a:uFill>
                <a:latin typeface="Times New Roman"/>
                <a:ea typeface="Times New Roman"/>
                <a:cs typeface="Times New Roman"/>
                <a:sym typeface="Times New Roman"/>
              </a:rPr>
              <a:t> y </a:t>
            </a:r>
            <a:r>
              <a:rPr sz="2120" dirty="0" err="1">
                <a:uFill>
                  <a:solidFill/>
                </a:uFill>
                <a:latin typeface="Times New Roman"/>
                <a:ea typeface="Times New Roman"/>
                <a:cs typeface="Times New Roman"/>
                <a:sym typeface="Times New Roman"/>
              </a:rPr>
              <a:t>reconocimiento</a:t>
            </a:r>
            <a:r>
              <a:rPr sz="2120" dirty="0">
                <a:uFill>
                  <a:solidFill/>
                </a:uFill>
                <a:latin typeface="Times New Roman"/>
                <a:ea typeface="Times New Roman"/>
                <a:cs typeface="Times New Roman"/>
                <a:sym typeface="Times New Roman"/>
              </a:rPr>
              <a:t> animal.</a:t>
            </a:r>
          </a:p>
        </p:txBody>
      </p:sp>
      <p:sp>
        <p:nvSpPr>
          <p:cNvPr id="116" name="Shape 11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500">
                <a:solidFill>
                  <a:srgbClr val="FFFFFF"/>
                </a:solidFill>
              </a:rPr>
              <a:t>11</a:t>
            </a:fld>
            <a:endParaRPr sz="1500">
              <a:solidFill>
                <a:srgbClr val="FFFFFF"/>
              </a:solidFill>
            </a:endParaRPr>
          </a:p>
        </p:txBody>
      </p:sp>
      <p:sp>
        <p:nvSpPr>
          <p:cNvPr id="117" name="Shape 117"/>
          <p:cNvSpPr/>
          <p:nvPr/>
        </p:nvSpPr>
        <p:spPr>
          <a:xfrm>
            <a:off x="9126220" y="6236733"/>
            <a:ext cx="127001" cy="58213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lgn="just">
              <a:lnSpc>
                <a:spcPct val="107916"/>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sz="1200">
              <a:latin typeface="Times New Roman"/>
              <a:ea typeface="Times New Roman"/>
              <a:cs typeface="Times New Roman"/>
              <a:sym typeface="Times New Roman"/>
            </a:endParaRPr>
          </a:p>
        </p:txBody>
      </p:sp>
      <p:graphicFrame>
        <p:nvGraphicFramePr>
          <p:cNvPr id="118" name="Table 118"/>
          <p:cNvGraphicFramePr/>
          <p:nvPr>
            <p:extLst>
              <p:ext uri="{D42A27DB-BD31-4B8C-83A1-F6EECF244321}">
                <p14:modId xmlns:p14="http://schemas.microsoft.com/office/powerpoint/2010/main" val="2298260287"/>
              </p:ext>
            </p:extLst>
          </p:nvPr>
        </p:nvGraphicFramePr>
        <p:xfrm>
          <a:off x="2374490" y="4424515"/>
          <a:ext cx="13061788" cy="4714998"/>
        </p:xfrm>
        <a:graphic>
          <a:graphicData uri="http://schemas.openxmlformats.org/drawingml/2006/table">
            <a:tbl>
              <a:tblPr firstRow="1" bandRow="1">
                <a:tableStyleId>{4C3C2611-4C71-4FC5-86AE-919BDF0F9419}</a:tableStyleId>
              </a:tblPr>
              <a:tblGrid>
                <a:gridCol w="3081133">
                  <a:extLst>
                    <a:ext uri="{9D8B030D-6E8A-4147-A177-3AD203B41FA5}">
                      <a16:colId xmlns:a16="http://schemas.microsoft.com/office/drawing/2014/main" val="20000"/>
                    </a:ext>
                  </a:extLst>
                </a:gridCol>
                <a:gridCol w="4555651">
                  <a:extLst>
                    <a:ext uri="{9D8B030D-6E8A-4147-A177-3AD203B41FA5}">
                      <a16:colId xmlns:a16="http://schemas.microsoft.com/office/drawing/2014/main" val="20001"/>
                    </a:ext>
                  </a:extLst>
                </a:gridCol>
                <a:gridCol w="5425004">
                  <a:extLst>
                    <a:ext uri="{9D8B030D-6E8A-4147-A177-3AD203B41FA5}">
                      <a16:colId xmlns:a16="http://schemas.microsoft.com/office/drawing/2014/main" val="20002"/>
                    </a:ext>
                  </a:extLst>
                </a:gridCol>
              </a:tblGrid>
              <a:tr h="584182">
                <a:tc>
                  <a:txBody>
                    <a:bodyPr/>
                    <a:lstStyle/>
                    <a:p>
                      <a:pPr lvl="0" algn="ctr" defTabSz="449580">
                        <a:defRPr sz="1800" b="0" i="0">
                          <a:solidFill>
                            <a:srgbClr val="000000"/>
                          </a:solidFill>
                        </a:defRPr>
                      </a:pPr>
                      <a:r>
                        <a:rPr sz="2220" b="1">
                          <a:uFill>
                            <a:solidFill/>
                          </a:uFill>
                          <a:latin typeface="Times New Roman"/>
                          <a:ea typeface="Times New Roman"/>
                          <a:cs typeface="Times New Roman"/>
                          <a:sym typeface="Times New Roman"/>
                        </a:rPr>
                        <a:t>Aspecto clave</a:t>
                      </a:r>
                    </a:p>
                  </a:txBody>
                  <a:tcPr marL="50800" marR="50800" marT="50800" marB="50800" anchor="ctr" horzOverflow="overflow">
                    <a:lnL w="12700">
                      <a:miter lim="400000"/>
                    </a:lnL>
                    <a:lnR w="12700">
                      <a:miter lim="400000"/>
                    </a:lnR>
                    <a:lnT w="12700">
                      <a:miter lim="400000"/>
                    </a:lnT>
                    <a:lnB w="12700">
                      <a:miter lim="400000"/>
                    </a:lnB>
                    <a:solidFill>
                      <a:srgbClr val="000000">
                        <a:alpha val="0"/>
                      </a:srgbClr>
                    </a:solidFill>
                  </a:tcPr>
                </a:tc>
                <a:tc>
                  <a:txBody>
                    <a:bodyPr/>
                    <a:lstStyle/>
                    <a:p>
                      <a:pPr lvl="0" algn="ctr" defTabSz="449580">
                        <a:defRPr sz="1800" b="0" i="0">
                          <a:solidFill>
                            <a:srgbClr val="000000"/>
                          </a:solidFill>
                        </a:defRPr>
                      </a:pPr>
                      <a:r>
                        <a:rPr sz="2220" b="1" dirty="0" err="1">
                          <a:uFill>
                            <a:solidFill/>
                          </a:uFill>
                          <a:latin typeface="Times New Roman"/>
                          <a:ea typeface="Times New Roman"/>
                          <a:cs typeface="Times New Roman"/>
                          <a:sym typeface="Times New Roman"/>
                        </a:rPr>
                        <a:t>Influencia</a:t>
                      </a:r>
                      <a:r>
                        <a:rPr sz="2220" b="1" dirty="0">
                          <a:uFill>
                            <a:solidFill/>
                          </a:uFill>
                          <a:latin typeface="Times New Roman"/>
                          <a:ea typeface="Times New Roman"/>
                          <a:cs typeface="Times New Roman"/>
                          <a:sym typeface="Times New Roman"/>
                        </a:rPr>
                        <a:t> del Derecho Foral Vasco</a:t>
                      </a:r>
                    </a:p>
                  </a:txBody>
                  <a:tcPr marL="50800" marR="50800" marT="50800" marB="50800" anchor="ctr" horzOverflow="overflow">
                    <a:lnL w="12700">
                      <a:miter lim="400000"/>
                    </a:lnL>
                    <a:lnR w="12700">
                      <a:miter lim="400000"/>
                    </a:lnR>
                    <a:lnT w="12700">
                      <a:miter lim="400000"/>
                    </a:lnT>
                    <a:lnB w="12700">
                      <a:miter lim="400000"/>
                    </a:lnB>
                    <a:solidFill>
                      <a:srgbClr val="000000">
                        <a:alpha val="0"/>
                      </a:srgbClr>
                    </a:solidFill>
                  </a:tcPr>
                </a:tc>
                <a:tc>
                  <a:txBody>
                    <a:bodyPr/>
                    <a:lstStyle/>
                    <a:p>
                      <a:pPr lvl="0" algn="ctr" defTabSz="449580">
                        <a:defRPr sz="1800" b="0" i="0">
                          <a:solidFill>
                            <a:srgbClr val="000000"/>
                          </a:solidFill>
                        </a:defRPr>
                      </a:pPr>
                      <a:r>
                        <a:rPr sz="2220" b="1">
                          <a:uFill>
                            <a:solidFill/>
                          </a:uFill>
                          <a:latin typeface="Times New Roman"/>
                          <a:ea typeface="Times New Roman"/>
                          <a:cs typeface="Times New Roman"/>
                          <a:sym typeface="Times New Roman"/>
                        </a:rPr>
                        <a:t>Ejemplos prácticos y retos</a:t>
                      </a:r>
                    </a:p>
                  </a:txBody>
                  <a:tcPr marL="50800" marR="50800" marT="50800" marB="50800" anchor="ctr" horzOverflow="overflow">
                    <a:lnL w="12700">
                      <a:miter lim="400000"/>
                    </a:lnL>
                    <a:lnR w="12700">
                      <a:miter lim="400000"/>
                    </a:lnR>
                    <a:lnT w="12700">
                      <a:miter lim="400000"/>
                    </a:lnT>
                    <a:lnB w="12700">
                      <a:miter lim="400000"/>
                    </a:lnB>
                    <a:solidFill>
                      <a:srgbClr val="000000">
                        <a:alpha val="0"/>
                      </a:srgbClr>
                    </a:solidFill>
                  </a:tcPr>
                </a:tc>
                <a:extLst>
                  <a:ext uri="{0D108BD9-81ED-4DB2-BD59-A6C34878D82A}">
                    <a16:rowId xmlns:a16="http://schemas.microsoft.com/office/drawing/2014/main" val="10000"/>
                  </a:ext>
                </a:extLst>
              </a:tr>
              <a:tr h="707329">
                <a:tc>
                  <a:txBody>
                    <a:bodyPr/>
                    <a:lstStyle/>
                    <a:p>
                      <a:pPr lvl="0" algn="l" defTabSz="449580">
                        <a:defRPr sz="1800" b="0" i="0"/>
                      </a:pPr>
                      <a:r>
                        <a:rPr sz="2220">
                          <a:uFill>
                            <a:solidFill/>
                          </a:uFill>
                          <a:latin typeface="Times New Roman"/>
                          <a:ea typeface="Times New Roman"/>
                          <a:cs typeface="Times New Roman"/>
                          <a:sym typeface="Times New Roman"/>
                        </a:rPr>
                        <a:t>Propiedad y custodia</a:t>
                      </a:r>
                    </a:p>
                  </a:txBody>
                  <a:tcPr marL="50800" marR="50800" marT="50800" marB="50800" anchor="ctr" horzOverflow="overflow">
                    <a:lnL w="12700">
                      <a:miter lim="400000"/>
                    </a:lnL>
                    <a:lnR w="12700">
                      <a:miter lim="400000"/>
                    </a:lnR>
                    <a:lnT w="12700">
                      <a:miter lim="400000"/>
                    </a:lnT>
                    <a:lnB w="12700">
                      <a:miter lim="400000"/>
                    </a:lnB>
                    <a:solidFill>
                      <a:srgbClr val="000000">
                        <a:alpha val="0"/>
                      </a:srgbClr>
                    </a:solidFill>
                  </a:tcPr>
                </a:tc>
                <a:tc>
                  <a:txBody>
                    <a:bodyPr/>
                    <a:lstStyle/>
                    <a:p>
                      <a:pPr lvl="0" algn="l" defTabSz="449580">
                        <a:defRPr sz="1800" b="0" i="0"/>
                      </a:pPr>
                      <a:r>
                        <a:rPr sz="2220">
                          <a:uFill>
                            <a:solidFill/>
                          </a:uFill>
                          <a:latin typeface="Times New Roman"/>
                          <a:ea typeface="Times New Roman"/>
                          <a:cs typeface="Times New Roman"/>
                          <a:sym typeface="Times New Roman"/>
                        </a:rPr>
                        <a:t>Definición de bienes privativos y gananciales</a:t>
                      </a:r>
                    </a:p>
                  </a:txBody>
                  <a:tcPr marL="50800" marR="50800" marT="50800" marB="50800" anchor="ctr" horzOverflow="overflow">
                    <a:lnL w="12700">
                      <a:miter lim="400000"/>
                    </a:lnL>
                    <a:lnR w="12700">
                      <a:miter lim="400000"/>
                    </a:lnR>
                    <a:lnT w="12700">
                      <a:miter lim="400000"/>
                    </a:lnT>
                    <a:lnB w="12700">
                      <a:miter lim="400000"/>
                    </a:lnB>
                    <a:solidFill>
                      <a:srgbClr val="000000">
                        <a:alpha val="0"/>
                      </a:srgbClr>
                    </a:solidFill>
                  </a:tcPr>
                </a:tc>
                <a:tc>
                  <a:txBody>
                    <a:bodyPr/>
                    <a:lstStyle/>
                    <a:p>
                      <a:pPr lvl="0" algn="l" defTabSz="449580">
                        <a:defRPr sz="1800" b="0" i="0"/>
                      </a:pPr>
                      <a:r>
                        <a:rPr sz="2220">
                          <a:uFill>
                            <a:solidFill/>
                          </a:uFill>
                          <a:latin typeface="Times New Roman"/>
                          <a:ea typeface="Times New Roman"/>
                          <a:cs typeface="Times New Roman"/>
                          <a:sym typeface="Times New Roman"/>
                        </a:rPr>
                        <a:t>Mascotas adquiridas antes/durante matrimonio; custodia en divorcios</a:t>
                      </a:r>
                    </a:p>
                  </a:txBody>
                  <a:tcPr marL="50800" marR="50800" marT="50800" marB="50800" anchor="ctr" horzOverflow="overflow">
                    <a:lnL w="12700">
                      <a:miter lim="400000"/>
                    </a:lnL>
                    <a:lnR w="12700">
                      <a:miter lim="400000"/>
                    </a:lnR>
                    <a:lnT w="12700">
                      <a:miter lim="400000"/>
                    </a:lnT>
                    <a:lnB w="12700">
                      <a:miter lim="400000"/>
                    </a:lnB>
                    <a:solidFill>
                      <a:srgbClr val="000000">
                        <a:alpha val="0"/>
                      </a:srgbClr>
                    </a:solidFill>
                  </a:tcPr>
                </a:tc>
                <a:extLst>
                  <a:ext uri="{0D108BD9-81ED-4DB2-BD59-A6C34878D82A}">
                    <a16:rowId xmlns:a16="http://schemas.microsoft.com/office/drawing/2014/main" val="10001"/>
                  </a:ext>
                </a:extLst>
              </a:tr>
              <a:tr h="838140">
                <a:tc>
                  <a:txBody>
                    <a:bodyPr/>
                    <a:lstStyle/>
                    <a:p>
                      <a:pPr lvl="0" algn="l" defTabSz="449580">
                        <a:defRPr sz="1800" b="0" i="0"/>
                      </a:pPr>
                      <a:r>
                        <a:rPr sz="2220">
                          <a:uFill>
                            <a:solidFill/>
                          </a:uFill>
                          <a:latin typeface="Times New Roman"/>
                          <a:ea typeface="Times New Roman"/>
                          <a:cs typeface="Times New Roman"/>
                          <a:sym typeface="Times New Roman"/>
                        </a:rPr>
                        <a:t>Herencias y caseríos</a:t>
                      </a:r>
                    </a:p>
                  </a:txBody>
                  <a:tcPr marL="50800" marR="50800" marT="50800" marB="50800" anchor="ctr" horzOverflow="overflow">
                    <a:lnL w="12700">
                      <a:miter lim="400000"/>
                    </a:lnL>
                    <a:lnR w="12700">
                      <a:miter lim="400000"/>
                    </a:lnR>
                    <a:lnT w="12700">
                      <a:miter lim="400000"/>
                    </a:lnT>
                    <a:lnB w="12700">
                      <a:miter lim="400000"/>
                    </a:lnB>
                    <a:solidFill>
                      <a:srgbClr val="000000">
                        <a:alpha val="0"/>
                      </a:srgbClr>
                    </a:solidFill>
                  </a:tcPr>
                </a:tc>
                <a:tc>
                  <a:txBody>
                    <a:bodyPr/>
                    <a:lstStyle/>
                    <a:p>
                      <a:pPr lvl="0" algn="l" defTabSz="449580">
                        <a:defRPr sz="1800" b="0" i="0"/>
                      </a:pPr>
                      <a:r>
                        <a:rPr sz="2220">
                          <a:uFill>
                            <a:solidFill/>
                          </a:uFill>
                          <a:latin typeface="Times New Roman"/>
                          <a:ea typeface="Times New Roman"/>
                          <a:cs typeface="Times New Roman"/>
                          <a:sym typeface="Times New Roman"/>
                        </a:rPr>
                        <a:t>Herencia troncal protege unidad patrimonial incluyendo animales</a:t>
                      </a:r>
                    </a:p>
                  </a:txBody>
                  <a:tcPr marL="50800" marR="50800" marT="50800" marB="50800" anchor="ctr" horzOverflow="overflow">
                    <a:lnL w="12700">
                      <a:miter lim="400000"/>
                    </a:lnL>
                    <a:lnR w="12700">
                      <a:miter lim="400000"/>
                    </a:lnR>
                    <a:lnT w="12700">
                      <a:miter lim="400000"/>
                    </a:lnT>
                    <a:lnB w="12700">
                      <a:miter lim="400000"/>
                    </a:lnB>
                    <a:solidFill>
                      <a:srgbClr val="000000">
                        <a:alpha val="0"/>
                      </a:srgbClr>
                    </a:solidFill>
                  </a:tcPr>
                </a:tc>
                <a:tc>
                  <a:txBody>
                    <a:bodyPr/>
                    <a:lstStyle/>
                    <a:p>
                      <a:pPr lvl="0" algn="l" defTabSz="449580">
                        <a:defRPr sz="1800" b="0" i="0"/>
                      </a:pPr>
                      <a:r>
                        <a:rPr sz="2220">
                          <a:uFill>
                            <a:solidFill/>
                          </a:uFill>
                          <a:latin typeface="Times New Roman"/>
                          <a:ea typeface="Times New Roman"/>
                          <a:cs typeface="Times New Roman"/>
                          <a:sym typeface="Times New Roman"/>
                        </a:rPr>
                        <a:t>Explotación agraria, animales como parte de la herencia familiar</a:t>
                      </a:r>
                    </a:p>
                  </a:txBody>
                  <a:tcPr marL="50800" marR="50800" marT="50800" marB="50800" anchor="ctr" horzOverflow="overflow">
                    <a:lnL w="12700">
                      <a:miter lim="400000"/>
                    </a:lnL>
                    <a:lnR w="12700">
                      <a:miter lim="400000"/>
                    </a:lnR>
                    <a:lnT w="12700">
                      <a:miter lim="400000"/>
                    </a:lnT>
                    <a:lnB w="12700">
                      <a:miter lim="400000"/>
                    </a:lnB>
                    <a:solidFill>
                      <a:srgbClr val="000000">
                        <a:alpha val="0"/>
                      </a:srgbClr>
                    </a:solidFill>
                  </a:tcPr>
                </a:tc>
                <a:extLst>
                  <a:ext uri="{0D108BD9-81ED-4DB2-BD59-A6C34878D82A}">
                    <a16:rowId xmlns:a16="http://schemas.microsoft.com/office/drawing/2014/main" val="10002"/>
                  </a:ext>
                </a:extLst>
              </a:tr>
              <a:tr h="838140">
                <a:tc>
                  <a:txBody>
                    <a:bodyPr/>
                    <a:lstStyle/>
                    <a:p>
                      <a:pPr lvl="0" algn="l" defTabSz="449580">
                        <a:defRPr sz="1800" b="0" i="0"/>
                      </a:pPr>
                      <a:r>
                        <a:rPr sz="2220">
                          <a:uFill>
                            <a:solidFill/>
                          </a:uFill>
                          <a:latin typeface="Times New Roman"/>
                          <a:ea typeface="Times New Roman"/>
                          <a:cs typeface="Times New Roman"/>
                          <a:sym typeface="Times New Roman"/>
                        </a:rPr>
                        <a:t>Aplicación del Código Civil</a:t>
                      </a:r>
                    </a:p>
                  </a:txBody>
                  <a:tcPr marL="50800" marR="50800" marT="50800" marB="50800" anchor="ctr" horzOverflow="overflow">
                    <a:lnL w="12700">
                      <a:miter lim="400000"/>
                    </a:lnL>
                    <a:lnR w="12700">
                      <a:miter lim="400000"/>
                    </a:lnR>
                    <a:lnT w="12700">
                      <a:miter lim="400000"/>
                    </a:lnT>
                    <a:lnB w="12700">
                      <a:miter lim="400000"/>
                    </a:lnB>
                    <a:solidFill>
                      <a:srgbClr val="000000">
                        <a:alpha val="0"/>
                      </a:srgbClr>
                    </a:solidFill>
                  </a:tcPr>
                </a:tc>
                <a:tc>
                  <a:txBody>
                    <a:bodyPr/>
                    <a:lstStyle/>
                    <a:p>
                      <a:pPr lvl="0" algn="l" defTabSz="449580">
                        <a:defRPr sz="1800" b="0" i="0"/>
                      </a:pPr>
                      <a:r>
                        <a:rPr sz="2220" dirty="0" err="1">
                          <a:uFill>
                            <a:solidFill/>
                          </a:uFill>
                          <a:latin typeface="Times New Roman"/>
                          <a:ea typeface="Times New Roman"/>
                          <a:cs typeface="Times New Roman"/>
                          <a:sym typeface="Times New Roman"/>
                        </a:rPr>
                        <a:t>Subsidiaria</a:t>
                      </a:r>
                      <a:r>
                        <a:rPr sz="2220" dirty="0">
                          <a:uFill>
                            <a:solidFill/>
                          </a:uFill>
                          <a:latin typeface="Times New Roman"/>
                          <a:ea typeface="Times New Roman"/>
                          <a:cs typeface="Times New Roman"/>
                          <a:sym typeface="Times New Roman"/>
                        </a:rPr>
                        <a:t>, </a:t>
                      </a:r>
                      <a:r>
                        <a:rPr sz="2220" dirty="0" err="1">
                          <a:uFill>
                            <a:solidFill/>
                          </a:uFill>
                          <a:latin typeface="Times New Roman"/>
                          <a:ea typeface="Times New Roman"/>
                          <a:cs typeface="Times New Roman"/>
                          <a:sym typeface="Times New Roman"/>
                        </a:rPr>
                        <a:t>reconoce</a:t>
                      </a:r>
                      <a:r>
                        <a:rPr sz="2220" dirty="0">
                          <a:uFill>
                            <a:solidFill/>
                          </a:uFill>
                          <a:latin typeface="Times New Roman"/>
                          <a:ea typeface="Times New Roman"/>
                          <a:cs typeface="Times New Roman"/>
                          <a:sym typeface="Times New Roman"/>
                        </a:rPr>
                        <a:t> </a:t>
                      </a:r>
                      <a:r>
                        <a:rPr sz="2220" dirty="0" err="1">
                          <a:uFill>
                            <a:solidFill/>
                          </a:uFill>
                          <a:latin typeface="Times New Roman"/>
                          <a:ea typeface="Times New Roman"/>
                          <a:cs typeface="Times New Roman"/>
                          <a:sym typeface="Times New Roman"/>
                        </a:rPr>
                        <a:t>animales</a:t>
                      </a:r>
                      <a:r>
                        <a:rPr sz="2220" dirty="0">
                          <a:uFill>
                            <a:solidFill/>
                          </a:uFill>
                          <a:latin typeface="Times New Roman"/>
                          <a:ea typeface="Times New Roman"/>
                          <a:cs typeface="Times New Roman"/>
                          <a:sym typeface="Times New Roman"/>
                        </a:rPr>
                        <a:t> </a:t>
                      </a:r>
                      <a:r>
                        <a:rPr sz="2220" dirty="0" err="1">
                          <a:uFill>
                            <a:solidFill/>
                          </a:uFill>
                          <a:latin typeface="Times New Roman"/>
                          <a:ea typeface="Times New Roman"/>
                          <a:cs typeface="Times New Roman"/>
                          <a:sym typeface="Times New Roman"/>
                        </a:rPr>
                        <a:t>como</a:t>
                      </a:r>
                      <a:r>
                        <a:rPr sz="2220" dirty="0">
                          <a:uFill>
                            <a:solidFill/>
                          </a:uFill>
                          <a:latin typeface="Times New Roman"/>
                          <a:ea typeface="Times New Roman"/>
                          <a:cs typeface="Times New Roman"/>
                          <a:sym typeface="Times New Roman"/>
                        </a:rPr>
                        <a:t> </a:t>
                      </a:r>
                      <a:r>
                        <a:rPr sz="2220" dirty="0" err="1">
                          <a:uFill>
                            <a:solidFill/>
                          </a:uFill>
                          <a:latin typeface="Times New Roman"/>
                          <a:ea typeface="Times New Roman"/>
                          <a:cs typeface="Times New Roman"/>
                          <a:sym typeface="Times New Roman"/>
                        </a:rPr>
                        <a:t>seres</a:t>
                      </a:r>
                      <a:r>
                        <a:rPr sz="2220" dirty="0">
                          <a:uFill>
                            <a:solidFill/>
                          </a:uFill>
                          <a:latin typeface="Times New Roman"/>
                          <a:ea typeface="Times New Roman"/>
                          <a:cs typeface="Times New Roman"/>
                          <a:sym typeface="Times New Roman"/>
                        </a:rPr>
                        <a:t> </a:t>
                      </a:r>
                      <a:r>
                        <a:rPr sz="2220" dirty="0" err="1">
                          <a:uFill>
                            <a:solidFill/>
                          </a:uFill>
                          <a:latin typeface="Times New Roman"/>
                          <a:ea typeface="Times New Roman"/>
                          <a:cs typeface="Times New Roman"/>
                          <a:sym typeface="Times New Roman"/>
                        </a:rPr>
                        <a:t>sintientes</a:t>
                      </a:r>
                      <a:endParaRPr sz="2220" dirty="0">
                        <a:uFill>
                          <a:solidFill/>
                        </a:uFill>
                        <a:latin typeface="Times New Roman"/>
                        <a:ea typeface="Times New Roman"/>
                        <a:cs typeface="Times New Roman"/>
                        <a:sym typeface="Times New Roman"/>
                      </a:endParaRPr>
                    </a:p>
                  </a:txBody>
                  <a:tcPr marL="50800" marR="50800" marT="50800" marB="50800" anchor="ctr" horzOverflow="overflow">
                    <a:lnL w="12700">
                      <a:miter lim="400000"/>
                    </a:lnL>
                    <a:lnR w="12700">
                      <a:miter lim="400000"/>
                    </a:lnR>
                    <a:lnT w="12700">
                      <a:miter lim="400000"/>
                    </a:lnT>
                    <a:lnB w="12700">
                      <a:miter lim="400000"/>
                    </a:lnB>
                    <a:solidFill>
                      <a:srgbClr val="000000">
                        <a:alpha val="0"/>
                      </a:srgbClr>
                    </a:solidFill>
                  </a:tcPr>
                </a:tc>
                <a:tc>
                  <a:txBody>
                    <a:bodyPr/>
                    <a:lstStyle/>
                    <a:p>
                      <a:pPr lvl="0" algn="l" defTabSz="449580">
                        <a:defRPr sz="1800" b="0" i="0"/>
                      </a:pPr>
                      <a:r>
                        <a:rPr sz="2220">
                          <a:uFill>
                            <a:solidFill/>
                          </a:uFill>
                          <a:latin typeface="Times New Roman"/>
                          <a:ea typeface="Times New Roman"/>
                          <a:cs typeface="Times New Roman"/>
                          <a:sym typeface="Times New Roman"/>
                        </a:rPr>
                        <a:t>Protección animal complementaria a la regulación foral</a:t>
                      </a:r>
                    </a:p>
                  </a:txBody>
                  <a:tcPr marL="50800" marR="50800" marT="50800" marB="50800" anchor="ctr" horzOverflow="overflow">
                    <a:lnL w="12700">
                      <a:miter lim="400000"/>
                    </a:lnL>
                    <a:lnR w="12700">
                      <a:miter lim="400000"/>
                    </a:lnR>
                    <a:lnT w="12700">
                      <a:miter lim="400000"/>
                    </a:lnT>
                    <a:lnB w="12700">
                      <a:miter lim="400000"/>
                    </a:lnB>
                    <a:solidFill>
                      <a:srgbClr val="000000">
                        <a:alpha val="0"/>
                      </a:srgbClr>
                    </a:solidFill>
                  </a:tcPr>
                </a:tc>
                <a:extLst>
                  <a:ext uri="{0D108BD9-81ED-4DB2-BD59-A6C34878D82A}">
                    <a16:rowId xmlns:a16="http://schemas.microsoft.com/office/drawing/2014/main" val="10003"/>
                  </a:ext>
                </a:extLst>
              </a:tr>
              <a:tr h="838140">
                <a:tc>
                  <a:txBody>
                    <a:bodyPr/>
                    <a:lstStyle/>
                    <a:p>
                      <a:pPr lvl="0" algn="l" defTabSz="449580">
                        <a:defRPr sz="1800" b="0" i="0"/>
                      </a:pPr>
                      <a:r>
                        <a:rPr sz="2220">
                          <a:uFill>
                            <a:solidFill/>
                          </a:uFill>
                          <a:latin typeface="Times New Roman"/>
                          <a:ea typeface="Times New Roman"/>
                          <a:cs typeface="Times New Roman"/>
                          <a:sym typeface="Times New Roman"/>
                        </a:rPr>
                        <a:t>Jurisprudencia</a:t>
                      </a:r>
                    </a:p>
                  </a:txBody>
                  <a:tcPr marL="50800" marR="50800" marT="50800" marB="50800" anchor="ctr" horzOverflow="overflow">
                    <a:lnL w="12700">
                      <a:miter lim="400000"/>
                    </a:lnL>
                    <a:lnR w="12700">
                      <a:miter lim="400000"/>
                    </a:lnR>
                    <a:lnT w="12700">
                      <a:miter lim="400000"/>
                    </a:lnT>
                    <a:lnB w="12700">
                      <a:miter lim="400000"/>
                    </a:lnB>
                    <a:solidFill>
                      <a:srgbClr val="000000">
                        <a:alpha val="0"/>
                      </a:srgbClr>
                    </a:solidFill>
                  </a:tcPr>
                </a:tc>
                <a:tc>
                  <a:txBody>
                    <a:bodyPr/>
                    <a:lstStyle/>
                    <a:p>
                      <a:pPr lvl="0" algn="l" defTabSz="449580">
                        <a:defRPr sz="1800" b="0" i="0"/>
                      </a:pPr>
                      <a:r>
                        <a:rPr sz="2220">
                          <a:uFill>
                            <a:solidFill/>
                          </a:uFill>
                          <a:latin typeface="Times New Roman"/>
                          <a:ea typeface="Times New Roman"/>
                          <a:cs typeface="Times New Roman"/>
                          <a:sym typeface="Times New Roman"/>
                        </a:rPr>
                        <a:t>Integración de normas estatales y forales en sentencias sobre animales</a:t>
                      </a:r>
                    </a:p>
                  </a:txBody>
                  <a:tcPr marL="50800" marR="50800" marT="50800" marB="50800" anchor="ctr" horzOverflow="overflow">
                    <a:lnL w="12700">
                      <a:miter lim="400000"/>
                    </a:lnL>
                    <a:lnR w="12700">
                      <a:miter lim="400000"/>
                    </a:lnR>
                    <a:lnT w="12700">
                      <a:miter lim="400000"/>
                    </a:lnT>
                    <a:lnB w="12700">
                      <a:miter lim="400000"/>
                    </a:lnB>
                    <a:solidFill>
                      <a:srgbClr val="000000">
                        <a:alpha val="0"/>
                      </a:srgbClr>
                    </a:solidFill>
                  </a:tcPr>
                </a:tc>
                <a:tc>
                  <a:txBody>
                    <a:bodyPr/>
                    <a:lstStyle/>
                    <a:p>
                      <a:pPr lvl="0" algn="l" defTabSz="449580">
                        <a:defRPr sz="1800" b="0" i="0"/>
                      </a:pPr>
                      <a:r>
                        <a:rPr sz="2220" dirty="0">
                          <a:uFill>
                            <a:solidFill/>
                          </a:uFill>
                          <a:latin typeface="Times New Roman"/>
                          <a:ea typeface="Times New Roman"/>
                          <a:cs typeface="Times New Roman"/>
                          <a:sym typeface="Times New Roman"/>
                        </a:rPr>
                        <a:t>Custodia </a:t>
                      </a:r>
                      <a:r>
                        <a:rPr sz="2220" dirty="0" err="1">
                          <a:uFill>
                            <a:solidFill/>
                          </a:uFill>
                          <a:latin typeface="Times New Roman"/>
                          <a:ea typeface="Times New Roman"/>
                          <a:cs typeface="Times New Roman"/>
                          <a:sym typeface="Times New Roman"/>
                        </a:rPr>
                        <a:t>compartida</a:t>
                      </a:r>
                      <a:r>
                        <a:rPr sz="2220" dirty="0">
                          <a:uFill>
                            <a:solidFill/>
                          </a:uFill>
                          <a:latin typeface="Times New Roman"/>
                          <a:ea typeface="Times New Roman"/>
                          <a:cs typeface="Times New Roman"/>
                          <a:sym typeface="Times New Roman"/>
                        </a:rPr>
                        <a:t>, </a:t>
                      </a:r>
                      <a:r>
                        <a:rPr sz="2220" dirty="0" err="1">
                          <a:uFill>
                            <a:solidFill/>
                          </a:uFill>
                          <a:latin typeface="Times New Roman"/>
                          <a:ea typeface="Times New Roman"/>
                          <a:cs typeface="Times New Roman"/>
                          <a:sym typeface="Times New Roman"/>
                        </a:rPr>
                        <a:t>responsabilidades</a:t>
                      </a:r>
                      <a:r>
                        <a:rPr sz="2220" dirty="0">
                          <a:uFill>
                            <a:solidFill/>
                          </a:uFill>
                          <a:latin typeface="Times New Roman"/>
                          <a:ea typeface="Times New Roman"/>
                          <a:cs typeface="Times New Roman"/>
                          <a:sym typeface="Times New Roman"/>
                        </a:rPr>
                        <a:t>, </a:t>
                      </a:r>
                      <a:r>
                        <a:rPr sz="2220" dirty="0" err="1">
                          <a:uFill>
                            <a:solidFill/>
                          </a:uFill>
                          <a:latin typeface="Times New Roman"/>
                          <a:ea typeface="Times New Roman"/>
                          <a:cs typeface="Times New Roman"/>
                          <a:sym typeface="Times New Roman"/>
                        </a:rPr>
                        <a:t>protección</a:t>
                      </a:r>
                      <a:r>
                        <a:rPr sz="2220" dirty="0">
                          <a:uFill>
                            <a:solidFill/>
                          </a:uFill>
                          <a:latin typeface="Times New Roman"/>
                          <a:ea typeface="Times New Roman"/>
                          <a:cs typeface="Times New Roman"/>
                          <a:sym typeface="Times New Roman"/>
                        </a:rPr>
                        <a:t> </a:t>
                      </a:r>
                      <a:r>
                        <a:rPr sz="2220" dirty="0" err="1">
                          <a:uFill>
                            <a:solidFill/>
                          </a:uFill>
                          <a:latin typeface="Times New Roman"/>
                          <a:ea typeface="Times New Roman"/>
                          <a:cs typeface="Times New Roman"/>
                          <a:sym typeface="Times New Roman"/>
                        </a:rPr>
                        <a:t>jurídica</a:t>
                      </a:r>
                      <a:endParaRPr sz="2220" dirty="0">
                        <a:uFill>
                          <a:solidFill/>
                        </a:uFill>
                        <a:latin typeface="Times New Roman"/>
                        <a:ea typeface="Times New Roman"/>
                        <a:cs typeface="Times New Roman"/>
                        <a:sym typeface="Times New Roman"/>
                      </a:endParaRPr>
                    </a:p>
                  </a:txBody>
                  <a:tcPr marL="50800" marR="50800" marT="50800" marB="50800" anchor="ctr" horzOverflow="overflow">
                    <a:lnL w="12700">
                      <a:miter lim="400000"/>
                    </a:lnL>
                    <a:lnR w="12700">
                      <a:miter lim="400000"/>
                    </a:lnR>
                    <a:lnT w="12700">
                      <a:miter lim="400000"/>
                    </a:lnT>
                    <a:lnB w="12700">
                      <a:miter lim="400000"/>
                    </a:lnB>
                    <a:solidFill>
                      <a:srgbClr val="000000">
                        <a:alpha val="0"/>
                      </a:srgbClr>
                    </a:solidFill>
                  </a:tcPr>
                </a:tc>
                <a:extLst>
                  <a:ext uri="{0D108BD9-81ED-4DB2-BD59-A6C34878D82A}">
                    <a16:rowId xmlns:a16="http://schemas.microsoft.com/office/drawing/2014/main" val="10004"/>
                  </a:ext>
                </a:extLst>
              </a:tr>
              <a:tr h="838140">
                <a:tc>
                  <a:txBody>
                    <a:bodyPr/>
                    <a:lstStyle/>
                    <a:p>
                      <a:pPr lvl="0" algn="l" defTabSz="449580">
                        <a:defRPr sz="1800" b="0" i="0"/>
                      </a:pPr>
                      <a:r>
                        <a:rPr sz="2220">
                          <a:uFill>
                            <a:solidFill/>
                          </a:uFill>
                          <a:latin typeface="Times New Roman"/>
                          <a:ea typeface="Times New Roman"/>
                          <a:cs typeface="Times New Roman"/>
                          <a:sym typeface="Times New Roman"/>
                        </a:rPr>
                        <a:t>Normativa municipal y recursos</a:t>
                      </a:r>
                    </a:p>
                  </a:txBody>
                  <a:tcPr marL="50800" marR="50800" marT="50800" marB="50800" anchor="ctr" horzOverflow="overflow">
                    <a:lnL w="12700">
                      <a:miter lim="400000"/>
                    </a:lnL>
                    <a:lnR w="12700">
                      <a:miter lim="400000"/>
                    </a:lnR>
                    <a:lnT w="12700">
                      <a:miter lim="400000"/>
                    </a:lnT>
                    <a:lnB w="12700">
                      <a:miter lim="400000"/>
                    </a:lnB>
                    <a:solidFill>
                      <a:srgbClr val="000000">
                        <a:alpha val="0"/>
                      </a:srgbClr>
                    </a:solidFill>
                  </a:tcPr>
                </a:tc>
                <a:tc>
                  <a:txBody>
                    <a:bodyPr/>
                    <a:lstStyle/>
                    <a:p>
                      <a:pPr lvl="0" algn="l" defTabSz="449580">
                        <a:defRPr sz="1800" b="0" i="0"/>
                      </a:pPr>
                      <a:r>
                        <a:rPr sz="2220">
                          <a:uFill>
                            <a:solidFill/>
                          </a:uFill>
                          <a:latin typeface="Times New Roman"/>
                          <a:ea typeface="Times New Roman"/>
                          <a:cs typeface="Times New Roman"/>
                          <a:sym typeface="Times New Roman"/>
                        </a:rPr>
                        <a:t>Ordenanzas respetan el régimen foral, pero se cuestionan límites</a:t>
                      </a:r>
                    </a:p>
                  </a:txBody>
                  <a:tcPr marL="50800" marR="50800" marT="50800" marB="50800" anchor="ctr" horzOverflow="overflow">
                    <a:lnL w="12700">
                      <a:miter lim="400000"/>
                    </a:lnL>
                    <a:lnR w="12700">
                      <a:miter lim="400000"/>
                    </a:lnR>
                    <a:lnT w="12700">
                      <a:miter lim="400000"/>
                    </a:lnT>
                    <a:lnB w="12700">
                      <a:miter lim="400000"/>
                    </a:lnB>
                    <a:solidFill>
                      <a:srgbClr val="000000">
                        <a:alpha val="0"/>
                      </a:srgbClr>
                    </a:solidFill>
                  </a:tcPr>
                </a:tc>
                <a:tc>
                  <a:txBody>
                    <a:bodyPr/>
                    <a:lstStyle/>
                    <a:p>
                      <a:pPr lvl="0" algn="l" defTabSz="449580">
                        <a:defRPr sz="1800" b="0" i="0"/>
                      </a:pPr>
                      <a:r>
                        <a:rPr sz="2220" dirty="0" err="1">
                          <a:uFill>
                            <a:solidFill/>
                          </a:uFill>
                          <a:latin typeface="Times New Roman"/>
                          <a:ea typeface="Times New Roman"/>
                          <a:cs typeface="Times New Roman"/>
                          <a:sym typeface="Times New Roman"/>
                        </a:rPr>
                        <a:t>Recurso</a:t>
                      </a:r>
                      <a:r>
                        <a:rPr sz="2220" dirty="0">
                          <a:uFill>
                            <a:solidFill/>
                          </a:uFill>
                          <a:latin typeface="Times New Roman"/>
                          <a:ea typeface="Times New Roman"/>
                          <a:cs typeface="Times New Roman"/>
                          <a:sym typeface="Times New Roman"/>
                        </a:rPr>
                        <a:t> contra </a:t>
                      </a:r>
                      <a:r>
                        <a:rPr sz="2220" dirty="0" err="1">
                          <a:uFill>
                            <a:solidFill/>
                          </a:uFill>
                          <a:latin typeface="Times New Roman"/>
                          <a:ea typeface="Times New Roman"/>
                          <a:cs typeface="Times New Roman"/>
                          <a:sym typeface="Times New Roman"/>
                        </a:rPr>
                        <a:t>ordenanza</a:t>
                      </a:r>
                      <a:r>
                        <a:rPr sz="2220" dirty="0">
                          <a:uFill>
                            <a:solidFill/>
                          </a:uFill>
                          <a:latin typeface="Times New Roman"/>
                          <a:ea typeface="Times New Roman"/>
                          <a:cs typeface="Times New Roman"/>
                          <a:sym typeface="Times New Roman"/>
                        </a:rPr>
                        <a:t> de Bilbao, </a:t>
                      </a:r>
                      <a:r>
                        <a:rPr sz="2220" dirty="0" err="1">
                          <a:uFill>
                            <a:solidFill/>
                          </a:uFill>
                          <a:latin typeface="Times New Roman"/>
                          <a:ea typeface="Times New Roman"/>
                          <a:cs typeface="Times New Roman"/>
                          <a:sym typeface="Times New Roman"/>
                        </a:rPr>
                        <a:t>defensa</a:t>
                      </a:r>
                      <a:r>
                        <a:rPr sz="2220" dirty="0">
                          <a:uFill>
                            <a:solidFill/>
                          </a:uFill>
                          <a:latin typeface="Times New Roman"/>
                          <a:ea typeface="Times New Roman"/>
                          <a:cs typeface="Times New Roman"/>
                          <a:sym typeface="Times New Roman"/>
                        </a:rPr>
                        <a:t> </a:t>
                      </a:r>
                      <a:r>
                        <a:rPr sz="2220" dirty="0" err="1">
                          <a:uFill>
                            <a:solidFill/>
                          </a:uFill>
                          <a:latin typeface="Times New Roman"/>
                          <a:ea typeface="Times New Roman"/>
                          <a:cs typeface="Times New Roman"/>
                          <a:sym typeface="Times New Roman"/>
                        </a:rPr>
                        <a:t>por</a:t>
                      </a:r>
                      <a:r>
                        <a:rPr sz="2220" dirty="0">
                          <a:uFill>
                            <a:solidFill/>
                          </a:uFill>
                          <a:latin typeface="Times New Roman"/>
                          <a:ea typeface="Times New Roman"/>
                          <a:cs typeface="Times New Roman"/>
                          <a:sym typeface="Times New Roman"/>
                        </a:rPr>
                        <a:t> </a:t>
                      </a:r>
                      <a:r>
                        <a:rPr sz="2220" dirty="0" err="1">
                          <a:uFill>
                            <a:solidFill/>
                          </a:uFill>
                          <a:latin typeface="Times New Roman"/>
                          <a:ea typeface="Times New Roman"/>
                          <a:cs typeface="Times New Roman"/>
                          <a:sym typeface="Times New Roman"/>
                        </a:rPr>
                        <a:t>asociaciones</a:t>
                      </a:r>
                      <a:r>
                        <a:rPr sz="2220" dirty="0">
                          <a:uFill>
                            <a:solidFill/>
                          </a:uFill>
                          <a:latin typeface="Times New Roman"/>
                          <a:ea typeface="Times New Roman"/>
                          <a:cs typeface="Times New Roman"/>
                          <a:sym typeface="Times New Roman"/>
                        </a:rPr>
                        <a:t> </a:t>
                      </a:r>
                      <a:r>
                        <a:rPr sz="2220" dirty="0" err="1">
                          <a:uFill>
                            <a:solidFill/>
                          </a:uFill>
                          <a:latin typeface="Times New Roman"/>
                          <a:ea typeface="Times New Roman"/>
                          <a:cs typeface="Times New Roman"/>
                          <a:sym typeface="Times New Roman"/>
                        </a:rPr>
                        <a:t>animalistas</a:t>
                      </a:r>
                      <a:endParaRPr sz="2220" dirty="0">
                        <a:uFill>
                          <a:solidFill/>
                        </a:uFill>
                        <a:latin typeface="Times New Roman"/>
                        <a:ea typeface="Times New Roman"/>
                        <a:cs typeface="Times New Roman"/>
                        <a:sym typeface="Times New Roman"/>
                      </a:endParaRPr>
                    </a:p>
                  </a:txBody>
                  <a:tcPr marL="50800" marR="50800" marT="50800" marB="50800" anchor="ctr" horzOverflow="overflow">
                    <a:lnL w="12700">
                      <a:miter lim="400000"/>
                    </a:lnL>
                    <a:lnR w="12700">
                      <a:miter lim="400000"/>
                    </a:lnR>
                    <a:lnT w="12700">
                      <a:miter lim="400000"/>
                    </a:lnT>
                    <a:lnB w="12700">
                      <a:miter lim="400000"/>
                    </a:lnB>
                    <a:solidFill>
                      <a:srgbClr val="000000">
                        <a:alpha val="0"/>
                      </a:srgbClr>
                    </a:solidFill>
                  </a:tcPr>
                </a:tc>
                <a:extLst>
                  <a:ext uri="{0D108BD9-81ED-4DB2-BD59-A6C34878D82A}">
                    <a16:rowId xmlns:a16="http://schemas.microsoft.com/office/drawing/2014/main" val="10005"/>
                  </a:ext>
                </a:extLst>
              </a:tr>
            </a:tbl>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xfrm>
            <a:off x="4067436" y="95250"/>
            <a:ext cx="9151589" cy="1713756"/>
          </a:xfrm>
          <a:prstGeom prst="rect">
            <a:avLst/>
          </a:prstGeom>
        </p:spPr>
        <p:txBody>
          <a:bodyPr/>
          <a:lstStyle>
            <a:lvl1pPr defTabSz="555498">
              <a:defRPr sz="5346" b="1"/>
            </a:lvl1pPr>
          </a:lstStyle>
          <a:p>
            <a:pPr lvl="0">
              <a:defRPr sz="1800" b="0">
                <a:solidFill>
                  <a:srgbClr val="000000"/>
                </a:solidFill>
              </a:defRPr>
            </a:pPr>
            <a:r>
              <a:rPr sz="5346" b="1">
                <a:solidFill>
                  <a:srgbClr val="191B0E"/>
                </a:solidFill>
              </a:rPr>
              <a:t>DE LA REGULACIÓN CATALANA</a:t>
            </a:r>
          </a:p>
        </p:txBody>
      </p:sp>
      <p:sp>
        <p:nvSpPr>
          <p:cNvPr id="121" name="Shape 121"/>
          <p:cNvSpPr>
            <a:spLocks noGrp="1"/>
          </p:cNvSpPr>
          <p:nvPr>
            <p:ph type="body" idx="1"/>
          </p:nvPr>
        </p:nvSpPr>
        <p:spPr>
          <a:xfrm>
            <a:off x="4067436" y="2143125"/>
            <a:ext cx="11147597" cy="7536879"/>
          </a:xfrm>
          <a:prstGeom prst="rect">
            <a:avLst/>
          </a:prstGeom>
        </p:spPr>
        <p:txBody>
          <a:bodyPr/>
          <a:lstStyle/>
          <a:p>
            <a:pPr marL="384047" lvl="0" indent="-384047" algn="just">
              <a:lnSpc>
                <a:spcPct val="84600"/>
              </a:lnSpc>
              <a:buSzTx/>
              <a:buNone/>
              <a:defRPr sz="1800">
                <a:solidFill>
                  <a:srgbClr val="000000"/>
                </a:solidFill>
              </a:defRPr>
            </a:pPr>
            <a:r>
              <a:rPr sz="3000">
                <a:solidFill>
                  <a:srgbClr val="191B0E"/>
                </a:solidFill>
              </a:rPr>
              <a:t>Cataluña es pionera en el establecimiento de un marco normativo de protección animal</a:t>
            </a:r>
          </a:p>
          <a:p>
            <a:pPr marL="991209" lvl="1" indent="-460857" algn="just">
              <a:lnSpc>
                <a:spcPct val="84600"/>
              </a:lnSpc>
              <a:spcBef>
                <a:spcPts val="500"/>
              </a:spcBef>
              <a:buBlip>
                <a:blip r:embed="rId2"/>
              </a:buBlip>
              <a:defRPr sz="1800">
                <a:solidFill>
                  <a:srgbClr val="000000"/>
                </a:solidFill>
              </a:defRPr>
            </a:pPr>
            <a:r>
              <a:rPr sz="2400" i="1">
                <a:solidFill>
                  <a:srgbClr val="191B0E"/>
                </a:solidFill>
              </a:rPr>
              <a:t>Llei 3/1988, de 4 de març, de Protecció dels Animals </a:t>
            </a:r>
          </a:p>
          <a:p>
            <a:pPr marL="991209" lvl="1" indent="-460857" algn="just">
              <a:lnSpc>
                <a:spcPct val="84600"/>
              </a:lnSpc>
              <a:spcBef>
                <a:spcPts val="500"/>
              </a:spcBef>
              <a:buBlip>
                <a:blip r:embed="rId2"/>
              </a:buBlip>
              <a:defRPr sz="1800">
                <a:solidFill>
                  <a:srgbClr val="000000"/>
                </a:solidFill>
              </a:defRPr>
            </a:pPr>
            <a:r>
              <a:rPr sz="2400" i="1">
                <a:solidFill>
                  <a:srgbClr val="191B0E"/>
                </a:solidFill>
              </a:rPr>
              <a:t>Llei 22/2003, de 4 de juliol, de Protecció dels Animals </a:t>
            </a:r>
          </a:p>
          <a:p>
            <a:pPr marL="0" lvl="0" indent="0" algn="just">
              <a:lnSpc>
                <a:spcPct val="84600"/>
              </a:lnSpc>
              <a:buSzTx/>
              <a:buNone/>
              <a:defRPr sz="1800">
                <a:solidFill>
                  <a:srgbClr val="000000"/>
                </a:solidFill>
              </a:defRPr>
            </a:pPr>
            <a:r>
              <a:rPr sz="3000">
                <a:solidFill>
                  <a:srgbClr val="191B0E"/>
                </a:solidFill>
              </a:rPr>
              <a:t>Actualmente, las dos leyes están refundidas en el Decret Legislatiu 2/2008, de 15 d'abril, pel qual s'aprova el Text refós de la Llei de protecció dels animals (plenament vigent i d’aplicació)</a:t>
            </a:r>
          </a:p>
          <a:p>
            <a:pPr marL="0" lvl="0" indent="0" algn="just">
              <a:lnSpc>
                <a:spcPct val="84600"/>
              </a:lnSpc>
              <a:buSzTx/>
              <a:buNone/>
              <a:defRPr sz="1800">
                <a:solidFill>
                  <a:srgbClr val="000000"/>
                </a:solidFill>
              </a:defRPr>
            </a:pPr>
            <a:endParaRPr sz="3000">
              <a:solidFill>
                <a:srgbClr val="191B0E"/>
              </a:solidFill>
            </a:endParaRPr>
          </a:p>
          <a:p>
            <a:pPr marL="0" lvl="0" indent="0" algn="just">
              <a:lnSpc>
                <a:spcPct val="84600"/>
              </a:lnSpc>
              <a:buSzTx/>
              <a:buNone/>
              <a:defRPr sz="1800">
                <a:solidFill>
                  <a:srgbClr val="000000"/>
                </a:solidFill>
              </a:defRPr>
            </a:pPr>
            <a:r>
              <a:rPr sz="3000">
                <a:solidFill>
                  <a:srgbClr val="191B0E"/>
                </a:solidFill>
              </a:rPr>
              <a:t>Otros textos legales son: </a:t>
            </a:r>
          </a:p>
          <a:p>
            <a:pPr marL="991209" lvl="1" indent="-460857" algn="just">
              <a:lnSpc>
                <a:spcPct val="84600"/>
              </a:lnSpc>
              <a:spcBef>
                <a:spcPts val="500"/>
              </a:spcBef>
              <a:buBlip>
                <a:blip r:embed="rId2"/>
              </a:buBlip>
              <a:defRPr sz="1800">
                <a:solidFill>
                  <a:srgbClr val="000000"/>
                </a:solidFill>
              </a:defRPr>
            </a:pPr>
            <a:r>
              <a:rPr sz="2400" i="1">
                <a:solidFill>
                  <a:srgbClr val="191B0E"/>
                </a:solidFill>
              </a:rPr>
              <a:t>Llei 10/1999, de 30 de juliol, sobre la tinença de gossos considerats potencialment perillosos, amb la finalitat de garantir la seguretat dels ciutadans i d’altres animals</a:t>
            </a:r>
          </a:p>
          <a:p>
            <a:pPr marL="991209" lvl="1" indent="-460857" algn="just">
              <a:lnSpc>
                <a:spcPct val="84600"/>
              </a:lnSpc>
              <a:spcBef>
                <a:spcPts val="500"/>
              </a:spcBef>
              <a:buBlip>
                <a:blip r:embed="rId2"/>
              </a:buBlip>
              <a:defRPr sz="1800">
                <a:solidFill>
                  <a:srgbClr val="000000"/>
                </a:solidFill>
              </a:defRPr>
            </a:pPr>
            <a:r>
              <a:rPr sz="2400" i="1">
                <a:solidFill>
                  <a:srgbClr val="191B0E"/>
                </a:solidFill>
              </a:rPr>
              <a:t>Decret 170/2002, d’11 de juny, sobre mesures en matèria de gossos considerats potencialment perillosos</a:t>
            </a:r>
          </a:p>
          <a:p>
            <a:pPr marL="991209" lvl="1" indent="-460857" algn="just">
              <a:lnSpc>
                <a:spcPct val="84600"/>
              </a:lnSpc>
              <a:spcBef>
                <a:spcPts val="500"/>
              </a:spcBef>
              <a:buBlip>
                <a:blip r:embed="rId2"/>
              </a:buBlip>
              <a:defRPr sz="1800">
                <a:solidFill>
                  <a:srgbClr val="000000"/>
                </a:solidFill>
              </a:defRPr>
            </a:pPr>
            <a:r>
              <a:rPr sz="2400" i="1">
                <a:solidFill>
                  <a:srgbClr val="191B0E"/>
                </a:solidFill>
              </a:rPr>
              <a:t>Decret 328/1998, de 24 de desembre, pel qual es regula la identificació i el Registre general d’animals de companyia</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p:nvPr/>
        </p:nvSpPr>
        <p:spPr>
          <a:xfrm>
            <a:off x="1943099" y="860340"/>
            <a:ext cx="14401801" cy="10286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lnSpc>
                <a:spcPts val="8400"/>
              </a:lnSpc>
              <a:defRPr sz="6000">
                <a:solidFill>
                  <a:srgbClr val="0B4057"/>
                </a:solidFill>
                <a:latin typeface="Open Sans 2 Bold"/>
                <a:ea typeface="Open Sans 2 Bold"/>
                <a:cs typeface="Open Sans 2 Bold"/>
                <a:sym typeface="Open Sans 2 Bold"/>
              </a:defRPr>
            </a:lvl1pPr>
          </a:lstStyle>
          <a:p>
            <a:pPr lvl="0">
              <a:defRPr sz="1800">
                <a:solidFill>
                  <a:srgbClr val="000000"/>
                </a:solidFill>
              </a:defRPr>
            </a:pPr>
            <a:r>
              <a:rPr sz="6000">
                <a:solidFill>
                  <a:srgbClr val="0B4057"/>
                </a:solidFill>
              </a:rPr>
              <a:t>SUPUESTOS DE RUPTURA</a:t>
            </a:r>
          </a:p>
        </p:txBody>
      </p:sp>
      <p:sp>
        <p:nvSpPr>
          <p:cNvPr id="124" name="Shape 124"/>
          <p:cNvSpPr/>
          <p:nvPr/>
        </p:nvSpPr>
        <p:spPr>
          <a:xfrm>
            <a:off x="1295400" y="2247900"/>
            <a:ext cx="4572000" cy="6172200"/>
          </a:xfrm>
          <a:prstGeom prst="roundRect">
            <a:avLst>
              <a:gd name="adj" fmla="val 16667"/>
            </a:avLst>
          </a:prstGeom>
          <a:ln w="38100">
            <a:solidFill>
              <a:srgbClr val="00626C"/>
            </a:solidFill>
          </a:ln>
        </p:spPr>
        <p:txBody>
          <a:bodyPr lIns="0" tIns="0" rIns="0" bIns="0" anchor="ctr"/>
          <a:lstStyle/>
          <a:p>
            <a:pPr lvl="0" algn="ctr">
              <a:defRPr>
                <a:solidFill>
                  <a:srgbClr val="FFFFFF"/>
                </a:solidFill>
              </a:defRPr>
            </a:pPr>
            <a:endParaRPr/>
          </a:p>
        </p:txBody>
      </p:sp>
      <p:sp>
        <p:nvSpPr>
          <p:cNvPr id="125" name="Shape 125"/>
          <p:cNvSpPr/>
          <p:nvPr/>
        </p:nvSpPr>
        <p:spPr>
          <a:xfrm>
            <a:off x="6858000" y="2247900"/>
            <a:ext cx="4572000" cy="6172200"/>
          </a:xfrm>
          <a:prstGeom prst="roundRect">
            <a:avLst>
              <a:gd name="adj" fmla="val 16667"/>
            </a:avLst>
          </a:prstGeom>
          <a:ln w="38100">
            <a:solidFill>
              <a:srgbClr val="00626C"/>
            </a:solidFill>
          </a:ln>
        </p:spPr>
        <p:txBody>
          <a:bodyPr lIns="0" tIns="0" rIns="0" bIns="0" anchor="ctr"/>
          <a:lstStyle/>
          <a:p>
            <a:pPr lvl="0" algn="ctr">
              <a:defRPr>
                <a:solidFill>
                  <a:srgbClr val="FFFFFF"/>
                </a:solidFill>
              </a:defRPr>
            </a:pPr>
            <a:endParaRPr/>
          </a:p>
        </p:txBody>
      </p:sp>
      <p:sp>
        <p:nvSpPr>
          <p:cNvPr id="126" name="Shape 126"/>
          <p:cNvSpPr/>
          <p:nvPr/>
        </p:nvSpPr>
        <p:spPr>
          <a:xfrm>
            <a:off x="12420600" y="2247900"/>
            <a:ext cx="4572000" cy="6172200"/>
          </a:xfrm>
          <a:prstGeom prst="roundRect">
            <a:avLst>
              <a:gd name="adj" fmla="val 16667"/>
            </a:avLst>
          </a:prstGeom>
          <a:ln w="38100">
            <a:solidFill>
              <a:srgbClr val="00626C"/>
            </a:solidFill>
          </a:ln>
        </p:spPr>
        <p:txBody>
          <a:bodyPr lIns="0" tIns="0" rIns="0" bIns="0" anchor="ctr"/>
          <a:lstStyle/>
          <a:p>
            <a:pPr lvl="0" algn="ctr">
              <a:defRPr>
                <a:solidFill>
                  <a:srgbClr val="FFFFFF"/>
                </a:solidFill>
              </a:defRPr>
            </a:pPr>
            <a:endParaRPr/>
          </a:p>
        </p:txBody>
      </p:sp>
      <p:sp>
        <p:nvSpPr>
          <p:cNvPr id="127" name="Shape 127"/>
          <p:cNvSpPr/>
          <p:nvPr/>
        </p:nvSpPr>
        <p:spPr>
          <a:xfrm>
            <a:off x="6723935" y="3933071"/>
            <a:ext cx="4840130" cy="236460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ctr" defTabSz="914400">
              <a:lnSpc>
                <a:spcPts val="4700"/>
              </a:lnSpc>
            </a:pPr>
            <a:r>
              <a:rPr sz="3300">
                <a:solidFill>
                  <a:srgbClr val="0B4057"/>
                </a:solidFill>
                <a:latin typeface="Open Sans 2"/>
                <a:ea typeface="Open Sans 2"/>
                <a:cs typeface="Open Sans 2"/>
                <a:sym typeface="Open Sans 2"/>
              </a:rPr>
              <a:t>SUPUESTO 2 </a:t>
            </a:r>
          </a:p>
          <a:p>
            <a:pPr lvl="0" algn="ctr" defTabSz="914400">
              <a:lnSpc>
                <a:spcPts val="4700"/>
              </a:lnSpc>
            </a:pPr>
            <a:endParaRPr sz="3300">
              <a:solidFill>
                <a:srgbClr val="0B4057"/>
              </a:solidFill>
              <a:latin typeface="Open Sans 2"/>
              <a:ea typeface="Open Sans 2"/>
              <a:cs typeface="Open Sans 2"/>
              <a:sym typeface="Open Sans 2"/>
            </a:endParaRPr>
          </a:p>
          <a:p>
            <a:pPr lvl="0" algn="ctr" defTabSz="914400">
              <a:lnSpc>
                <a:spcPts val="4700"/>
              </a:lnSpc>
            </a:pPr>
            <a:r>
              <a:rPr sz="3300">
                <a:solidFill>
                  <a:srgbClr val="0B4057"/>
                </a:solidFill>
                <a:latin typeface="Open Sans 2"/>
                <a:ea typeface="Open Sans 2"/>
                <a:cs typeface="Open Sans 2"/>
                <a:sym typeface="Open Sans 2"/>
              </a:rPr>
              <a:t>Procedimiento contencioso</a:t>
            </a:r>
          </a:p>
        </p:txBody>
      </p:sp>
      <p:sp>
        <p:nvSpPr>
          <p:cNvPr id="128" name="Shape 128"/>
          <p:cNvSpPr/>
          <p:nvPr/>
        </p:nvSpPr>
        <p:spPr>
          <a:xfrm>
            <a:off x="1166416" y="3933071"/>
            <a:ext cx="4840129" cy="236460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ctr" defTabSz="914400">
              <a:lnSpc>
                <a:spcPts val="4700"/>
              </a:lnSpc>
            </a:pPr>
            <a:r>
              <a:rPr sz="3300">
                <a:solidFill>
                  <a:srgbClr val="0B4057"/>
                </a:solidFill>
                <a:latin typeface="Open Sans 2"/>
                <a:ea typeface="Open Sans 2"/>
                <a:cs typeface="Open Sans 2"/>
                <a:sym typeface="Open Sans 2"/>
              </a:rPr>
              <a:t>SUPUESTO 1</a:t>
            </a:r>
          </a:p>
          <a:p>
            <a:pPr lvl="0" algn="ctr" defTabSz="914400">
              <a:lnSpc>
                <a:spcPts val="4700"/>
              </a:lnSpc>
            </a:pPr>
            <a:endParaRPr sz="3300">
              <a:solidFill>
                <a:srgbClr val="0B4057"/>
              </a:solidFill>
              <a:latin typeface="Open Sans 2"/>
              <a:ea typeface="Open Sans 2"/>
              <a:cs typeface="Open Sans 2"/>
              <a:sym typeface="Open Sans 2"/>
            </a:endParaRPr>
          </a:p>
          <a:p>
            <a:pPr lvl="0" algn="ctr" defTabSz="914400">
              <a:lnSpc>
                <a:spcPts val="4700"/>
              </a:lnSpc>
            </a:pPr>
            <a:r>
              <a:rPr sz="3300">
                <a:solidFill>
                  <a:srgbClr val="0B4057"/>
                </a:solidFill>
                <a:latin typeface="Open Sans 2"/>
                <a:ea typeface="Open Sans 2"/>
                <a:cs typeface="Open Sans 2"/>
                <a:sym typeface="Open Sans 2"/>
              </a:rPr>
              <a:t>Procedimiento de Mutuo acuerdo</a:t>
            </a:r>
          </a:p>
        </p:txBody>
      </p:sp>
      <p:sp>
        <p:nvSpPr>
          <p:cNvPr id="129" name="Shape 129"/>
          <p:cNvSpPr/>
          <p:nvPr/>
        </p:nvSpPr>
        <p:spPr>
          <a:xfrm>
            <a:off x="12281455" y="3625294"/>
            <a:ext cx="4840129" cy="236460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ctr" defTabSz="914400">
              <a:lnSpc>
                <a:spcPts val="4700"/>
              </a:lnSpc>
            </a:pPr>
            <a:r>
              <a:rPr sz="3300">
                <a:solidFill>
                  <a:srgbClr val="0B4057"/>
                </a:solidFill>
                <a:latin typeface="Open Sans 2"/>
                <a:ea typeface="Open Sans 2"/>
                <a:cs typeface="Open Sans 2"/>
                <a:sym typeface="Open Sans 2"/>
              </a:rPr>
              <a:t>SUPUESTO 3</a:t>
            </a:r>
          </a:p>
          <a:p>
            <a:pPr lvl="0" algn="ctr" defTabSz="914400">
              <a:lnSpc>
                <a:spcPts val="4700"/>
              </a:lnSpc>
            </a:pPr>
            <a:endParaRPr sz="3300">
              <a:solidFill>
                <a:srgbClr val="0B4057"/>
              </a:solidFill>
              <a:latin typeface="Open Sans 2"/>
              <a:ea typeface="Open Sans 2"/>
              <a:cs typeface="Open Sans 2"/>
              <a:sym typeface="Open Sans 2"/>
            </a:endParaRPr>
          </a:p>
          <a:p>
            <a:pPr lvl="0" algn="ctr" defTabSz="914400">
              <a:lnSpc>
                <a:spcPts val="4700"/>
              </a:lnSpc>
            </a:pPr>
            <a:r>
              <a:rPr sz="3300">
                <a:solidFill>
                  <a:srgbClr val="0B4057"/>
                </a:solidFill>
                <a:latin typeface="Open Sans 2"/>
                <a:ea typeface="Open Sans 2"/>
                <a:cs typeface="Open Sans 2"/>
                <a:sym typeface="Open Sans 2"/>
              </a:rPr>
              <a:t>Pareja de hecho, sin hijos menores y con mascota</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p:nvPr/>
        </p:nvSpPr>
        <p:spPr>
          <a:xfrm>
            <a:off x="-10161" y="1028700"/>
            <a:ext cx="17678401" cy="88047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lnSpc>
                <a:spcPts val="7200"/>
              </a:lnSpc>
              <a:defRPr sz="5100">
                <a:solidFill>
                  <a:srgbClr val="0B4057"/>
                </a:solidFill>
                <a:latin typeface="Open Sans 2 Bold"/>
                <a:ea typeface="Open Sans 2 Bold"/>
                <a:cs typeface="Open Sans 2 Bold"/>
                <a:sym typeface="Open Sans 2 Bold"/>
              </a:defRPr>
            </a:lvl1pPr>
          </a:lstStyle>
          <a:p>
            <a:pPr lvl="0">
              <a:defRPr sz="1800">
                <a:solidFill>
                  <a:srgbClr val="000000"/>
                </a:solidFill>
              </a:defRPr>
            </a:pPr>
            <a:r>
              <a:rPr sz="5100">
                <a:solidFill>
                  <a:srgbClr val="0B4057"/>
                </a:solidFill>
              </a:rPr>
              <a:t>PROCEDIMIENTO DE MUTUO ACUERDO</a:t>
            </a:r>
          </a:p>
        </p:txBody>
      </p:sp>
      <p:sp>
        <p:nvSpPr>
          <p:cNvPr id="132" name="Shape 132"/>
          <p:cNvSpPr/>
          <p:nvPr/>
        </p:nvSpPr>
        <p:spPr>
          <a:xfrm>
            <a:off x="762000" y="2324100"/>
            <a:ext cx="7543800" cy="594600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just" defTabSz="914400">
              <a:lnSpc>
                <a:spcPts val="4700"/>
              </a:lnSpc>
            </a:pPr>
            <a:r>
              <a:rPr sz="3300">
                <a:solidFill>
                  <a:srgbClr val="0B4057"/>
                </a:solidFill>
                <a:latin typeface="Open Sans 2"/>
                <a:ea typeface="Open Sans 2"/>
                <a:cs typeface="Open Sans 2"/>
                <a:sym typeface="Open Sans 2"/>
              </a:rPr>
              <a:t>Art. 90 CC – En el Convenio Regulador ha de establecerse:</a:t>
            </a:r>
          </a:p>
          <a:p>
            <a:pPr marL="942975" lvl="0" indent="-942975" algn="just" defTabSz="914400">
              <a:lnSpc>
                <a:spcPts val="4700"/>
              </a:lnSpc>
              <a:buClr>
                <a:srgbClr val="0B4057"/>
              </a:buClr>
              <a:buSzPct val="100000"/>
              <a:buFont typeface="Helvetica"/>
              <a:buAutoNum type="arabicPeriod"/>
            </a:pPr>
            <a:r>
              <a:rPr sz="3300">
                <a:solidFill>
                  <a:srgbClr val="0B4057"/>
                </a:solidFill>
                <a:latin typeface="Open Sans 2"/>
                <a:ea typeface="Open Sans 2"/>
                <a:cs typeface="Open Sans 2"/>
                <a:sym typeface="Open Sans 2"/>
              </a:rPr>
              <a:t>El destino de los animales de compañía, teniendo en cuenta el interés de los miembros de la familia y el bienestar animal.</a:t>
            </a:r>
          </a:p>
          <a:p>
            <a:pPr marL="942975" lvl="0" indent="-942975" algn="just" defTabSz="914400">
              <a:lnSpc>
                <a:spcPts val="4700"/>
              </a:lnSpc>
              <a:buClr>
                <a:srgbClr val="0B4057"/>
              </a:buClr>
              <a:buSzPct val="100000"/>
              <a:buFont typeface="Helvetica"/>
              <a:buAutoNum type="arabicPeriod"/>
            </a:pPr>
            <a:r>
              <a:rPr sz="3300">
                <a:solidFill>
                  <a:srgbClr val="0B4057"/>
                </a:solidFill>
                <a:latin typeface="Open Sans 2"/>
                <a:ea typeface="Open Sans 2"/>
                <a:cs typeface="Open Sans 2"/>
                <a:sym typeface="Open Sans 2"/>
              </a:rPr>
              <a:t>El reparto de los tiempos de convivencia y cuidado. </a:t>
            </a:r>
          </a:p>
          <a:p>
            <a:pPr marL="942975" lvl="0" indent="-942975" algn="just" defTabSz="914400">
              <a:lnSpc>
                <a:spcPts val="4700"/>
              </a:lnSpc>
              <a:buClr>
                <a:srgbClr val="0B4057"/>
              </a:buClr>
              <a:buSzPct val="100000"/>
              <a:buFont typeface="Helvetica"/>
              <a:buAutoNum type="arabicPeriod"/>
            </a:pPr>
            <a:r>
              <a:rPr sz="3300">
                <a:solidFill>
                  <a:srgbClr val="0B4057"/>
                </a:solidFill>
                <a:latin typeface="Open Sans 2"/>
                <a:ea typeface="Open Sans 2"/>
                <a:cs typeface="Open Sans 2"/>
                <a:sym typeface="Open Sans 2"/>
              </a:rPr>
              <a:t>Las cargas asociadas al cuidado del animal  </a:t>
            </a:r>
          </a:p>
        </p:txBody>
      </p:sp>
      <p:sp>
        <p:nvSpPr>
          <p:cNvPr id="133" name="Shape 133"/>
          <p:cNvSpPr/>
          <p:nvPr/>
        </p:nvSpPr>
        <p:spPr>
          <a:xfrm>
            <a:off x="9525000" y="2324100"/>
            <a:ext cx="7543800" cy="415530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just" defTabSz="914400">
              <a:lnSpc>
                <a:spcPts val="4700"/>
              </a:lnSpc>
            </a:pPr>
            <a:r>
              <a:rPr sz="3300">
                <a:solidFill>
                  <a:srgbClr val="0B4057"/>
                </a:solidFill>
                <a:latin typeface="Open Sans 2"/>
                <a:ea typeface="Open Sans 2"/>
                <a:cs typeface="Open Sans 2"/>
                <a:sym typeface="Open Sans 2"/>
              </a:rPr>
              <a:t>LÍMITES:</a:t>
            </a:r>
          </a:p>
          <a:p>
            <a:pPr marL="838200" lvl="0" indent="-838200" algn="just" defTabSz="914400">
              <a:lnSpc>
                <a:spcPts val="4700"/>
              </a:lnSpc>
              <a:buClr>
                <a:srgbClr val="0B4057"/>
              </a:buClr>
              <a:buSzPct val="100000"/>
              <a:buFont typeface="Wingdings"/>
              <a:buChar char="▪"/>
            </a:pPr>
            <a:r>
              <a:rPr sz="3300">
                <a:solidFill>
                  <a:srgbClr val="0B4057"/>
                </a:solidFill>
                <a:latin typeface="Open Sans 2"/>
                <a:ea typeface="Open Sans 2"/>
                <a:cs typeface="Open Sans 2"/>
                <a:sym typeface="Open Sans 2"/>
              </a:rPr>
              <a:t>Que estos acuerdos no se aprobarán cuando puedan ser gravemente perjudiciales para el bienestar de los animales de compañía. </a:t>
            </a:r>
          </a:p>
          <a:p>
            <a:pPr marL="838200" lvl="0" indent="-838200" algn="just" defTabSz="914400">
              <a:lnSpc>
                <a:spcPts val="4700"/>
              </a:lnSpc>
              <a:buClr>
                <a:srgbClr val="0B4057"/>
              </a:buClr>
              <a:buSzPct val="100000"/>
              <a:buFont typeface="Wingdings"/>
              <a:buChar char="▪"/>
            </a:pPr>
            <a:r>
              <a:rPr sz="3300">
                <a:solidFill>
                  <a:srgbClr val="0B4057"/>
                </a:solidFill>
                <a:latin typeface="Open Sans 2"/>
                <a:ea typeface="Open Sans 2"/>
                <a:cs typeface="Open Sans 2"/>
                <a:sym typeface="Open Sans 2"/>
              </a:rPr>
              <a:t>La autoridad judicial, en estos casos, determinará las medidas a adoptar.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p:nvPr/>
        </p:nvSpPr>
        <p:spPr>
          <a:xfrm>
            <a:off x="-10161" y="1028700"/>
            <a:ext cx="17678401" cy="88047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lnSpc>
                <a:spcPts val="7200"/>
              </a:lnSpc>
              <a:defRPr sz="5100">
                <a:solidFill>
                  <a:srgbClr val="0B4057"/>
                </a:solidFill>
                <a:latin typeface="Open Sans 2 Bold"/>
                <a:ea typeface="Open Sans 2 Bold"/>
                <a:cs typeface="Open Sans 2 Bold"/>
                <a:sym typeface="Open Sans 2 Bold"/>
              </a:defRPr>
            </a:lvl1pPr>
          </a:lstStyle>
          <a:p>
            <a:pPr lvl="0">
              <a:defRPr sz="1800">
                <a:solidFill>
                  <a:srgbClr val="000000"/>
                </a:solidFill>
              </a:defRPr>
            </a:pPr>
            <a:r>
              <a:rPr sz="5100">
                <a:solidFill>
                  <a:srgbClr val="0B4057"/>
                </a:solidFill>
              </a:rPr>
              <a:t>PROCEDIMIENTO CONTENCIOSO</a:t>
            </a:r>
          </a:p>
        </p:txBody>
      </p:sp>
      <p:sp>
        <p:nvSpPr>
          <p:cNvPr id="136" name="Shape 136"/>
          <p:cNvSpPr/>
          <p:nvPr/>
        </p:nvSpPr>
        <p:spPr>
          <a:xfrm>
            <a:off x="762000" y="2324100"/>
            <a:ext cx="7543800" cy="534910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just" defTabSz="914400">
              <a:lnSpc>
                <a:spcPts val="4700"/>
              </a:lnSpc>
            </a:pPr>
            <a:r>
              <a:rPr sz="3300">
                <a:solidFill>
                  <a:srgbClr val="0B4057"/>
                </a:solidFill>
                <a:latin typeface="Open Sans 2"/>
                <a:ea typeface="Open Sans 2"/>
                <a:cs typeface="Open Sans 2"/>
                <a:sym typeface="Open Sans 2"/>
              </a:rPr>
              <a:t>Art. 94 bis CC – Cuestiones sobre las que ha de pronunciarse el Juez:</a:t>
            </a:r>
          </a:p>
          <a:p>
            <a:pPr marL="942975" lvl="0" indent="-942975" algn="just" defTabSz="914400">
              <a:lnSpc>
                <a:spcPts val="4700"/>
              </a:lnSpc>
              <a:buClr>
                <a:srgbClr val="0B4057"/>
              </a:buClr>
              <a:buSzPct val="100000"/>
              <a:buFont typeface="Helvetica"/>
              <a:buAutoNum type="arabicPeriod"/>
            </a:pPr>
            <a:r>
              <a:rPr sz="3300">
                <a:solidFill>
                  <a:srgbClr val="0B4057"/>
                </a:solidFill>
                <a:latin typeface="Open Sans 2"/>
                <a:ea typeface="Open Sans 2"/>
                <a:cs typeface="Open Sans 2"/>
                <a:sym typeface="Open Sans 2"/>
              </a:rPr>
              <a:t>Confiar el cuidado de los animales de compañía a uno o ambos cónyuges.</a:t>
            </a:r>
          </a:p>
          <a:p>
            <a:pPr marL="942975" lvl="0" indent="-942975" algn="just" defTabSz="914400">
              <a:lnSpc>
                <a:spcPts val="4700"/>
              </a:lnSpc>
              <a:buClr>
                <a:srgbClr val="0B4057"/>
              </a:buClr>
              <a:buSzPct val="100000"/>
              <a:buFont typeface="Helvetica"/>
              <a:buAutoNum type="arabicPeriod"/>
            </a:pPr>
            <a:r>
              <a:rPr sz="3300">
                <a:solidFill>
                  <a:srgbClr val="0B4057"/>
                </a:solidFill>
                <a:latin typeface="Open Sans 2"/>
                <a:ea typeface="Open Sans 2"/>
                <a:cs typeface="Open Sans 2"/>
                <a:sym typeface="Open Sans 2"/>
              </a:rPr>
              <a:t>La forma en la que el cónyuge al que no se le haya confiado podrá tenerlo en su compañía (visitas). </a:t>
            </a:r>
          </a:p>
          <a:p>
            <a:pPr marL="942975" lvl="0" indent="-942975" algn="just" defTabSz="914400">
              <a:lnSpc>
                <a:spcPts val="4700"/>
              </a:lnSpc>
              <a:buClr>
                <a:srgbClr val="0B4057"/>
              </a:buClr>
              <a:buSzPct val="100000"/>
              <a:buFont typeface="Helvetica"/>
              <a:buAutoNum type="arabicPeriod"/>
            </a:pPr>
            <a:r>
              <a:rPr sz="3300">
                <a:solidFill>
                  <a:srgbClr val="0B4057"/>
                </a:solidFill>
                <a:latin typeface="Open Sans 2"/>
                <a:ea typeface="Open Sans 2"/>
                <a:cs typeface="Open Sans 2"/>
                <a:sym typeface="Open Sans 2"/>
              </a:rPr>
              <a:t>Reparto de las cargas asociadas al cuidado del animal. </a:t>
            </a:r>
          </a:p>
        </p:txBody>
      </p:sp>
      <p:sp>
        <p:nvSpPr>
          <p:cNvPr id="137" name="Shape 137"/>
          <p:cNvSpPr/>
          <p:nvPr/>
        </p:nvSpPr>
        <p:spPr>
          <a:xfrm>
            <a:off x="9525000" y="2324100"/>
            <a:ext cx="7543800" cy="296150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just" defTabSz="914400">
              <a:lnSpc>
                <a:spcPts val="4700"/>
              </a:lnSpc>
            </a:pPr>
            <a:r>
              <a:rPr sz="3300">
                <a:solidFill>
                  <a:srgbClr val="0B4057"/>
                </a:solidFill>
                <a:latin typeface="Open Sans 2"/>
                <a:ea typeface="Open Sans 2"/>
                <a:cs typeface="Open Sans 2"/>
                <a:sym typeface="Open Sans 2"/>
              </a:rPr>
              <a:t>CRITERIOS legales para tomar estas decisiones:</a:t>
            </a:r>
          </a:p>
          <a:p>
            <a:pPr marL="838200" lvl="0" indent="-838200" algn="just" defTabSz="914400">
              <a:lnSpc>
                <a:spcPts val="4700"/>
              </a:lnSpc>
              <a:buClr>
                <a:srgbClr val="0B4057"/>
              </a:buClr>
              <a:buSzPct val="100000"/>
              <a:buFont typeface="Wingdings"/>
              <a:buChar char="▪"/>
            </a:pPr>
            <a:r>
              <a:rPr sz="3300">
                <a:solidFill>
                  <a:srgbClr val="0B4057"/>
                </a:solidFill>
                <a:latin typeface="Open Sans 2"/>
                <a:ea typeface="Open Sans 2"/>
                <a:cs typeface="Open Sans 2"/>
                <a:sym typeface="Open Sans 2"/>
              </a:rPr>
              <a:t>El interés de los miembros de la familia.</a:t>
            </a:r>
          </a:p>
          <a:p>
            <a:pPr marL="838200" lvl="0" indent="-838200" algn="just" defTabSz="914400">
              <a:lnSpc>
                <a:spcPts val="4700"/>
              </a:lnSpc>
              <a:buClr>
                <a:srgbClr val="0B4057"/>
              </a:buClr>
              <a:buSzPct val="100000"/>
              <a:buFont typeface="Wingdings"/>
              <a:buChar char="▪"/>
            </a:pPr>
            <a:r>
              <a:rPr sz="3300">
                <a:solidFill>
                  <a:srgbClr val="0B4057"/>
                </a:solidFill>
                <a:latin typeface="Open Sans 2"/>
                <a:ea typeface="Open Sans 2"/>
                <a:cs typeface="Open Sans 2"/>
                <a:sym typeface="Open Sans 2"/>
              </a:rPr>
              <a:t>Bienestar animal.</a:t>
            </a:r>
          </a:p>
        </p:txBody>
      </p:sp>
      <p:pic>
        <p:nvPicPr>
          <p:cNvPr id="138" name="image8.png"/>
          <p:cNvPicPr/>
          <p:nvPr/>
        </p:nvPicPr>
        <p:blipFill>
          <a:blip r:embed="rId2"/>
          <a:stretch>
            <a:fillRect/>
          </a:stretch>
        </p:blipFill>
        <p:spPr>
          <a:xfrm>
            <a:off x="13487400" y="4305300"/>
            <a:ext cx="4376374" cy="4666546"/>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10161" y="1028700"/>
            <a:ext cx="17678401" cy="88047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lnSpc>
                <a:spcPts val="7200"/>
              </a:lnSpc>
              <a:defRPr sz="5100">
                <a:solidFill>
                  <a:srgbClr val="0B4057"/>
                </a:solidFill>
                <a:latin typeface="Open Sans 2 Bold"/>
                <a:ea typeface="Open Sans 2 Bold"/>
                <a:cs typeface="Open Sans 2 Bold"/>
                <a:sym typeface="Open Sans 2 Bold"/>
              </a:defRPr>
            </a:lvl1pPr>
          </a:lstStyle>
          <a:p>
            <a:pPr lvl="0">
              <a:defRPr sz="1800">
                <a:solidFill>
                  <a:srgbClr val="000000"/>
                </a:solidFill>
              </a:defRPr>
            </a:pPr>
            <a:r>
              <a:rPr sz="5100">
                <a:solidFill>
                  <a:srgbClr val="0B4057"/>
                </a:solidFill>
              </a:rPr>
              <a:t>PROCEDIMIENTO CONTENCIOSO</a:t>
            </a:r>
          </a:p>
        </p:txBody>
      </p:sp>
      <p:sp>
        <p:nvSpPr>
          <p:cNvPr id="141" name="Shape 141"/>
          <p:cNvSpPr/>
          <p:nvPr/>
        </p:nvSpPr>
        <p:spPr>
          <a:xfrm>
            <a:off x="762000" y="2324100"/>
            <a:ext cx="7543800" cy="41495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just" defTabSz="914400">
              <a:lnSpc>
                <a:spcPts val="4700"/>
              </a:lnSpc>
            </a:pPr>
            <a:r>
              <a:rPr>
                <a:latin typeface="Verdana"/>
                <a:ea typeface="Verdana"/>
                <a:cs typeface="Verdana"/>
                <a:sym typeface="Verdana"/>
                <a:hlinkClick r:id="rId2"/>
              </a:rPr>
              <a:t>art. 774.4 de la LEC</a:t>
            </a:r>
            <a:r>
              <a:rPr>
                <a:solidFill>
                  <a:srgbClr val="333333"/>
                </a:solidFill>
                <a:latin typeface="Verdana"/>
                <a:ea typeface="Verdana"/>
                <a:cs typeface="Verdana"/>
                <a:sym typeface="Verdana"/>
              </a:rPr>
              <a:t> establece que se resolverán en el procedimiento como medidas definitivas </a:t>
            </a:r>
            <a:r>
              <a:rPr i="1">
                <a:solidFill>
                  <a:srgbClr val="333333"/>
                </a:solidFill>
                <a:latin typeface="Verdana"/>
                <a:ea typeface="Verdana"/>
                <a:cs typeface="Verdana"/>
                <a:sym typeface="Verdana"/>
              </a:rPr>
              <a:t>"en relación con los hijos, la vivienda familiar, las cargas del matrimonio, la atribución, convivencia y </a:t>
            </a:r>
            <a:r>
              <a:rPr b="1" i="1" u="sng">
                <a:solidFill>
                  <a:srgbClr val="333333"/>
                </a:solidFill>
                <a:latin typeface="Verdana"/>
                <a:ea typeface="Verdana"/>
                <a:cs typeface="Verdana"/>
                <a:sym typeface="Verdana"/>
              </a:rPr>
              <a:t>necesidades de los animales de compañía, </a:t>
            </a:r>
            <a:r>
              <a:rPr i="1" u="sng">
                <a:solidFill>
                  <a:srgbClr val="333333"/>
                </a:solidFill>
                <a:latin typeface="Verdana"/>
                <a:ea typeface="Verdana"/>
                <a:cs typeface="Verdana"/>
                <a:sym typeface="Verdana"/>
              </a:rPr>
              <a:t>d</a:t>
            </a:r>
            <a:r>
              <a:rPr i="1">
                <a:solidFill>
                  <a:srgbClr val="333333"/>
                </a:solidFill>
                <a:latin typeface="Verdana"/>
                <a:ea typeface="Verdana"/>
                <a:cs typeface="Verdana"/>
                <a:sym typeface="Verdana"/>
              </a:rPr>
              <a:t>isolución del régimen económico y las cautelas o garantías respectivas".</a:t>
            </a:r>
            <a:endParaRPr>
              <a:latin typeface="Times New Roman"/>
              <a:ea typeface="Times New Roman"/>
              <a:cs typeface="Times New Roman"/>
              <a:sym typeface="Times New Roman"/>
            </a:endParaRPr>
          </a:p>
        </p:txBody>
      </p:sp>
      <p:sp>
        <p:nvSpPr>
          <p:cNvPr id="142" name="Shape 142"/>
          <p:cNvSpPr/>
          <p:nvPr/>
        </p:nvSpPr>
        <p:spPr>
          <a:xfrm>
            <a:off x="9525000" y="2324100"/>
            <a:ext cx="7543800" cy="415530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just" defTabSz="914400">
              <a:lnSpc>
                <a:spcPts val="4700"/>
              </a:lnSpc>
            </a:pPr>
            <a:r>
              <a:rPr sz="3300">
                <a:solidFill>
                  <a:srgbClr val="0B4057"/>
                </a:solidFill>
                <a:latin typeface="Open Sans 2"/>
                <a:ea typeface="Open Sans 2"/>
                <a:cs typeface="Open Sans 2"/>
                <a:sym typeface="Open Sans 2"/>
              </a:rPr>
              <a:t>CRITERIOS legales para tomar estas decisiones:</a:t>
            </a:r>
          </a:p>
          <a:p>
            <a:pPr marL="838200" lvl="0" indent="-838200" algn="just" defTabSz="914400">
              <a:lnSpc>
                <a:spcPts val="4700"/>
              </a:lnSpc>
              <a:buClr>
                <a:srgbClr val="0B4057"/>
              </a:buClr>
              <a:buSzPct val="100000"/>
              <a:buFont typeface="Wingdings"/>
              <a:buChar char="▪"/>
            </a:pPr>
            <a:r>
              <a:rPr sz="3300">
                <a:solidFill>
                  <a:srgbClr val="0B4057"/>
                </a:solidFill>
                <a:latin typeface="Open Sans 2"/>
                <a:ea typeface="Open Sans 2"/>
                <a:cs typeface="Open Sans 2"/>
                <a:sym typeface="Open Sans 2"/>
              </a:rPr>
              <a:t>El interés de los miembros de la familia.</a:t>
            </a:r>
          </a:p>
          <a:p>
            <a:pPr marL="838200" lvl="0" indent="-838200" algn="just" defTabSz="914400">
              <a:lnSpc>
                <a:spcPts val="4700"/>
              </a:lnSpc>
              <a:buClr>
                <a:srgbClr val="0B4057"/>
              </a:buClr>
              <a:buSzPct val="100000"/>
              <a:buFont typeface="Wingdings"/>
              <a:buChar char="▪"/>
            </a:pPr>
            <a:r>
              <a:rPr sz="3300">
                <a:solidFill>
                  <a:srgbClr val="0B4057"/>
                </a:solidFill>
                <a:latin typeface="Open Sans 2"/>
                <a:ea typeface="Open Sans 2"/>
                <a:cs typeface="Open Sans 2"/>
                <a:sym typeface="Open Sans 2"/>
              </a:rPr>
              <a:t>Bienestar animal.</a:t>
            </a:r>
          </a:p>
          <a:p>
            <a:pPr marL="838200" lvl="0" indent="-838200" algn="just" defTabSz="914400">
              <a:lnSpc>
                <a:spcPts val="4700"/>
              </a:lnSpc>
              <a:buClr>
                <a:srgbClr val="0B4057"/>
              </a:buClr>
              <a:buSzPct val="100000"/>
              <a:buFont typeface="Wingdings"/>
              <a:buChar char="▪"/>
            </a:pPr>
            <a:r>
              <a:rPr sz="3300">
                <a:solidFill>
                  <a:srgbClr val="0B4057"/>
                </a:solidFill>
                <a:latin typeface="Open Sans 2"/>
                <a:ea typeface="Open Sans 2"/>
                <a:cs typeface="Open Sans 2"/>
                <a:sym typeface="Open Sans 2"/>
              </a:rPr>
              <a:t>la jurisprudencia amplia los criterios vid sentencias acompañadas</a:t>
            </a:r>
          </a:p>
        </p:txBody>
      </p:sp>
      <p:pic>
        <p:nvPicPr>
          <p:cNvPr id="143" name="image8.tif"/>
          <p:cNvPicPr/>
          <p:nvPr/>
        </p:nvPicPr>
        <p:blipFill>
          <a:blip r:embed="rId3"/>
          <a:stretch>
            <a:fillRect/>
          </a:stretch>
        </p:blipFill>
        <p:spPr>
          <a:xfrm>
            <a:off x="6019800" y="5304366"/>
            <a:ext cx="4376374" cy="4666546"/>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228600" y="1062617"/>
            <a:ext cx="17678400" cy="88048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lnSpc>
                <a:spcPts val="7200"/>
              </a:lnSpc>
              <a:defRPr sz="5100">
                <a:solidFill>
                  <a:srgbClr val="0B4057"/>
                </a:solidFill>
                <a:latin typeface="Open Sans 2 Bold"/>
                <a:ea typeface="Open Sans 2 Bold"/>
                <a:cs typeface="Open Sans 2 Bold"/>
                <a:sym typeface="Open Sans 2 Bold"/>
              </a:defRPr>
            </a:lvl1pPr>
          </a:lstStyle>
          <a:p>
            <a:pPr lvl="0">
              <a:defRPr sz="1800">
                <a:solidFill>
                  <a:srgbClr val="000000"/>
                </a:solidFill>
              </a:defRPr>
            </a:pPr>
            <a:r>
              <a:rPr sz="5100">
                <a:solidFill>
                  <a:srgbClr val="0B4057"/>
                </a:solidFill>
              </a:rPr>
              <a:t>PAREJAS DE HECHO - SIN HIJOS Y CON MASCOTA</a:t>
            </a:r>
          </a:p>
        </p:txBody>
      </p:sp>
      <p:sp>
        <p:nvSpPr>
          <p:cNvPr id="146" name="Shape 146"/>
          <p:cNvSpPr/>
          <p:nvPr/>
        </p:nvSpPr>
        <p:spPr>
          <a:xfrm>
            <a:off x="1219200" y="2705100"/>
            <a:ext cx="7543800" cy="355840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just" defTabSz="914400">
              <a:lnSpc>
                <a:spcPts val="4700"/>
              </a:lnSpc>
            </a:pPr>
            <a:r>
              <a:rPr sz="3300">
                <a:solidFill>
                  <a:srgbClr val="0B4057"/>
                </a:solidFill>
                <a:latin typeface="Open Sans 2"/>
                <a:ea typeface="Open Sans 2"/>
                <a:cs typeface="Open Sans 2"/>
                <a:sym typeface="Open Sans 2"/>
              </a:rPr>
              <a:t>No se aplican los procedimientos previstos para la separación, divorcio o regularización de las medidas paterno filiales respecto de los hijos menores. </a:t>
            </a:r>
          </a:p>
          <a:p>
            <a:pPr lvl="0" algn="just" defTabSz="914400">
              <a:lnSpc>
                <a:spcPts val="4700"/>
              </a:lnSpc>
            </a:pPr>
            <a:r>
              <a:rPr sz="3300">
                <a:solidFill>
                  <a:srgbClr val="0B4057"/>
                </a:solidFill>
                <a:latin typeface="Open Sans 2"/>
                <a:ea typeface="Open Sans 2"/>
                <a:cs typeface="Open Sans 2"/>
                <a:sym typeface="Open Sans 2"/>
              </a:rPr>
              <a:t>Estos procedimientos quedan fuera del Derecho de Familia. </a:t>
            </a:r>
          </a:p>
        </p:txBody>
      </p:sp>
      <p:sp>
        <p:nvSpPr>
          <p:cNvPr id="147" name="Shape 147"/>
          <p:cNvSpPr/>
          <p:nvPr/>
        </p:nvSpPr>
        <p:spPr>
          <a:xfrm>
            <a:off x="9525002" y="2673531"/>
            <a:ext cx="7543801" cy="475220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just" defTabSz="914400">
              <a:lnSpc>
                <a:spcPts val="4700"/>
              </a:lnSpc>
            </a:pPr>
            <a:r>
              <a:rPr sz="3300">
                <a:solidFill>
                  <a:srgbClr val="0B4057"/>
                </a:solidFill>
                <a:latin typeface="Open Sans 2"/>
                <a:ea typeface="Open Sans 2"/>
                <a:cs typeface="Open Sans 2"/>
                <a:sym typeface="Open Sans 2"/>
              </a:rPr>
              <a:t>¿Qué puede hacer la pareja en estos casos?</a:t>
            </a:r>
          </a:p>
          <a:p>
            <a:pPr marL="838200" lvl="0" indent="-838200" algn="just" defTabSz="914400">
              <a:lnSpc>
                <a:spcPts val="4700"/>
              </a:lnSpc>
              <a:buClr>
                <a:srgbClr val="0B4057"/>
              </a:buClr>
              <a:buSzPct val="100000"/>
              <a:buFont typeface="Wingdings"/>
              <a:buChar char="▪"/>
            </a:pPr>
            <a:r>
              <a:rPr sz="3300">
                <a:solidFill>
                  <a:srgbClr val="0B4057"/>
                </a:solidFill>
                <a:latin typeface="Open Sans 2"/>
                <a:ea typeface="Open Sans 2"/>
                <a:cs typeface="Open Sans 2"/>
                <a:sym typeface="Open Sans 2"/>
              </a:rPr>
              <a:t>Acudir al procedimiento declarativo ordinario. </a:t>
            </a:r>
          </a:p>
          <a:p>
            <a:pPr marL="838200" lvl="0" indent="-838200" algn="just" defTabSz="914400">
              <a:lnSpc>
                <a:spcPts val="4700"/>
              </a:lnSpc>
              <a:buClr>
                <a:srgbClr val="0B4057"/>
              </a:buClr>
              <a:buSzPct val="100000"/>
              <a:buFont typeface="Wingdings"/>
              <a:buChar char="▪"/>
            </a:pPr>
            <a:r>
              <a:rPr sz="3300">
                <a:solidFill>
                  <a:srgbClr val="0B4057"/>
                </a:solidFill>
                <a:latin typeface="Open Sans 2"/>
                <a:ea typeface="Open Sans 2"/>
                <a:cs typeface="Open Sans 2"/>
                <a:sym typeface="Open Sans 2"/>
              </a:rPr>
              <a:t>Aplicando las reglas del art. 333 bis CC para determinar la posesión del animal, sus estancias y gastos de manutención.</a:t>
            </a:r>
          </a:p>
        </p:txBody>
      </p:sp>
      <p:pic>
        <p:nvPicPr>
          <p:cNvPr id="148" name="image9.png" descr="Paw Print Trail Clipart - Transparent Dog Paw Print - Free Transparent ..."/>
          <p:cNvPicPr/>
          <p:nvPr/>
        </p:nvPicPr>
        <p:blipFill>
          <a:blip r:embed="rId2"/>
          <a:stretch>
            <a:fillRect/>
          </a:stretch>
        </p:blipFill>
        <p:spPr>
          <a:xfrm rot="15508231">
            <a:off x="13589023" y="6257676"/>
            <a:ext cx="4353460" cy="4151336"/>
          </a:xfrm>
          <a:prstGeom prst="rect">
            <a:avLst/>
          </a:prstGeom>
          <a:ln w="12700">
            <a:miter lim="400000"/>
          </a:ln>
        </p:spPr>
      </p:pic>
      <p:pic>
        <p:nvPicPr>
          <p:cNvPr id="149" name="image9.tif" descr="Paw Print Trail Clipart - Transparent Dog Paw Print - Free Transparent ..."/>
          <p:cNvPicPr/>
          <p:nvPr/>
        </p:nvPicPr>
        <p:blipFill>
          <a:blip r:embed="rId2"/>
          <a:stretch>
            <a:fillRect/>
          </a:stretch>
        </p:blipFill>
        <p:spPr>
          <a:xfrm rot="15508231">
            <a:off x="9172630" y="6257676"/>
            <a:ext cx="4353460" cy="4151336"/>
          </a:xfrm>
          <a:prstGeom prst="rect">
            <a:avLst/>
          </a:prstGeom>
          <a:ln w="12700">
            <a:miter lim="400000"/>
          </a:ln>
        </p:spPr>
      </p:pic>
      <p:pic>
        <p:nvPicPr>
          <p:cNvPr id="150" name="image9.tif" descr="Paw Print Trail Clipart - Transparent Dog Paw Print - Free Transparent ..."/>
          <p:cNvPicPr/>
          <p:nvPr/>
        </p:nvPicPr>
        <p:blipFill>
          <a:blip r:embed="rId2"/>
          <a:stretch>
            <a:fillRect/>
          </a:stretch>
        </p:blipFill>
        <p:spPr>
          <a:xfrm rot="15282005">
            <a:off x="4559322" y="6158060"/>
            <a:ext cx="4353460" cy="4151336"/>
          </a:xfrm>
          <a:prstGeom prst="rect">
            <a:avLst/>
          </a:prstGeom>
          <a:ln w="12700">
            <a:miter lim="400000"/>
          </a:ln>
        </p:spPr>
      </p:pic>
      <p:pic>
        <p:nvPicPr>
          <p:cNvPr id="151" name="image9.tif" descr="Paw Print Trail Clipart - Transparent Dog Paw Print - Free Transparent ..."/>
          <p:cNvPicPr/>
          <p:nvPr/>
        </p:nvPicPr>
        <p:blipFill>
          <a:blip r:embed="rId2"/>
          <a:stretch>
            <a:fillRect/>
          </a:stretch>
        </p:blipFill>
        <p:spPr>
          <a:xfrm rot="15508231">
            <a:off x="63523" y="6158062"/>
            <a:ext cx="4353460" cy="4151336"/>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xfrm>
            <a:off x="1721717" y="84666"/>
            <a:ext cx="15087601" cy="2606042"/>
          </a:xfrm>
          <a:prstGeom prst="rect">
            <a:avLst/>
          </a:prstGeom>
        </p:spPr>
        <p:txBody>
          <a:bodyPr/>
          <a:lstStyle/>
          <a:p>
            <a:pPr lvl="0" algn="just" defTabSz="400126">
              <a:lnSpc>
                <a:spcPct val="107916"/>
              </a:lnSpc>
              <a:spcBef>
                <a:spcPts val="700"/>
              </a:spcBef>
              <a:defRPr sz="1800" spc="0">
                <a:solidFill>
                  <a:srgbClr val="000000"/>
                </a:solidFill>
              </a:defRPr>
            </a:pPr>
            <a:r>
              <a:rPr sz="1958">
                <a:uFill>
                  <a:solidFill/>
                </a:uFill>
                <a:latin typeface="Calibri"/>
                <a:ea typeface="Calibri"/>
                <a:cs typeface="Calibri"/>
                <a:sym typeface="Calibri"/>
              </a:rPr>
              <a:t>observamos que el legislador ha modificado el contenido del art</a:t>
            </a:r>
            <a:r>
              <a:rPr sz="1958" b="1" u="sng">
                <a:uFill>
                  <a:solidFill/>
                </a:uFill>
                <a:latin typeface="Calibri"/>
                <a:ea typeface="Calibri"/>
                <a:cs typeface="Calibri"/>
                <a:sym typeface="Calibri"/>
              </a:rPr>
              <a:t>. 404 CC, probablemente siendo consciente del vacío en su reforma sobre las parejas de hecho. Así, el actual art. 404 CC presenta la siguiente redacción: “Cuando la cosa fuere esencialmente indivisible, y los condueños no convinieren en que se adjudique a uno de ellos indemnizando a los demás, se venderá y repartirá su precio. En caso de animales de compañía, la división no podrá realizarse mediante su venta, salvo acuerdo unánime de todos los condueños. A falta de acuerdo unánime entre los condueños, la autoridad judicial decidirá el destino del animal, teniendo en cuenta el interés de los condueños y el bienestar del animal, pudiendo preverse el reparto de los tiempos de disfrute y cuidado del animal si fuere necesario, así como las cargas asociadas a su cuidado</a:t>
            </a:r>
            <a:r>
              <a:rPr sz="1958">
                <a:uFill>
                  <a:solidFill/>
                </a:uFill>
                <a:latin typeface="Calibri"/>
                <a:ea typeface="Calibri"/>
                <a:cs typeface="Calibri"/>
                <a:sym typeface="Calibri"/>
              </a:rPr>
              <a:t>”. </a:t>
            </a:r>
          </a:p>
        </p:txBody>
      </p:sp>
      <p:sp>
        <p:nvSpPr>
          <p:cNvPr id="154" name="Shape 154"/>
          <p:cNvSpPr>
            <a:spLocks noGrp="1"/>
          </p:cNvSpPr>
          <p:nvPr>
            <p:ph type="body" idx="1"/>
          </p:nvPr>
        </p:nvSpPr>
        <p:spPr>
          <a:prstGeom prst="rect">
            <a:avLst/>
          </a:prstGeom>
        </p:spPr>
        <p:txBody>
          <a:bodyPr/>
          <a:lstStyle/>
          <a:p>
            <a:pPr marL="0" lvl="0" indent="0" algn="just" defTabSz="359664">
              <a:lnSpc>
                <a:spcPct val="107916"/>
              </a:lnSpc>
              <a:spcBef>
                <a:spcPts val="600"/>
              </a:spcBef>
              <a:buClrTx/>
              <a:buSzTx/>
              <a:buFontTx/>
              <a:buNone/>
              <a:defRPr sz="1800">
                <a:solidFill>
                  <a:srgbClr val="000000"/>
                </a:solidFill>
              </a:defRPr>
            </a:pPr>
            <a:r>
              <a:rPr sz="2240">
                <a:uFill>
                  <a:solidFill/>
                </a:uFill>
              </a:rPr>
              <a:t>de </a:t>
            </a:r>
            <a:r>
              <a:rPr sz="2240" b="1" u="sng">
                <a:uFill>
                  <a:solidFill/>
                </a:uFill>
              </a:rPr>
              <a:t>tal manera que será de aplicación tanto si los condóminos son parejas de hecho, como si son compañeros de piso, am</a:t>
            </a:r>
            <a:r>
              <a:rPr sz="2160" b="1" u="sng">
                <a:uFill>
                  <a:solidFill/>
                </a:uFill>
              </a:rPr>
              <a:t>igos u otro tipo de familiares (hermanos, etc.). </a:t>
            </a:r>
            <a:r>
              <a:rPr sz="2160">
                <a:uFill>
                  <a:solidFill/>
                </a:uFill>
              </a:rPr>
              <a:t>Asimismo, advertimos que en el caso de las parejas de hecho, de</a:t>
            </a:r>
            <a:r>
              <a:rPr sz="2160" b="1" u="sng">
                <a:uFill>
                  <a:solidFill/>
                </a:uFill>
              </a:rPr>
              <a:t>pendiendo del supuesto, se da preferencia a la titularidad dominical sobre el animal de compañía frente al bienestar del mismo. Así ocurre cuando todos los condueños estén de acuerdo unánimemente en vender el animal y en repartirse el precio (art. 404 CC, párrafo segundo).</a:t>
            </a:r>
            <a:r>
              <a:rPr sz="2160">
                <a:uFill>
                  <a:solidFill/>
                </a:uFill>
              </a:rPr>
              <a:t> No ocurre del mismo modo en los casos de ruptura matrimonial, </a:t>
            </a:r>
          </a:p>
          <a:p>
            <a:pPr marL="0" lvl="0" indent="0" algn="just" defTabSz="359664">
              <a:lnSpc>
                <a:spcPct val="107916"/>
              </a:lnSpc>
              <a:spcBef>
                <a:spcPts val="600"/>
              </a:spcBef>
              <a:buClrTx/>
              <a:buSzTx/>
              <a:buFontTx/>
              <a:buNone/>
              <a:defRPr sz="1800">
                <a:solidFill>
                  <a:srgbClr val="000000"/>
                </a:solidFill>
              </a:defRPr>
            </a:pPr>
            <a:r>
              <a:rPr sz="2160">
                <a:uFill>
                  <a:solidFill/>
                </a:uFill>
              </a:rPr>
              <a:t>en este punto observamos </a:t>
            </a:r>
            <a:r>
              <a:rPr sz="2160" b="1" u="sng">
                <a:uFill>
                  <a:solidFill/>
                </a:uFill>
              </a:rPr>
              <a:t>que est</a:t>
            </a:r>
            <a:r>
              <a:rPr sz="2160">
                <a:uFill>
                  <a:solidFill/>
                </a:uFill>
              </a:rPr>
              <a:t>e trato distinto supone un trato discriminatorio para los animales de compañía de las parejas de hecho, que ostentarían una categoría inferior a la de las mascotas tenidas por un matrimonio, ya que estas últimas estarían menos cosificadas al ver protegido su principio de bienestar animal y su naturaleza de seres sensibles en cualquier situación,</a:t>
            </a:r>
          </a:p>
          <a:p>
            <a:pPr marL="0" lvl="0" indent="0" algn="just" defTabSz="359664">
              <a:lnSpc>
                <a:spcPct val="107916"/>
              </a:lnSpc>
              <a:spcBef>
                <a:spcPts val="600"/>
              </a:spcBef>
              <a:buClrTx/>
              <a:buSzTx/>
              <a:buFontTx/>
              <a:buNone/>
              <a:defRPr sz="1800">
                <a:solidFill>
                  <a:srgbClr val="000000"/>
                </a:solidFill>
              </a:defRPr>
            </a:pPr>
            <a:r>
              <a:rPr sz="2160">
                <a:uFill>
                  <a:solidFill/>
                </a:uFill>
              </a:rPr>
              <a:t>Entre los hijos y los animales también se habrán creado lazos afectivos fruto de la convivencia, que bien merecen ser tenidos en cuenta, e incluso no en pocas ocasiones será el principio de interés superior del menor el que determinará el régimen de tenencia y visitas de los animales</a:t>
            </a:r>
          </a:p>
          <a:p>
            <a:pPr marL="0" lvl="0" indent="0" algn="just" defTabSz="359664">
              <a:lnSpc>
                <a:spcPct val="107916"/>
              </a:lnSpc>
              <a:spcBef>
                <a:spcPts val="600"/>
              </a:spcBef>
              <a:buClrTx/>
              <a:buSzTx/>
              <a:buFontTx/>
              <a:buNone/>
              <a:defRPr sz="1800">
                <a:solidFill>
                  <a:srgbClr val="000000"/>
                </a:solidFill>
              </a:defRPr>
            </a:pPr>
            <a:r>
              <a:rPr sz="2160">
                <a:uFill>
                  <a:solidFill/>
                </a:uFill>
              </a:rPr>
              <a:t>Intentaran suplir los vacíos o deficiencias apuntados a través de una aplicación sociológica de las normas sobre comunidad de bienes, de tal manera que se tenga presente el principio de bienestar animal, tanto si existe consenso sobre el destino del animal de compañía, como si existe desacuerdo (art. 93.1 CC); para ello, </a:t>
            </a:r>
            <a:r>
              <a:rPr sz="2160" b="1">
                <a:uFill>
                  <a:solidFill/>
                </a:uFill>
              </a:rPr>
              <a:t>la autoridad judicial velará por que se salvaguarde debidamente el bienestar del animal y los intereses de todos los miembros de la familia. A ello se añadiría el reconocimiento, mediante una aplicación analógica (art. 94.1 CC),</a:t>
            </a:r>
            <a:r>
              <a:rPr sz="2160">
                <a:uFill>
                  <a:solidFill/>
                </a:uFill>
              </a:rPr>
              <a:t>  </a:t>
            </a:r>
          </a:p>
          <a:p>
            <a:pPr marL="0" lvl="0" indent="0" algn="just" defTabSz="359664">
              <a:lnSpc>
                <a:spcPct val="107916"/>
              </a:lnSpc>
              <a:spcBef>
                <a:spcPts val="600"/>
              </a:spcBef>
              <a:buClrTx/>
              <a:buSzTx/>
              <a:buFontTx/>
              <a:buNone/>
              <a:defRPr sz="1800">
                <a:solidFill>
                  <a:srgbClr val="000000"/>
                </a:solidFill>
              </a:defRPr>
            </a:pPr>
            <a:endParaRPr sz="1120">
              <a:uFill>
                <a:solidFill/>
              </a:uFill>
            </a:endParaRPr>
          </a:p>
          <a:p>
            <a:pPr marL="0" lvl="0" indent="0" algn="just" defTabSz="359664">
              <a:lnSpc>
                <a:spcPct val="107916"/>
              </a:lnSpc>
              <a:spcBef>
                <a:spcPts val="600"/>
              </a:spcBef>
              <a:buClrTx/>
              <a:buSzTx/>
              <a:buFontTx/>
              <a:buNone/>
              <a:defRPr sz="1800">
                <a:solidFill>
                  <a:srgbClr val="000000"/>
                </a:solidFill>
              </a:defRPr>
            </a:pPr>
            <a:endParaRPr sz="1120">
              <a:uFill>
                <a:solidFill/>
              </a:uFill>
            </a:endParaRPr>
          </a:p>
          <a:p>
            <a:pPr marL="0" lvl="0" indent="0" algn="just" defTabSz="359664">
              <a:lnSpc>
                <a:spcPct val="107916"/>
              </a:lnSpc>
              <a:spcBef>
                <a:spcPts val="600"/>
              </a:spcBef>
              <a:buClrTx/>
              <a:buSzTx/>
              <a:buFontTx/>
              <a:buNone/>
              <a:defRPr sz="1800">
                <a:solidFill>
                  <a:srgbClr val="000000"/>
                </a:solidFill>
              </a:defRPr>
            </a:pPr>
            <a:endParaRPr sz="1120">
              <a:uFill>
                <a:solidFill/>
              </a:uFill>
            </a:endParaRPr>
          </a:p>
        </p:txBody>
      </p:sp>
      <p:sp>
        <p:nvSpPr>
          <p:cNvPr id="155" name="Shape 15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500">
                <a:solidFill>
                  <a:srgbClr val="FFFFFF"/>
                </a:solidFill>
              </a:rPr>
              <a:t>18</a:t>
            </a:fld>
            <a:endParaRPr sz="1500">
              <a:solidFill>
                <a:srgbClr val="FFFFFF"/>
              </a:solidFill>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prstGeom prst="rect">
            <a:avLst/>
          </a:prstGeom>
        </p:spPr>
        <p:txBody>
          <a:bodyPr/>
          <a:lstStyle/>
          <a:p>
            <a:pPr lvl="0" algn="just" defTabSz="449580">
              <a:lnSpc>
                <a:spcPct val="107916"/>
              </a:lnSpc>
              <a:spcBef>
                <a:spcPts val="800"/>
              </a:spcBef>
              <a:defRPr sz="1800" spc="0">
                <a:solidFill>
                  <a:srgbClr val="000000"/>
                </a:solidFill>
              </a:defRPr>
            </a:pPr>
            <a:r>
              <a:rPr sz="1400">
                <a:uFill>
                  <a:solidFill/>
                </a:uFill>
                <a:latin typeface="Calibri"/>
                <a:ea typeface="Calibri"/>
                <a:cs typeface="Calibri"/>
                <a:sym typeface="Calibri"/>
              </a:rPr>
              <a:t>L</a:t>
            </a:r>
            <a:r>
              <a:rPr sz="2300">
                <a:uFill>
                  <a:solidFill/>
                </a:uFill>
                <a:latin typeface="Calibri"/>
                <a:ea typeface="Calibri"/>
                <a:cs typeface="Calibri"/>
                <a:sym typeface="Calibri"/>
              </a:rPr>
              <a:t>ey 17/2021, de 15 de diciembre, el </a:t>
            </a:r>
            <a:r>
              <a:rPr sz="2300" b="1" u="sng">
                <a:uFill>
                  <a:solidFill/>
                </a:uFill>
                <a:latin typeface="Calibri"/>
                <a:ea typeface="Calibri"/>
                <a:cs typeface="Calibri"/>
                <a:sym typeface="Calibri"/>
              </a:rPr>
              <a:t>art. 1362 CC enumera los gastos que han de sufragarse con el patrimonio ganancial en los siguientes términos: “Serán de cargo de la sociedad de gananciales los gastos que se originen por alguna de las siguientes causas: 1.ª El sostenimiento de la familia</a:t>
            </a:r>
            <a:r>
              <a:rPr sz="2300">
                <a:uFill>
                  <a:solidFill/>
                </a:uFill>
                <a:latin typeface="Calibri"/>
                <a:ea typeface="Calibri"/>
                <a:cs typeface="Calibri"/>
                <a:sym typeface="Calibri"/>
              </a:rPr>
              <a:t>, la alimentación y educación de los hijos comunes y las atenciones de previsión acomodadas a los usos y a las circunstancias de la familia.</a:t>
            </a:r>
          </a:p>
        </p:txBody>
      </p:sp>
      <p:sp>
        <p:nvSpPr>
          <p:cNvPr id="158" name="Shape 158"/>
          <p:cNvSpPr>
            <a:spLocks noGrp="1"/>
          </p:cNvSpPr>
          <p:nvPr>
            <p:ph type="body" idx="1"/>
          </p:nvPr>
        </p:nvSpPr>
        <p:spPr>
          <a:prstGeom prst="rect">
            <a:avLst/>
          </a:prstGeom>
        </p:spPr>
        <p:txBody>
          <a:bodyPr/>
          <a:lstStyle/>
          <a:p>
            <a:pPr marL="0" lvl="0" indent="0" algn="just" defTabSz="301218">
              <a:lnSpc>
                <a:spcPct val="107916"/>
              </a:lnSpc>
              <a:spcBef>
                <a:spcPts val="500"/>
              </a:spcBef>
              <a:buClrTx/>
              <a:buSzTx/>
              <a:buFontTx/>
              <a:buNone/>
              <a:defRPr sz="1800">
                <a:solidFill>
                  <a:srgbClr val="000000"/>
                </a:solidFill>
              </a:defRPr>
            </a:pPr>
            <a:r>
              <a:rPr sz="2010">
                <a:uFill>
                  <a:solidFill/>
                </a:uFill>
              </a:rPr>
              <a:t>La Ley 17/2021, de 15 de diciembre, la voluntad del legislador es la de </a:t>
            </a:r>
            <a:r>
              <a:rPr sz="2010" b="1" u="sng">
                <a:uFill>
                  <a:solidFill/>
                </a:uFill>
              </a:rPr>
              <a:t>sentar y consolidar unas bases y unos principios en virtud de los cuales los animales de compañía forman parte de la familia, son un miembro más de la misma, ya sea durante la existencia del matrimonio como en su extinción.</a:t>
            </a:r>
          </a:p>
          <a:p>
            <a:pPr marL="0" lvl="0" indent="0" algn="just" defTabSz="301218">
              <a:lnSpc>
                <a:spcPct val="107916"/>
              </a:lnSpc>
              <a:spcBef>
                <a:spcPts val="500"/>
              </a:spcBef>
              <a:buClrTx/>
              <a:buSzTx/>
              <a:buFontTx/>
              <a:buNone/>
              <a:defRPr sz="1800">
                <a:solidFill>
                  <a:srgbClr val="000000"/>
                </a:solidFill>
              </a:defRPr>
            </a:pPr>
            <a:endParaRPr sz="2010" b="1" u="sng">
              <a:uFill>
                <a:solidFill/>
              </a:uFill>
            </a:endParaRPr>
          </a:p>
          <a:p>
            <a:pPr marL="0" lvl="0" indent="0" algn="just" defTabSz="301218">
              <a:lnSpc>
                <a:spcPct val="107916"/>
              </a:lnSpc>
              <a:spcBef>
                <a:spcPts val="500"/>
              </a:spcBef>
              <a:buClrTx/>
              <a:buSzTx/>
              <a:buFontTx/>
              <a:buNone/>
              <a:defRPr sz="1800">
                <a:solidFill>
                  <a:srgbClr val="000000"/>
                </a:solidFill>
              </a:defRPr>
            </a:pPr>
            <a:r>
              <a:rPr sz="2010">
                <a:uFill>
                  <a:solidFill/>
                </a:uFill>
              </a:rPr>
              <a:t>el art. </a:t>
            </a:r>
            <a:r>
              <a:rPr sz="2010" b="1" u="sng">
                <a:uFill>
                  <a:solidFill/>
                </a:uFill>
              </a:rPr>
              <a:t>90.1.b) bis CC, en donde se regula el contenido mínimo que ha de tener todo convenio regulador, que manifiesta que dicho convenio deberá contener el destino de los animales de compañía, el reparto de los tiempos de convivencia y cuidado, así como las cargas asociadas </a:t>
            </a:r>
            <a:r>
              <a:rPr sz="2010">
                <a:uFill>
                  <a:solidFill/>
                </a:uFill>
              </a:rPr>
              <a:t>al cuidado del animal. </a:t>
            </a:r>
          </a:p>
          <a:p>
            <a:pPr marL="0" lvl="0" indent="0" algn="just" defTabSz="301218">
              <a:lnSpc>
                <a:spcPct val="107916"/>
              </a:lnSpc>
              <a:spcBef>
                <a:spcPts val="500"/>
              </a:spcBef>
              <a:buClrTx/>
              <a:buSzTx/>
              <a:buFontTx/>
              <a:buNone/>
              <a:defRPr sz="1800">
                <a:solidFill>
                  <a:srgbClr val="000000"/>
                </a:solidFill>
              </a:defRPr>
            </a:pPr>
            <a:endParaRPr sz="2010">
              <a:uFill>
                <a:solidFill/>
              </a:uFill>
            </a:endParaRPr>
          </a:p>
          <a:p>
            <a:pPr marL="0" lvl="0" indent="0" algn="just" defTabSz="301218">
              <a:lnSpc>
                <a:spcPct val="107916"/>
              </a:lnSpc>
              <a:spcBef>
                <a:spcPts val="500"/>
              </a:spcBef>
              <a:buClrTx/>
              <a:buSzTx/>
              <a:buFontTx/>
              <a:buNone/>
              <a:defRPr sz="1800">
                <a:solidFill>
                  <a:srgbClr val="000000"/>
                </a:solidFill>
              </a:defRPr>
            </a:pPr>
            <a:r>
              <a:rPr sz="2010">
                <a:uFill>
                  <a:solidFill/>
                </a:uFill>
              </a:rPr>
              <a:t>En la misma línea se encuentra el art. </a:t>
            </a:r>
            <a:r>
              <a:rPr sz="2010" b="1" u="sng">
                <a:uFill>
                  <a:solidFill/>
                </a:uFill>
              </a:rPr>
              <a:t>94 bis CC, que preceptúa que será la autoridad judicial quien confiará para su cuidado a los animales de compañía a uno o ambos cónyuges, y determinará la forma en la que el cónyuge al que no se le hayan confiado podrá tenerlos en su compañía, así c</a:t>
            </a:r>
            <a:r>
              <a:rPr sz="2010">
                <a:uFill>
                  <a:solidFill/>
                </a:uFill>
              </a:rPr>
              <a:t>omo el reparto de las cargas asociadas al cuidado del animal. </a:t>
            </a:r>
          </a:p>
          <a:p>
            <a:pPr marL="0" lvl="0" indent="0" algn="just" defTabSz="301218">
              <a:lnSpc>
                <a:spcPct val="107916"/>
              </a:lnSpc>
              <a:spcBef>
                <a:spcPts val="500"/>
              </a:spcBef>
              <a:buClrTx/>
              <a:buSzTx/>
              <a:buFontTx/>
              <a:buNone/>
              <a:defRPr sz="1800">
                <a:solidFill>
                  <a:srgbClr val="000000"/>
                </a:solidFill>
              </a:defRPr>
            </a:pPr>
            <a:endParaRPr sz="2010">
              <a:uFill>
                <a:solidFill/>
              </a:uFill>
            </a:endParaRPr>
          </a:p>
          <a:p>
            <a:pPr marL="0" lvl="0" indent="0" algn="just" defTabSz="301218">
              <a:lnSpc>
                <a:spcPct val="107916"/>
              </a:lnSpc>
              <a:spcBef>
                <a:spcPts val="500"/>
              </a:spcBef>
              <a:buClrTx/>
              <a:buSzTx/>
              <a:buFontTx/>
              <a:buNone/>
              <a:defRPr sz="1800">
                <a:solidFill>
                  <a:srgbClr val="000000"/>
                </a:solidFill>
              </a:defRPr>
            </a:pPr>
            <a:r>
              <a:rPr sz="2010" b="1" u="sng">
                <a:uFill>
                  <a:solidFill/>
                </a:uFill>
              </a:rPr>
              <a:t>deberían ser considerados cargas durante el matrimonio, dado que, de manera expresa, en las crisis matrimoniales se reconoce la importancia que estos tienen en el seno de la familia, al imponer a los cónyuges la obligación de llevar a cabo un régimen de guarda y custodia, con derechos de comunicación y visita asociados para el cónyuge no custodio, así como el reparto de las cargas vinculadas al cuidado del animal (gastos veterinarios, entre otros).</a:t>
            </a:r>
            <a:r>
              <a:rPr sz="2010">
                <a:uFill>
                  <a:solidFill/>
                </a:uFill>
              </a:rPr>
              <a:t> </a:t>
            </a:r>
          </a:p>
          <a:p>
            <a:pPr marL="0" lvl="0" indent="0" algn="just" defTabSz="301218">
              <a:lnSpc>
                <a:spcPct val="107916"/>
              </a:lnSpc>
              <a:spcBef>
                <a:spcPts val="500"/>
              </a:spcBef>
              <a:buClrTx/>
              <a:buSzTx/>
              <a:buFontTx/>
              <a:buNone/>
              <a:defRPr sz="1800">
                <a:solidFill>
                  <a:srgbClr val="000000"/>
                </a:solidFill>
              </a:defRPr>
            </a:pPr>
            <a:r>
              <a:rPr sz="2010">
                <a:uFill>
                  <a:solidFill/>
                </a:uFill>
              </a:rPr>
              <a:t>La Ley 17/2021, de 15 de diciembre, no convierte a los animales en sujetos de derechos; al contrario, estos siguen ostentando la categoría de objeto de derecho, si bien se les reconoce su cualidad de seres sensibles. Ello los convierte en un bien singular, pues, aunque el objetivo a medio-largo plazo del legislador es que los animales dispongan de su propio régimen jurídico, diferente del de las personas y del de las cosas</a:t>
            </a:r>
          </a:p>
          <a:p>
            <a:pPr marL="0" lvl="0" indent="0" algn="just" defTabSz="301218">
              <a:lnSpc>
                <a:spcPct val="107916"/>
              </a:lnSpc>
              <a:spcBef>
                <a:spcPts val="500"/>
              </a:spcBef>
              <a:buClrTx/>
              <a:buSzTx/>
              <a:buFontTx/>
              <a:buNone/>
              <a:defRPr sz="1800">
                <a:solidFill>
                  <a:srgbClr val="000000"/>
                </a:solidFill>
              </a:defRPr>
            </a:pPr>
            <a:endParaRPr sz="938">
              <a:uFill>
                <a:solidFill/>
              </a:uFill>
            </a:endParaRPr>
          </a:p>
          <a:p>
            <a:pPr marL="0" lvl="0" indent="0" algn="just" defTabSz="301218">
              <a:lnSpc>
                <a:spcPct val="107916"/>
              </a:lnSpc>
              <a:spcBef>
                <a:spcPts val="500"/>
              </a:spcBef>
              <a:buClrTx/>
              <a:buSzTx/>
              <a:buFontTx/>
              <a:buNone/>
              <a:defRPr sz="1800">
                <a:solidFill>
                  <a:srgbClr val="000000"/>
                </a:solidFill>
              </a:defRPr>
            </a:pPr>
            <a:endParaRPr sz="938">
              <a:uFill>
                <a:solidFill/>
              </a:uFill>
            </a:endParaRPr>
          </a:p>
        </p:txBody>
      </p:sp>
      <p:sp>
        <p:nvSpPr>
          <p:cNvPr id="159" name="Shape 15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500">
                <a:solidFill>
                  <a:srgbClr val="FFFFFF"/>
                </a:solidFill>
              </a:rPr>
              <a:t>19</a:t>
            </a:fld>
            <a:endParaRPr sz="1500">
              <a:solidFill>
                <a:srgbClr val="FFFFFF"/>
              </a:solidFill>
            </a:endParaRPr>
          </a:p>
        </p:txBody>
      </p:sp>
      <p:sp>
        <p:nvSpPr>
          <p:cNvPr id="160" name="Shape 160"/>
          <p:cNvSpPr/>
          <p:nvPr/>
        </p:nvSpPr>
        <p:spPr>
          <a:xfrm>
            <a:off x="1918061" y="402590"/>
            <a:ext cx="14119571" cy="87958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just" defTabSz="449580">
              <a:lnSpc>
                <a:spcPct val="107916"/>
              </a:lnSpc>
              <a:spcBef>
                <a:spcPts val="800"/>
              </a:spcBef>
              <a:defRPr sz="2200">
                <a:uFill>
                  <a:solidFill/>
                </a:uFill>
              </a:defRPr>
            </a:lvl1pPr>
          </a:lstStyle>
          <a:p>
            <a:pPr lvl="0">
              <a:defRPr sz="1800">
                <a:uFillTx/>
              </a:defRPr>
            </a:pPr>
            <a:r>
              <a:rPr sz="2200">
                <a:uFill>
                  <a:solidFill/>
                </a:uFill>
              </a:rPr>
              <a:t>OLVIDOS DE LA LEY 17/2021, DE 15 DE DICIEMBRE: ¿SON LOS ANIMALES DE COMPAÑÍA CARGAS DEL MATRIMONIO?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p:nvPr/>
        </p:nvSpPr>
        <p:spPr>
          <a:xfrm>
            <a:off x="0" y="1028700"/>
            <a:ext cx="18288000" cy="10053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lnSpc>
                <a:spcPts val="8400"/>
              </a:lnSpc>
              <a:defRPr sz="5200">
                <a:solidFill>
                  <a:srgbClr val="0B4057"/>
                </a:solidFill>
                <a:latin typeface="Open Sans 2 Bold"/>
                <a:ea typeface="Open Sans 2 Bold"/>
                <a:cs typeface="Open Sans 2 Bold"/>
                <a:sym typeface="Open Sans 2 Bold"/>
              </a:defRPr>
            </a:lvl1pPr>
          </a:lstStyle>
          <a:p>
            <a:pPr lvl="0">
              <a:defRPr sz="1800">
                <a:solidFill>
                  <a:srgbClr val="000000"/>
                </a:solidFill>
              </a:defRPr>
            </a:pPr>
            <a:r>
              <a:rPr sz="5200">
                <a:solidFill>
                  <a:srgbClr val="0B4057"/>
                </a:solidFill>
              </a:rPr>
              <a:t>¿Cuál es el tratamiento jurídico de las mascotas?</a:t>
            </a:r>
          </a:p>
        </p:txBody>
      </p:sp>
      <p:sp>
        <p:nvSpPr>
          <p:cNvPr id="79" name="Shape 79"/>
          <p:cNvSpPr/>
          <p:nvPr/>
        </p:nvSpPr>
        <p:spPr>
          <a:xfrm>
            <a:off x="1600200" y="2332566"/>
            <a:ext cx="9525000" cy="777493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just" defTabSz="914400">
              <a:lnSpc>
                <a:spcPts val="4700"/>
              </a:lnSpc>
            </a:pPr>
            <a:r>
              <a:rPr sz="3300" dirty="0">
                <a:solidFill>
                  <a:srgbClr val="0B4057"/>
                </a:solidFill>
                <a:latin typeface="Open Sans 2"/>
                <a:ea typeface="Open Sans 2"/>
                <a:cs typeface="Open Sans 2"/>
                <a:sym typeface="Open Sans 2"/>
              </a:rPr>
              <a:t>Antes de la Ley 17/2021</a:t>
            </a:r>
          </a:p>
          <a:p>
            <a:pPr marL="381000" lvl="0" indent="-381000" algn="just" defTabSz="914400">
              <a:lnSpc>
                <a:spcPts val="4700"/>
              </a:lnSpc>
              <a:buClr>
                <a:srgbClr val="0B4057"/>
              </a:buClr>
              <a:buSzPct val="100000"/>
              <a:buFont typeface="Wingdings"/>
              <a:buChar char="▪"/>
            </a:pPr>
            <a:r>
              <a:rPr sz="2000" dirty="0">
                <a:solidFill>
                  <a:srgbClr val="0B4057"/>
                </a:solidFill>
                <a:latin typeface="Open Sans 2"/>
                <a:ea typeface="Open Sans 2"/>
                <a:cs typeface="Open Sans 2"/>
                <a:sym typeface="Open Sans 2"/>
              </a:rPr>
              <a:t>Las </a:t>
            </a:r>
            <a:r>
              <a:rPr sz="2000" dirty="0" err="1">
                <a:solidFill>
                  <a:srgbClr val="0B4057"/>
                </a:solidFill>
                <a:latin typeface="Open Sans 2"/>
                <a:ea typeface="Open Sans 2"/>
                <a:cs typeface="Open Sans 2"/>
                <a:sym typeface="Open Sans 2"/>
              </a:rPr>
              <a:t>mascotas</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tenían</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consideración</a:t>
            </a:r>
            <a:r>
              <a:rPr sz="2000" dirty="0">
                <a:solidFill>
                  <a:srgbClr val="0B4057"/>
                </a:solidFill>
                <a:latin typeface="Open Sans 2"/>
                <a:ea typeface="Open Sans 2"/>
                <a:cs typeface="Open Sans 2"/>
                <a:sym typeface="Open Sans 2"/>
              </a:rPr>
              <a:t> de </a:t>
            </a:r>
            <a:r>
              <a:rPr sz="2000" dirty="0" err="1">
                <a:solidFill>
                  <a:srgbClr val="0B4057"/>
                </a:solidFill>
                <a:latin typeface="Open Sans 2"/>
                <a:ea typeface="Open Sans 2"/>
                <a:cs typeface="Open Sans 2"/>
                <a:sym typeface="Open Sans 2"/>
              </a:rPr>
              <a:t>cosas</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bienes</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muebles</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semimovientes</a:t>
            </a:r>
            <a:r>
              <a:rPr sz="2000" dirty="0">
                <a:solidFill>
                  <a:srgbClr val="0B4057"/>
                </a:solidFill>
                <a:latin typeface="Open Sans 2"/>
                <a:ea typeface="Open Sans 2"/>
                <a:cs typeface="Open Sans 2"/>
                <a:sym typeface="Open Sans 2"/>
              </a:rPr>
              <a:t>. Se </a:t>
            </a:r>
            <a:r>
              <a:rPr sz="2000" dirty="0" err="1">
                <a:solidFill>
                  <a:srgbClr val="0B4057"/>
                </a:solidFill>
                <a:latin typeface="Open Sans 2"/>
                <a:ea typeface="Open Sans 2"/>
                <a:cs typeface="Open Sans 2"/>
                <a:sym typeface="Open Sans 2"/>
              </a:rPr>
              <a:t>incluían</a:t>
            </a:r>
            <a:r>
              <a:rPr sz="2000" dirty="0">
                <a:solidFill>
                  <a:srgbClr val="0B4057"/>
                </a:solidFill>
                <a:latin typeface="Open Sans 2"/>
                <a:ea typeface="Open Sans 2"/>
                <a:cs typeface="Open Sans 2"/>
                <a:sym typeface="Open Sans 2"/>
              </a:rPr>
              <a:t> en </a:t>
            </a:r>
            <a:r>
              <a:rPr sz="2000" dirty="0" err="1">
                <a:solidFill>
                  <a:srgbClr val="0B4057"/>
                </a:solidFill>
                <a:latin typeface="Open Sans 2"/>
                <a:ea typeface="Open Sans 2"/>
                <a:cs typeface="Open Sans 2"/>
                <a:sym typeface="Open Sans 2"/>
              </a:rPr>
              <a:t>el</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ajuar</a:t>
            </a:r>
            <a:r>
              <a:rPr sz="2000" dirty="0">
                <a:solidFill>
                  <a:srgbClr val="0B4057"/>
                </a:solidFill>
                <a:latin typeface="Open Sans 2"/>
                <a:ea typeface="Open Sans 2"/>
                <a:cs typeface="Open Sans 2"/>
                <a:sym typeface="Open Sans 2"/>
              </a:rPr>
              <a:t> familiar a la hora de </a:t>
            </a:r>
            <a:r>
              <a:rPr sz="2000" dirty="0" err="1">
                <a:solidFill>
                  <a:srgbClr val="0B4057"/>
                </a:solidFill>
                <a:latin typeface="Open Sans 2"/>
                <a:ea typeface="Open Sans 2"/>
                <a:cs typeface="Open Sans 2"/>
                <a:sym typeface="Open Sans 2"/>
              </a:rPr>
              <a:t>realizar</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el</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inventario</a:t>
            </a:r>
            <a:r>
              <a:rPr sz="2000" dirty="0">
                <a:solidFill>
                  <a:srgbClr val="0B4057"/>
                </a:solidFill>
                <a:latin typeface="Open Sans 2"/>
                <a:ea typeface="Open Sans 2"/>
                <a:cs typeface="Open Sans 2"/>
                <a:sym typeface="Open Sans 2"/>
              </a:rPr>
              <a:t> de la Sociedad de </a:t>
            </a:r>
            <a:r>
              <a:rPr sz="2000" dirty="0" err="1">
                <a:solidFill>
                  <a:srgbClr val="0B4057"/>
                </a:solidFill>
                <a:latin typeface="Open Sans 2"/>
                <a:ea typeface="Open Sans 2"/>
                <a:cs typeface="Open Sans 2"/>
                <a:sym typeface="Open Sans 2"/>
              </a:rPr>
              <a:t>Gananciales</a:t>
            </a:r>
            <a:r>
              <a:rPr sz="2000" dirty="0">
                <a:solidFill>
                  <a:srgbClr val="0B4057"/>
                </a:solidFill>
                <a:latin typeface="Open Sans 2"/>
                <a:ea typeface="Open Sans 2"/>
                <a:cs typeface="Open Sans 2"/>
                <a:sym typeface="Open Sans 2"/>
              </a:rPr>
              <a:t> y en </a:t>
            </a:r>
            <a:r>
              <a:rPr sz="2000" dirty="0" err="1">
                <a:solidFill>
                  <a:srgbClr val="0B4057"/>
                </a:solidFill>
                <a:latin typeface="Open Sans 2"/>
                <a:ea typeface="Open Sans 2"/>
                <a:cs typeface="Open Sans 2"/>
                <a:sym typeface="Open Sans 2"/>
              </a:rPr>
              <a:t>caso</a:t>
            </a:r>
            <a:r>
              <a:rPr sz="2000" dirty="0">
                <a:solidFill>
                  <a:srgbClr val="0B4057"/>
                </a:solidFill>
                <a:latin typeface="Open Sans 2"/>
                <a:ea typeface="Open Sans 2"/>
                <a:cs typeface="Open Sans 2"/>
                <a:sym typeface="Open Sans 2"/>
              </a:rPr>
              <a:t> de </a:t>
            </a:r>
            <a:r>
              <a:rPr sz="2000" dirty="0" err="1">
                <a:solidFill>
                  <a:srgbClr val="0B4057"/>
                </a:solidFill>
                <a:latin typeface="Open Sans 2"/>
                <a:ea typeface="Open Sans 2"/>
                <a:cs typeface="Open Sans 2"/>
                <a:sym typeface="Open Sans 2"/>
              </a:rPr>
              <a:t>separación</a:t>
            </a:r>
            <a:r>
              <a:rPr sz="2000" dirty="0">
                <a:solidFill>
                  <a:srgbClr val="0B4057"/>
                </a:solidFill>
                <a:latin typeface="Open Sans 2"/>
                <a:ea typeface="Open Sans 2"/>
                <a:cs typeface="Open Sans 2"/>
                <a:sym typeface="Open Sans 2"/>
              </a:rPr>
              <a:t> de </a:t>
            </a:r>
            <a:r>
              <a:rPr sz="2000" dirty="0" err="1">
                <a:solidFill>
                  <a:srgbClr val="0B4057"/>
                </a:solidFill>
                <a:latin typeface="Open Sans 2"/>
                <a:ea typeface="Open Sans 2"/>
                <a:cs typeface="Open Sans 2"/>
                <a:sym typeface="Open Sans 2"/>
              </a:rPr>
              <a:t>bienes</a:t>
            </a:r>
            <a:r>
              <a:rPr sz="2000" dirty="0">
                <a:solidFill>
                  <a:srgbClr val="0B4057"/>
                </a:solidFill>
                <a:latin typeface="Open Sans 2"/>
                <a:ea typeface="Open Sans 2"/>
                <a:cs typeface="Open Sans 2"/>
                <a:sym typeface="Open Sans 2"/>
              </a:rPr>
              <a:t> hay </a:t>
            </a:r>
            <a:r>
              <a:rPr sz="2000" dirty="0" err="1">
                <a:solidFill>
                  <a:srgbClr val="0B4057"/>
                </a:solidFill>
                <a:latin typeface="Open Sans 2"/>
                <a:ea typeface="Open Sans 2"/>
                <a:cs typeface="Open Sans 2"/>
                <a:sym typeface="Open Sans 2"/>
              </a:rPr>
              <a:t>procesos</a:t>
            </a:r>
            <a:r>
              <a:rPr sz="2000" dirty="0">
                <a:solidFill>
                  <a:srgbClr val="0B4057"/>
                </a:solidFill>
                <a:latin typeface="Open Sans 2"/>
                <a:ea typeface="Open Sans 2"/>
                <a:cs typeface="Open Sans 2"/>
                <a:sym typeface="Open Sans 2"/>
              </a:rPr>
              <a:t> en los </a:t>
            </a:r>
            <a:r>
              <a:rPr sz="2000" dirty="0" err="1">
                <a:solidFill>
                  <a:srgbClr val="0B4057"/>
                </a:solidFill>
                <a:latin typeface="Open Sans 2"/>
                <a:ea typeface="Open Sans 2"/>
                <a:cs typeface="Open Sans 2"/>
                <a:sym typeface="Open Sans 2"/>
              </a:rPr>
              <a:t>que</a:t>
            </a:r>
            <a:r>
              <a:rPr sz="2000" dirty="0">
                <a:solidFill>
                  <a:srgbClr val="0B4057"/>
                </a:solidFill>
                <a:latin typeface="Open Sans 2"/>
                <a:ea typeface="Open Sans 2"/>
                <a:cs typeface="Open Sans 2"/>
                <a:sym typeface="Open Sans 2"/>
              </a:rPr>
              <a:t> se </a:t>
            </a:r>
            <a:r>
              <a:rPr sz="2000" dirty="0" err="1">
                <a:solidFill>
                  <a:srgbClr val="0B4057"/>
                </a:solidFill>
                <a:latin typeface="Open Sans 2"/>
                <a:ea typeface="Open Sans 2"/>
                <a:cs typeface="Open Sans 2"/>
                <a:sym typeface="Open Sans 2"/>
              </a:rPr>
              <a:t>había</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solicitado</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subasta</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como</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parte</a:t>
            </a:r>
            <a:r>
              <a:rPr sz="2000" dirty="0">
                <a:solidFill>
                  <a:srgbClr val="0B4057"/>
                </a:solidFill>
                <a:latin typeface="Open Sans 2"/>
                <a:ea typeface="Open Sans 2"/>
                <a:cs typeface="Open Sans 2"/>
                <a:sym typeface="Open Sans 2"/>
              </a:rPr>
              <a:t> del </a:t>
            </a:r>
            <a:r>
              <a:rPr sz="2000" dirty="0" err="1">
                <a:solidFill>
                  <a:srgbClr val="0B4057"/>
                </a:solidFill>
                <a:latin typeface="Open Sans 2"/>
                <a:ea typeface="Open Sans 2"/>
                <a:cs typeface="Open Sans 2"/>
                <a:sym typeface="Open Sans 2"/>
              </a:rPr>
              <a:t>ajuar</a:t>
            </a:r>
            <a:r>
              <a:rPr sz="2000" dirty="0">
                <a:solidFill>
                  <a:srgbClr val="0B4057"/>
                </a:solidFill>
                <a:latin typeface="Open Sans 2"/>
                <a:ea typeface="Open Sans 2"/>
                <a:cs typeface="Open Sans 2"/>
                <a:sym typeface="Open Sans 2"/>
              </a:rPr>
              <a:t> familiar .</a:t>
            </a:r>
          </a:p>
          <a:p>
            <a:pPr marL="342900" lvl="0" indent="-342900" algn="just" defTabSz="914400">
              <a:lnSpc>
                <a:spcPts val="4700"/>
              </a:lnSpc>
              <a:buClr>
                <a:srgbClr val="0B4057"/>
              </a:buClr>
              <a:buSzPct val="100000"/>
              <a:buFont typeface="Wingdings"/>
              <a:buChar char="▪"/>
            </a:pPr>
            <a:endParaRPr sz="2000" dirty="0">
              <a:solidFill>
                <a:srgbClr val="0B4057"/>
              </a:solidFill>
              <a:latin typeface="Open Sans 2"/>
              <a:ea typeface="Open Sans 2"/>
              <a:cs typeface="Open Sans 2"/>
              <a:sym typeface="Open Sans 2"/>
            </a:endParaRPr>
          </a:p>
          <a:p>
            <a:pPr lvl="0"/>
            <a:r>
              <a:rPr sz="2000" dirty="0">
                <a:solidFill>
                  <a:srgbClr val="0B4057"/>
                </a:solidFill>
                <a:latin typeface="Open Sans 2"/>
                <a:ea typeface="Open Sans 2"/>
                <a:cs typeface="Open Sans 2"/>
                <a:sym typeface="Open Sans 2"/>
              </a:rPr>
              <a:t>LA PRIMERA MENCIÓN QUE SE PUEDE ACREDITAR SOBRE ANIMALES COMO SERES SINTIENTES O </a:t>
            </a:r>
            <a:r>
              <a:rPr sz="2000" dirty="0" err="1">
                <a:solidFill>
                  <a:srgbClr val="0B4057"/>
                </a:solidFill>
                <a:latin typeface="Open Sans 2"/>
                <a:ea typeface="Open Sans 2"/>
                <a:cs typeface="Open Sans 2"/>
                <a:sym typeface="Open Sans 2"/>
              </a:rPr>
              <a:t>más</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menos</a:t>
            </a:r>
            <a:r>
              <a:rPr sz="2000" dirty="0">
                <a:solidFill>
                  <a:srgbClr val="0B4057"/>
                </a:solidFill>
                <a:latin typeface="Open Sans 2"/>
                <a:ea typeface="Open Sans 2"/>
                <a:cs typeface="Open Sans 2"/>
                <a:sym typeface="Open Sans 2"/>
              </a:rPr>
              <a:t> la </a:t>
            </a:r>
            <a:r>
              <a:rPr sz="2000" dirty="0" err="1">
                <a:solidFill>
                  <a:srgbClr val="0B4057"/>
                </a:solidFill>
                <a:latin typeface="Open Sans 2"/>
                <a:ea typeface="Open Sans 2"/>
                <a:cs typeface="Open Sans 2"/>
                <a:sym typeface="Open Sans 2"/>
              </a:rPr>
              <a:t>terminología</a:t>
            </a:r>
            <a:r>
              <a:rPr sz="2000" dirty="0">
                <a:solidFill>
                  <a:srgbClr val="0B4057"/>
                </a:solidFill>
                <a:latin typeface="Open Sans 2"/>
                <a:ea typeface="Open Sans 2"/>
                <a:cs typeface="Open Sans 2"/>
                <a:sym typeface="Open Sans 2"/>
              </a:rPr>
              <a:t> a la </a:t>
            </a:r>
            <a:r>
              <a:rPr sz="2000" dirty="0" err="1">
                <a:solidFill>
                  <a:srgbClr val="0B4057"/>
                </a:solidFill>
                <a:latin typeface="Open Sans 2"/>
                <a:ea typeface="Open Sans 2"/>
                <a:cs typeface="Open Sans 2"/>
                <a:sym typeface="Open Sans 2"/>
              </a:rPr>
              <a:t>que</a:t>
            </a:r>
            <a:r>
              <a:rPr sz="2000" dirty="0">
                <a:solidFill>
                  <a:srgbClr val="0B4057"/>
                </a:solidFill>
                <a:latin typeface="Open Sans 2"/>
                <a:ea typeface="Open Sans 2"/>
                <a:cs typeface="Open Sans 2"/>
                <a:sym typeface="Open Sans 2"/>
              </a:rPr>
              <a:t> se </a:t>
            </a:r>
            <a:r>
              <a:rPr sz="2000" dirty="0" err="1">
                <a:solidFill>
                  <a:srgbClr val="0B4057"/>
                </a:solidFill>
                <a:latin typeface="Open Sans 2"/>
                <a:ea typeface="Open Sans 2"/>
                <a:cs typeface="Open Sans 2"/>
                <a:sym typeface="Open Sans 2"/>
              </a:rPr>
              <a:t>llega</a:t>
            </a:r>
            <a:r>
              <a:rPr sz="2000" dirty="0">
                <a:solidFill>
                  <a:srgbClr val="0B4057"/>
                </a:solidFill>
                <a:latin typeface="Open Sans 2"/>
                <a:ea typeface="Open Sans 2"/>
                <a:cs typeface="Open Sans 2"/>
                <a:sym typeface="Open Sans 2"/>
              </a:rPr>
              <a:t> con la Ley 7/2023 es la de</a:t>
            </a:r>
          </a:p>
          <a:p>
            <a:pPr lvl="0"/>
            <a:endParaRPr sz="2000" dirty="0">
              <a:solidFill>
                <a:srgbClr val="0B4057"/>
              </a:solidFill>
              <a:latin typeface="Open Sans 2"/>
              <a:ea typeface="Open Sans 2"/>
              <a:cs typeface="Open Sans 2"/>
              <a:sym typeface="Open Sans 2"/>
            </a:endParaRPr>
          </a:p>
          <a:p>
            <a:pPr lvl="0"/>
            <a:r>
              <a:rPr sz="2000" dirty="0">
                <a:solidFill>
                  <a:srgbClr val="0B4057"/>
                </a:solidFill>
                <a:latin typeface="Open Sans 2"/>
                <a:ea typeface="Open Sans 2"/>
                <a:cs typeface="Open Sans 2"/>
                <a:sym typeface="Open Sans 2"/>
              </a:rPr>
              <a:t>1729.- PADRE FEIJO.- PROFESOR DE TEOLOGÍA QUE cito “ RACIONALIDAD DE LOS SERES BRUTOS” </a:t>
            </a:r>
            <a:r>
              <a:rPr sz="2000" dirty="0" err="1">
                <a:solidFill>
                  <a:srgbClr val="0B4057"/>
                </a:solidFill>
                <a:latin typeface="Open Sans 2"/>
                <a:ea typeface="Open Sans 2"/>
                <a:cs typeface="Open Sans 2"/>
                <a:sym typeface="Open Sans 2"/>
              </a:rPr>
              <a:t>que</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chocaba</a:t>
            </a:r>
            <a:r>
              <a:rPr sz="2000" dirty="0">
                <a:solidFill>
                  <a:srgbClr val="0B4057"/>
                </a:solidFill>
                <a:latin typeface="Open Sans 2"/>
                <a:ea typeface="Open Sans 2"/>
                <a:cs typeface="Open Sans 2"/>
                <a:sym typeface="Open Sans 2"/>
              </a:rPr>
              <a:t> con la </a:t>
            </a:r>
            <a:r>
              <a:rPr sz="2000" dirty="0" err="1">
                <a:solidFill>
                  <a:srgbClr val="0B4057"/>
                </a:solidFill>
                <a:latin typeface="Open Sans 2"/>
                <a:ea typeface="Open Sans 2"/>
                <a:cs typeface="Open Sans 2"/>
                <a:sym typeface="Open Sans 2"/>
              </a:rPr>
              <a:t>tesis</a:t>
            </a:r>
            <a:r>
              <a:rPr sz="2000" dirty="0">
                <a:solidFill>
                  <a:srgbClr val="0B4057"/>
                </a:solidFill>
                <a:latin typeface="Open Sans 2"/>
                <a:ea typeface="Open Sans 2"/>
                <a:cs typeface="Open Sans 2"/>
                <a:sym typeface="Open Sans 2"/>
              </a:rPr>
              <a:t> de </a:t>
            </a:r>
            <a:r>
              <a:rPr sz="2000" dirty="0" err="1">
                <a:solidFill>
                  <a:srgbClr val="0B4057"/>
                </a:solidFill>
                <a:latin typeface="Open Sans 2"/>
                <a:ea typeface="Open Sans 2"/>
                <a:cs typeface="Open Sans 2"/>
                <a:sym typeface="Open Sans 2"/>
              </a:rPr>
              <a:t>que</a:t>
            </a:r>
            <a:r>
              <a:rPr sz="2000" dirty="0">
                <a:solidFill>
                  <a:srgbClr val="0B4057"/>
                </a:solidFill>
                <a:latin typeface="Open Sans 2"/>
                <a:ea typeface="Open Sans 2"/>
                <a:cs typeface="Open Sans 2"/>
                <a:sym typeface="Open Sans 2"/>
              </a:rPr>
              <a:t> los </a:t>
            </a:r>
            <a:r>
              <a:rPr sz="2000" dirty="0" err="1">
                <a:solidFill>
                  <a:srgbClr val="0B4057"/>
                </a:solidFill>
                <a:latin typeface="Open Sans 2"/>
                <a:ea typeface="Open Sans 2"/>
                <a:cs typeface="Open Sans 2"/>
                <a:sym typeface="Open Sans 2"/>
              </a:rPr>
              <a:t>animales</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eran</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meras</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máquinas</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biológicas</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que</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carecían</a:t>
            </a:r>
            <a:r>
              <a:rPr sz="2000" dirty="0">
                <a:solidFill>
                  <a:srgbClr val="0B4057"/>
                </a:solidFill>
                <a:latin typeface="Open Sans 2"/>
                <a:ea typeface="Open Sans 2"/>
                <a:cs typeface="Open Sans 2"/>
                <a:sym typeface="Open Sans 2"/>
              </a:rPr>
              <a:t> de </a:t>
            </a:r>
            <a:r>
              <a:rPr sz="2000" dirty="0" err="1">
                <a:solidFill>
                  <a:srgbClr val="0B4057"/>
                </a:solidFill>
                <a:latin typeface="Open Sans 2"/>
                <a:ea typeface="Open Sans 2"/>
                <a:cs typeface="Open Sans 2"/>
                <a:sym typeface="Open Sans 2"/>
              </a:rPr>
              <a:t>sensibilidad</a:t>
            </a:r>
            <a:endParaRPr sz="2000" dirty="0">
              <a:solidFill>
                <a:srgbClr val="0B4057"/>
              </a:solidFill>
              <a:latin typeface="Open Sans 2"/>
              <a:ea typeface="Open Sans 2"/>
              <a:cs typeface="Open Sans 2"/>
              <a:sym typeface="Open Sans 2"/>
            </a:endParaRPr>
          </a:p>
          <a:p>
            <a:pPr lvl="0"/>
            <a:endParaRPr sz="2000" dirty="0">
              <a:solidFill>
                <a:srgbClr val="0B4057"/>
              </a:solidFill>
              <a:latin typeface="Open Sans 2"/>
              <a:ea typeface="Open Sans 2"/>
              <a:cs typeface="Open Sans 2"/>
              <a:sym typeface="Open Sans 2"/>
            </a:endParaRPr>
          </a:p>
          <a:p>
            <a:pPr lvl="0"/>
            <a:r>
              <a:rPr sz="2000" dirty="0">
                <a:solidFill>
                  <a:srgbClr val="0B4057"/>
                </a:solidFill>
                <a:latin typeface="Open Sans 2"/>
                <a:ea typeface="Open Sans 2"/>
                <a:cs typeface="Open Sans 2"/>
                <a:sym typeface="Open Sans 2"/>
              </a:rPr>
              <a:t>1831.- se </a:t>
            </a:r>
            <a:r>
              <a:rPr sz="2000" dirty="0" err="1">
                <a:solidFill>
                  <a:srgbClr val="0B4057"/>
                </a:solidFill>
                <a:latin typeface="Open Sans 2"/>
                <a:ea typeface="Open Sans 2"/>
                <a:cs typeface="Open Sans 2"/>
                <a:sym typeface="Open Sans 2"/>
              </a:rPr>
              <a:t>avanza</a:t>
            </a:r>
            <a:r>
              <a:rPr sz="2000" dirty="0">
                <a:solidFill>
                  <a:srgbClr val="0B4057"/>
                </a:solidFill>
                <a:latin typeface="Open Sans 2"/>
                <a:ea typeface="Open Sans 2"/>
                <a:cs typeface="Open Sans 2"/>
                <a:sym typeface="Open Sans 2"/>
              </a:rPr>
              <a:t> con </a:t>
            </a:r>
            <a:r>
              <a:rPr sz="2000" dirty="0" err="1">
                <a:solidFill>
                  <a:srgbClr val="0B4057"/>
                </a:solidFill>
                <a:latin typeface="Open Sans 2"/>
                <a:ea typeface="Open Sans 2"/>
                <a:cs typeface="Open Sans 2"/>
                <a:sym typeface="Open Sans 2"/>
              </a:rPr>
              <a:t>el</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ilustrado</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seglar</a:t>
            </a:r>
            <a:r>
              <a:rPr sz="2000" dirty="0">
                <a:solidFill>
                  <a:srgbClr val="0B4057"/>
                </a:solidFill>
                <a:latin typeface="Open Sans 2"/>
                <a:ea typeface="Open Sans 2"/>
                <a:cs typeface="Open Sans 2"/>
                <a:sym typeface="Open Sans 2"/>
              </a:rPr>
              <a:t> JOVELLANOS .- </a:t>
            </a:r>
            <a:r>
              <a:rPr sz="2000" dirty="0" err="1">
                <a:solidFill>
                  <a:srgbClr val="0B4057"/>
                </a:solidFill>
                <a:latin typeface="Open Sans 2"/>
                <a:ea typeface="Open Sans 2"/>
                <a:cs typeface="Open Sans 2"/>
                <a:sym typeface="Open Sans 2"/>
              </a:rPr>
              <a:t>deja</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clara</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su</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postura</a:t>
            </a:r>
            <a:r>
              <a:rPr sz="2000" dirty="0">
                <a:solidFill>
                  <a:srgbClr val="0B4057"/>
                </a:solidFill>
                <a:latin typeface="Open Sans 2"/>
                <a:ea typeface="Open Sans 2"/>
                <a:cs typeface="Open Sans 2"/>
                <a:sym typeface="Open Sans 2"/>
              </a:rPr>
              <a:t> en </a:t>
            </a:r>
            <a:r>
              <a:rPr sz="2000" dirty="0" err="1">
                <a:solidFill>
                  <a:srgbClr val="0B4057"/>
                </a:solidFill>
                <a:latin typeface="Open Sans 2"/>
                <a:ea typeface="Open Sans 2"/>
                <a:cs typeface="Open Sans 2"/>
                <a:sym typeface="Open Sans 2"/>
              </a:rPr>
              <a:t>relación</a:t>
            </a:r>
            <a:r>
              <a:rPr sz="2000" dirty="0">
                <a:solidFill>
                  <a:srgbClr val="0B4057"/>
                </a:solidFill>
                <a:latin typeface="Open Sans 2"/>
                <a:ea typeface="Open Sans 2"/>
                <a:cs typeface="Open Sans 2"/>
                <a:sym typeface="Open Sans 2"/>
              </a:rPr>
              <a:t> con los </a:t>
            </a:r>
            <a:r>
              <a:rPr sz="2000" dirty="0" err="1">
                <a:solidFill>
                  <a:srgbClr val="0B4057"/>
                </a:solidFill>
                <a:latin typeface="Open Sans 2"/>
                <a:ea typeface="Open Sans 2"/>
                <a:cs typeface="Open Sans 2"/>
                <a:sym typeface="Open Sans 2"/>
              </a:rPr>
              <a:t>espectáculos</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taurinos</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destacando</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que</a:t>
            </a:r>
            <a:r>
              <a:rPr sz="2000" dirty="0">
                <a:solidFill>
                  <a:srgbClr val="0B4057"/>
                </a:solidFill>
                <a:latin typeface="Open Sans 2"/>
                <a:ea typeface="Open Sans 2"/>
                <a:cs typeface="Open Sans 2"/>
                <a:sym typeface="Open Sans 2"/>
              </a:rPr>
              <a:t> </a:t>
            </a:r>
            <a:r>
              <a:rPr sz="2000" dirty="0" err="1">
                <a:solidFill>
                  <a:srgbClr val="0B4057"/>
                </a:solidFill>
                <a:latin typeface="Open Sans 2"/>
                <a:ea typeface="Open Sans 2"/>
                <a:cs typeface="Open Sans 2"/>
                <a:sym typeface="Open Sans 2"/>
              </a:rPr>
              <a:t>constituye</a:t>
            </a:r>
            <a:r>
              <a:rPr sz="2000" dirty="0">
                <a:solidFill>
                  <a:srgbClr val="0B4057"/>
                </a:solidFill>
                <a:latin typeface="Open Sans 2"/>
                <a:ea typeface="Open Sans 2"/>
                <a:cs typeface="Open Sans 2"/>
                <a:sym typeface="Open Sans 2"/>
              </a:rPr>
              <a:t> un MALTRATO EXPLICITO a toros y caballos.</a:t>
            </a:r>
          </a:p>
          <a:p>
            <a:pPr marL="209550" lvl="0" indent="-209550">
              <a:buClr>
                <a:srgbClr val="0B4057"/>
              </a:buClr>
              <a:buSzPct val="100000"/>
              <a:buFont typeface="Wingdings"/>
              <a:buChar char="▪"/>
            </a:pPr>
            <a:endParaRPr sz="2000" dirty="0">
              <a:solidFill>
                <a:srgbClr val="0B4057"/>
              </a:solidFill>
              <a:latin typeface="Open Sans 2"/>
              <a:ea typeface="Open Sans 2"/>
              <a:cs typeface="Open Sans 2"/>
              <a:sym typeface="Open Sans 2"/>
            </a:endParaRPr>
          </a:p>
        </p:txBody>
      </p:sp>
      <p:pic>
        <p:nvPicPr>
          <p:cNvPr id="80" name="image2.png"/>
          <p:cNvPicPr/>
          <p:nvPr/>
        </p:nvPicPr>
        <p:blipFill>
          <a:blip r:embed="rId2"/>
          <a:stretch>
            <a:fillRect/>
          </a:stretch>
        </p:blipFill>
        <p:spPr>
          <a:xfrm>
            <a:off x="11535606" y="2695416"/>
            <a:ext cx="6386142" cy="5905501"/>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304800" y="647700"/>
            <a:ext cx="17678400" cy="88047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lnSpc>
                <a:spcPts val="7200"/>
              </a:lnSpc>
              <a:defRPr sz="5100">
                <a:solidFill>
                  <a:srgbClr val="0B4057"/>
                </a:solidFill>
                <a:latin typeface="Open Sans 2 Bold"/>
                <a:ea typeface="Open Sans 2 Bold"/>
                <a:cs typeface="Open Sans 2 Bold"/>
                <a:sym typeface="Open Sans 2 Bold"/>
              </a:defRPr>
            </a:lvl1pPr>
          </a:lstStyle>
          <a:p>
            <a:pPr lvl="0">
              <a:defRPr sz="1800">
                <a:solidFill>
                  <a:srgbClr val="000000"/>
                </a:solidFill>
              </a:defRPr>
            </a:pPr>
            <a:r>
              <a:rPr sz="5100">
                <a:solidFill>
                  <a:srgbClr val="0B4057"/>
                </a:solidFill>
              </a:rPr>
              <a:t>¿CÓMO SE ESTÁN RESOLVIENDO LOS CASOS?</a:t>
            </a:r>
          </a:p>
        </p:txBody>
      </p:sp>
      <p:sp>
        <p:nvSpPr>
          <p:cNvPr id="163" name="Shape 163"/>
          <p:cNvSpPr/>
          <p:nvPr/>
        </p:nvSpPr>
        <p:spPr>
          <a:xfrm>
            <a:off x="1104900" y="1727200"/>
            <a:ext cx="16078200" cy="713980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just" defTabSz="914400">
              <a:lnSpc>
                <a:spcPts val="4700"/>
              </a:lnSpc>
            </a:pPr>
            <a:r>
              <a:rPr sz="3300">
                <a:solidFill>
                  <a:srgbClr val="0B4057"/>
                </a:solidFill>
                <a:latin typeface="Open Sans 2"/>
                <a:ea typeface="Open Sans 2"/>
                <a:cs typeface="Open Sans 2"/>
                <a:sym typeface="Open Sans 2"/>
              </a:rPr>
              <a:t>No se puede recurrir a informes de Equipos Psicosociales pues no tienen competencia para informar en el ámbito de los animales de compañía ni puede el Juez pedir de oficio la practica de una prueba pericial veterinaria o etológica. </a:t>
            </a:r>
          </a:p>
          <a:p>
            <a:pPr lvl="0" algn="just" defTabSz="914400">
              <a:lnSpc>
                <a:spcPts val="4700"/>
              </a:lnSpc>
            </a:pPr>
            <a:endParaRPr sz="3300">
              <a:solidFill>
                <a:srgbClr val="0B4057"/>
              </a:solidFill>
              <a:latin typeface="Open Sans 2"/>
              <a:ea typeface="Open Sans 2"/>
              <a:cs typeface="Open Sans 2"/>
              <a:sym typeface="Open Sans 2"/>
            </a:endParaRPr>
          </a:p>
          <a:p>
            <a:pPr lvl="0" algn="just" defTabSz="914400">
              <a:lnSpc>
                <a:spcPts val="4700"/>
              </a:lnSpc>
            </a:pPr>
            <a:r>
              <a:rPr sz="3300">
                <a:solidFill>
                  <a:srgbClr val="0B4057"/>
                </a:solidFill>
                <a:latin typeface="Open Sans 2"/>
                <a:ea typeface="Open Sans 2"/>
                <a:cs typeface="Open Sans 2"/>
                <a:sym typeface="Open Sans 2"/>
              </a:rPr>
              <a:t>De modo que, ¿cómo resolver en interés de la familia y del bienestar animal?</a:t>
            </a:r>
          </a:p>
          <a:p>
            <a:pPr lvl="0" algn="just" defTabSz="914400">
              <a:lnSpc>
                <a:spcPts val="4700"/>
              </a:lnSpc>
            </a:pPr>
            <a:r>
              <a:rPr sz="3300">
                <a:solidFill>
                  <a:srgbClr val="0B4057"/>
                </a:solidFill>
                <a:latin typeface="Open Sans 2"/>
                <a:ea typeface="Open Sans 2"/>
                <a:cs typeface="Open Sans 2"/>
                <a:sym typeface="Open Sans 2"/>
              </a:rPr>
              <a:t>Hay que observar la jurisprudencia:</a:t>
            </a:r>
          </a:p>
          <a:p>
            <a:pPr marL="1752600" lvl="2" indent="-838200" algn="just" defTabSz="914400">
              <a:lnSpc>
                <a:spcPts val="4700"/>
              </a:lnSpc>
              <a:buClr>
                <a:srgbClr val="0B4057"/>
              </a:buClr>
              <a:buSzPct val="100000"/>
              <a:buFont typeface="Helvetica"/>
              <a:buChar char="-"/>
            </a:pPr>
            <a:r>
              <a:rPr sz="3300">
                <a:solidFill>
                  <a:srgbClr val="0B4057"/>
                </a:solidFill>
                <a:latin typeface="Open Sans 2"/>
                <a:ea typeface="Open Sans 2"/>
                <a:cs typeface="Open Sans 2"/>
                <a:sym typeface="Open Sans 2"/>
              </a:rPr>
              <a:t>ST. A-P- VIZCAYA 12/01/23 (ECLI:ES:APBI:2023:222) – Hacen coincidir las estancias de los hijos en el domicilio con la mascota.</a:t>
            </a:r>
          </a:p>
          <a:p>
            <a:pPr marL="1752600" lvl="2" indent="-838200" algn="just" defTabSz="914400">
              <a:lnSpc>
                <a:spcPts val="4700"/>
              </a:lnSpc>
              <a:buClr>
                <a:srgbClr val="0B4057"/>
              </a:buClr>
              <a:buSzPct val="100000"/>
              <a:buFont typeface="Helvetica"/>
              <a:buChar char="-"/>
            </a:pPr>
            <a:r>
              <a:rPr sz="3300">
                <a:solidFill>
                  <a:srgbClr val="0B4057"/>
                </a:solidFill>
                <a:latin typeface="Open Sans 2"/>
                <a:ea typeface="Open Sans 2"/>
                <a:cs typeface="Open Sans 2"/>
                <a:sym typeface="Open Sans 2"/>
              </a:rPr>
              <a:t>ST. A.P. MADRID 26/06/23 (ECLI:ES:EPM:2023:10191) – Hay que resolver según el mayor interés del menor, lo más conveniente es que estén siempre acompañados de su mascota.</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p:nvPr/>
        </p:nvSpPr>
        <p:spPr>
          <a:xfrm>
            <a:off x="304800" y="1028700"/>
            <a:ext cx="17678400" cy="88047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lnSpc>
                <a:spcPts val="7200"/>
              </a:lnSpc>
              <a:defRPr sz="5100">
                <a:solidFill>
                  <a:srgbClr val="0B4057"/>
                </a:solidFill>
                <a:latin typeface="Open Sans 2 Bold"/>
                <a:ea typeface="Open Sans 2 Bold"/>
                <a:cs typeface="Open Sans 2 Bold"/>
                <a:sym typeface="Open Sans 2 Bold"/>
              </a:defRPr>
            </a:lvl1pPr>
          </a:lstStyle>
          <a:p>
            <a:pPr lvl="0">
              <a:defRPr sz="1800">
                <a:solidFill>
                  <a:srgbClr val="000000"/>
                </a:solidFill>
              </a:defRPr>
            </a:pPr>
            <a:r>
              <a:rPr sz="5100">
                <a:solidFill>
                  <a:srgbClr val="0B4057"/>
                </a:solidFill>
              </a:rPr>
              <a:t>SUPUESTO DE HECHO </a:t>
            </a:r>
          </a:p>
        </p:txBody>
      </p:sp>
      <p:sp>
        <p:nvSpPr>
          <p:cNvPr id="166" name="Shape 166"/>
          <p:cNvSpPr/>
          <p:nvPr/>
        </p:nvSpPr>
        <p:spPr>
          <a:xfrm>
            <a:off x="1104900" y="2086412"/>
            <a:ext cx="16078200" cy="534910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just" defTabSz="914400">
              <a:lnSpc>
                <a:spcPts val="4700"/>
              </a:lnSpc>
            </a:pPr>
            <a:r>
              <a:rPr sz="3300">
                <a:solidFill>
                  <a:srgbClr val="0B4057"/>
                </a:solidFill>
                <a:latin typeface="Open Sans 2"/>
                <a:ea typeface="Open Sans 2"/>
                <a:cs typeface="Open Sans 2"/>
                <a:sym typeface="Open Sans 2"/>
              </a:rPr>
              <a:t>ST. A.P. LEÓN 31/03/2023 (ECLI:ES:APLE:2023:463) </a:t>
            </a:r>
          </a:p>
          <a:p>
            <a:pPr lvl="0" algn="just" defTabSz="914400">
              <a:lnSpc>
                <a:spcPts val="4700"/>
              </a:lnSpc>
            </a:pPr>
            <a:r>
              <a:rPr sz="3300">
                <a:solidFill>
                  <a:srgbClr val="0B4057"/>
                </a:solidFill>
                <a:latin typeface="Open Sans 2"/>
                <a:ea typeface="Open Sans 2"/>
                <a:cs typeface="Open Sans 2"/>
                <a:sym typeface="Open Sans 2"/>
              </a:rPr>
              <a:t>Divorcio de un matrimonio sin hijos menores, tenían 3 perros y 7 gatos. </a:t>
            </a:r>
          </a:p>
          <a:p>
            <a:pPr lvl="0" algn="just" defTabSz="914400">
              <a:lnSpc>
                <a:spcPts val="4700"/>
              </a:lnSpc>
            </a:pPr>
            <a:r>
              <a:rPr sz="3300">
                <a:solidFill>
                  <a:srgbClr val="0B4057"/>
                </a:solidFill>
                <a:latin typeface="Open Sans 2"/>
                <a:ea typeface="Open Sans 2"/>
                <a:cs typeface="Open Sans 2"/>
                <a:sym typeface="Open Sans 2"/>
              </a:rPr>
              <a:t>Importancia de acreditar la existencia, que eran animales de compañía de la familia, ya que el señor indicaba que era de su esposa. </a:t>
            </a:r>
          </a:p>
          <a:p>
            <a:pPr marL="838200" lvl="0" indent="-838200" algn="just" defTabSz="914400">
              <a:lnSpc>
                <a:spcPts val="4700"/>
              </a:lnSpc>
              <a:buClr>
                <a:srgbClr val="0B4057"/>
              </a:buClr>
              <a:buSzPct val="100000"/>
              <a:buFont typeface="Helvetica"/>
              <a:buChar char="-"/>
            </a:pPr>
            <a:r>
              <a:rPr sz="3300">
                <a:solidFill>
                  <a:srgbClr val="0B4057"/>
                </a:solidFill>
                <a:latin typeface="Open Sans 2"/>
                <a:ea typeface="Open Sans 2"/>
                <a:cs typeface="Open Sans 2"/>
                <a:sym typeface="Open Sans 2"/>
              </a:rPr>
              <a:t>El marido, aunque no tenga a los animales en su compañía, debe contribuir al pago de las cargas asociadas al cuidado del animal. </a:t>
            </a:r>
          </a:p>
          <a:p>
            <a:pPr marL="838200" lvl="0" indent="-838200" algn="just" defTabSz="914400">
              <a:lnSpc>
                <a:spcPts val="4700"/>
              </a:lnSpc>
              <a:buClr>
                <a:srgbClr val="0B4057"/>
              </a:buClr>
              <a:buSzPct val="100000"/>
              <a:buFont typeface="Helvetica"/>
              <a:buChar char="-"/>
            </a:pPr>
            <a:r>
              <a:rPr sz="3300">
                <a:solidFill>
                  <a:srgbClr val="0B4057"/>
                </a:solidFill>
                <a:latin typeface="Open Sans 2"/>
                <a:ea typeface="Open Sans 2"/>
                <a:cs typeface="Open Sans 2"/>
                <a:sym typeface="Open Sans 2"/>
              </a:rPr>
              <a:t>No se considera acreditado por parte de la señora el gasto real de mantenimiento. </a:t>
            </a:r>
          </a:p>
          <a:p>
            <a:pPr marL="838200" lvl="0" indent="-838200" algn="just" defTabSz="914400">
              <a:lnSpc>
                <a:spcPts val="4700"/>
              </a:lnSpc>
              <a:buClr>
                <a:srgbClr val="0B4057"/>
              </a:buClr>
              <a:buSzPct val="100000"/>
              <a:buFont typeface="Helvetica"/>
              <a:buChar char="-"/>
            </a:pPr>
            <a:r>
              <a:rPr sz="3300">
                <a:solidFill>
                  <a:srgbClr val="0B4057"/>
                </a:solidFill>
                <a:latin typeface="Open Sans 2"/>
                <a:ea typeface="Open Sans 2"/>
                <a:cs typeface="Open Sans 2"/>
                <a:sym typeface="Open Sans 2"/>
              </a:rPr>
              <a:t>El Tribunal estima procedente establecer, como cargas para el mantenimiento de cada animal, 20 euros mensuales.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p:nvPr/>
        </p:nvSpPr>
        <p:spPr>
          <a:xfrm>
            <a:off x="3183466" y="970795"/>
            <a:ext cx="9144001" cy="726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just">
              <a:spcBef>
                <a:spcPts val="600"/>
              </a:spcBef>
            </a:pPr>
            <a:r>
              <a:rPr b="1">
                <a:solidFill>
                  <a:srgbClr val="00255C"/>
                </a:solidFill>
                <a:latin typeface="Verdana"/>
                <a:ea typeface="Verdana"/>
                <a:cs typeface="Verdana"/>
                <a:sym typeface="Verdana"/>
              </a:rPr>
              <a:t>AUDIENCIA PROVINCIAL DE BIZKAIA. SECCIÓN CUARTA</a:t>
            </a:r>
            <a:endParaRPr sz="2400">
              <a:latin typeface="Times New Roman"/>
              <a:ea typeface="Times New Roman"/>
              <a:cs typeface="Times New Roman"/>
              <a:sym typeface="Times New Roman"/>
            </a:endParaRPr>
          </a:p>
          <a:p>
            <a:pPr lvl="0" algn="just">
              <a:spcBef>
                <a:spcPts val="600"/>
              </a:spcBef>
            </a:pPr>
            <a:r>
              <a:rPr b="1">
                <a:solidFill>
                  <a:srgbClr val="00255C"/>
                </a:solidFill>
                <a:latin typeface="Verdana"/>
                <a:ea typeface="Verdana"/>
                <a:cs typeface="Verdana"/>
                <a:sym typeface="Verdana"/>
              </a:rPr>
              <a:t>BIZKAIKO PROBINTZIA AUZITEGIA. LAUGARREN ATALA</a:t>
            </a:r>
          </a:p>
        </p:txBody>
      </p:sp>
      <p:sp>
        <p:nvSpPr>
          <p:cNvPr id="169" name="Shape 169"/>
          <p:cNvSpPr/>
          <p:nvPr/>
        </p:nvSpPr>
        <p:spPr>
          <a:xfrm>
            <a:off x="3318933" y="2084307"/>
            <a:ext cx="9144001" cy="2606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just">
              <a:spcBef>
                <a:spcPts val="600"/>
              </a:spcBef>
            </a:pPr>
            <a:r>
              <a:rPr>
                <a:solidFill>
                  <a:srgbClr val="333333"/>
                </a:solidFill>
                <a:latin typeface="Verdana"/>
                <a:ea typeface="Verdana"/>
                <a:cs typeface="Verdana"/>
                <a:sym typeface="Verdana"/>
              </a:rPr>
              <a:t>La razón de la inadmisión a trámite, según se desprende de la fundamentación jurídica del auto, es que el preámbulo de la </a:t>
            </a:r>
            <a:r>
              <a:rPr>
                <a:latin typeface="Verdana"/>
                <a:ea typeface="Verdana"/>
                <a:cs typeface="Verdana"/>
                <a:sym typeface="Verdana"/>
                <a:hlinkClick r:id="rId2"/>
              </a:rPr>
              <a:t>Ley 17/2021 de 15 de diciembre</a:t>
            </a:r>
            <a:r>
              <a:rPr>
                <a:solidFill>
                  <a:srgbClr val="333333"/>
                </a:solidFill>
                <a:latin typeface="Verdana"/>
                <a:ea typeface="Verdana"/>
                <a:cs typeface="Verdana"/>
                <a:sym typeface="Verdana"/>
              </a:rPr>
              <a:t> se refiere a "crisis matrimoniales", por lo que solo se prevé la posibilidad de determinar el régimen de convivencia y cuidado de animales en el supuesto de nulidad, separación y divorcio en virtud de los </a:t>
            </a:r>
            <a:r>
              <a:rPr>
                <a:latin typeface="Verdana"/>
                <a:ea typeface="Verdana"/>
                <a:cs typeface="Verdana"/>
                <a:sym typeface="Verdana"/>
                <a:hlinkClick r:id="rId3"/>
              </a:rPr>
              <a:t>arts. 771</a:t>
            </a:r>
            <a:r>
              <a:rPr>
                <a:solidFill>
                  <a:srgbClr val="333333"/>
                </a:solidFill>
                <a:latin typeface="Verdana"/>
                <a:ea typeface="Verdana"/>
                <a:cs typeface="Verdana"/>
                <a:sym typeface="Verdana"/>
              </a:rPr>
              <a:t> y </a:t>
            </a:r>
            <a:r>
              <a:rPr>
                <a:latin typeface="Verdana"/>
                <a:ea typeface="Verdana"/>
                <a:cs typeface="Verdana"/>
                <a:sym typeface="Verdana"/>
                <a:hlinkClick r:id="rId4"/>
              </a:rPr>
              <a:t>774 de la LEC</a:t>
            </a:r>
            <a:r>
              <a:rPr>
                <a:solidFill>
                  <a:srgbClr val="333333"/>
                </a:solidFill>
                <a:latin typeface="Verdana"/>
                <a:ea typeface="Verdana"/>
                <a:cs typeface="Verdana"/>
                <a:sym typeface="Verdana"/>
              </a:rPr>
              <a:t>, mientras que, en el caso examinado, se pretende se regule la custodia de Avispado entre D. Eleuterio y Dña. Eva dentro de una relación de pareja, lo que no prevé la </a:t>
            </a:r>
            <a:r>
              <a:rPr>
                <a:latin typeface="Verdana"/>
                <a:ea typeface="Verdana"/>
                <a:cs typeface="Verdana"/>
                <a:sym typeface="Verdana"/>
                <a:hlinkClick r:id="rId2"/>
              </a:rPr>
              <a:t>Ley 17/2021</a:t>
            </a:r>
            <a:r>
              <a:rPr>
                <a:solidFill>
                  <a:srgbClr val="333333"/>
                </a:solidFill>
                <a:latin typeface="Verdana"/>
                <a:ea typeface="Verdana"/>
                <a:cs typeface="Verdana"/>
                <a:sym typeface="Verdana"/>
              </a:rPr>
              <a:t>, sin perjuicio de que se inste el correspondiente procedimiento declarativo. </a:t>
            </a:r>
          </a:p>
        </p:txBody>
      </p:sp>
      <p:sp>
        <p:nvSpPr>
          <p:cNvPr id="170" name="Shape 170"/>
          <p:cNvSpPr/>
          <p:nvPr/>
        </p:nvSpPr>
        <p:spPr>
          <a:xfrm>
            <a:off x="3505200" y="4795003"/>
            <a:ext cx="9144000" cy="1234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just">
              <a:spcBef>
                <a:spcPts val="600"/>
              </a:spcBef>
            </a:pPr>
            <a:r>
              <a:rPr sz="1200">
                <a:solidFill>
                  <a:srgbClr val="333333"/>
                </a:solidFill>
                <a:latin typeface="Verdana"/>
                <a:ea typeface="Verdana"/>
                <a:cs typeface="Verdana"/>
                <a:sym typeface="Verdana"/>
              </a:rPr>
              <a:t>Por lo que aquí interesa, la </a:t>
            </a:r>
            <a:r>
              <a:rPr sz="1200">
                <a:latin typeface="Verdana"/>
                <a:ea typeface="Verdana"/>
                <a:cs typeface="Verdana"/>
                <a:sym typeface="Verdana"/>
                <a:hlinkClick r:id="rId2"/>
              </a:rPr>
              <a:t>Ley 17/2021, de 15 de diciembre</a:t>
            </a:r>
            <a:r>
              <a:rPr sz="1200">
                <a:solidFill>
                  <a:srgbClr val="333333"/>
                </a:solidFill>
                <a:latin typeface="Verdana"/>
                <a:ea typeface="Verdana"/>
                <a:cs typeface="Verdana"/>
                <a:sym typeface="Verdana"/>
              </a:rPr>
              <a:t>, pretendió adecuar no ya solo el Código Civil a la verdadera naturaleza de los animales, sino también a la naturaleza de las relaciones, particularmente las de convivencia, que se establecen entre éstos y los seres humanos. Por eso, desde la entrada en vigor de esta ley se contemplan por primera vez, dentro de las normas relativas a las crisis matrimoniales, preceptos destinados a concretar el régimen de convivencia y cuidado de los animales de compañía, sentando los criterios sobre los que los tribunales deben tomar la decisión de a quién entregar el cuidado del animal, atendiendo a su bienestar.</a:t>
            </a:r>
          </a:p>
        </p:txBody>
      </p:sp>
      <p:sp>
        <p:nvSpPr>
          <p:cNvPr id="171" name="Shape 171"/>
          <p:cNvSpPr/>
          <p:nvPr/>
        </p:nvSpPr>
        <p:spPr>
          <a:xfrm>
            <a:off x="3318933" y="6372601"/>
            <a:ext cx="9144001" cy="2885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just">
              <a:spcBef>
                <a:spcPts val="600"/>
              </a:spcBef>
            </a:pPr>
            <a:r>
              <a:rPr>
                <a:solidFill>
                  <a:srgbClr val="333333"/>
                </a:solidFill>
                <a:latin typeface="Verdana"/>
                <a:ea typeface="Verdana"/>
                <a:cs typeface="Verdana"/>
                <a:sym typeface="Verdana"/>
              </a:rPr>
              <a:t>Consideramos que el procedimiento para resolver sobre el régimen custodia y visitas del animal de compañía entre D. Eleuterio y Dña. Eva es el establecido en los </a:t>
            </a:r>
            <a:r>
              <a:rPr>
                <a:latin typeface="Verdana"/>
                <a:ea typeface="Verdana"/>
                <a:cs typeface="Verdana"/>
                <a:sym typeface="Verdana"/>
                <a:hlinkClick r:id="rId5"/>
              </a:rPr>
              <a:t>arts. 770 y ss de la LEC</a:t>
            </a:r>
            <a:r>
              <a:rPr>
                <a:solidFill>
                  <a:srgbClr val="333333"/>
                </a:solidFill>
                <a:latin typeface="Verdana"/>
                <a:ea typeface="Verdana"/>
                <a:cs typeface="Verdana"/>
                <a:sym typeface="Verdana"/>
              </a:rPr>
              <a:t>, ya que este precepto legal establece que las demás demandas que se formulen al amparo del Título IV del Libro I del Código Civil, se sustanciarán por los trámites del juicio verbal, conforme a lo establecido en el Capítulo I de este Título y con sujeción a las reglas que establece a continuación. Siendo que las normas relativas al régimen de convivencia y cuidado de los animales de compañía en la </a:t>
            </a:r>
            <a:r>
              <a:rPr>
                <a:latin typeface="Verdana"/>
                <a:ea typeface="Verdana"/>
                <a:cs typeface="Verdana"/>
                <a:sym typeface="Verdana"/>
                <a:hlinkClick r:id="rId2"/>
              </a:rPr>
              <a:t>Ley 17/2021</a:t>
            </a:r>
            <a:r>
              <a:rPr>
                <a:solidFill>
                  <a:srgbClr val="333333"/>
                </a:solidFill>
                <a:latin typeface="Verdana"/>
                <a:ea typeface="Verdana"/>
                <a:cs typeface="Verdana"/>
                <a:sym typeface="Verdana"/>
              </a:rPr>
              <a:t> se recogen en los </a:t>
            </a:r>
            <a:r>
              <a:rPr>
                <a:latin typeface="Verdana"/>
                <a:ea typeface="Verdana"/>
                <a:cs typeface="Verdana"/>
                <a:sym typeface="Verdana"/>
                <a:hlinkClick r:id="rId6"/>
              </a:rPr>
              <a:t>arts. 90</a:t>
            </a:r>
            <a:r>
              <a:rPr>
                <a:solidFill>
                  <a:srgbClr val="333333"/>
                </a:solidFill>
                <a:latin typeface="Verdana"/>
                <a:ea typeface="Verdana"/>
                <a:cs typeface="Verdana"/>
                <a:sym typeface="Verdana"/>
              </a:rPr>
              <a:t>, </a:t>
            </a:r>
            <a:r>
              <a:rPr>
                <a:latin typeface="Verdana"/>
                <a:ea typeface="Verdana"/>
                <a:cs typeface="Verdana"/>
                <a:sym typeface="Verdana"/>
                <a:hlinkClick r:id="rId7"/>
              </a:rPr>
              <a:t>91</a:t>
            </a:r>
            <a:r>
              <a:rPr>
                <a:solidFill>
                  <a:srgbClr val="333333"/>
                </a:solidFill>
                <a:latin typeface="Verdana"/>
                <a:ea typeface="Verdana"/>
                <a:cs typeface="Verdana"/>
                <a:sym typeface="Verdana"/>
              </a:rPr>
              <a:t>, </a:t>
            </a:r>
            <a:r>
              <a:rPr>
                <a:latin typeface="Verdana"/>
                <a:ea typeface="Verdana"/>
                <a:cs typeface="Verdana"/>
                <a:sym typeface="Verdana"/>
                <a:hlinkClick r:id="rId8"/>
              </a:rPr>
              <a:t>94 Bis</a:t>
            </a:r>
            <a:r>
              <a:rPr>
                <a:solidFill>
                  <a:srgbClr val="333333"/>
                </a:solidFill>
                <a:latin typeface="Verdana"/>
                <a:ea typeface="Verdana"/>
                <a:cs typeface="Verdana"/>
                <a:sym typeface="Verdana"/>
              </a:rPr>
              <a:t> y </a:t>
            </a:r>
            <a:r>
              <a:rPr>
                <a:latin typeface="Verdana"/>
                <a:ea typeface="Verdana"/>
                <a:cs typeface="Verdana"/>
                <a:sym typeface="Verdana"/>
                <a:hlinkClick r:id="rId9"/>
              </a:rPr>
              <a:t>103 del Código Civil</a:t>
            </a:r>
            <a:r>
              <a:rPr>
                <a:solidFill>
                  <a:srgbClr val="333333"/>
                </a:solidFill>
                <a:latin typeface="Verdana"/>
                <a:ea typeface="Verdana"/>
                <a:cs typeface="Verdana"/>
                <a:sym typeface="Verdana"/>
              </a:rPr>
              <a:t>, todos ellos incluidos en el Titulo IV (Del matrimonio) del Libro I (De las personas) del Código Civil.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p:nvPr/>
        </p:nvSpPr>
        <p:spPr>
          <a:xfrm>
            <a:off x="4699000" y="817033"/>
            <a:ext cx="9144000" cy="789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just">
              <a:spcBef>
                <a:spcPts val="600"/>
              </a:spcBef>
            </a:pPr>
            <a:r>
              <a:rPr b="1">
                <a:solidFill>
                  <a:srgbClr val="00255C"/>
                </a:solidFill>
                <a:latin typeface="Verdana"/>
                <a:ea typeface="Verdana"/>
                <a:cs typeface="Verdana"/>
                <a:sym typeface="Verdana"/>
              </a:rPr>
              <a:t>AUDIENCIA PROVINCIAL</a:t>
            </a:r>
            <a:r>
              <a:rPr sz="2400">
                <a:latin typeface="Times New Roman"/>
                <a:ea typeface="Times New Roman"/>
                <a:cs typeface="Times New Roman"/>
                <a:sym typeface="Times New Roman"/>
              </a:rPr>
              <a:t> </a:t>
            </a:r>
            <a:r>
              <a:rPr b="1">
                <a:solidFill>
                  <a:srgbClr val="00255C"/>
                </a:solidFill>
                <a:latin typeface="Verdana"/>
                <a:ea typeface="Verdana"/>
                <a:cs typeface="Verdana"/>
                <a:sym typeface="Verdana"/>
              </a:rPr>
              <a:t>ALBACETE</a:t>
            </a:r>
            <a:r>
              <a:rPr sz="2400">
                <a:latin typeface="Times New Roman"/>
                <a:ea typeface="Times New Roman"/>
                <a:cs typeface="Times New Roman"/>
                <a:sym typeface="Times New Roman"/>
              </a:rPr>
              <a:t> </a:t>
            </a:r>
            <a:r>
              <a:rPr b="1">
                <a:solidFill>
                  <a:srgbClr val="00255C"/>
                </a:solidFill>
                <a:latin typeface="Verdana"/>
                <a:ea typeface="Verdana"/>
                <a:cs typeface="Verdana"/>
                <a:sym typeface="Verdana"/>
              </a:rPr>
              <a:t>SECCION PRIMERA</a:t>
            </a:r>
            <a:endParaRPr sz="2400">
              <a:latin typeface="Times New Roman"/>
              <a:ea typeface="Times New Roman"/>
              <a:cs typeface="Times New Roman"/>
              <a:sym typeface="Times New Roman"/>
            </a:endParaRPr>
          </a:p>
          <a:p>
            <a:pPr lvl="0" algn="just">
              <a:spcBef>
                <a:spcPts val="600"/>
              </a:spcBef>
            </a:pPr>
            <a:r>
              <a:rPr b="1">
                <a:solidFill>
                  <a:srgbClr val="00255C"/>
                </a:solidFill>
                <a:latin typeface="Verdana"/>
                <a:ea typeface="Verdana"/>
                <a:cs typeface="Verdana"/>
                <a:sym typeface="Verdana"/>
              </a:rPr>
              <a:t>Apelación Civil nº 455/2022</a:t>
            </a:r>
          </a:p>
        </p:txBody>
      </p:sp>
      <p:sp>
        <p:nvSpPr>
          <p:cNvPr id="174" name="Shape 174"/>
          <p:cNvSpPr/>
          <p:nvPr/>
        </p:nvSpPr>
        <p:spPr>
          <a:xfrm>
            <a:off x="3098800" y="1678516"/>
            <a:ext cx="11430000" cy="2326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endParaRPr>
              <a:solidFill>
                <a:srgbClr val="333333"/>
              </a:solidFill>
              <a:latin typeface="Verdana"/>
              <a:ea typeface="Verdana"/>
              <a:cs typeface="Verdana"/>
              <a:sym typeface="Verdana"/>
            </a:endParaRPr>
          </a:p>
          <a:p>
            <a:pPr lvl="0"/>
            <a:r>
              <a:rPr>
                <a:solidFill>
                  <a:srgbClr val="333333"/>
                </a:solidFill>
                <a:latin typeface="Verdana"/>
                <a:ea typeface="Verdana"/>
                <a:cs typeface="Verdana"/>
                <a:sym typeface="Verdana"/>
              </a:rPr>
              <a:t>la acción reivindicatoria de la propiedad y restitución respecto de las cuatro perras siguientes: 1.- Perra de raza chihuahua, nacida el NUM000/2014, de nombre Pitusa y nº de chip NUM001; 2.- Perra de raza chihuahua, nacida el NUM002/2011, de nombre Graciosa y nº de chip NUM003; 3.- Perra de raza chihuahua, nacida el NUM004/2011, de nombre Picarona y nº de chip NUM005; y 4.- Perra de raza rottweiler, nacida el NUM006/2017, de nombre Lagarterana y nº de chip NUM007. Afirman que las perras son de su propiedad y se encuentran en posesión de terceras personas que no quieren entregarlas a los demandantes</a:t>
            </a:r>
          </a:p>
        </p:txBody>
      </p:sp>
      <p:sp>
        <p:nvSpPr>
          <p:cNvPr id="175" name="Shape 175"/>
          <p:cNvSpPr/>
          <p:nvPr/>
        </p:nvSpPr>
        <p:spPr>
          <a:xfrm>
            <a:off x="3098800" y="4114800"/>
            <a:ext cx="11430000" cy="3317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just">
              <a:spcBef>
                <a:spcPts val="600"/>
              </a:spcBef>
            </a:pPr>
            <a:endParaRPr>
              <a:solidFill>
                <a:srgbClr val="333333"/>
              </a:solidFill>
              <a:latin typeface="Verdana"/>
              <a:ea typeface="Verdana"/>
              <a:cs typeface="Verdana"/>
              <a:sym typeface="Verdana"/>
            </a:endParaRPr>
          </a:p>
          <a:p>
            <a:pPr lvl="0" algn="just">
              <a:spcBef>
                <a:spcPts val="600"/>
              </a:spcBef>
            </a:pPr>
            <a:r>
              <a:rPr>
                <a:solidFill>
                  <a:srgbClr val="333333"/>
                </a:solidFill>
                <a:latin typeface="Verdana"/>
                <a:ea typeface="Verdana"/>
                <a:cs typeface="Verdana"/>
                <a:sym typeface="Verdana"/>
              </a:rPr>
              <a:t>Como se ha expuesto en el FD anterior, doña Carmen fue privada indebidamente de la perra, por lo que puede reivindicarla de quien la posea, de conformidad con lo previsto en el artículo 464, primer párrafo, del Código Civil. Y es que dicho precepto, aunque se refiere a la posesión de bienes muebles, también resulta de aplicación al caso ya que el Código Civil dotó a los animales del estatuto jurídico de cosas, en concreto con la condición de bienes muebles, hasta la entrada en vigor de la </a:t>
            </a:r>
            <a:r>
              <a:rPr>
                <a:latin typeface="Verdana"/>
                <a:ea typeface="Verdana"/>
                <a:cs typeface="Verdana"/>
                <a:sym typeface="Verdana"/>
                <a:hlinkClick r:id="rId2"/>
              </a:rPr>
              <a:t>Ley 17/2021, de 15 de diciembre</a:t>
            </a:r>
            <a:r>
              <a:rPr>
                <a:solidFill>
                  <a:srgbClr val="333333"/>
                </a:solidFill>
                <a:latin typeface="Verdana"/>
                <a:ea typeface="Verdana"/>
                <a:cs typeface="Verdana"/>
                <a:sym typeface="Verdana"/>
              </a:rPr>
              <a:t>, de modificación del Código Civil, la </a:t>
            </a:r>
            <a:r>
              <a:rPr>
                <a:latin typeface="Verdana"/>
                <a:ea typeface="Verdana"/>
                <a:cs typeface="Verdana"/>
                <a:sym typeface="Verdana"/>
                <a:hlinkClick r:id="rId3"/>
              </a:rPr>
              <a:t>Ley Hipotecaria</a:t>
            </a:r>
            <a:r>
              <a:rPr>
                <a:solidFill>
                  <a:srgbClr val="333333"/>
                </a:solidFill>
                <a:latin typeface="Verdana"/>
                <a:ea typeface="Verdana"/>
                <a:cs typeface="Verdana"/>
                <a:sym typeface="Verdana"/>
              </a:rPr>
              <a:t> y la </a:t>
            </a:r>
            <a:r>
              <a:rPr>
                <a:latin typeface="Verdana"/>
                <a:ea typeface="Verdana"/>
                <a:cs typeface="Verdana"/>
                <a:sym typeface="Verdana"/>
                <a:hlinkClick r:id="rId4"/>
              </a:rPr>
              <a:t>Ley de Enjuiciamiento Civil</a:t>
            </a:r>
            <a:r>
              <a:rPr>
                <a:solidFill>
                  <a:srgbClr val="333333"/>
                </a:solidFill>
                <a:latin typeface="Verdana"/>
                <a:ea typeface="Verdana"/>
                <a:cs typeface="Verdana"/>
                <a:sym typeface="Verdana"/>
              </a:rPr>
              <a:t>, sobre el régimen jurídico de los animales; entrada en vigor que se produjo el 5 de enero de 2022 y, por tanto, con posterioridad a la presentación de la demanda. </a:t>
            </a:r>
            <a:endParaRPr sz="2400">
              <a:latin typeface="Times New Roman"/>
              <a:ea typeface="Times New Roman"/>
              <a:cs typeface="Times New Roman"/>
              <a:sym typeface="Times New Roman"/>
            </a:endParaRPr>
          </a:p>
          <a:p>
            <a:pPr lvl="0" algn="just">
              <a:spcBef>
                <a:spcPts val="600"/>
              </a:spcBef>
            </a:pPr>
            <a:r>
              <a:rPr>
                <a:solidFill>
                  <a:srgbClr val="333333"/>
                </a:solidFill>
                <a:latin typeface="Verdana"/>
                <a:ea typeface="Verdana"/>
                <a:cs typeface="Verdana"/>
                <a:sym typeface="Verdana"/>
              </a:rPr>
              <a:t>Por todo lo expuesto, procede desestimar el recurso de apelación.</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p:nvPr/>
        </p:nvSpPr>
        <p:spPr>
          <a:xfrm>
            <a:off x="4572000" y="709325"/>
            <a:ext cx="9144000" cy="726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just">
              <a:spcBef>
                <a:spcPts val="600"/>
              </a:spcBef>
            </a:pPr>
            <a:r>
              <a:rPr b="1">
                <a:solidFill>
                  <a:srgbClr val="00255C"/>
                </a:solidFill>
                <a:latin typeface="Verdana"/>
                <a:ea typeface="Verdana"/>
                <a:cs typeface="Verdana"/>
                <a:sym typeface="Verdana"/>
              </a:rPr>
              <a:t>Sección nº 18 de la Audiencia Provincial de Barcelona. Civil</a:t>
            </a:r>
            <a:endParaRPr sz="2400">
              <a:latin typeface="Times New Roman"/>
              <a:ea typeface="Times New Roman"/>
              <a:cs typeface="Times New Roman"/>
              <a:sym typeface="Times New Roman"/>
            </a:endParaRPr>
          </a:p>
          <a:p>
            <a:pPr lvl="0" algn="just">
              <a:spcBef>
                <a:spcPts val="600"/>
              </a:spcBef>
            </a:pPr>
            <a:r>
              <a:rPr b="1">
                <a:solidFill>
                  <a:srgbClr val="00255C"/>
                </a:solidFill>
                <a:latin typeface="Verdana"/>
                <a:ea typeface="Verdana"/>
                <a:cs typeface="Verdana"/>
                <a:sym typeface="Verdana"/>
              </a:rPr>
              <a:t>Recurso de apelación 479/2023 -S</a:t>
            </a:r>
          </a:p>
        </p:txBody>
      </p:sp>
      <p:sp>
        <p:nvSpPr>
          <p:cNvPr id="178" name="Shape 178"/>
          <p:cNvSpPr/>
          <p:nvPr/>
        </p:nvSpPr>
        <p:spPr>
          <a:xfrm>
            <a:off x="3728236" y="1923236"/>
            <a:ext cx="9144001" cy="10563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just">
              <a:spcBef>
                <a:spcPts val="600"/>
              </a:spcBef>
            </a:pPr>
            <a:r>
              <a:rPr b="1">
                <a:solidFill>
                  <a:srgbClr val="00255C"/>
                </a:solidFill>
                <a:latin typeface="Verdana"/>
                <a:ea typeface="Verdana"/>
                <a:cs typeface="Verdana"/>
                <a:sym typeface="Verdana"/>
              </a:rPr>
              <a:t>Magistrados/Magistradas:</a:t>
            </a:r>
            <a:endParaRPr sz="2400">
              <a:latin typeface="Times New Roman"/>
              <a:ea typeface="Times New Roman"/>
              <a:cs typeface="Times New Roman"/>
              <a:sym typeface="Times New Roman"/>
            </a:endParaRPr>
          </a:p>
          <a:p>
            <a:pPr lvl="0" algn="just">
              <a:spcBef>
                <a:spcPts val="600"/>
              </a:spcBef>
            </a:pPr>
            <a:r>
              <a:rPr>
                <a:solidFill>
                  <a:srgbClr val="333333"/>
                </a:solidFill>
                <a:latin typeface="Verdana"/>
                <a:ea typeface="Verdana"/>
                <a:cs typeface="Verdana"/>
                <a:sym typeface="Verdana"/>
              </a:rPr>
              <a:t>D. Francisco Javier Pereda Gámez Dª Mª José Pérez Tormo Dª M. del Remei Verges Cortit</a:t>
            </a:r>
            <a:r>
              <a:rPr sz="2400">
                <a:latin typeface="Times New Roman"/>
                <a:ea typeface="Times New Roman"/>
                <a:cs typeface="Times New Roman"/>
                <a:sym typeface="Times New Roman"/>
              </a:rPr>
              <a:t> de fecha </a:t>
            </a:r>
            <a:r>
              <a:rPr>
                <a:solidFill>
                  <a:srgbClr val="333333"/>
                </a:solidFill>
                <a:latin typeface="Verdana"/>
                <a:ea typeface="Verdana"/>
                <a:cs typeface="Verdana"/>
                <a:sym typeface="Verdana"/>
              </a:rPr>
              <a:t>11 de enero de 2024</a:t>
            </a:r>
          </a:p>
        </p:txBody>
      </p:sp>
      <p:sp>
        <p:nvSpPr>
          <p:cNvPr id="179" name="Shape 179"/>
          <p:cNvSpPr/>
          <p:nvPr/>
        </p:nvSpPr>
        <p:spPr>
          <a:xfrm>
            <a:off x="3728236" y="3839633"/>
            <a:ext cx="9144001" cy="4003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just">
              <a:spcBef>
                <a:spcPts val="600"/>
              </a:spcBef>
            </a:pPr>
            <a:r>
              <a:rPr b="1">
                <a:solidFill>
                  <a:srgbClr val="00255C"/>
                </a:solidFill>
                <a:latin typeface="Verdana"/>
                <a:ea typeface="Verdana"/>
                <a:cs typeface="Verdana"/>
                <a:sym typeface="Verdana"/>
              </a:rPr>
              <a:t>4.-</a:t>
            </a:r>
            <a:r>
              <a:rPr>
                <a:solidFill>
                  <a:srgbClr val="333333"/>
                </a:solidFill>
                <a:latin typeface="Verdana"/>
                <a:ea typeface="Verdana"/>
                <a:cs typeface="Verdana"/>
                <a:sym typeface="Verdana"/>
              </a:rPr>
              <a:t> Sobre </a:t>
            </a:r>
            <a:r>
              <a:rPr u="sng">
                <a:solidFill>
                  <a:srgbClr val="333333"/>
                </a:solidFill>
                <a:latin typeface="Verdana"/>
                <a:ea typeface="Verdana"/>
                <a:cs typeface="Verdana"/>
                <a:sym typeface="Verdana"/>
              </a:rPr>
              <a:t>los gastos de la mascota común.</a:t>
            </a:r>
            <a:r>
              <a:rPr>
                <a:solidFill>
                  <a:srgbClr val="333333"/>
                </a:solidFill>
                <a:latin typeface="Verdana"/>
                <a:ea typeface="Verdana"/>
                <a:cs typeface="Verdana"/>
                <a:sym typeface="Verdana"/>
              </a:rPr>
              <a:t> En la sentencia apelada se establece que se abonarán al 50% y la Sra. Adriana considera que deben abonarse en la proporción establecida para los alimentos de los hijos. La </a:t>
            </a:r>
            <a:r>
              <a:rPr>
                <a:latin typeface="Verdana"/>
                <a:ea typeface="Verdana"/>
                <a:cs typeface="Verdana"/>
                <a:sym typeface="Verdana"/>
                <a:hlinkClick r:id="rId2"/>
              </a:rPr>
              <a:t>Ley 17/2021, de 15 de diciembre</a:t>
            </a:r>
            <a:r>
              <a:rPr>
                <a:solidFill>
                  <a:srgbClr val="333333"/>
                </a:solidFill>
                <a:latin typeface="Verdana"/>
                <a:ea typeface="Verdana"/>
                <a:cs typeface="Verdana"/>
                <a:sym typeface="Verdana"/>
              </a:rPr>
              <a:t> añadió el </a:t>
            </a:r>
            <a:r>
              <a:rPr>
                <a:latin typeface="Verdana"/>
                <a:ea typeface="Verdana"/>
                <a:cs typeface="Verdana"/>
                <a:sym typeface="Verdana"/>
                <a:hlinkClick r:id="rId3"/>
              </a:rPr>
              <a:t>art. 94 bis al CC</a:t>
            </a:r>
            <a:r>
              <a:rPr>
                <a:solidFill>
                  <a:srgbClr val="333333"/>
                </a:solidFill>
                <a:latin typeface="Verdana"/>
                <a:ea typeface="Verdana"/>
                <a:cs typeface="Verdana"/>
                <a:sym typeface="Verdana"/>
              </a:rPr>
              <a:t>, confiriendo a la autoridad judicial la potestad para determinar tanto la forma en que debe participar cada cónyuge en el cuidado del animal de compañía familiar como el reparto de las cargas asociadas al cuidado del animal, con independencia de la titularidad dominical del animal. Si bien el Sr. Serafin considera que nada debe abonar por el animal de compañía por pertenecer a la Sra. Adriana, tratándose de la mascota familiar, su pretensión no pude estimarse a la luz del contenido del artículo antes referenciado. Y es lógico que los gastos del animal se repartan en la misma proporción que el resto de gastos familiares, debiendo el Sr. Serafin abonar el 70% de los mismos y la Sra. Adriana el 30%.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p:nvPr/>
        </p:nvSpPr>
        <p:spPr>
          <a:xfrm>
            <a:off x="995679" y="3162299"/>
            <a:ext cx="16687801" cy="4993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just">
              <a:spcBef>
                <a:spcPts val="600"/>
              </a:spcBef>
            </a:pPr>
            <a:r>
              <a:rPr b="1">
                <a:solidFill>
                  <a:srgbClr val="00255C"/>
                </a:solidFill>
                <a:latin typeface="Verdana"/>
                <a:ea typeface="Verdana"/>
                <a:cs typeface="Verdana"/>
                <a:sym typeface="Verdana"/>
              </a:rPr>
              <a:t>1.</a:t>
            </a:r>
            <a:r>
              <a:rPr>
                <a:solidFill>
                  <a:srgbClr val="333333"/>
                </a:solidFill>
                <a:latin typeface="Verdana"/>
                <a:ea typeface="Verdana"/>
                <a:cs typeface="Verdana"/>
                <a:sym typeface="Verdana"/>
              </a:rPr>
              <a:t> LOS GASTOS DE CUIDADO DEL ANIMAL</a:t>
            </a:r>
            <a:endParaRPr sz="2400">
              <a:latin typeface="Times New Roman"/>
              <a:ea typeface="Times New Roman"/>
              <a:cs typeface="Times New Roman"/>
              <a:sym typeface="Times New Roman"/>
            </a:endParaRPr>
          </a:p>
          <a:p>
            <a:pPr lvl="0" algn="just">
              <a:spcBef>
                <a:spcPts val="600"/>
              </a:spcBef>
            </a:pPr>
            <a:r>
              <a:rPr>
                <a:solidFill>
                  <a:srgbClr val="333333"/>
                </a:solidFill>
                <a:latin typeface="Verdana"/>
                <a:ea typeface="Verdana"/>
                <a:cs typeface="Verdana"/>
                <a:sym typeface="Verdana"/>
              </a:rPr>
              <a:t>Hemos dicho en SAP, Civil sección 18, núm. 400/2022, del 13 de julio de 2022 (</a:t>
            </a:r>
            <a:r>
              <a:rPr>
                <a:latin typeface="Verdana"/>
                <a:ea typeface="Verdana"/>
                <a:cs typeface="Verdana"/>
                <a:sym typeface="Verdana"/>
                <a:hlinkClick r:id="rId2"/>
              </a:rPr>
              <a:t>ECLI:ES:APB:2022:8616</a:t>
            </a:r>
            <a:r>
              <a:rPr>
                <a:solidFill>
                  <a:srgbClr val="333333"/>
                </a:solidFill>
                <a:latin typeface="Verdana"/>
                <a:ea typeface="Verdana"/>
                <a:cs typeface="Verdana"/>
                <a:sym typeface="Verdana"/>
              </a:rPr>
              <a:t>) que los </a:t>
            </a:r>
            <a:r>
              <a:rPr>
                <a:latin typeface="Verdana"/>
                <a:ea typeface="Verdana"/>
                <a:cs typeface="Verdana"/>
                <a:sym typeface="Verdana"/>
                <a:hlinkClick r:id="rId3"/>
              </a:rPr>
              <a:t>arts. 90.1 b</a:t>
            </a:r>
            <a:r>
              <a:rPr>
                <a:solidFill>
                  <a:srgbClr val="333333"/>
                </a:solidFill>
                <a:latin typeface="Verdana"/>
                <a:ea typeface="Verdana"/>
                <a:cs typeface="Verdana"/>
                <a:sym typeface="Verdana"/>
              </a:rPr>
              <a:t> y </a:t>
            </a:r>
            <a:r>
              <a:rPr>
                <a:latin typeface="Verdana"/>
                <a:ea typeface="Verdana"/>
                <a:cs typeface="Verdana"/>
                <a:sym typeface="Verdana"/>
                <a:hlinkClick r:id="rId4"/>
              </a:rPr>
              <a:t>94 bis C.c.</a:t>
            </a:r>
            <a:r>
              <a:rPr>
                <a:solidFill>
                  <a:srgbClr val="333333"/>
                </a:solidFill>
                <a:latin typeface="Verdana"/>
                <a:ea typeface="Verdana"/>
                <a:cs typeface="Verdana"/>
                <a:sym typeface="Verdana"/>
              </a:rPr>
              <a:t> no son aplicables en Cataluña y que "[n]o obstante, hay que considerar la </a:t>
            </a:r>
            <a:r>
              <a:rPr>
                <a:latin typeface="Verdana"/>
                <a:ea typeface="Verdana"/>
                <a:cs typeface="Verdana"/>
                <a:sym typeface="Verdana"/>
                <a:hlinkClick r:id="rId5"/>
              </a:rPr>
              <a:t>Ley catalana 22/2003, de 4 de julio</a:t>
            </a:r>
            <a:r>
              <a:rPr>
                <a:solidFill>
                  <a:srgbClr val="333333"/>
                </a:solidFill>
                <a:latin typeface="Verdana"/>
                <a:ea typeface="Verdana"/>
                <a:cs typeface="Verdana"/>
                <a:sym typeface="Verdana"/>
              </a:rPr>
              <a:t>, de protección de los animales. En su Preámbulo recoge una clara declaración de principios, al considerar a los animales como organismos dotados de sensibilidad psíquica, además de física, que, aunque no los hace merecedores de unos derechos propios de su condición animal, lleva a proteger tanto las obligaciones de las personas propietarias y poseedoras de éstos como las prohibiciones de las acciones que les pueden causar daños. La Ley predica una adquisición responsable de forma que los ciudadanos que voluntariamente adquieren animales se responsabilicen, cuiden de ellos y, sobre todo, les respeten los derechos, y, por tanto, no los abandonen. Su art. 4 fija las obligaciones de las personas propietarias y poseedoras de animales y establece que deben mantenerlos en buenas condiciones higiénico-sanitarias, de bienestar y de seguridad, de acuerdo con las características de cada especie y que la persona poseedora de un animal debe darle la atención veterinaria básica para garantizar su salud. El art. 12 añade que la persona poseedora de un animal, sin perjuicio de la responsabilidad subsidiaria de la persona propietaria, es responsable de los daños, perjuicios y molestias que ocasione a las personas, a otros animales, a las cosas, a las vías y espacios públicos y en el medio natural en general, de acuerdo con lo que establece la legislación civil aplicable". </a:t>
            </a:r>
            <a:endParaRPr sz="2400">
              <a:latin typeface="Times New Roman"/>
              <a:ea typeface="Times New Roman"/>
              <a:cs typeface="Times New Roman"/>
              <a:sym typeface="Times New Roman"/>
            </a:endParaRPr>
          </a:p>
          <a:p>
            <a:pPr lvl="0" algn="just">
              <a:spcBef>
                <a:spcPts val="600"/>
              </a:spcBef>
            </a:pPr>
            <a:r>
              <a:rPr>
                <a:solidFill>
                  <a:srgbClr val="333333"/>
                </a:solidFill>
                <a:latin typeface="Verdana"/>
                <a:ea typeface="Verdana"/>
                <a:cs typeface="Verdana"/>
                <a:sym typeface="Verdana"/>
              </a:rPr>
              <a:t>Por tanto, en Cataluña los gastos de mantenimiento de un animal son a cargo de su propietario. En todo caso, el ex esposo tan solo disfruta, según pacto homologado en la sentencia, de permanencia de la perrita con él de jueves por la noche a sábado por la mañana, de modo que en tanto se ha confiado el cuidado, fundamentalmente, a la apelante, los gastos que no son de manutención, es razonable que sean atendidos por la recurrente, atendiendo al bienestar del animal.</a:t>
            </a:r>
          </a:p>
        </p:txBody>
      </p:sp>
      <p:sp>
        <p:nvSpPr>
          <p:cNvPr id="182" name="Shape 182"/>
          <p:cNvSpPr/>
          <p:nvPr/>
        </p:nvSpPr>
        <p:spPr>
          <a:xfrm>
            <a:off x="3158066" y="342899"/>
            <a:ext cx="9144001" cy="726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just">
              <a:spcBef>
                <a:spcPts val="600"/>
              </a:spcBef>
            </a:pPr>
            <a:r>
              <a:rPr b="1">
                <a:solidFill>
                  <a:srgbClr val="00255C"/>
                </a:solidFill>
                <a:latin typeface="Verdana"/>
                <a:ea typeface="Verdana"/>
                <a:cs typeface="Verdana"/>
                <a:sym typeface="Verdana"/>
              </a:rPr>
              <a:t>Sección nº 18 de la Audiencia Provincial de Barcelona. Civil</a:t>
            </a:r>
            <a:endParaRPr sz="2400">
              <a:latin typeface="Times New Roman"/>
              <a:ea typeface="Times New Roman"/>
              <a:cs typeface="Times New Roman"/>
              <a:sym typeface="Times New Roman"/>
            </a:endParaRPr>
          </a:p>
          <a:p>
            <a:pPr lvl="0" algn="just">
              <a:spcBef>
                <a:spcPts val="600"/>
              </a:spcBef>
            </a:pPr>
            <a:r>
              <a:rPr b="1">
                <a:solidFill>
                  <a:srgbClr val="00255C"/>
                </a:solidFill>
                <a:latin typeface="Verdana"/>
                <a:ea typeface="Verdana"/>
                <a:cs typeface="Verdana"/>
                <a:sym typeface="Verdana"/>
              </a:rPr>
              <a:t>Recurso de apelación 446/2022 -E</a:t>
            </a:r>
          </a:p>
        </p:txBody>
      </p:sp>
      <p:sp>
        <p:nvSpPr>
          <p:cNvPr id="183" name="Shape 183"/>
          <p:cNvSpPr/>
          <p:nvPr/>
        </p:nvSpPr>
        <p:spPr>
          <a:xfrm>
            <a:off x="1004388" y="1543049"/>
            <a:ext cx="15353212" cy="1145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just">
              <a:spcBef>
                <a:spcPts val="600"/>
              </a:spcBef>
            </a:pPr>
            <a:r>
              <a:rPr b="1" u="sng">
                <a:solidFill>
                  <a:srgbClr val="00255C"/>
                </a:solidFill>
                <a:latin typeface="Verdana"/>
                <a:ea typeface="Verdana"/>
                <a:cs typeface="Verdana"/>
                <a:sym typeface="Verdana"/>
              </a:rPr>
              <a:t>SENTENCIA Nº 12/2023</a:t>
            </a:r>
            <a:r>
              <a:rPr b="1">
                <a:solidFill>
                  <a:srgbClr val="00255C"/>
                </a:solidFill>
                <a:latin typeface="Verdana"/>
                <a:ea typeface="Verdana"/>
                <a:cs typeface="Verdana"/>
                <a:sym typeface="Verdana"/>
              </a:rPr>
              <a:t>Magistrados/Magistradas:</a:t>
            </a:r>
            <a:endParaRPr sz="2400">
              <a:latin typeface="Times New Roman"/>
              <a:ea typeface="Times New Roman"/>
              <a:cs typeface="Times New Roman"/>
              <a:sym typeface="Times New Roman"/>
            </a:endParaRPr>
          </a:p>
          <a:p>
            <a:pPr lvl="0" algn="just">
              <a:spcBef>
                <a:spcPts val="600"/>
              </a:spcBef>
            </a:pPr>
            <a:r>
              <a:rPr>
                <a:solidFill>
                  <a:srgbClr val="333333"/>
                </a:solidFill>
                <a:latin typeface="Verdana"/>
                <a:ea typeface="Verdana"/>
                <a:cs typeface="Verdana"/>
                <a:sym typeface="Verdana"/>
              </a:rPr>
              <a:t>D. Francisco Javier Pereda Gámez (Ponente) Dª Margarita B. Noblejas Negrillo Dª Dolors Viñas Maestre</a:t>
            </a:r>
            <a:r>
              <a:rPr sz="2400">
                <a:latin typeface="Times New Roman"/>
                <a:ea typeface="Times New Roman"/>
                <a:cs typeface="Times New Roman"/>
                <a:sym typeface="Times New Roman"/>
              </a:rPr>
              <a:t> fecha </a:t>
            </a:r>
            <a:r>
              <a:rPr>
                <a:solidFill>
                  <a:srgbClr val="333333"/>
                </a:solidFill>
                <a:latin typeface="Verdana"/>
                <a:ea typeface="Verdana"/>
                <a:cs typeface="Verdana"/>
                <a:sym typeface="Verdana"/>
              </a:rPr>
              <a:t>12 de enero de 2023</a:t>
            </a:r>
            <a:endParaRPr sz="2400">
              <a:latin typeface="Times New Roman"/>
              <a:ea typeface="Times New Roman"/>
              <a:cs typeface="Times New Roman"/>
              <a:sym typeface="Times New Roman"/>
            </a:endParaRPr>
          </a:p>
          <a:p>
            <a:pPr lvl="0" algn="just">
              <a:spcBef>
                <a:spcPts val="600"/>
              </a:spcBef>
            </a:pPr>
            <a:r>
              <a:rPr b="1">
                <a:solidFill>
                  <a:srgbClr val="00255C"/>
                </a:solidFill>
                <a:latin typeface="Verdana"/>
                <a:ea typeface="Verdana"/>
                <a:cs typeface="Verdana"/>
                <a:sym typeface="Verdana"/>
              </a:rPr>
              <a:t>Rollo de Apelación n.: 446/2022</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prstGeom prst="rect">
            <a:avLst/>
          </a:prstGeom>
        </p:spPr>
        <p:txBody>
          <a:bodyPr/>
          <a:lstStyle/>
          <a:p>
            <a:pPr lvl="0">
              <a:defRPr sz="1800" spc="0">
                <a:solidFill>
                  <a:srgbClr val="000000"/>
                </a:solidFill>
              </a:defRPr>
            </a:pPr>
            <a:r>
              <a:rPr sz="5700" spc="-59">
                <a:solidFill>
                  <a:srgbClr val="404040"/>
                </a:solidFill>
              </a:rPr>
              <a:t>A</a:t>
            </a:r>
            <a:r>
              <a:rPr sz="2700" b="1" spc="-28">
                <a:solidFill>
                  <a:srgbClr val="404040"/>
                </a:solidFill>
              </a:rPr>
              <a:t>P Barcelona, Sec. 12.ª, 13-7-2021</a:t>
            </a:r>
          </a:p>
          <a:p>
            <a:pPr lvl="0">
              <a:defRPr sz="1800" spc="0">
                <a:solidFill>
                  <a:srgbClr val="000000"/>
                </a:solidFill>
              </a:defRPr>
            </a:pPr>
            <a:endParaRPr sz="2700" spc="-28">
              <a:solidFill>
                <a:srgbClr val="404040"/>
              </a:solidFill>
            </a:endParaRPr>
          </a:p>
          <a:p>
            <a:pPr lvl="0" algn="just">
              <a:defRPr sz="1800" spc="0">
                <a:solidFill>
                  <a:srgbClr val="000000"/>
                </a:solidFill>
              </a:defRPr>
            </a:pPr>
            <a:r>
              <a:rPr sz="2700" spc="-28">
                <a:solidFill>
                  <a:srgbClr val="404040"/>
                </a:solidFill>
              </a:rPr>
              <a:t>No procede acumular la acción relativa a la ruptura de la pareja de hecho y la solicitud del uso compartido o de un régimen de visitas con una mascota, pues los animales son bienes muebles y no cabe discutir su custodia como si fueran menores </a:t>
            </a:r>
          </a:p>
        </p:txBody>
      </p:sp>
      <p:sp>
        <p:nvSpPr>
          <p:cNvPr id="186" name="Shape 186"/>
          <p:cNvSpPr>
            <a:spLocks noGrp="1"/>
          </p:cNvSpPr>
          <p:nvPr>
            <p:ph type="body" idx="1"/>
          </p:nvPr>
        </p:nvSpPr>
        <p:spPr>
          <a:prstGeom prst="rect">
            <a:avLst/>
          </a:prstGeom>
        </p:spPr>
        <p:txBody>
          <a:bodyPr/>
          <a:lstStyle/>
          <a:p>
            <a:pPr marL="117957" lvl="0" indent="-117957" algn="just" defTabSz="1179576">
              <a:spcBef>
                <a:spcPts val="1500"/>
              </a:spcBef>
              <a:defRPr sz="1800">
                <a:solidFill>
                  <a:srgbClr val="000000"/>
                </a:solidFill>
              </a:defRPr>
            </a:pPr>
            <a:r>
              <a:rPr sz="2580">
                <a:solidFill>
                  <a:srgbClr val="404040"/>
                </a:solidFill>
              </a:rPr>
              <a:t>Las cuestiones sobre la propiedad de los animales domésticos, y las medidas reguladoras correspondientes una vez se produzca la ruptura, no se ha introducido como materia propia de los procesos de separación, divorcio o nulidad, o de ruptura de pareja estable, ni de la sentencia que en ellos se dicte, no siendo procedente la aplicación analógica de las normas relativas a la guarda o régimen de visitas de los progenitores respecto a los hijos menores de edad al no tener base en una relación paterno-filial. Los animales de compañía son seres vivos, que </a:t>
            </a:r>
            <a:r>
              <a:rPr sz="2322">
                <a:solidFill>
                  <a:srgbClr val="404040"/>
                </a:solidFill>
              </a:rPr>
              <a:t>deben</a:t>
            </a:r>
            <a:r>
              <a:rPr sz="2580">
                <a:solidFill>
                  <a:srgbClr val="404040"/>
                </a:solidFill>
              </a:rPr>
              <a:t> ser considerados bienes muebles, y podrá reclamarse la propiedad o copropiedad y también su uso compartido, en el proceso declarativo correspondiente. No puede ser otra la solución ante la falta de una respuesta legal para el tratamiento de los animales domésticos tras la ruptura de los convivientes.</a:t>
            </a:r>
          </a:p>
          <a:p>
            <a:pPr marL="117957" lvl="0" indent="-117957" defTabSz="1179576">
              <a:spcBef>
                <a:spcPts val="1500"/>
              </a:spcBef>
              <a:defRPr sz="1800">
                <a:solidFill>
                  <a:srgbClr val="000000"/>
                </a:solidFill>
              </a:defRPr>
            </a:pPr>
            <a:r>
              <a:rPr sz="2580">
                <a:solidFill>
                  <a:srgbClr val="404040"/>
                </a:solidFill>
              </a:rPr>
              <a:t>En este sentido se pronuncia la sentencia de esta Sala de fecha 10 de julio de 2014. Se señala en esta resolución que " Los animales domésticos no se encuentran en la categoría de los enseres personales, ni en la naturaleza propia del ajuar doméstico, pues su inclusión en una de esas categorías supondría una interpretación forzada de los preceptos sustantivos que regulan la materia.</a:t>
            </a:r>
          </a:p>
          <a:p>
            <a:pPr marL="117957" lvl="0" indent="-117957" defTabSz="1179576">
              <a:spcBef>
                <a:spcPts val="1500"/>
              </a:spcBef>
              <a:defRPr sz="1800">
                <a:solidFill>
                  <a:srgbClr val="000000"/>
                </a:solidFill>
              </a:defRPr>
            </a:pPr>
            <a:r>
              <a:rPr sz="2580">
                <a:solidFill>
                  <a:srgbClr val="404040"/>
                </a:solidFill>
              </a:rPr>
              <a:t>Las mascotas domésticas son pues seres vivos, que en concepto de bienes muebles se encuentran en el domicilio familiar, susceptibles de ser reclamados en propiedad, y en el supuesto de titularidad dominical conjunta, proceder al ejercicio de acciones en proceso declarativo, tendentes a obtener la división del bien común, o el uso compartido, sin detrimento de la utilización por el otro partícipe en la propiedad, que constituye derecho inherente al régimen de la comunidad de bienes".</a:t>
            </a:r>
          </a:p>
        </p:txBody>
      </p:sp>
      <p:sp>
        <p:nvSpPr>
          <p:cNvPr id="187" name="Shape 18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500">
                <a:solidFill>
                  <a:srgbClr val="FFFFFF"/>
                </a:solidFill>
              </a:rPr>
              <a:t>26</a:t>
            </a:fld>
            <a:endParaRPr sz="1500">
              <a:solidFill>
                <a:srgbClr val="FFFFFF"/>
              </a:solidFill>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xfrm>
            <a:off x="1600200" y="548438"/>
            <a:ext cx="15087600" cy="8410911"/>
          </a:xfrm>
          <a:prstGeom prst="rect">
            <a:avLst/>
          </a:prstGeom>
        </p:spPr>
        <p:txBody>
          <a:bodyPr/>
          <a:lstStyle/>
          <a:p>
            <a:pPr lvl="0" defTabSz="685800">
              <a:defRPr sz="1800" spc="0">
                <a:solidFill>
                  <a:srgbClr val="000000"/>
                </a:solidFill>
              </a:defRPr>
            </a:pPr>
            <a:r>
              <a:rPr sz="1950" spc="-20">
                <a:solidFill>
                  <a:srgbClr val="404040"/>
                </a:solidFill>
              </a:rPr>
              <a:t>A</a:t>
            </a:r>
            <a:r>
              <a:rPr sz="1950" b="1" spc="-20">
                <a:solidFill>
                  <a:srgbClr val="404040"/>
                </a:solidFill>
              </a:rPr>
              <a:t>P Vizcaya, Sec. 3.ª, 158/2025, de 15 de abril. Recurso 251/2023</a:t>
            </a:r>
          </a:p>
          <a:p>
            <a:pPr lvl="0" defTabSz="685800">
              <a:defRPr sz="1800" spc="0">
                <a:solidFill>
                  <a:srgbClr val="000000"/>
                </a:solidFill>
              </a:defRPr>
            </a:pPr>
            <a:r>
              <a:rPr sz="1950" b="1" spc="-20">
                <a:solidFill>
                  <a:srgbClr val="404040"/>
                </a:solidFill>
              </a:rPr>
              <a:t>Ponente: MARIA COVADONGA GONZALEZ RODRIGUEZ</a:t>
            </a:r>
          </a:p>
          <a:p>
            <a:pPr lvl="0" defTabSz="685800">
              <a:defRPr sz="1800" spc="0">
                <a:solidFill>
                  <a:srgbClr val="000000"/>
                </a:solidFill>
              </a:defRPr>
            </a:pPr>
            <a:r>
              <a:rPr sz="1950" b="1" spc="-20">
                <a:solidFill>
                  <a:srgbClr val="404040"/>
                </a:solidFill>
              </a:rPr>
              <a:t>SP/SENT/1262817</a:t>
            </a:r>
          </a:p>
          <a:p>
            <a:pPr lvl="0" defTabSz="685800">
              <a:defRPr sz="1800" spc="0">
                <a:solidFill>
                  <a:srgbClr val="000000"/>
                </a:solidFill>
              </a:defRPr>
            </a:pPr>
            <a:r>
              <a:rPr sz="1950" spc="-20">
                <a:solidFill>
                  <a:srgbClr val="404040"/>
                </a:solidFill>
              </a:rPr>
              <a:t> EXTRACTOS</a:t>
            </a:r>
          </a:p>
          <a:p>
            <a:pPr lvl="0" algn="just" defTabSz="685800">
              <a:defRPr sz="1800" spc="0">
                <a:solidFill>
                  <a:srgbClr val="000000"/>
                </a:solidFill>
              </a:defRPr>
            </a:pPr>
            <a:r>
              <a:rPr sz="1950" spc="-20">
                <a:solidFill>
                  <a:srgbClr val="404040"/>
                </a:solidFill>
              </a:rPr>
              <a:t> N</a:t>
            </a:r>
            <a:r>
              <a:rPr sz="1950" b="1" spc="-20">
                <a:solidFill>
                  <a:srgbClr val="404040"/>
                </a:solidFill>
              </a:rPr>
              <a:t>o cabe recurso de apelación a sentencia dada en proceso sobre acción declarativa de dominio sobre una mascota y custodia del mismo cuando se fijó una cuantía, no discutida, inferior a los procesos ordinarios</a:t>
            </a:r>
          </a:p>
          <a:p>
            <a:pPr lvl="0" defTabSz="685800">
              <a:defRPr sz="1800" spc="0">
                <a:solidFill>
                  <a:srgbClr val="000000"/>
                </a:solidFill>
              </a:defRPr>
            </a:pPr>
            <a:endParaRPr sz="1950" spc="-20">
              <a:solidFill>
                <a:srgbClr val="404040"/>
              </a:solidFill>
            </a:endParaRPr>
          </a:p>
          <a:p>
            <a:pPr lvl="0" defTabSz="685800">
              <a:defRPr sz="1800" spc="0">
                <a:solidFill>
                  <a:srgbClr val="000000"/>
                </a:solidFill>
              </a:defRPr>
            </a:pPr>
            <a:r>
              <a:rPr sz="1950" spc="-20">
                <a:solidFill>
                  <a:srgbClr val="404040"/>
                </a:solidFill>
              </a:rPr>
              <a:t>ANTECEDENTES DE HECHO</a:t>
            </a:r>
          </a:p>
          <a:p>
            <a:pPr lvl="0" defTabSz="685800">
              <a:defRPr sz="1800" spc="0">
                <a:solidFill>
                  <a:srgbClr val="000000"/>
                </a:solidFill>
              </a:defRPr>
            </a:pPr>
            <a:endParaRPr sz="1950" spc="-20">
              <a:solidFill>
                <a:srgbClr val="404040"/>
              </a:solidFill>
            </a:endParaRPr>
          </a:p>
          <a:p>
            <a:pPr lvl="0" defTabSz="685800">
              <a:defRPr sz="1800" spc="0">
                <a:solidFill>
                  <a:srgbClr val="000000"/>
                </a:solidFill>
              </a:defRPr>
            </a:pPr>
            <a:r>
              <a:rPr sz="1950" spc="-20">
                <a:solidFill>
                  <a:srgbClr val="404040"/>
                </a:solidFill>
              </a:rPr>
              <a:t>PRIMERO.-Que el fallo de la referida sentencia de instancia es del tenor literal siguiente: "1.- Debo ESTIMAR Y ESTIMO la demanda interpuesta por la representación procesal de D. Constancio frente a Dª Adoracion, declarando la titularidad conjunta de ambas partes respecto de la perra de raza mestiza Cristal, nacida el NUM000 de 2015.</a:t>
            </a:r>
          </a:p>
          <a:p>
            <a:pPr lvl="0" defTabSz="685800">
              <a:defRPr sz="1800" spc="0">
                <a:solidFill>
                  <a:srgbClr val="000000"/>
                </a:solidFill>
              </a:defRPr>
            </a:pPr>
            <a:endParaRPr sz="1950" spc="-20">
              <a:solidFill>
                <a:srgbClr val="404040"/>
              </a:solidFill>
            </a:endParaRPr>
          </a:p>
          <a:p>
            <a:pPr lvl="0" defTabSz="685800">
              <a:defRPr sz="1800" spc="0">
                <a:solidFill>
                  <a:srgbClr val="000000"/>
                </a:solidFill>
              </a:defRPr>
            </a:pPr>
            <a:r>
              <a:rPr sz="1950" spc="-20">
                <a:solidFill>
                  <a:srgbClr val="404040"/>
                </a:solidFill>
              </a:rPr>
              <a:t>2.- Se acuerda un régimen de guarda y custodia con cada parte, en defecto de acuerdo entre las partes, cada dos meses, a comenzar el 1 de agosto de 2022, debiendo efectuarse las entregas en el domicilio de la parte que lo entrega.</a:t>
            </a:r>
          </a:p>
          <a:p>
            <a:pPr lvl="0" defTabSz="685800">
              <a:defRPr sz="1800" spc="0">
                <a:solidFill>
                  <a:srgbClr val="000000"/>
                </a:solidFill>
              </a:defRPr>
            </a:pPr>
            <a:r>
              <a:rPr sz="1950" spc="-20">
                <a:solidFill>
                  <a:srgbClr val="404040"/>
                </a:solidFill>
              </a:rPr>
              <a:t>3.- Cada parte abonará los costes de alimentación, cuidado y sustento habitual de Cristal durante el periodo que resida con cada parte, debiendo sufragar las partes, al 50%, el importe de las vacunas obligatorias anuales y el coste de los tratamientos médicos, quirúrgicos o de rehabilitación que se estimen necesarios, previa prescripción del veterinario, y que excedan del importe de 150€;.</a:t>
            </a:r>
          </a:p>
          <a:p>
            <a:pPr lvl="0" defTabSz="685800">
              <a:defRPr sz="1800" spc="0">
                <a:solidFill>
                  <a:srgbClr val="000000"/>
                </a:solidFill>
              </a:defRPr>
            </a:pPr>
            <a:endParaRPr sz="1950" spc="-20">
              <a:solidFill>
                <a:srgbClr val="404040"/>
              </a:solidFill>
            </a:endParaRPr>
          </a:p>
          <a:p>
            <a:pPr lvl="0" defTabSz="685800">
              <a:defRPr sz="1800" spc="0">
                <a:solidFill>
                  <a:srgbClr val="000000"/>
                </a:solidFill>
              </a:defRPr>
            </a:pPr>
            <a:r>
              <a:rPr sz="1950" spc="-20">
                <a:solidFill>
                  <a:srgbClr val="404040"/>
                </a:solidFill>
              </a:rPr>
              <a:t>Contra esta sentencia interpone recurso de apelación la representación de la demandada Dª Adoracion invocando: 1º) Error en la apreciación de las pruebas respecto a la relación existente entre las partes, que en modo alguno puede calificarse de una relación de mutuo respeto, indispensable para poder acordar un sistema de custodia compartida. 2º) Inaplicabilidad de la Ley 17/2021, de 15 de diciembre, de modificación del Código Civil, sobre el régimen jurídico de los animales, por la no existencia de vinculo legal alguno entre la demandada y el demandante (que nunca se constituyeron como pareja de hecho de acuerdo a la Ley 2/2003, de 7 de mayo, reguladora de las parejas de hecho de la Comunidad Autónoma del País Vasco). 3º) En el hipotético caso de que el tribunal entienda ser de aplicación la Ley 17/2021, error en la aplicación del derecho sustantivo en relación a los requisitos preceptivos de interés de los miembros de la familia y bienestar animal</a:t>
            </a:r>
          </a:p>
          <a:p>
            <a:pPr lvl="0" defTabSz="685800">
              <a:defRPr sz="1800" spc="0">
                <a:solidFill>
                  <a:srgbClr val="000000"/>
                </a:solidFill>
              </a:defRPr>
            </a:pPr>
            <a:endParaRPr sz="1950" spc="-20">
              <a:solidFill>
                <a:srgbClr val="404040"/>
              </a:solidFill>
            </a:endParaRPr>
          </a:p>
          <a:p>
            <a:pPr lvl="0" defTabSz="685800">
              <a:defRPr sz="1800" spc="0">
                <a:solidFill>
                  <a:srgbClr val="000000"/>
                </a:solidFill>
              </a:defRPr>
            </a:pPr>
            <a:r>
              <a:rPr sz="1950" spc="-20">
                <a:solidFill>
                  <a:srgbClr val="404040"/>
                </a:solidFill>
              </a:rPr>
              <a:t>a </a:t>
            </a:r>
            <a:r>
              <a:rPr sz="1950" u="sng" spc="-20">
                <a:solidFill>
                  <a:srgbClr val="404040"/>
                </a:solidFill>
              </a:rPr>
              <a:t>cuantía fijada por el actor en relación con la acción por él ejercitada y por tanto conforme al art. 251 nº 3ª nº 1 que remite al nº 2ª LECn (el valor del animal cuya declaración de copropiedad y posesión compartida interesa: 500 euros), sobre la que no formuló oposición alguna la parte demandada.</a:t>
            </a:r>
          </a:p>
        </p:txBody>
      </p:sp>
      <p:sp>
        <p:nvSpPr>
          <p:cNvPr id="190" name="Shape 19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500">
                <a:solidFill>
                  <a:srgbClr val="FFFFFF"/>
                </a:solidFill>
              </a:rPr>
              <a:t>27</a:t>
            </a:fld>
            <a:endParaRPr sz="1500">
              <a:solidFill>
                <a:srgbClr val="FFFFFF"/>
              </a:solidFill>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xfrm>
            <a:off x="1731125" y="377449"/>
            <a:ext cx="15087601" cy="2606042"/>
          </a:xfrm>
          <a:prstGeom prst="rect">
            <a:avLst/>
          </a:prstGeom>
        </p:spPr>
        <p:txBody>
          <a:bodyPr/>
          <a:lstStyle/>
          <a:p>
            <a:pPr lvl="0" algn="just" defTabSz="548640">
              <a:defRPr sz="1800" spc="0">
                <a:solidFill>
                  <a:srgbClr val="000000"/>
                </a:solidFill>
              </a:defRPr>
            </a:pPr>
            <a:r>
              <a:rPr sz="2600" b="1" spc="-27" dirty="0">
                <a:solidFill>
                  <a:srgbClr val="404040"/>
                </a:solidFill>
              </a:rPr>
              <a:t>AP Barcelona, Sec. 18.ª, 95/2024, de 26 de </a:t>
            </a:r>
            <a:r>
              <a:rPr sz="2600" b="1" spc="-27" dirty="0" err="1">
                <a:solidFill>
                  <a:srgbClr val="404040"/>
                </a:solidFill>
              </a:rPr>
              <a:t>febrero</a:t>
            </a:r>
            <a:r>
              <a:rPr sz="2600" b="1" spc="-27" dirty="0">
                <a:solidFill>
                  <a:srgbClr val="404040"/>
                </a:solidFill>
              </a:rPr>
              <a:t>. </a:t>
            </a:r>
            <a:r>
              <a:rPr sz="2600" b="1" spc="-27" dirty="0" err="1">
                <a:solidFill>
                  <a:srgbClr val="404040"/>
                </a:solidFill>
              </a:rPr>
              <a:t>Recurso</a:t>
            </a:r>
            <a:r>
              <a:rPr sz="2600" b="1" spc="-27" dirty="0">
                <a:solidFill>
                  <a:srgbClr val="404040"/>
                </a:solidFill>
              </a:rPr>
              <a:t> 1/2024</a:t>
            </a:r>
          </a:p>
          <a:p>
            <a:pPr lvl="0" algn="just" defTabSz="548640">
              <a:defRPr sz="1800" spc="0">
                <a:solidFill>
                  <a:srgbClr val="000000"/>
                </a:solidFill>
              </a:defRPr>
            </a:pPr>
            <a:r>
              <a:rPr sz="2600" b="1" spc="-27" dirty="0">
                <a:solidFill>
                  <a:srgbClr val="404040"/>
                </a:solidFill>
              </a:rPr>
              <a:t>Ponente: REGINA SELVA SANTOYO</a:t>
            </a:r>
          </a:p>
          <a:p>
            <a:pPr lvl="0" algn="just" defTabSz="548640">
              <a:defRPr sz="1800" spc="0">
                <a:solidFill>
                  <a:srgbClr val="000000"/>
                </a:solidFill>
              </a:defRPr>
            </a:pPr>
            <a:r>
              <a:rPr sz="2600" b="1" spc="-27" dirty="0">
                <a:solidFill>
                  <a:srgbClr val="404040"/>
                </a:solidFill>
              </a:rPr>
              <a:t>SP/AUTRJ/1227622</a:t>
            </a:r>
          </a:p>
          <a:p>
            <a:pPr lvl="0" algn="just" defTabSz="548640">
              <a:defRPr sz="1800" spc="0">
                <a:solidFill>
                  <a:srgbClr val="000000"/>
                </a:solidFill>
              </a:defRPr>
            </a:pPr>
            <a:r>
              <a:rPr sz="2600" spc="-27" dirty="0">
                <a:solidFill>
                  <a:srgbClr val="404040"/>
                </a:solidFill>
              </a:rPr>
              <a:t> EXTRACTOS</a:t>
            </a:r>
          </a:p>
          <a:p>
            <a:pPr lvl="0" algn="just" defTabSz="548640">
              <a:defRPr sz="1800" spc="0">
                <a:solidFill>
                  <a:srgbClr val="000000"/>
                </a:solidFill>
              </a:defRPr>
            </a:pPr>
            <a:r>
              <a:rPr sz="2600" spc="-27" dirty="0">
                <a:solidFill>
                  <a:srgbClr val="404040"/>
                </a:solidFill>
              </a:rPr>
              <a:t> En la </a:t>
            </a:r>
            <a:r>
              <a:rPr sz="2600" spc="-27" dirty="0" err="1">
                <a:solidFill>
                  <a:srgbClr val="404040"/>
                </a:solidFill>
              </a:rPr>
              <a:t>cuestión</a:t>
            </a:r>
            <a:r>
              <a:rPr sz="2600" spc="-27" dirty="0">
                <a:solidFill>
                  <a:srgbClr val="404040"/>
                </a:solidFill>
              </a:rPr>
              <a:t> de </a:t>
            </a:r>
            <a:r>
              <a:rPr sz="2600" spc="-27" dirty="0" err="1">
                <a:solidFill>
                  <a:srgbClr val="404040"/>
                </a:solidFill>
              </a:rPr>
              <a:t>competencia</a:t>
            </a:r>
            <a:r>
              <a:rPr sz="2600" spc="-27" dirty="0">
                <a:solidFill>
                  <a:srgbClr val="404040"/>
                </a:solidFill>
              </a:rPr>
              <a:t>, la </a:t>
            </a:r>
            <a:r>
              <a:rPr sz="2600" spc="-27" dirty="0" err="1">
                <a:solidFill>
                  <a:srgbClr val="404040"/>
                </a:solidFill>
              </a:rPr>
              <a:t>demanda</a:t>
            </a:r>
            <a:r>
              <a:rPr sz="2600" spc="-27" dirty="0">
                <a:solidFill>
                  <a:srgbClr val="404040"/>
                </a:solidFill>
              </a:rPr>
              <a:t> sobre la </a:t>
            </a:r>
            <a:r>
              <a:rPr sz="2600" spc="-27" dirty="0" err="1">
                <a:solidFill>
                  <a:srgbClr val="404040"/>
                </a:solidFill>
              </a:rPr>
              <a:t>ruptura</a:t>
            </a:r>
            <a:r>
              <a:rPr sz="2600" spc="-27" dirty="0">
                <a:solidFill>
                  <a:srgbClr val="404040"/>
                </a:solidFill>
              </a:rPr>
              <a:t> de </a:t>
            </a:r>
            <a:r>
              <a:rPr sz="2600" spc="-27" dirty="0" err="1">
                <a:solidFill>
                  <a:srgbClr val="404040"/>
                </a:solidFill>
              </a:rPr>
              <a:t>una</a:t>
            </a:r>
            <a:r>
              <a:rPr sz="2600" spc="-27" dirty="0">
                <a:solidFill>
                  <a:srgbClr val="404040"/>
                </a:solidFill>
              </a:rPr>
              <a:t> pareja de </a:t>
            </a:r>
            <a:r>
              <a:rPr sz="2600" spc="-27" dirty="0" err="1">
                <a:solidFill>
                  <a:srgbClr val="404040"/>
                </a:solidFill>
              </a:rPr>
              <a:t>hecho</a:t>
            </a:r>
            <a:r>
              <a:rPr sz="2600" spc="-27" dirty="0">
                <a:solidFill>
                  <a:srgbClr val="404040"/>
                </a:solidFill>
              </a:rPr>
              <a:t> y </a:t>
            </a:r>
            <a:r>
              <a:rPr sz="2600" spc="-27" dirty="0" err="1">
                <a:solidFill>
                  <a:srgbClr val="404040"/>
                </a:solidFill>
              </a:rPr>
              <a:t>adopción</a:t>
            </a:r>
            <a:r>
              <a:rPr sz="2600" spc="-27" dirty="0">
                <a:solidFill>
                  <a:srgbClr val="404040"/>
                </a:solidFill>
              </a:rPr>
              <a:t> de </a:t>
            </a:r>
            <a:r>
              <a:rPr sz="2600" spc="-27" dirty="0" err="1">
                <a:solidFill>
                  <a:srgbClr val="404040"/>
                </a:solidFill>
              </a:rPr>
              <a:t>medidas</a:t>
            </a:r>
            <a:r>
              <a:rPr sz="2600" spc="-27" dirty="0">
                <a:solidFill>
                  <a:srgbClr val="404040"/>
                </a:solidFill>
              </a:rPr>
              <a:t> </a:t>
            </a:r>
            <a:r>
              <a:rPr sz="2600" spc="-27" dirty="0" err="1">
                <a:solidFill>
                  <a:srgbClr val="404040"/>
                </a:solidFill>
              </a:rPr>
              <a:t>respecto</a:t>
            </a:r>
            <a:r>
              <a:rPr sz="2600" spc="-27" dirty="0">
                <a:solidFill>
                  <a:srgbClr val="404040"/>
                </a:solidFill>
              </a:rPr>
              <a:t> de la </a:t>
            </a:r>
            <a:r>
              <a:rPr sz="2600" spc="-27" dirty="0" err="1">
                <a:solidFill>
                  <a:srgbClr val="404040"/>
                </a:solidFill>
              </a:rPr>
              <a:t>mascota</a:t>
            </a:r>
            <a:r>
              <a:rPr sz="2600" spc="-27" dirty="0">
                <a:solidFill>
                  <a:srgbClr val="404040"/>
                </a:solidFill>
              </a:rPr>
              <a:t> familiar </a:t>
            </a:r>
            <a:r>
              <a:rPr sz="2600" spc="-27" dirty="0" err="1">
                <a:solidFill>
                  <a:srgbClr val="404040"/>
                </a:solidFill>
              </a:rPr>
              <a:t>debe</a:t>
            </a:r>
            <a:r>
              <a:rPr sz="2600" spc="-27" dirty="0">
                <a:solidFill>
                  <a:srgbClr val="404040"/>
                </a:solidFill>
              </a:rPr>
              <a:t> </a:t>
            </a:r>
            <a:r>
              <a:rPr sz="2600" spc="-27" dirty="0" err="1">
                <a:solidFill>
                  <a:srgbClr val="404040"/>
                </a:solidFill>
              </a:rPr>
              <a:t>resolverse</a:t>
            </a:r>
            <a:r>
              <a:rPr sz="2600" spc="-27" dirty="0">
                <a:solidFill>
                  <a:srgbClr val="404040"/>
                </a:solidFill>
              </a:rPr>
              <a:t> en </a:t>
            </a:r>
            <a:r>
              <a:rPr sz="2600" spc="-27" dirty="0" err="1">
                <a:solidFill>
                  <a:srgbClr val="404040"/>
                </a:solidFill>
              </a:rPr>
              <a:t>el</a:t>
            </a:r>
            <a:r>
              <a:rPr sz="2600" spc="-27" dirty="0">
                <a:solidFill>
                  <a:srgbClr val="404040"/>
                </a:solidFill>
              </a:rPr>
              <a:t> JPI de la </a:t>
            </a:r>
            <a:r>
              <a:rPr sz="2600" spc="-27" dirty="0" err="1">
                <a:solidFill>
                  <a:srgbClr val="404040"/>
                </a:solidFill>
              </a:rPr>
              <a:t>localidad</a:t>
            </a:r>
            <a:r>
              <a:rPr sz="2600" spc="-27" dirty="0">
                <a:solidFill>
                  <a:srgbClr val="404040"/>
                </a:solidFill>
              </a:rPr>
              <a:t> de </a:t>
            </a:r>
            <a:r>
              <a:rPr sz="2600" spc="-27" dirty="0" err="1">
                <a:solidFill>
                  <a:srgbClr val="404040"/>
                </a:solidFill>
              </a:rPr>
              <a:t>primera</a:t>
            </a:r>
            <a:r>
              <a:rPr sz="2600" spc="-27" dirty="0">
                <a:solidFill>
                  <a:srgbClr val="404040"/>
                </a:solidFill>
              </a:rPr>
              <a:t> </a:t>
            </a:r>
            <a:r>
              <a:rPr sz="2600" spc="-27" dirty="0" err="1">
                <a:solidFill>
                  <a:srgbClr val="404040"/>
                </a:solidFill>
              </a:rPr>
              <a:t>instancia</a:t>
            </a:r>
            <a:r>
              <a:rPr sz="2600" spc="-27" dirty="0">
                <a:solidFill>
                  <a:srgbClr val="404040"/>
                </a:solidFill>
              </a:rPr>
              <a:t> y </a:t>
            </a:r>
            <a:r>
              <a:rPr sz="2600" spc="-27" dirty="0" err="1">
                <a:solidFill>
                  <a:srgbClr val="404040"/>
                </a:solidFill>
              </a:rPr>
              <a:t>especializado</a:t>
            </a:r>
            <a:r>
              <a:rPr sz="2600" spc="-27" dirty="0">
                <a:solidFill>
                  <a:srgbClr val="404040"/>
                </a:solidFill>
              </a:rPr>
              <a:t> en familia, </a:t>
            </a:r>
            <a:r>
              <a:rPr sz="2600" spc="-27" dirty="0" err="1">
                <a:solidFill>
                  <a:srgbClr val="404040"/>
                </a:solidFill>
              </a:rPr>
              <a:t>si</a:t>
            </a:r>
            <a:r>
              <a:rPr sz="2600" spc="-27" dirty="0">
                <a:solidFill>
                  <a:srgbClr val="404040"/>
                </a:solidFill>
              </a:rPr>
              <a:t> </a:t>
            </a:r>
            <a:r>
              <a:rPr sz="2600" spc="-27" dirty="0" err="1">
                <a:solidFill>
                  <a:srgbClr val="404040"/>
                </a:solidFill>
              </a:rPr>
              <a:t>existe</a:t>
            </a:r>
            <a:endParaRPr sz="2600" spc="-27" dirty="0">
              <a:solidFill>
                <a:srgbClr val="404040"/>
              </a:solidFill>
            </a:endParaRPr>
          </a:p>
          <a:p>
            <a:pPr lvl="0" defTabSz="548640">
              <a:defRPr sz="1800" spc="0">
                <a:solidFill>
                  <a:srgbClr val="000000"/>
                </a:solidFill>
              </a:defRPr>
            </a:pPr>
            <a:endParaRPr sz="2600" spc="-27" dirty="0">
              <a:solidFill>
                <a:srgbClr val="404040"/>
              </a:solidFill>
            </a:endParaRPr>
          </a:p>
        </p:txBody>
      </p:sp>
      <p:sp>
        <p:nvSpPr>
          <p:cNvPr id="193" name="Shape 193"/>
          <p:cNvSpPr>
            <a:spLocks noGrp="1"/>
          </p:cNvSpPr>
          <p:nvPr>
            <p:ph type="body" idx="1"/>
          </p:nvPr>
        </p:nvSpPr>
        <p:spPr>
          <a:prstGeom prst="rect">
            <a:avLst/>
          </a:prstGeom>
        </p:spPr>
        <p:txBody>
          <a:bodyPr/>
          <a:lstStyle/>
          <a:p>
            <a:pPr lvl="0" algn="just">
              <a:defRPr sz="1800">
                <a:solidFill>
                  <a:srgbClr val="000000"/>
                </a:solidFill>
              </a:defRPr>
            </a:pPr>
            <a:r>
              <a:rPr sz="2300" dirty="0">
                <a:solidFill>
                  <a:srgbClr val="404040"/>
                </a:solidFill>
              </a:rPr>
              <a:t>SEGUNDO.- En </a:t>
            </a:r>
            <a:r>
              <a:rPr sz="2300" dirty="0" err="1">
                <a:solidFill>
                  <a:srgbClr val="404040"/>
                </a:solidFill>
              </a:rPr>
              <a:t>orden</a:t>
            </a:r>
            <a:r>
              <a:rPr sz="2300" dirty="0">
                <a:solidFill>
                  <a:srgbClr val="404040"/>
                </a:solidFill>
              </a:rPr>
              <a:t> a la </a:t>
            </a:r>
            <a:r>
              <a:rPr sz="2300" dirty="0" err="1">
                <a:solidFill>
                  <a:srgbClr val="404040"/>
                </a:solidFill>
              </a:rPr>
              <a:t>resolución</a:t>
            </a:r>
            <a:r>
              <a:rPr sz="2300" dirty="0">
                <a:solidFill>
                  <a:srgbClr val="404040"/>
                </a:solidFill>
              </a:rPr>
              <a:t> de </a:t>
            </a:r>
            <a:r>
              <a:rPr sz="2300" dirty="0" err="1">
                <a:solidFill>
                  <a:srgbClr val="404040"/>
                </a:solidFill>
              </a:rPr>
              <a:t>cuál</a:t>
            </a:r>
            <a:r>
              <a:rPr sz="2300" dirty="0">
                <a:solidFill>
                  <a:srgbClr val="404040"/>
                </a:solidFill>
              </a:rPr>
              <a:t> de los dos </a:t>
            </a:r>
            <a:r>
              <a:rPr sz="2300" dirty="0" err="1">
                <a:solidFill>
                  <a:srgbClr val="404040"/>
                </a:solidFill>
              </a:rPr>
              <a:t>juzgados</a:t>
            </a:r>
            <a:r>
              <a:rPr sz="2300" dirty="0">
                <a:solidFill>
                  <a:srgbClr val="404040"/>
                </a:solidFill>
              </a:rPr>
              <a:t> es </a:t>
            </a:r>
            <a:r>
              <a:rPr sz="2300" dirty="0" err="1">
                <a:solidFill>
                  <a:srgbClr val="404040"/>
                </a:solidFill>
              </a:rPr>
              <a:t>el</a:t>
            </a:r>
            <a:r>
              <a:rPr sz="2300" dirty="0">
                <a:solidFill>
                  <a:srgbClr val="404040"/>
                </a:solidFill>
              </a:rPr>
              <a:t> </a:t>
            </a:r>
            <a:r>
              <a:rPr sz="2300" dirty="0" err="1">
                <a:solidFill>
                  <a:srgbClr val="404040"/>
                </a:solidFill>
              </a:rPr>
              <a:t>competente</a:t>
            </a:r>
            <a:r>
              <a:rPr sz="2300" dirty="0">
                <a:solidFill>
                  <a:srgbClr val="404040"/>
                </a:solidFill>
              </a:rPr>
              <a:t> para </a:t>
            </a:r>
            <a:r>
              <a:rPr sz="2300" dirty="0" err="1">
                <a:solidFill>
                  <a:srgbClr val="404040"/>
                </a:solidFill>
              </a:rPr>
              <a:t>el</a:t>
            </a:r>
            <a:r>
              <a:rPr sz="2300" dirty="0">
                <a:solidFill>
                  <a:srgbClr val="404040"/>
                </a:solidFill>
              </a:rPr>
              <a:t> </a:t>
            </a:r>
            <a:r>
              <a:rPr sz="2300" dirty="0" err="1">
                <a:solidFill>
                  <a:srgbClr val="404040"/>
                </a:solidFill>
              </a:rPr>
              <a:t>conocimiento</a:t>
            </a:r>
            <a:r>
              <a:rPr sz="2300" dirty="0">
                <a:solidFill>
                  <a:srgbClr val="404040"/>
                </a:solidFill>
              </a:rPr>
              <a:t> del </a:t>
            </a:r>
            <a:r>
              <a:rPr sz="2300" dirty="0" err="1">
                <a:solidFill>
                  <a:srgbClr val="404040"/>
                </a:solidFill>
              </a:rPr>
              <a:t>proceso</a:t>
            </a:r>
            <a:r>
              <a:rPr sz="2300" dirty="0">
                <a:solidFill>
                  <a:srgbClr val="404040"/>
                </a:solidFill>
              </a:rPr>
              <a:t> sobre </a:t>
            </a:r>
            <a:r>
              <a:rPr sz="2300" dirty="0" err="1">
                <a:solidFill>
                  <a:srgbClr val="404040"/>
                </a:solidFill>
              </a:rPr>
              <a:t>proceso</a:t>
            </a:r>
            <a:r>
              <a:rPr sz="2300" dirty="0">
                <a:solidFill>
                  <a:srgbClr val="404040"/>
                </a:solidFill>
              </a:rPr>
              <a:t> de </a:t>
            </a:r>
            <a:r>
              <a:rPr sz="2300" dirty="0" err="1">
                <a:solidFill>
                  <a:srgbClr val="404040"/>
                </a:solidFill>
              </a:rPr>
              <a:t>ruptura</a:t>
            </a:r>
            <a:r>
              <a:rPr sz="2300" dirty="0">
                <a:solidFill>
                  <a:srgbClr val="404040"/>
                </a:solidFill>
              </a:rPr>
              <a:t> de pareja de </a:t>
            </a:r>
            <a:r>
              <a:rPr sz="2300" dirty="0" err="1">
                <a:solidFill>
                  <a:srgbClr val="404040"/>
                </a:solidFill>
              </a:rPr>
              <a:t>hecho</a:t>
            </a:r>
            <a:r>
              <a:rPr sz="2300" dirty="0">
                <a:solidFill>
                  <a:srgbClr val="404040"/>
                </a:solidFill>
              </a:rPr>
              <a:t> y </a:t>
            </a:r>
            <a:r>
              <a:rPr sz="2300" dirty="0" err="1">
                <a:solidFill>
                  <a:srgbClr val="404040"/>
                </a:solidFill>
              </a:rPr>
              <a:t>adopción</a:t>
            </a:r>
            <a:r>
              <a:rPr sz="2300" dirty="0">
                <a:solidFill>
                  <a:srgbClr val="404040"/>
                </a:solidFill>
              </a:rPr>
              <a:t> de </a:t>
            </a:r>
            <a:r>
              <a:rPr sz="2300" dirty="0" err="1">
                <a:solidFill>
                  <a:srgbClr val="404040"/>
                </a:solidFill>
              </a:rPr>
              <a:t>medidas</a:t>
            </a:r>
            <a:r>
              <a:rPr sz="2300" dirty="0">
                <a:solidFill>
                  <a:srgbClr val="404040"/>
                </a:solidFill>
              </a:rPr>
              <a:t> sobre animal de </a:t>
            </a:r>
            <a:r>
              <a:rPr sz="2300" dirty="0" err="1">
                <a:solidFill>
                  <a:srgbClr val="404040"/>
                </a:solidFill>
              </a:rPr>
              <a:t>compañía</a:t>
            </a:r>
            <a:r>
              <a:rPr sz="2300" dirty="0">
                <a:solidFill>
                  <a:srgbClr val="404040"/>
                </a:solidFill>
              </a:rPr>
              <a:t>, </a:t>
            </a:r>
            <a:r>
              <a:rPr sz="2300" dirty="0" err="1">
                <a:solidFill>
                  <a:srgbClr val="404040"/>
                </a:solidFill>
              </a:rPr>
              <a:t>debe</a:t>
            </a:r>
            <a:r>
              <a:rPr sz="2300" dirty="0">
                <a:solidFill>
                  <a:srgbClr val="404040"/>
                </a:solidFill>
              </a:rPr>
              <a:t> </a:t>
            </a:r>
            <a:r>
              <a:rPr sz="2300" dirty="0" err="1">
                <a:solidFill>
                  <a:srgbClr val="404040"/>
                </a:solidFill>
              </a:rPr>
              <a:t>tenerse</a:t>
            </a:r>
            <a:r>
              <a:rPr sz="2300" dirty="0">
                <a:solidFill>
                  <a:srgbClr val="404040"/>
                </a:solidFill>
              </a:rPr>
              <a:t> en </a:t>
            </a:r>
            <a:r>
              <a:rPr sz="2300" dirty="0" err="1">
                <a:solidFill>
                  <a:srgbClr val="404040"/>
                </a:solidFill>
              </a:rPr>
              <a:t>cuenta</a:t>
            </a:r>
            <a:r>
              <a:rPr sz="2300" dirty="0">
                <a:solidFill>
                  <a:srgbClr val="404040"/>
                </a:solidFill>
              </a:rPr>
              <a:t> </a:t>
            </a:r>
            <a:r>
              <a:rPr sz="2300" dirty="0" err="1">
                <a:solidFill>
                  <a:srgbClr val="404040"/>
                </a:solidFill>
              </a:rPr>
              <a:t>que</a:t>
            </a:r>
            <a:r>
              <a:rPr sz="2300" dirty="0">
                <a:solidFill>
                  <a:srgbClr val="404040"/>
                </a:solidFill>
              </a:rPr>
              <a:t> </a:t>
            </a:r>
            <a:r>
              <a:rPr sz="2300" dirty="0" err="1">
                <a:solidFill>
                  <a:srgbClr val="404040"/>
                </a:solidFill>
              </a:rPr>
              <a:t>el</a:t>
            </a:r>
            <a:r>
              <a:rPr sz="2300" dirty="0">
                <a:solidFill>
                  <a:srgbClr val="404040"/>
                </a:solidFill>
              </a:rPr>
              <a:t> art. 85 de la LOPJ </a:t>
            </a:r>
            <a:r>
              <a:rPr sz="2300" dirty="0" err="1">
                <a:solidFill>
                  <a:srgbClr val="404040"/>
                </a:solidFill>
              </a:rPr>
              <a:t>establece</a:t>
            </a:r>
            <a:r>
              <a:rPr sz="2300" dirty="0">
                <a:solidFill>
                  <a:srgbClr val="404040"/>
                </a:solidFill>
              </a:rPr>
              <a:t> </a:t>
            </a:r>
            <a:r>
              <a:rPr sz="2300" dirty="0" err="1">
                <a:solidFill>
                  <a:srgbClr val="404040"/>
                </a:solidFill>
              </a:rPr>
              <a:t>que</a:t>
            </a:r>
            <a:r>
              <a:rPr sz="2300" dirty="0">
                <a:solidFill>
                  <a:srgbClr val="404040"/>
                </a:solidFill>
              </a:rPr>
              <a:t> "Los </a:t>
            </a:r>
            <a:r>
              <a:rPr sz="2300" dirty="0" err="1">
                <a:solidFill>
                  <a:srgbClr val="404040"/>
                </a:solidFill>
              </a:rPr>
              <a:t>Juzgados</a:t>
            </a:r>
            <a:r>
              <a:rPr sz="2300" dirty="0">
                <a:solidFill>
                  <a:srgbClr val="404040"/>
                </a:solidFill>
              </a:rPr>
              <a:t> de</a:t>
            </a:r>
          </a:p>
          <a:p>
            <a:pPr lvl="0" algn="just">
              <a:defRPr sz="1800">
                <a:solidFill>
                  <a:srgbClr val="000000"/>
                </a:solidFill>
              </a:defRPr>
            </a:pPr>
            <a:r>
              <a:rPr sz="2300" dirty="0">
                <a:solidFill>
                  <a:srgbClr val="404040"/>
                </a:solidFill>
              </a:rPr>
              <a:t>Primera </a:t>
            </a:r>
            <a:r>
              <a:rPr sz="2300" dirty="0" err="1">
                <a:solidFill>
                  <a:srgbClr val="404040"/>
                </a:solidFill>
              </a:rPr>
              <a:t>Instancia</a:t>
            </a:r>
            <a:r>
              <a:rPr sz="2300" dirty="0">
                <a:solidFill>
                  <a:srgbClr val="404040"/>
                </a:solidFill>
              </a:rPr>
              <a:t> </a:t>
            </a:r>
            <a:r>
              <a:rPr sz="2300" dirty="0" err="1">
                <a:solidFill>
                  <a:srgbClr val="404040"/>
                </a:solidFill>
              </a:rPr>
              <a:t>conocerán</a:t>
            </a:r>
            <a:r>
              <a:rPr sz="2300" dirty="0">
                <a:solidFill>
                  <a:srgbClr val="404040"/>
                </a:solidFill>
              </a:rPr>
              <a:t> en </a:t>
            </a:r>
            <a:r>
              <a:rPr sz="2300" dirty="0" err="1">
                <a:solidFill>
                  <a:srgbClr val="404040"/>
                </a:solidFill>
              </a:rPr>
              <a:t>el</a:t>
            </a:r>
            <a:r>
              <a:rPr sz="2300" dirty="0">
                <a:solidFill>
                  <a:srgbClr val="404040"/>
                </a:solidFill>
              </a:rPr>
              <a:t> </a:t>
            </a:r>
            <a:r>
              <a:rPr sz="2300" dirty="0" err="1">
                <a:solidFill>
                  <a:srgbClr val="404040"/>
                </a:solidFill>
              </a:rPr>
              <a:t>orden</a:t>
            </a:r>
            <a:r>
              <a:rPr sz="2300" dirty="0">
                <a:solidFill>
                  <a:srgbClr val="404040"/>
                </a:solidFill>
              </a:rPr>
              <a:t> civil: 1. En </a:t>
            </a:r>
            <a:r>
              <a:rPr sz="2300" dirty="0" err="1">
                <a:solidFill>
                  <a:srgbClr val="404040"/>
                </a:solidFill>
              </a:rPr>
              <a:t>primera</a:t>
            </a:r>
            <a:r>
              <a:rPr sz="2300" dirty="0">
                <a:solidFill>
                  <a:srgbClr val="404040"/>
                </a:solidFill>
              </a:rPr>
              <a:t> </a:t>
            </a:r>
            <a:r>
              <a:rPr sz="2300" dirty="0" err="1">
                <a:solidFill>
                  <a:srgbClr val="404040"/>
                </a:solidFill>
              </a:rPr>
              <a:t>instancia</a:t>
            </a:r>
            <a:r>
              <a:rPr sz="2300" dirty="0">
                <a:solidFill>
                  <a:srgbClr val="404040"/>
                </a:solidFill>
              </a:rPr>
              <a:t>, de los </a:t>
            </a:r>
            <a:r>
              <a:rPr sz="2300" dirty="0" err="1">
                <a:solidFill>
                  <a:srgbClr val="404040"/>
                </a:solidFill>
              </a:rPr>
              <a:t>juicios</a:t>
            </a:r>
            <a:r>
              <a:rPr sz="2300" dirty="0">
                <a:solidFill>
                  <a:srgbClr val="404040"/>
                </a:solidFill>
              </a:rPr>
              <a:t> </a:t>
            </a:r>
            <a:r>
              <a:rPr sz="2300" dirty="0" err="1">
                <a:solidFill>
                  <a:srgbClr val="404040"/>
                </a:solidFill>
              </a:rPr>
              <a:t>que</a:t>
            </a:r>
            <a:r>
              <a:rPr sz="2300" dirty="0">
                <a:solidFill>
                  <a:srgbClr val="404040"/>
                </a:solidFill>
              </a:rPr>
              <a:t> no </a:t>
            </a:r>
            <a:r>
              <a:rPr sz="2300" dirty="0" err="1">
                <a:solidFill>
                  <a:srgbClr val="404040"/>
                </a:solidFill>
              </a:rPr>
              <a:t>vengan</a:t>
            </a:r>
            <a:r>
              <a:rPr sz="2300" dirty="0">
                <a:solidFill>
                  <a:srgbClr val="404040"/>
                </a:solidFill>
              </a:rPr>
              <a:t> </a:t>
            </a:r>
            <a:r>
              <a:rPr sz="2300" dirty="0" err="1">
                <a:solidFill>
                  <a:srgbClr val="404040"/>
                </a:solidFill>
              </a:rPr>
              <a:t>atribuidos</a:t>
            </a:r>
            <a:r>
              <a:rPr sz="2300" dirty="0">
                <a:solidFill>
                  <a:srgbClr val="404040"/>
                </a:solidFill>
              </a:rPr>
              <a:t> </a:t>
            </a:r>
            <a:r>
              <a:rPr sz="2300" dirty="0" err="1">
                <a:solidFill>
                  <a:srgbClr val="404040"/>
                </a:solidFill>
              </a:rPr>
              <a:t>por</a:t>
            </a:r>
            <a:r>
              <a:rPr sz="2300" dirty="0">
                <a:solidFill>
                  <a:srgbClr val="404040"/>
                </a:solidFill>
              </a:rPr>
              <a:t> </a:t>
            </a:r>
            <a:r>
              <a:rPr sz="2300" dirty="0" err="1">
                <a:solidFill>
                  <a:srgbClr val="404040"/>
                </a:solidFill>
              </a:rPr>
              <a:t>esta</a:t>
            </a:r>
            <a:r>
              <a:rPr sz="2300" dirty="0">
                <a:solidFill>
                  <a:srgbClr val="404040"/>
                </a:solidFill>
              </a:rPr>
              <a:t> ley a </a:t>
            </a:r>
            <a:r>
              <a:rPr sz="2300" dirty="0" err="1">
                <a:solidFill>
                  <a:srgbClr val="404040"/>
                </a:solidFill>
              </a:rPr>
              <a:t>otros</a:t>
            </a:r>
            <a:r>
              <a:rPr sz="2300" dirty="0">
                <a:solidFill>
                  <a:srgbClr val="404040"/>
                </a:solidFill>
              </a:rPr>
              <a:t> </a:t>
            </a:r>
            <a:r>
              <a:rPr sz="2300" dirty="0" err="1">
                <a:solidFill>
                  <a:srgbClr val="404040"/>
                </a:solidFill>
              </a:rPr>
              <a:t>juzgados</a:t>
            </a:r>
            <a:r>
              <a:rPr sz="2300" dirty="0">
                <a:solidFill>
                  <a:srgbClr val="404040"/>
                </a:solidFill>
              </a:rPr>
              <a:t> o </a:t>
            </a:r>
            <a:r>
              <a:rPr sz="2300" dirty="0" err="1">
                <a:solidFill>
                  <a:srgbClr val="404040"/>
                </a:solidFill>
              </a:rPr>
              <a:t>tribunales</a:t>
            </a:r>
            <a:r>
              <a:rPr sz="2300" dirty="0">
                <a:solidFill>
                  <a:srgbClr val="404040"/>
                </a:solidFill>
              </a:rPr>
              <a:t>".</a:t>
            </a:r>
          </a:p>
          <a:p>
            <a:pPr lvl="0" algn="just">
              <a:defRPr sz="1800">
                <a:solidFill>
                  <a:srgbClr val="000000"/>
                </a:solidFill>
              </a:defRPr>
            </a:pPr>
            <a:r>
              <a:rPr sz="2300" dirty="0">
                <a:solidFill>
                  <a:srgbClr val="404040"/>
                </a:solidFill>
              </a:rPr>
              <a:t>En </a:t>
            </a:r>
            <a:r>
              <a:rPr sz="2300" dirty="0" err="1">
                <a:solidFill>
                  <a:srgbClr val="404040"/>
                </a:solidFill>
              </a:rPr>
              <a:t>relación</a:t>
            </a:r>
            <a:r>
              <a:rPr sz="2300" dirty="0">
                <a:solidFill>
                  <a:srgbClr val="404040"/>
                </a:solidFill>
              </a:rPr>
              <a:t> a </a:t>
            </a:r>
            <a:r>
              <a:rPr sz="2300" dirty="0" err="1">
                <a:solidFill>
                  <a:srgbClr val="404040"/>
                </a:solidFill>
              </a:rPr>
              <a:t>dichas</a:t>
            </a:r>
            <a:r>
              <a:rPr sz="2300" dirty="0">
                <a:solidFill>
                  <a:srgbClr val="404040"/>
                </a:solidFill>
              </a:rPr>
              <a:t> </a:t>
            </a:r>
            <a:r>
              <a:rPr sz="2300" dirty="0" err="1">
                <a:solidFill>
                  <a:srgbClr val="404040"/>
                </a:solidFill>
              </a:rPr>
              <a:t>competencias</a:t>
            </a:r>
            <a:r>
              <a:rPr sz="2300" dirty="0">
                <a:solidFill>
                  <a:srgbClr val="404040"/>
                </a:solidFill>
              </a:rPr>
              <a:t>, las </a:t>
            </a:r>
            <a:r>
              <a:rPr sz="2300" dirty="0" err="1">
                <a:solidFill>
                  <a:srgbClr val="404040"/>
                </a:solidFill>
              </a:rPr>
              <a:t>materias</a:t>
            </a:r>
            <a:r>
              <a:rPr sz="2300" dirty="0">
                <a:solidFill>
                  <a:srgbClr val="404040"/>
                </a:solidFill>
              </a:rPr>
              <a:t> </a:t>
            </a:r>
            <a:r>
              <a:rPr sz="2300" dirty="0" err="1">
                <a:solidFill>
                  <a:srgbClr val="404040"/>
                </a:solidFill>
              </a:rPr>
              <a:t>previstas</a:t>
            </a:r>
            <a:r>
              <a:rPr sz="2300" dirty="0">
                <a:solidFill>
                  <a:srgbClr val="404040"/>
                </a:solidFill>
              </a:rPr>
              <a:t> en los arts. 769 y ss. del LEC se </a:t>
            </a:r>
            <a:r>
              <a:rPr sz="2300" dirty="0" err="1">
                <a:solidFill>
                  <a:srgbClr val="404040"/>
                </a:solidFill>
              </a:rPr>
              <a:t>atribuyen</a:t>
            </a:r>
            <a:r>
              <a:rPr sz="2300" dirty="0">
                <a:solidFill>
                  <a:srgbClr val="404040"/>
                </a:solidFill>
              </a:rPr>
              <a:t> a los </a:t>
            </a:r>
            <a:r>
              <a:rPr sz="2300" dirty="0" err="1">
                <a:solidFill>
                  <a:srgbClr val="404040"/>
                </a:solidFill>
              </a:rPr>
              <a:t>juzgados</a:t>
            </a:r>
            <a:r>
              <a:rPr sz="2300" dirty="0">
                <a:solidFill>
                  <a:srgbClr val="404040"/>
                </a:solidFill>
              </a:rPr>
              <a:t> de </a:t>
            </a:r>
            <a:r>
              <a:rPr sz="2300" dirty="0" err="1">
                <a:solidFill>
                  <a:srgbClr val="404040"/>
                </a:solidFill>
              </a:rPr>
              <a:t>primera</a:t>
            </a:r>
            <a:r>
              <a:rPr sz="2300" dirty="0">
                <a:solidFill>
                  <a:srgbClr val="404040"/>
                </a:solidFill>
              </a:rPr>
              <a:t> </a:t>
            </a:r>
            <a:r>
              <a:rPr sz="2300" dirty="0" err="1">
                <a:solidFill>
                  <a:srgbClr val="404040"/>
                </a:solidFill>
              </a:rPr>
              <a:t>instancia</a:t>
            </a:r>
            <a:r>
              <a:rPr sz="2300" dirty="0">
                <a:solidFill>
                  <a:srgbClr val="404040"/>
                </a:solidFill>
              </a:rPr>
              <a:t>, y en </a:t>
            </a:r>
            <a:r>
              <a:rPr sz="2300" dirty="0" err="1">
                <a:solidFill>
                  <a:srgbClr val="404040"/>
                </a:solidFill>
              </a:rPr>
              <a:t>el</a:t>
            </a:r>
            <a:r>
              <a:rPr sz="2300" dirty="0">
                <a:solidFill>
                  <a:srgbClr val="404040"/>
                </a:solidFill>
              </a:rPr>
              <a:t> </a:t>
            </a:r>
            <a:r>
              <a:rPr sz="2300" dirty="0" err="1">
                <a:solidFill>
                  <a:srgbClr val="404040"/>
                </a:solidFill>
              </a:rPr>
              <a:t>caso</a:t>
            </a:r>
            <a:r>
              <a:rPr sz="2300" dirty="0">
                <a:solidFill>
                  <a:srgbClr val="404040"/>
                </a:solidFill>
              </a:rPr>
              <a:t> de </a:t>
            </a:r>
            <a:r>
              <a:rPr sz="2300" dirty="0" err="1">
                <a:solidFill>
                  <a:srgbClr val="404040"/>
                </a:solidFill>
              </a:rPr>
              <a:t>existir</a:t>
            </a:r>
            <a:r>
              <a:rPr sz="2300" dirty="0">
                <a:solidFill>
                  <a:srgbClr val="404040"/>
                </a:solidFill>
              </a:rPr>
              <a:t> en </a:t>
            </a:r>
            <a:r>
              <a:rPr sz="2300" dirty="0" err="1">
                <a:solidFill>
                  <a:srgbClr val="404040"/>
                </a:solidFill>
              </a:rPr>
              <a:t>el</a:t>
            </a:r>
            <a:r>
              <a:rPr sz="2300" dirty="0">
                <a:solidFill>
                  <a:srgbClr val="404040"/>
                </a:solidFill>
              </a:rPr>
              <a:t> </a:t>
            </a:r>
            <a:r>
              <a:rPr sz="2300" dirty="0" err="1">
                <a:solidFill>
                  <a:srgbClr val="404040"/>
                </a:solidFill>
              </a:rPr>
              <a:t>partido</a:t>
            </a:r>
            <a:r>
              <a:rPr sz="2300" dirty="0">
                <a:solidFill>
                  <a:srgbClr val="404040"/>
                </a:solidFill>
              </a:rPr>
              <a:t> judicial un </a:t>
            </a:r>
            <a:r>
              <a:rPr sz="2300" dirty="0" err="1">
                <a:solidFill>
                  <a:srgbClr val="404040"/>
                </a:solidFill>
              </a:rPr>
              <a:t>órgano</a:t>
            </a:r>
            <a:r>
              <a:rPr sz="2300" dirty="0">
                <a:solidFill>
                  <a:srgbClr val="404040"/>
                </a:solidFill>
              </a:rPr>
              <a:t> </a:t>
            </a:r>
            <a:r>
              <a:rPr sz="2300" dirty="0" err="1">
                <a:solidFill>
                  <a:srgbClr val="404040"/>
                </a:solidFill>
              </a:rPr>
              <a:t>especializado</a:t>
            </a:r>
            <a:r>
              <a:rPr sz="2300" dirty="0">
                <a:solidFill>
                  <a:srgbClr val="404040"/>
                </a:solidFill>
              </a:rPr>
              <a:t> en familia, es </a:t>
            </a:r>
            <a:r>
              <a:rPr sz="2300" dirty="0" err="1">
                <a:solidFill>
                  <a:srgbClr val="404040"/>
                </a:solidFill>
              </a:rPr>
              <a:t>dicho</a:t>
            </a:r>
            <a:r>
              <a:rPr sz="2300" dirty="0">
                <a:solidFill>
                  <a:srgbClr val="404040"/>
                </a:solidFill>
              </a:rPr>
              <a:t> </a:t>
            </a:r>
            <a:r>
              <a:rPr sz="2300" dirty="0" err="1">
                <a:solidFill>
                  <a:srgbClr val="404040"/>
                </a:solidFill>
              </a:rPr>
              <a:t>juzgado</a:t>
            </a:r>
            <a:r>
              <a:rPr sz="2300" dirty="0">
                <a:solidFill>
                  <a:srgbClr val="404040"/>
                </a:solidFill>
              </a:rPr>
              <a:t> </a:t>
            </a:r>
            <a:r>
              <a:rPr sz="2300" dirty="0" err="1">
                <a:solidFill>
                  <a:srgbClr val="404040"/>
                </a:solidFill>
              </a:rPr>
              <a:t>quien</a:t>
            </a:r>
            <a:r>
              <a:rPr sz="2300" dirty="0">
                <a:solidFill>
                  <a:srgbClr val="404040"/>
                </a:solidFill>
              </a:rPr>
              <a:t> </a:t>
            </a:r>
            <a:r>
              <a:rPr sz="2300" dirty="0" err="1">
                <a:solidFill>
                  <a:srgbClr val="404040"/>
                </a:solidFill>
              </a:rPr>
              <a:t>asume</a:t>
            </a:r>
            <a:r>
              <a:rPr sz="2300" dirty="0">
                <a:solidFill>
                  <a:srgbClr val="404040"/>
                </a:solidFill>
              </a:rPr>
              <a:t> la </a:t>
            </a:r>
            <a:r>
              <a:rPr sz="2300" dirty="0" err="1">
                <a:solidFill>
                  <a:srgbClr val="404040"/>
                </a:solidFill>
              </a:rPr>
              <a:t>competencia</a:t>
            </a:r>
            <a:r>
              <a:rPr sz="2300" dirty="0">
                <a:solidFill>
                  <a:srgbClr val="404040"/>
                </a:solidFill>
              </a:rPr>
              <a:t> en tales </a:t>
            </a:r>
            <a:r>
              <a:rPr sz="2300" dirty="0" err="1">
                <a:solidFill>
                  <a:srgbClr val="404040"/>
                </a:solidFill>
              </a:rPr>
              <a:t>materias</a:t>
            </a:r>
            <a:r>
              <a:rPr sz="2300" dirty="0">
                <a:solidFill>
                  <a:srgbClr val="404040"/>
                </a:solidFill>
              </a:rPr>
              <a:t>.</a:t>
            </a:r>
          </a:p>
          <a:p>
            <a:pPr lvl="0" algn="just">
              <a:defRPr sz="1800">
                <a:solidFill>
                  <a:srgbClr val="000000"/>
                </a:solidFill>
              </a:defRPr>
            </a:pPr>
            <a:r>
              <a:rPr sz="2300" dirty="0">
                <a:solidFill>
                  <a:srgbClr val="404040"/>
                </a:solidFill>
              </a:rPr>
              <a:t>E</a:t>
            </a:r>
            <a:r>
              <a:rPr sz="2300" b="1" dirty="0">
                <a:solidFill>
                  <a:srgbClr val="404040"/>
                </a:solidFill>
              </a:rPr>
              <a:t>l art. 774.4 de la LEC </a:t>
            </a:r>
            <a:r>
              <a:rPr sz="2300" b="1" dirty="0" err="1">
                <a:solidFill>
                  <a:srgbClr val="404040"/>
                </a:solidFill>
              </a:rPr>
              <a:t>establece</a:t>
            </a:r>
            <a:r>
              <a:rPr sz="2300" b="1" dirty="0">
                <a:solidFill>
                  <a:srgbClr val="404040"/>
                </a:solidFill>
              </a:rPr>
              <a:t> </a:t>
            </a:r>
            <a:r>
              <a:rPr sz="2300" b="1" dirty="0" err="1">
                <a:solidFill>
                  <a:srgbClr val="404040"/>
                </a:solidFill>
              </a:rPr>
              <a:t>que</a:t>
            </a:r>
            <a:r>
              <a:rPr sz="2300" b="1" dirty="0">
                <a:solidFill>
                  <a:srgbClr val="404040"/>
                </a:solidFill>
              </a:rPr>
              <a:t> se </a:t>
            </a:r>
            <a:r>
              <a:rPr sz="2300" b="1" dirty="0" err="1">
                <a:solidFill>
                  <a:srgbClr val="404040"/>
                </a:solidFill>
              </a:rPr>
              <a:t>resolverán</a:t>
            </a:r>
            <a:r>
              <a:rPr sz="2300" b="1" dirty="0">
                <a:solidFill>
                  <a:srgbClr val="404040"/>
                </a:solidFill>
              </a:rPr>
              <a:t> en </a:t>
            </a:r>
            <a:r>
              <a:rPr sz="2300" b="1" dirty="0" err="1">
                <a:solidFill>
                  <a:srgbClr val="404040"/>
                </a:solidFill>
              </a:rPr>
              <a:t>el</a:t>
            </a:r>
            <a:r>
              <a:rPr sz="2300" b="1" dirty="0">
                <a:solidFill>
                  <a:srgbClr val="404040"/>
                </a:solidFill>
              </a:rPr>
              <a:t> </a:t>
            </a:r>
            <a:r>
              <a:rPr sz="2300" b="1" dirty="0" err="1">
                <a:solidFill>
                  <a:srgbClr val="404040"/>
                </a:solidFill>
              </a:rPr>
              <a:t>procedimiento</a:t>
            </a:r>
            <a:r>
              <a:rPr sz="2300" b="1" dirty="0">
                <a:solidFill>
                  <a:srgbClr val="404040"/>
                </a:solidFill>
              </a:rPr>
              <a:t> </a:t>
            </a:r>
            <a:r>
              <a:rPr sz="2300" b="1" dirty="0" err="1">
                <a:solidFill>
                  <a:srgbClr val="404040"/>
                </a:solidFill>
              </a:rPr>
              <a:t>como</a:t>
            </a:r>
            <a:r>
              <a:rPr sz="2300" b="1" dirty="0">
                <a:solidFill>
                  <a:srgbClr val="404040"/>
                </a:solidFill>
              </a:rPr>
              <a:t> </a:t>
            </a:r>
            <a:r>
              <a:rPr sz="2300" b="1" dirty="0" err="1">
                <a:solidFill>
                  <a:srgbClr val="404040"/>
                </a:solidFill>
              </a:rPr>
              <a:t>medidas</a:t>
            </a:r>
            <a:r>
              <a:rPr sz="2300" b="1" dirty="0">
                <a:solidFill>
                  <a:srgbClr val="404040"/>
                </a:solidFill>
              </a:rPr>
              <a:t> </a:t>
            </a:r>
            <a:r>
              <a:rPr sz="2300" b="1" dirty="0" err="1">
                <a:solidFill>
                  <a:srgbClr val="404040"/>
                </a:solidFill>
              </a:rPr>
              <a:t>definitivas</a:t>
            </a:r>
            <a:r>
              <a:rPr sz="2300" b="1" dirty="0">
                <a:solidFill>
                  <a:srgbClr val="404040"/>
                </a:solidFill>
              </a:rPr>
              <a:t> "en </a:t>
            </a:r>
            <a:r>
              <a:rPr sz="2300" b="1" dirty="0" err="1">
                <a:solidFill>
                  <a:srgbClr val="404040"/>
                </a:solidFill>
              </a:rPr>
              <a:t>relación</a:t>
            </a:r>
            <a:r>
              <a:rPr sz="2300" b="1" dirty="0">
                <a:solidFill>
                  <a:srgbClr val="404040"/>
                </a:solidFill>
              </a:rPr>
              <a:t> con los </a:t>
            </a:r>
            <a:r>
              <a:rPr sz="2300" b="1" dirty="0" err="1">
                <a:solidFill>
                  <a:srgbClr val="404040"/>
                </a:solidFill>
              </a:rPr>
              <a:t>hijos</a:t>
            </a:r>
            <a:r>
              <a:rPr sz="2300" b="1" dirty="0">
                <a:solidFill>
                  <a:srgbClr val="404040"/>
                </a:solidFill>
              </a:rPr>
              <a:t>, la </a:t>
            </a:r>
            <a:r>
              <a:rPr sz="2300" b="1" dirty="0" err="1">
                <a:solidFill>
                  <a:srgbClr val="404040"/>
                </a:solidFill>
              </a:rPr>
              <a:t>vivienda</a:t>
            </a:r>
            <a:r>
              <a:rPr sz="2300" b="1" dirty="0">
                <a:solidFill>
                  <a:srgbClr val="404040"/>
                </a:solidFill>
              </a:rPr>
              <a:t> familiar, las cargas del </a:t>
            </a:r>
            <a:r>
              <a:rPr sz="2300" b="1" dirty="0" err="1">
                <a:solidFill>
                  <a:srgbClr val="404040"/>
                </a:solidFill>
              </a:rPr>
              <a:t>matrimonio</a:t>
            </a:r>
            <a:r>
              <a:rPr sz="2300" b="1" dirty="0">
                <a:solidFill>
                  <a:srgbClr val="404040"/>
                </a:solidFill>
              </a:rPr>
              <a:t>, la </a:t>
            </a:r>
            <a:r>
              <a:rPr sz="2300" b="1" dirty="0" err="1">
                <a:solidFill>
                  <a:srgbClr val="404040"/>
                </a:solidFill>
              </a:rPr>
              <a:t>atribución</a:t>
            </a:r>
            <a:r>
              <a:rPr sz="2300" b="1" dirty="0">
                <a:solidFill>
                  <a:srgbClr val="404040"/>
                </a:solidFill>
              </a:rPr>
              <a:t>, </a:t>
            </a:r>
            <a:r>
              <a:rPr sz="2300" b="1" dirty="0" err="1">
                <a:solidFill>
                  <a:srgbClr val="404040"/>
                </a:solidFill>
              </a:rPr>
              <a:t>convivencia</a:t>
            </a:r>
            <a:r>
              <a:rPr sz="2300" b="1" dirty="0">
                <a:solidFill>
                  <a:srgbClr val="404040"/>
                </a:solidFill>
              </a:rPr>
              <a:t> y </a:t>
            </a:r>
            <a:r>
              <a:rPr sz="2300" b="1" dirty="0" err="1">
                <a:solidFill>
                  <a:srgbClr val="404040"/>
                </a:solidFill>
              </a:rPr>
              <a:t>necesidades</a:t>
            </a:r>
            <a:r>
              <a:rPr sz="2300" b="1" dirty="0">
                <a:solidFill>
                  <a:srgbClr val="404040"/>
                </a:solidFill>
              </a:rPr>
              <a:t> de los </a:t>
            </a:r>
            <a:r>
              <a:rPr sz="2300" b="1" dirty="0" err="1">
                <a:solidFill>
                  <a:srgbClr val="404040"/>
                </a:solidFill>
              </a:rPr>
              <a:t>animales</a:t>
            </a:r>
            <a:r>
              <a:rPr sz="2300" b="1" dirty="0">
                <a:solidFill>
                  <a:srgbClr val="404040"/>
                </a:solidFill>
              </a:rPr>
              <a:t> de </a:t>
            </a:r>
            <a:r>
              <a:rPr sz="2300" b="1" dirty="0" err="1">
                <a:solidFill>
                  <a:srgbClr val="404040"/>
                </a:solidFill>
              </a:rPr>
              <a:t>compañía</a:t>
            </a:r>
            <a:r>
              <a:rPr sz="2300" b="1" dirty="0">
                <a:solidFill>
                  <a:srgbClr val="404040"/>
                </a:solidFill>
              </a:rPr>
              <a:t>, </a:t>
            </a:r>
            <a:r>
              <a:rPr sz="2300" b="1" dirty="0" err="1">
                <a:solidFill>
                  <a:srgbClr val="404040"/>
                </a:solidFill>
              </a:rPr>
              <a:t>disolución</a:t>
            </a:r>
            <a:r>
              <a:rPr sz="2300" b="1" dirty="0">
                <a:solidFill>
                  <a:srgbClr val="404040"/>
                </a:solidFill>
              </a:rPr>
              <a:t> del </a:t>
            </a:r>
            <a:r>
              <a:rPr sz="2300" b="1" dirty="0" err="1">
                <a:solidFill>
                  <a:srgbClr val="404040"/>
                </a:solidFill>
              </a:rPr>
              <a:t>régimen</a:t>
            </a:r>
            <a:r>
              <a:rPr sz="2300" b="1" dirty="0">
                <a:solidFill>
                  <a:srgbClr val="404040"/>
                </a:solidFill>
              </a:rPr>
              <a:t> </a:t>
            </a:r>
            <a:r>
              <a:rPr sz="2300" b="1" dirty="0" err="1">
                <a:solidFill>
                  <a:srgbClr val="404040"/>
                </a:solidFill>
              </a:rPr>
              <a:t>económico</a:t>
            </a:r>
            <a:r>
              <a:rPr sz="2300" b="1" dirty="0">
                <a:solidFill>
                  <a:srgbClr val="404040"/>
                </a:solidFill>
              </a:rPr>
              <a:t> y las </a:t>
            </a:r>
            <a:r>
              <a:rPr sz="2300" b="1" dirty="0" err="1">
                <a:solidFill>
                  <a:srgbClr val="404040"/>
                </a:solidFill>
              </a:rPr>
              <a:t>cautelas</a:t>
            </a:r>
            <a:r>
              <a:rPr sz="2300" b="1" dirty="0">
                <a:solidFill>
                  <a:srgbClr val="404040"/>
                </a:solidFill>
              </a:rPr>
              <a:t> o </a:t>
            </a:r>
            <a:r>
              <a:rPr sz="2300" b="1" dirty="0" err="1">
                <a:solidFill>
                  <a:srgbClr val="404040"/>
                </a:solidFill>
              </a:rPr>
              <a:t>garantías</a:t>
            </a:r>
            <a:r>
              <a:rPr sz="2300" b="1" dirty="0">
                <a:solidFill>
                  <a:srgbClr val="404040"/>
                </a:solidFill>
              </a:rPr>
              <a:t> </a:t>
            </a:r>
            <a:r>
              <a:rPr sz="2300" b="1" dirty="0" err="1">
                <a:solidFill>
                  <a:srgbClr val="404040"/>
                </a:solidFill>
              </a:rPr>
              <a:t>respectivas</a:t>
            </a:r>
            <a:r>
              <a:rPr sz="2300" b="1" dirty="0">
                <a:solidFill>
                  <a:srgbClr val="404040"/>
                </a:solidFill>
              </a:rPr>
              <a:t>".</a:t>
            </a:r>
          </a:p>
          <a:p>
            <a:pPr lvl="0" algn="just">
              <a:defRPr sz="1800">
                <a:solidFill>
                  <a:srgbClr val="000000"/>
                </a:solidFill>
              </a:defRPr>
            </a:pPr>
            <a:r>
              <a:rPr sz="2300" dirty="0">
                <a:solidFill>
                  <a:srgbClr val="404040"/>
                </a:solidFill>
              </a:rPr>
              <a:t>La </a:t>
            </a:r>
            <a:r>
              <a:rPr sz="2300" dirty="0" err="1">
                <a:solidFill>
                  <a:srgbClr val="404040"/>
                </a:solidFill>
              </a:rPr>
              <a:t>demanda</a:t>
            </a:r>
            <a:r>
              <a:rPr sz="2300" dirty="0">
                <a:solidFill>
                  <a:srgbClr val="404040"/>
                </a:solidFill>
              </a:rPr>
              <a:t> </a:t>
            </a:r>
            <a:r>
              <a:rPr sz="2300" dirty="0" err="1">
                <a:solidFill>
                  <a:srgbClr val="404040"/>
                </a:solidFill>
              </a:rPr>
              <a:t>presentada</a:t>
            </a:r>
            <a:r>
              <a:rPr sz="2300" dirty="0">
                <a:solidFill>
                  <a:srgbClr val="404040"/>
                </a:solidFill>
              </a:rPr>
              <a:t> </a:t>
            </a:r>
            <a:r>
              <a:rPr sz="2300" dirty="0" err="1">
                <a:solidFill>
                  <a:srgbClr val="404040"/>
                </a:solidFill>
              </a:rPr>
              <a:t>tiene</a:t>
            </a:r>
            <a:r>
              <a:rPr sz="2300" dirty="0">
                <a:solidFill>
                  <a:srgbClr val="404040"/>
                </a:solidFill>
              </a:rPr>
              <a:t> </a:t>
            </a:r>
            <a:r>
              <a:rPr sz="2300" dirty="0" err="1">
                <a:solidFill>
                  <a:srgbClr val="404040"/>
                </a:solidFill>
              </a:rPr>
              <a:t>por</a:t>
            </a:r>
            <a:r>
              <a:rPr sz="2300" dirty="0">
                <a:solidFill>
                  <a:srgbClr val="404040"/>
                </a:solidFill>
              </a:rPr>
              <a:t> </a:t>
            </a:r>
            <a:r>
              <a:rPr sz="2300" dirty="0" err="1">
                <a:solidFill>
                  <a:srgbClr val="404040"/>
                </a:solidFill>
              </a:rPr>
              <a:t>objeto</a:t>
            </a:r>
            <a:r>
              <a:rPr sz="2300" dirty="0">
                <a:solidFill>
                  <a:srgbClr val="404040"/>
                </a:solidFill>
              </a:rPr>
              <a:t> la </a:t>
            </a:r>
            <a:r>
              <a:rPr sz="2300" dirty="0" err="1">
                <a:solidFill>
                  <a:srgbClr val="404040"/>
                </a:solidFill>
              </a:rPr>
              <a:t>ruptura</a:t>
            </a:r>
            <a:r>
              <a:rPr sz="2300" dirty="0">
                <a:solidFill>
                  <a:srgbClr val="404040"/>
                </a:solidFill>
              </a:rPr>
              <a:t> de </a:t>
            </a:r>
            <a:r>
              <a:rPr sz="2300" dirty="0" err="1">
                <a:solidFill>
                  <a:srgbClr val="404040"/>
                </a:solidFill>
              </a:rPr>
              <a:t>una</a:t>
            </a:r>
            <a:r>
              <a:rPr sz="2300" dirty="0">
                <a:solidFill>
                  <a:srgbClr val="404040"/>
                </a:solidFill>
              </a:rPr>
              <a:t> pareja de </a:t>
            </a:r>
            <a:r>
              <a:rPr sz="2300" dirty="0" err="1">
                <a:solidFill>
                  <a:srgbClr val="404040"/>
                </a:solidFill>
              </a:rPr>
              <a:t>hecho</a:t>
            </a:r>
            <a:r>
              <a:rPr sz="2300" dirty="0">
                <a:solidFill>
                  <a:srgbClr val="404040"/>
                </a:solidFill>
              </a:rPr>
              <a:t> y la </a:t>
            </a:r>
            <a:r>
              <a:rPr sz="2300" dirty="0" err="1">
                <a:solidFill>
                  <a:srgbClr val="404040"/>
                </a:solidFill>
              </a:rPr>
              <a:t>solicitud</a:t>
            </a:r>
            <a:r>
              <a:rPr sz="2300" dirty="0">
                <a:solidFill>
                  <a:srgbClr val="404040"/>
                </a:solidFill>
              </a:rPr>
              <a:t> de </a:t>
            </a:r>
            <a:r>
              <a:rPr sz="2300" dirty="0" err="1">
                <a:solidFill>
                  <a:srgbClr val="404040"/>
                </a:solidFill>
              </a:rPr>
              <a:t>adopción</a:t>
            </a:r>
            <a:r>
              <a:rPr sz="2300" dirty="0">
                <a:solidFill>
                  <a:srgbClr val="404040"/>
                </a:solidFill>
              </a:rPr>
              <a:t> de </a:t>
            </a:r>
            <a:r>
              <a:rPr sz="2300" dirty="0" err="1">
                <a:solidFill>
                  <a:srgbClr val="404040"/>
                </a:solidFill>
              </a:rPr>
              <a:t>medidas</a:t>
            </a:r>
            <a:r>
              <a:rPr sz="2300" dirty="0">
                <a:solidFill>
                  <a:srgbClr val="404040"/>
                </a:solidFill>
              </a:rPr>
              <a:t> </a:t>
            </a:r>
            <a:r>
              <a:rPr sz="2300" dirty="0" err="1">
                <a:solidFill>
                  <a:srgbClr val="404040"/>
                </a:solidFill>
              </a:rPr>
              <a:t>respecto</a:t>
            </a:r>
            <a:r>
              <a:rPr sz="2300" dirty="0">
                <a:solidFill>
                  <a:srgbClr val="404040"/>
                </a:solidFill>
              </a:rPr>
              <a:t> de la </a:t>
            </a:r>
            <a:r>
              <a:rPr sz="2300" dirty="0" err="1">
                <a:solidFill>
                  <a:srgbClr val="404040"/>
                </a:solidFill>
              </a:rPr>
              <a:t>mascota</a:t>
            </a:r>
            <a:r>
              <a:rPr sz="2300" dirty="0">
                <a:solidFill>
                  <a:srgbClr val="404040"/>
                </a:solidFill>
              </a:rPr>
              <a:t> familiar.</a:t>
            </a:r>
          </a:p>
          <a:p>
            <a:pPr lvl="0" algn="just">
              <a:defRPr sz="1800">
                <a:solidFill>
                  <a:srgbClr val="000000"/>
                </a:solidFill>
              </a:defRPr>
            </a:pPr>
            <a:r>
              <a:rPr sz="2300" dirty="0">
                <a:solidFill>
                  <a:srgbClr val="404040"/>
                </a:solidFill>
              </a:rPr>
              <a:t>De </a:t>
            </a:r>
            <a:r>
              <a:rPr sz="2300" dirty="0" err="1">
                <a:solidFill>
                  <a:srgbClr val="404040"/>
                </a:solidFill>
              </a:rPr>
              <a:t>conformidad</a:t>
            </a:r>
            <a:r>
              <a:rPr sz="2300" dirty="0">
                <a:solidFill>
                  <a:srgbClr val="404040"/>
                </a:solidFill>
              </a:rPr>
              <a:t> con </a:t>
            </a:r>
            <a:r>
              <a:rPr sz="2300" dirty="0" err="1">
                <a:solidFill>
                  <a:srgbClr val="404040"/>
                </a:solidFill>
              </a:rPr>
              <a:t>cuanto</a:t>
            </a:r>
            <a:r>
              <a:rPr sz="2300" dirty="0">
                <a:solidFill>
                  <a:srgbClr val="404040"/>
                </a:solidFill>
              </a:rPr>
              <a:t> ha </a:t>
            </a:r>
            <a:r>
              <a:rPr sz="2300" dirty="0" err="1">
                <a:solidFill>
                  <a:srgbClr val="404040"/>
                </a:solidFill>
              </a:rPr>
              <a:t>quedado</a:t>
            </a:r>
            <a:r>
              <a:rPr sz="2300" dirty="0">
                <a:solidFill>
                  <a:srgbClr val="404040"/>
                </a:solidFill>
              </a:rPr>
              <a:t> </a:t>
            </a:r>
            <a:r>
              <a:rPr sz="2300" dirty="0" err="1">
                <a:solidFill>
                  <a:srgbClr val="404040"/>
                </a:solidFill>
              </a:rPr>
              <a:t>expuesto</a:t>
            </a:r>
            <a:r>
              <a:rPr sz="2300" dirty="0">
                <a:solidFill>
                  <a:srgbClr val="404040"/>
                </a:solidFill>
              </a:rPr>
              <a:t>, </a:t>
            </a:r>
            <a:r>
              <a:rPr sz="2300" dirty="0" err="1">
                <a:solidFill>
                  <a:srgbClr val="404040"/>
                </a:solidFill>
              </a:rPr>
              <a:t>procede</a:t>
            </a:r>
            <a:r>
              <a:rPr sz="2300" dirty="0">
                <a:solidFill>
                  <a:srgbClr val="404040"/>
                </a:solidFill>
              </a:rPr>
              <a:t> resolver en </a:t>
            </a:r>
            <a:r>
              <a:rPr sz="2300" dirty="0" err="1">
                <a:solidFill>
                  <a:srgbClr val="404040"/>
                </a:solidFill>
              </a:rPr>
              <a:t>el</a:t>
            </a:r>
            <a:r>
              <a:rPr sz="2300" dirty="0">
                <a:solidFill>
                  <a:srgbClr val="404040"/>
                </a:solidFill>
              </a:rPr>
              <a:t> </a:t>
            </a:r>
            <a:r>
              <a:rPr sz="2300" dirty="0" err="1">
                <a:solidFill>
                  <a:srgbClr val="404040"/>
                </a:solidFill>
              </a:rPr>
              <a:t>sentido</a:t>
            </a:r>
            <a:r>
              <a:rPr sz="2300" dirty="0">
                <a:solidFill>
                  <a:srgbClr val="404040"/>
                </a:solidFill>
              </a:rPr>
              <a:t> </a:t>
            </a:r>
            <a:r>
              <a:rPr sz="2300" dirty="0" err="1">
                <a:solidFill>
                  <a:srgbClr val="404040"/>
                </a:solidFill>
              </a:rPr>
              <a:t>que</a:t>
            </a:r>
            <a:r>
              <a:rPr sz="2300" dirty="0">
                <a:solidFill>
                  <a:srgbClr val="404040"/>
                </a:solidFill>
              </a:rPr>
              <a:t> la </a:t>
            </a:r>
            <a:r>
              <a:rPr sz="2300" dirty="0" err="1">
                <a:solidFill>
                  <a:srgbClr val="404040"/>
                </a:solidFill>
              </a:rPr>
              <a:t>competencia</a:t>
            </a:r>
            <a:r>
              <a:rPr sz="2300" dirty="0">
                <a:solidFill>
                  <a:srgbClr val="404040"/>
                </a:solidFill>
              </a:rPr>
              <a:t> para </a:t>
            </a:r>
            <a:r>
              <a:rPr sz="2300" dirty="0" err="1">
                <a:solidFill>
                  <a:srgbClr val="404040"/>
                </a:solidFill>
              </a:rPr>
              <a:t>conocer</a:t>
            </a:r>
            <a:r>
              <a:rPr sz="2300" dirty="0">
                <a:solidFill>
                  <a:srgbClr val="404040"/>
                </a:solidFill>
              </a:rPr>
              <a:t> de las </a:t>
            </a:r>
            <a:r>
              <a:rPr sz="2300" dirty="0" err="1">
                <a:solidFill>
                  <a:srgbClr val="404040"/>
                </a:solidFill>
              </a:rPr>
              <a:t>presentes</a:t>
            </a:r>
            <a:r>
              <a:rPr sz="2300" dirty="0">
                <a:solidFill>
                  <a:srgbClr val="404040"/>
                </a:solidFill>
              </a:rPr>
              <a:t> </a:t>
            </a:r>
            <a:r>
              <a:rPr sz="2300" dirty="0" err="1">
                <a:solidFill>
                  <a:srgbClr val="404040"/>
                </a:solidFill>
              </a:rPr>
              <a:t>actuaciones</a:t>
            </a:r>
            <a:r>
              <a:rPr sz="2300" dirty="0">
                <a:solidFill>
                  <a:srgbClr val="404040"/>
                </a:solidFill>
              </a:rPr>
              <a:t> de Guarda y custodia </a:t>
            </a:r>
            <a:r>
              <a:rPr sz="2300" dirty="0" err="1">
                <a:solidFill>
                  <a:srgbClr val="404040"/>
                </a:solidFill>
              </a:rPr>
              <a:t>contenciosa</a:t>
            </a:r>
            <a:r>
              <a:rPr sz="2300" dirty="0">
                <a:solidFill>
                  <a:srgbClr val="404040"/>
                </a:solidFill>
              </a:rPr>
              <a:t> </a:t>
            </a:r>
            <a:r>
              <a:rPr sz="2300" dirty="0" err="1">
                <a:solidFill>
                  <a:srgbClr val="404040"/>
                </a:solidFill>
              </a:rPr>
              <a:t>corresponde</a:t>
            </a:r>
            <a:r>
              <a:rPr sz="2300" dirty="0">
                <a:solidFill>
                  <a:srgbClr val="404040"/>
                </a:solidFill>
              </a:rPr>
              <a:t> al </a:t>
            </a:r>
            <a:r>
              <a:rPr sz="2300" dirty="0" err="1">
                <a:solidFill>
                  <a:srgbClr val="404040"/>
                </a:solidFill>
              </a:rPr>
              <a:t>Juzgado</a:t>
            </a:r>
            <a:r>
              <a:rPr sz="2300" dirty="0">
                <a:solidFill>
                  <a:srgbClr val="404040"/>
                </a:solidFill>
              </a:rPr>
              <a:t> de Primera </a:t>
            </a:r>
            <a:r>
              <a:rPr sz="2300" dirty="0" err="1">
                <a:solidFill>
                  <a:srgbClr val="404040"/>
                </a:solidFill>
              </a:rPr>
              <a:t>Instancia</a:t>
            </a:r>
            <a:r>
              <a:rPr sz="2300" dirty="0">
                <a:solidFill>
                  <a:srgbClr val="404040"/>
                </a:solidFill>
              </a:rPr>
              <a:t> nº 8 de Granollers, </a:t>
            </a:r>
            <a:r>
              <a:rPr sz="2300" dirty="0" err="1">
                <a:solidFill>
                  <a:srgbClr val="404040"/>
                </a:solidFill>
              </a:rPr>
              <a:t>ya</a:t>
            </a:r>
            <a:r>
              <a:rPr sz="2300" dirty="0">
                <a:solidFill>
                  <a:srgbClr val="404040"/>
                </a:solidFill>
              </a:rPr>
              <a:t> </a:t>
            </a:r>
            <a:r>
              <a:rPr sz="2300" dirty="0" err="1">
                <a:solidFill>
                  <a:srgbClr val="404040"/>
                </a:solidFill>
              </a:rPr>
              <a:t>que</a:t>
            </a:r>
            <a:r>
              <a:rPr sz="2300" dirty="0">
                <a:solidFill>
                  <a:srgbClr val="404040"/>
                </a:solidFill>
              </a:rPr>
              <a:t> </a:t>
            </a:r>
            <a:r>
              <a:rPr sz="2300" dirty="0" err="1">
                <a:solidFill>
                  <a:srgbClr val="404040"/>
                </a:solidFill>
              </a:rPr>
              <a:t>estamos</a:t>
            </a:r>
            <a:r>
              <a:rPr sz="2300" dirty="0">
                <a:solidFill>
                  <a:srgbClr val="404040"/>
                </a:solidFill>
              </a:rPr>
              <a:t> ante </a:t>
            </a:r>
            <a:r>
              <a:rPr sz="2300" dirty="0" err="1">
                <a:solidFill>
                  <a:srgbClr val="404040"/>
                </a:solidFill>
              </a:rPr>
              <a:t>una</a:t>
            </a:r>
            <a:r>
              <a:rPr sz="2300" dirty="0">
                <a:solidFill>
                  <a:srgbClr val="404040"/>
                </a:solidFill>
              </a:rPr>
              <a:t> </a:t>
            </a:r>
            <a:r>
              <a:rPr sz="2300" dirty="0" err="1">
                <a:solidFill>
                  <a:srgbClr val="404040"/>
                </a:solidFill>
              </a:rPr>
              <a:t>materia</a:t>
            </a:r>
            <a:r>
              <a:rPr sz="2300" dirty="0">
                <a:solidFill>
                  <a:srgbClr val="404040"/>
                </a:solidFill>
              </a:rPr>
              <a:t> </a:t>
            </a:r>
            <a:r>
              <a:rPr sz="2300" dirty="0" err="1">
                <a:solidFill>
                  <a:srgbClr val="404040"/>
                </a:solidFill>
              </a:rPr>
              <a:t>que</a:t>
            </a:r>
            <a:r>
              <a:rPr sz="2300" dirty="0">
                <a:solidFill>
                  <a:srgbClr val="404040"/>
                </a:solidFill>
              </a:rPr>
              <a:t> la LEC ha </a:t>
            </a:r>
            <a:r>
              <a:rPr sz="2300" dirty="0" err="1">
                <a:solidFill>
                  <a:srgbClr val="404040"/>
                </a:solidFill>
              </a:rPr>
              <a:t>establecido</a:t>
            </a:r>
            <a:r>
              <a:rPr sz="2300" dirty="0">
                <a:solidFill>
                  <a:srgbClr val="404040"/>
                </a:solidFill>
              </a:rPr>
              <a:t> </a:t>
            </a:r>
            <a:r>
              <a:rPr sz="2300" dirty="0" err="1">
                <a:solidFill>
                  <a:srgbClr val="404040"/>
                </a:solidFill>
              </a:rPr>
              <a:t>dentro</a:t>
            </a:r>
            <a:r>
              <a:rPr sz="2300" dirty="0">
                <a:solidFill>
                  <a:srgbClr val="404040"/>
                </a:solidFill>
              </a:rPr>
              <a:t> de las </a:t>
            </a:r>
            <a:r>
              <a:rPr sz="2300" dirty="0" err="1">
                <a:solidFill>
                  <a:srgbClr val="404040"/>
                </a:solidFill>
              </a:rPr>
              <a:t>medidas</a:t>
            </a:r>
            <a:r>
              <a:rPr sz="2300" dirty="0">
                <a:solidFill>
                  <a:srgbClr val="404040"/>
                </a:solidFill>
              </a:rPr>
              <a:t> </a:t>
            </a:r>
            <a:r>
              <a:rPr sz="2300" dirty="0" err="1">
                <a:solidFill>
                  <a:srgbClr val="404040"/>
                </a:solidFill>
              </a:rPr>
              <a:t>que</a:t>
            </a:r>
            <a:r>
              <a:rPr sz="2300" dirty="0">
                <a:solidFill>
                  <a:srgbClr val="404040"/>
                </a:solidFill>
              </a:rPr>
              <a:t> se </a:t>
            </a:r>
            <a:r>
              <a:rPr sz="2300" dirty="0" err="1">
                <a:solidFill>
                  <a:srgbClr val="404040"/>
                </a:solidFill>
              </a:rPr>
              <a:t>deben</a:t>
            </a:r>
            <a:r>
              <a:rPr sz="2300" dirty="0">
                <a:solidFill>
                  <a:srgbClr val="404040"/>
                </a:solidFill>
              </a:rPr>
              <a:t> resolver en los </a:t>
            </a:r>
            <a:r>
              <a:rPr sz="2300" dirty="0" err="1">
                <a:solidFill>
                  <a:srgbClr val="404040"/>
                </a:solidFill>
              </a:rPr>
              <a:t>procesos</a:t>
            </a:r>
            <a:r>
              <a:rPr sz="2300" dirty="0">
                <a:solidFill>
                  <a:srgbClr val="404040"/>
                </a:solidFill>
              </a:rPr>
              <a:t> </a:t>
            </a:r>
            <a:r>
              <a:rPr sz="2300" dirty="0" err="1">
                <a:solidFill>
                  <a:srgbClr val="404040"/>
                </a:solidFill>
              </a:rPr>
              <a:t>matrimoniales</a:t>
            </a:r>
            <a:r>
              <a:rPr sz="2300" dirty="0">
                <a:solidFill>
                  <a:srgbClr val="404040"/>
                </a:solidFill>
              </a:rPr>
              <a:t> y de </a:t>
            </a:r>
            <a:r>
              <a:rPr sz="2300" dirty="0" err="1">
                <a:solidFill>
                  <a:srgbClr val="404040"/>
                </a:solidFill>
              </a:rPr>
              <a:t>ruptura</a:t>
            </a:r>
            <a:r>
              <a:rPr sz="2300" dirty="0">
                <a:solidFill>
                  <a:srgbClr val="404040"/>
                </a:solidFill>
              </a:rPr>
              <a:t> de pareja de </a:t>
            </a:r>
            <a:r>
              <a:rPr sz="2300" dirty="0" err="1">
                <a:solidFill>
                  <a:srgbClr val="404040"/>
                </a:solidFill>
              </a:rPr>
              <a:t>hecho</a:t>
            </a:r>
            <a:r>
              <a:rPr sz="2300" dirty="0">
                <a:solidFill>
                  <a:srgbClr val="404040"/>
                </a:solidFill>
              </a:rPr>
              <a:t>.</a:t>
            </a:r>
          </a:p>
        </p:txBody>
      </p:sp>
      <p:sp>
        <p:nvSpPr>
          <p:cNvPr id="194" name="Shape 19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500">
                <a:solidFill>
                  <a:srgbClr val="FFFFFF"/>
                </a:solidFill>
              </a:rPr>
              <a:t>28</a:t>
            </a:fld>
            <a:endParaRPr sz="1500">
              <a:solidFill>
                <a:srgbClr val="FFFFFF"/>
              </a:solidFill>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prstGeom prst="rect">
            <a:avLst/>
          </a:prstGeom>
        </p:spPr>
        <p:txBody>
          <a:bodyPr/>
          <a:lstStyle/>
          <a:p>
            <a:pPr lvl="0" defTabSz="457200">
              <a:lnSpc>
                <a:spcPct val="100000"/>
              </a:lnSpc>
              <a:defRPr sz="1800" spc="0">
                <a:solidFill>
                  <a:srgbClr val="000000"/>
                </a:solidFill>
              </a:defRPr>
            </a:pPr>
            <a:r>
              <a:rPr sz="2600">
                <a:latin typeface="+mn-lt"/>
                <a:ea typeface="+mn-ea"/>
                <a:cs typeface="+mn-cs"/>
                <a:sym typeface="Helvetica"/>
              </a:rPr>
              <a:t>AP Pontevedra, Sec. 1.ª, 295/2024, de 18 de junio. Recurso 44/2024</a:t>
            </a:r>
          </a:p>
          <a:p>
            <a:pPr lvl="0" defTabSz="457200">
              <a:lnSpc>
                <a:spcPct val="100000"/>
              </a:lnSpc>
              <a:defRPr sz="1800" spc="0">
                <a:solidFill>
                  <a:srgbClr val="000000"/>
                </a:solidFill>
              </a:defRPr>
            </a:pPr>
            <a:r>
              <a:rPr sz="2600">
                <a:latin typeface="+mn-lt"/>
                <a:ea typeface="+mn-ea"/>
                <a:cs typeface="+mn-cs"/>
                <a:sym typeface="Helvetica"/>
              </a:rPr>
              <a:t>Ponente: MARIA ANGELES GONZALEZ DE LOS SANTOS</a:t>
            </a:r>
          </a:p>
          <a:p>
            <a:pPr lvl="0" defTabSz="457200">
              <a:lnSpc>
                <a:spcPct val="100000"/>
              </a:lnSpc>
              <a:defRPr sz="1800" spc="0">
                <a:solidFill>
                  <a:srgbClr val="000000"/>
                </a:solidFill>
              </a:defRPr>
            </a:pPr>
            <a:r>
              <a:rPr sz="2600">
                <a:latin typeface="+mn-lt"/>
                <a:ea typeface="+mn-ea"/>
                <a:cs typeface="+mn-cs"/>
                <a:sym typeface="Helvetica"/>
              </a:rPr>
              <a:t>SP/SENT/1232909</a:t>
            </a:r>
          </a:p>
        </p:txBody>
      </p:sp>
      <p:sp>
        <p:nvSpPr>
          <p:cNvPr id="197" name="Shape 197"/>
          <p:cNvSpPr>
            <a:spLocks noGrp="1"/>
          </p:cNvSpPr>
          <p:nvPr>
            <p:ph type="body" idx="1"/>
          </p:nvPr>
        </p:nvSpPr>
        <p:spPr>
          <a:prstGeom prst="rect">
            <a:avLst/>
          </a:prstGeom>
        </p:spPr>
        <p:txBody>
          <a:bodyPr/>
          <a:lstStyle/>
          <a:p>
            <a:pPr marL="0" lvl="0" indent="0" algn="just" defTabSz="457200">
              <a:lnSpc>
                <a:spcPct val="100000"/>
              </a:lnSpc>
              <a:spcBef>
                <a:spcPts val="0"/>
              </a:spcBef>
              <a:buClrTx/>
              <a:buSzTx/>
              <a:buFontTx/>
              <a:buNone/>
              <a:defRPr sz="1800">
                <a:solidFill>
                  <a:srgbClr val="000000"/>
                </a:solidFill>
              </a:defRPr>
            </a:pPr>
            <a:r>
              <a:rPr sz="1100" u="sng">
                <a:latin typeface="+mn-lt"/>
                <a:ea typeface="+mn-ea"/>
                <a:cs typeface="+mn-cs"/>
                <a:sym typeface="Helvetica"/>
              </a:rPr>
              <a:t>30.- La asignación de esos cuidados está ahora regulada, dentro del marco de las crisis matrimoniales, por el citado artículo 94 bis, aun no en vigor cuando la demanda se presenta, dado que el precepto fue introducido por Ley 17/2021, de 15 de</a:t>
            </a:r>
            <a:r>
              <a:rPr sz="1600" u="sng">
                <a:latin typeface="+mn-lt"/>
                <a:ea typeface="+mn-ea"/>
                <a:cs typeface="+mn-cs"/>
                <a:sym typeface="Helvetica"/>
              </a:rPr>
              <a:t> diciembre, sin perjuicio de su valor interpretativo para buscar una solución a la cuestión planteada. La reforma parte de la consideración de los animales como seres vivos dotados de sensibilidad, a los que solo les será aplicable el régimen jurídico de los bienes y de las cosas en la medida en que sea compatible con su naturaleza o con las disposiciones destinadas a su protección (artículo 333), con una expresa intención de futuro manifestada en la propia Exposición de Motivos de la Ley, en la que se indica que lo deseable, de lege ferenda, es que el régimen protector vaya extendiéndose progresivamente a los distintos ámbitos en que intervienen los animales, y se vaya restringiendo con ello la aplicación supletoria del régimen jurídico de las cosas.</a:t>
            </a:r>
          </a:p>
          <a:p>
            <a:pPr marL="0" lvl="0" indent="0" algn="just" defTabSz="457200">
              <a:lnSpc>
                <a:spcPct val="100000"/>
              </a:lnSpc>
              <a:spcBef>
                <a:spcPts val="0"/>
              </a:spcBef>
              <a:buClrTx/>
              <a:buSzTx/>
              <a:buFontTx/>
              <a:buNone/>
              <a:defRPr sz="1800">
                <a:solidFill>
                  <a:srgbClr val="000000"/>
                </a:solidFill>
              </a:defRPr>
            </a:pPr>
            <a:r>
              <a:rPr sz="1600" u="sng">
                <a:latin typeface="+mn-lt"/>
                <a:ea typeface="+mn-ea"/>
                <a:cs typeface="+mn-cs"/>
                <a:sym typeface="Helvetica"/>
              </a:rPr>
              <a:t>31.- Por su parte, el artículo 26 de la Ley 7/2023, de 28 de marzo, de protección de los derechos y el bienestar de los animales, impone a los titulares o personas que convivan con animales de compañía el deber de protegerlos, así como la obligación de cumplir lo previsto en dicha ley y en la normativa que la desarrolle. En particular, en su apartado b), se dispone que: "</a:t>
            </a:r>
            <a:r>
              <a:rPr sz="1600" b="1" u="sng">
                <a:latin typeface="+mn-lt"/>
                <a:ea typeface="+mn-ea"/>
                <a:cs typeface="+mn-cs"/>
                <a:sym typeface="Helvetica"/>
              </a:rPr>
              <a:t>Los animales que, por razones incompatibles con su calidad de vida tamaño o características de su especie, no puedan convivir en el núcleo familiar, deberán disponer de un alojamiento adecuado, con habitáculos acordes a sus dimensiones y que los protejan de las inclemencias del tiempo, en buenas condiciones higiénico-sanitarias de forma que se facilite un ambiente en el que puedan desarrollar las características propias de su especie y raza; en el caso de animales gregarios se les procurará la compañía que precisen".</a:t>
            </a:r>
          </a:p>
          <a:p>
            <a:pPr marL="0" lvl="0" indent="0" algn="just" defTabSz="457200">
              <a:lnSpc>
                <a:spcPct val="100000"/>
              </a:lnSpc>
              <a:spcBef>
                <a:spcPts val="0"/>
              </a:spcBef>
              <a:buClrTx/>
              <a:buSzTx/>
              <a:buFontTx/>
              <a:buNone/>
              <a:defRPr sz="1800">
                <a:solidFill>
                  <a:srgbClr val="000000"/>
                </a:solidFill>
              </a:defRPr>
            </a:pPr>
            <a:r>
              <a:rPr sz="1600" b="1" u="sng">
                <a:latin typeface="+mn-lt"/>
                <a:ea typeface="+mn-ea"/>
                <a:cs typeface="+mn-cs"/>
                <a:sym typeface="Helvetica"/>
              </a:rPr>
              <a:t>Es claro, por lo tanto, que el respeto a la sensibilidad de los anim</a:t>
            </a:r>
            <a:r>
              <a:rPr sz="1600" u="sng">
                <a:latin typeface="+mn-lt"/>
                <a:ea typeface="+mn-ea"/>
                <a:cs typeface="+mn-cs"/>
                <a:sym typeface="Helvetica"/>
              </a:rPr>
              <a:t>ales pasa, entre otros factores, por que dispongan de un alojamiento adecuado, en las condiciones legalmente establecidas.</a:t>
            </a:r>
          </a:p>
          <a:p>
            <a:pPr marL="0" lvl="0" indent="0" algn="just" defTabSz="457200">
              <a:lnSpc>
                <a:spcPct val="100000"/>
              </a:lnSpc>
              <a:spcBef>
                <a:spcPts val="0"/>
              </a:spcBef>
              <a:buClrTx/>
              <a:buSzTx/>
              <a:buFontTx/>
              <a:buNone/>
              <a:defRPr sz="1800">
                <a:solidFill>
                  <a:srgbClr val="000000"/>
                </a:solidFill>
              </a:defRPr>
            </a:pPr>
            <a:r>
              <a:rPr sz="1600" u="sng">
                <a:latin typeface="+mn-lt"/>
                <a:ea typeface="+mn-ea"/>
                <a:cs typeface="+mn-cs"/>
                <a:sym typeface="Helvetica"/>
              </a:rPr>
              <a:t>32.- En nuestro caso, es el propio apelante el que reconoce que estos animales no han vivido nunca en otro espacio que no sea la vivienda familiar, cuyo uso se ha asignado a la esposa. En prueba de interrogatorio en el acto de la vista Don Yeremi dijo que los perros están acostumbrados a vivir en ese domicilio, que no se sacan a pasear "porque allí tienen casi 1000 metros y siempre han estado sueltos";que "allí siempre han estado bien y tienen sitio". Reconoce además que si le otorgase la "custodia" de los animales no podrían vivir en su piso -un apartamento de dos habitaciones, según también explicó- y que la última vez que había pesado al San Bernardo, hacía tres años, pesaba 74 kilos.</a:t>
            </a:r>
          </a:p>
          <a:p>
            <a:pPr marL="0" lvl="0" indent="0" algn="just" defTabSz="457200">
              <a:lnSpc>
                <a:spcPct val="100000"/>
              </a:lnSpc>
              <a:spcBef>
                <a:spcPts val="0"/>
              </a:spcBef>
              <a:buClrTx/>
              <a:buSzTx/>
              <a:buFontTx/>
              <a:buNone/>
              <a:defRPr sz="1800">
                <a:solidFill>
                  <a:srgbClr val="000000"/>
                </a:solidFill>
              </a:defRPr>
            </a:pPr>
            <a:r>
              <a:rPr sz="1600" u="sng">
                <a:latin typeface="+mn-lt"/>
                <a:ea typeface="+mn-ea"/>
                <a:cs typeface="+mn-cs"/>
                <a:sym typeface="Helvetica"/>
              </a:rPr>
              <a:t>33.- En tales condiciones, nos parece claro que ha de mantenerse la decisión de la Juez de Instancia, porque la vivienda familiar es el único lugar adecuado para la residencia de los animales, frente a la imposibilidad de que estos pudieran vivir en un piso de las características del que usa el demandado. De hecho, en la fundamentación jurídica de la Sentencia ya se indica que los animales quedarán bajo su "custodia" mientras se encuentre utilizando el domicilio familiar. Por otro lado, no es exacto que Doña</a:t>
            </a:r>
          </a:p>
          <a:p>
            <a:pPr marL="0" lvl="0" indent="0" algn="just" defTabSz="457200">
              <a:lnSpc>
                <a:spcPct val="100000"/>
              </a:lnSpc>
              <a:spcBef>
                <a:spcPts val="0"/>
              </a:spcBef>
              <a:buClrTx/>
              <a:buSzTx/>
              <a:buFontTx/>
              <a:buNone/>
              <a:defRPr sz="1800">
                <a:solidFill>
                  <a:srgbClr val="000000"/>
                </a:solidFill>
              </a:defRPr>
            </a:pPr>
            <a:r>
              <a:rPr sz="1600" u="sng">
                <a:latin typeface="+mn-lt"/>
                <a:ea typeface="+mn-ea"/>
                <a:cs typeface="+mn-cs"/>
                <a:sym typeface="Helvetica"/>
              </a:rPr>
              <a:t>Amara haya "renunciado" a los cuidados de los animales: lo que manifestó fue que no tenía "ningún problema" con que Don Yeremi se los llevase a pasear, o que podría solicitar la ayuda de una protectora de animales para el pienso, dado que no podría hacerse cargo económicamente de ellos, o incluso que habían quedado en que Don Yeremi se haría cargo de los cuidados de los perros porque económicamente ella no podía. Pero, a este respecto, la Sentencia de Instancia ya establece cómo habrán de afrontarse los gastos que se generen, poniendo a cargo de Doña Amara solo el 25% del total, en tanto esa no encuentre un empleo.</a:t>
            </a:r>
          </a:p>
        </p:txBody>
      </p:sp>
      <p:sp>
        <p:nvSpPr>
          <p:cNvPr id="198" name="Shape 19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500">
                <a:solidFill>
                  <a:srgbClr val="FFFFFF"/>
                </a:solidFill>
              </a:rPr>
              <a:t>29</a:t>
            </a:fld>
            <a:endParaRPr sz="1500">
              <a:solidFill>
                <a:srgbClr val="FFFFFF"/>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0" y="680265"/>
            <a:ext cx="18288000" cy="20721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lnSpc>
                <a:spcPts val="8400"/>
              </a:lnSpc>
              <a:defRPr sz="5200">
                <a:solidFill>
                  <a:srgbClr val="0B4057"/>
                </a:solidFill>
                <a:latin typeface="Open Sans 2 Bold"/>
                <a:ea typeface="Open Sans 2 Bold"/>
                <a:cs typeface="Open Sans 2 Bold"/>
                <a:sym typeface="Open Sans 2 Bold"/>
              </a:defRPr>
            </a:lvl1pPr>
          </a:lstStyle>
          <a:p>
            <a:pPr lvl="0">
              <a:defRPr sz="1800">
                <a:solidFill>
                  <a:srgbClr val="000000"/>
                </a:solidFill>
              </a:defRPr>
            </a:pPr>
            <a:r>
              <a:rPr sz="5200">
                <a:solidFill>
                  <a:srgbClr val="0B4057"/>
                </a:solidFill>
              </a:rPr>
              <a:t>¿Qué animales se consideran mascotas o animales de compañía?</a:t>
            </a:r>
          </a:p>
        </p:txBody>
      </p:sp>
      <p:sp>
        <p:nvSpPr>
          <p:cNvPr id="83" name="Shape 83"/>
          <p:cNvSpPr/>
          <p:nvPr/>
        </p:nvSpPr>
        <p:spPr>
          <a:xfrm>
            <a:off x="1198880" y="2730682"/>
            <a:ext cx="16078201" cy="534910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just" defTabSz="914400">
              <a:lnSpc>
                <a:spcPts val="4700"/>
              </a:lnSpc>
            </a:pPr>
            <a:r>
              <a:rPr sz="3300">
                <a:solidFill>
                  <a:srgbClr val="0B4057"/>
                </a:solidFill>
                <a:latin typeface="Open Sans 2"/>
                <a:ea typeface="Open Sans 2"/>
                <a:cs typeface="Open Sans 2"/>
                <a:sym typeface="Open Sans 2"/>
              </a:rPr>
              <a:t>Después de la Ley 17/2021</a:t>
            </a:r>
          </a:p>
          <a:p>
            <a:pPr marL="381000" lvl="0" indent="-381000" algn="just" defTabSz="914400">
              <a:lnSpc>
                <a:spcPts val="4700"/>
              </a:lnSpc>
              <a:buClr>
                <a:srgbClr val="0B4057"/>
              </a:buClr>
              <a:buSzPct val="100000"/>
              <a:buFont typeface="Wingdings"/>
              <a:buChar char="▪"/>
            </a:pPr>
            <a:r>
              <a:rPr sz="2000">
                <a:solidFill>
                  <a:srgbClr val="0B4057"/>
                </a:solidFill>
                <a:latin typeface="Open Sans 2"/>
                <a:ea typeface="Open Sans 2"/>
                <a:cs typeface="Open Sans 2"/>
                <a:sym typeface="Open Sans 2"/>
              </a:rPr>
              <a:t>Se consideran SERES VIVOS SINTIENTES.</a:t>
            </a:r>
          </a:p>
          <a:p>
            <a:pPr marL="381000" lvl="0" indent="-381000" algn="just" defTabSz="914400">
              <a:lnSpc>
                <a:spcPts val="4700"/>
              </a:lnSpc>
              <a:buClr>
                <a:srgbClr val="0B4057"/>
              </a:buClr>
              <a:buSzPct val="100000"/>
              <a:buFont typeface="Wingdings"/>
              <a:buChar char="▪"/>
            </a:pPr>
            <a:r>
              <a:rPr sz="2000">
                <a:solidFill>
                  <a:srgbClr val="0B4057"/>
                </a:solidFill>
                <a:latin typeface="Open Sans 2"/>
                <a:ea typeface="Open Sans 2"/>
                <a:cs typeface="Open Sans 2"/>
                <a:sym typeface="Open Sans 2"/>
              </a:rPr>
              <a:t>Art. 333 bis CC: </a:t>
            </a:r>
            <a:r>
              <a:rPr sz="2000" i="1">
                <a:solidFill>
                  <a:srgbClr val="0B4057"/>
                </a:solidFill>
                <a:latin typeface="Open Sans 2"/>
                <a:ea typeface="Open Sans 2"/>
                <a:cs typeface="Open Sans 2"/>
                <a:sym typeface="Open Sans 2"/>
              </a:rPr>
              <a:t>“Los animales son seres vivos dotados de sensibilidad. Sólo les será aplicable el régimen jurídico de los bienes y de las cosas en la medida en la que sea compatible con su naturaleza o con las disposiciones destinadas a su protección”</a:t>
            </a:r>
          </a:p>
          <a:p>
            <a:pPr lvl="0" algn="just" defTabSz="914400">
              <a:lnSpc>
                <a:spcPts val="4700"/>
              </a:lnSpc>
            </a:pPr>
            <a:endParaRPr sz="2000" i="1">
              <a:solidFill>
                <a:srgbClr val="0B4057"/>
              </a:solidFill>
              <a:latin typeface="Open Sans 2"/>
              <a:ea typeface="Open Sans 2"/>
              <a:cs typeface="Open Sans 2"/>
              <a:sym typeface="Open Sans 2"/>
            </a:endParaRPr>
          </a:p>
          <a:p>
            <a:pPr lvl="0" algn="just" defTabSz="914400">
              <a:lnSpc>
                <a:spcPts val="4700"/>
              </a:lnSpc>
            </a:pPr>
            <a:r>
              <a:rPr sz="3300">
                <a:solidFill>
                  <a:srgbClr val="0B4057"/>
                </a:solidFill>
                <a:latin typeface="Open Sans 2"/>
                <a:ea typeface="Open Sans 2"/>
                <a:cs typeface="Open Sans 2"/>
                <a:sym typeface="Open Sans 2"/>
              </a:rPr>
              <a:t>Ni la Ley 17/2021 ni la Ley 7/2023, de Protección de los Derechos y el Bienestar de los Animales lo especifica. </a:t>
            </a:r>
          </a:p>
          <a:p>
            <a:pPr lvl="0" algn="just" defTabSz="914400">
              <a:lnSpc>
                <a:spcPts val="4700"/>
              </a:lnSpc>
            </a:pPr>
            <a:r>
              <a:rPr sz="3300">
                <a:solidFill>
                  <a:srgbClr val="0B4057"/>
                </a:solidFill>
                <a:latin typeface="Open Sans 2"/>
                <a:ea typeface="Open Sans 2"/>
                <a:cs typeface="Open Sans 2"/>
                <a:sym typeface="Open Sans 2"/>
              </a:rPr>
              <a:t>En la práctica del Derecho de Familia, será MASCOTA todo animal que tenga esa consideración en el ámbito familiar</a:t>
            </a:r>
          </a:p>
        </p:txBody>
      </p:sp>
      <p:pic>
        <p:nvPicPr>
          <p:cNvPr id="84" name="image4.png" descr="Cat Ginger transparent PNG - StickPNG"/>
          <p:cNvPicPr/>
          <p:nvPr/>
        </p:nvPicPr>
        <p:blipFill>
          <a:blip r:embed="rId2"/>
          <a:stretch>
            <a:fillRect/>
          </a:stretch>
        </p:blipFill>
        <p:spPr>
          <a:xfrm>
            <a:off x="11349022" y="1659278"/>
            <a:ext cx="1923044" cy="2308529"/>
          </a:xfrm>
          <a:prstGeom prst="rect">
            <a:avLst/>
          </a:prstGeom>
          <a:ln w="12700">
            <a:miter lim="400000"/>
          </a:ln>
        </p:spPr>
      </p:pic>
      <p:pic>
        <p:nvPicPr>
          <p:cNvPr id="85" name="image5.png"/>
          <p:cNvPicPr/>
          <p:nvPr/>
        </p:nvPicPr>
        <p:blipFill>
          <a:blip r:embed="rId3"/>
          <a:srcRect l="20214" r="9639"/>
          <a:stretch>
            <a:fillRect/>
          </a:stretch>
        </p:blipFill>
        <p:spPr>
          <a:xfrm>
            <a:off x="10226279" y="7653707"/>
            <a:ext cx="1743557" cy="1843812"/>
          </a:xfrm>
          <a:prstGeom prst="rect">
            <a:avLst/>
          </a:prstGeom>
          <a:ln w="12700">
            <a:miter lim="400000"/>
          </a:ln>
        </p:spPr>
      </p:pic>
      <p:pic>
        <p:nvPicPr>
          <p:cNvPr id="86" name="image6.jpg" descr="Loro Cabeza Amarilla - Banco de fotos e imágenes de stock - iStock"/>
          <p:cNvPicPr/>
          <p:nvPr/>
        </p:nvPicPr>
        <p:blipFill>
          <a:blip r:embed="rId4"/>
          <a:srcRect l="5910" r="15288"/>
          <a:stretch>
            <a:fillRect/>
          </a:stretch>
        </p:blipFill>
        <p:spPr>
          <a:xfrm flipH="1">
            <a:off x="12296937" y="7640381"/>
            <a:ext cx="1743557" cy="1843811"/>
          </a:xfrm>
          <a:prstGeom prst="rect">
            <a:avLst/>
          </a:prstGeom>
          <a:ln w="12700">
            <a:miter lim="400000"/>
          </a:ln>
        </p:spPr>
      </p:pic>
      <p:pic>
        <p:nvPicPr>
          <p:cNvPr id="87" name="image7.png" descr="Turtle PNG Transparent Images - PNG All"/>
          <p:cNvPicPr/>
          <p:nvPr/>
        </p:nvPicPr>
        <p:blipFill>
          <a:blip r:embed="rId5"/>
          <a:stretch>
            <a:fillRect/>
          </a:stretch>
        </p:blipFill>
        <p:spPr>
          <a:xfrm>
            <a:off x="13490748" y="2093898"/>
            <a:ext cx="2386837" cy="1843832"/>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p:nvPr/>
        </p:nvSpPr>
        <p:spPr>
          <a:xfrm>
            <a:off x="2620023" y="1274475"/>
            <a:ext cx="10724303" cy="1844676"/>
          </a:xfrm>
          <a:prstGeom prst="rect">
            <a:avLst/>
          </a:prstGeom>
          <a:solidFill>
            <a:srgbClr val="FFFFFF"/>
          </a:solidFill>
          <a:ln w="15875">
            <a:solidFill>
              <a:srgbClr val="1CADE4"/>
            </a:solidFill>
          </a:ln>
          <a:effectLst>
            <a:outerShdw blurRad="38100" dist="25400" dir="2700000" rotWithShape="0">
              <a:srgbClr val="000000">
                <a:alpha val="60000"/>
              </a:srgbClr>
            </a:outerShdw>
          </a:effectLst>
          <a:extLst>
            <a:ext uri="{C572A759-6A51-4108-AA02-DFA0A04FC94B}">
              <ma14:wrappingTextBoxFlag xmlns:ma14="http://schemas.microsoft.com/office/mac/drawingml/2011/main" xmlns="" val="1"/>
            </a:ext>
          </a:extLst>
        </p:spPr>
        <p:txBody>
          <a:bodyPr lIns="0" tIns="0" rIns="0" bIns="0">
            <a:spAutoFit/>
          </a:bodyPr>
          <a:lstStyle>
            <a:lvl1pPr>
              <a:defRPr sz="6000">
                <a:solidFill>
                  <a:srgbClr val="0B4057"/>
                </a:solidFill>
                <a:latin typeface="Open Sans 2 Bold"/>
                <a:ea typeface="Open Sans 2 Bold"/>
                <a:cs typeface="Open Sans 2 Bold"/>
                <a:sym typeface="Open Sans 2 Bold"/>
              </a:defRPr>
            </a:lvl1pPr>
          </a:lstStyle>
          <a:p>
            <a:pPr lvl="0" algn="ctr">
              <a:defRPr sz="1800">
                <a:solidFill>
                  <a:srgbClr val="000000"/>
                </a:solidFill>
              </a:defRPr>
            </a:pPr>
            <a:r>
              <a:rPr sz="6000" dirty="0">
                <a:solidFill>
                  <a:srgbClr val="0B4057"/>
                </a:solidFill>
              </a:rPr>
              <a:t>GRACIAS POR VUESTRA ATENCIÓN</a:t>
            </a:r>
          </a:p>
        </p:txBody>
      </p:sp>
      <p:sp>
        <p:nvSpPr>
          <p:cNvPr id="201" name="Shape 201"/>
          <p:cNvSpPr/>
          <p:nvPr/>
        </p:nvSpPr>
        <p:spPr>
          <a:xfrm>
            <a:off x="2124880" y="7644130"/>
            <a:ext cx="7251281" cy="1234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sz="2600"/>
              <a:t>OLGA ORTIZ MORENO</a:t>
            </a:r>
          </a:p>
          <a:p>
            <a:pPr lvl="0"/>
            <a:r>
              <a:rPr sz="2600" u="sng">
                <a:solidFill>
                  <a:srgbClr val="6EAC1C"/>
                </a:solidFill>
                <a:uFill>
                  <a:solidFill>
                    <a:srgbClr val="6EAC1C"/>
                  </a:solidFill>
                </a:uFill>
                <a:hlinkClick r:id="rId2"/>
              </a:rPr>
              <a:t>oortiz@icamat.org</a:t>
            </a:r>
            <a:endParaRPr sz="2600"/>
          </a:p>
          <a:p>
            <a:pPr lvl="0"/>
            <a:r>
              <a:rPr sz="2600"/>
              <a:t>instagram: olgaortiz_abogada</a:t>
            </a:r>
          </a:p>
        </p:txBody>
      </p:sp>
      <p:pic>
        <p:nvPicPr>
          <p:cNvPr id="202" name="image2.png"/>
          <p:cNvPicPr/>
          <p:nvPr/>
        </p:nvPicPr>
        <p:blipFill>
          <a:blip r:embed="rId3"/>
          <a:stretch>
            <a:fillRect/>
          </a:stretch>
        </p:blipFill>
        <p:spPr>
          <a:xfrm>
            <a:off x="5374058" y="3287092"/>
            <a:ext cx="4530042" cy="4189097"/>
          </a:xfrm>
          <a:prstGeom prst="rect">
            <a:avLst/>
          </a:prstGeom>
          <a:ln w="12700">
            <a:miter lim="400000"/>
          </a:ln>
        </p:spPr>
      </p:pic>
      <p:sp>
        <p:nvSpPr>
          <p:cNvPr id="203" name="Shape 203"/>
          <p:cNvSpPr/>
          <p:nvPr/>
        </p:nvSpPr>
        <p:spPr>
          <a:xfrm>
            <a:off x="8075359" y="7762663"/>
            <a:ext cx="10537935" cy="16154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r>
              <a:rPr sz="2600"/>
              <a:t>IZASKUN NAZARA LACAMBRA</a:t>
            </a:r>
          </a:p>
          <a:p>
            <a:pPr lvl="0"/>
            <a:endParaRPr sz="2600"/>
          </a:p>
          <a:p>
            <a:pPr lvl="0"/>
            <a:r>
              <a:rPr sz="2600"/>
              <a:t>NURIA MURLA RIBOT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500">
                <a:solidFill>
                  <a:srgbClr val="FFFFFF"/>
                </a:solidFill>
              </a:rPr>
              <a:t>4</a:t>
            </a:fld>
            <a:endParaRPr sz="1500">
              <a:solidFill>
                <a:srgbClr val="FFFFFF"/>
              </a:solidFill>
            </a:endParaRPr>
          </a:p>
        </p:txBody>
      </p:sp>
      <p:sp>
        <p:nvSpPr>
          <p:cNvPr id="90" name="Shape 90"/>
          <p:cNvSpPr/>
          <p:nvPr/>
        </p:nvSpPr>
        <p:spPr>
          <a:xfrm>
            <a:off x="884903" y="670903"/>
            <a:ext cx="16235635" cy="1027313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just" defTabSz="449580">
              <a:lnSpc>
                <a:spcPct val="107916"/>
              </a:lnSpc>
              <a:spcBef>
                <a:spcPts val="800"/>
              </a:spcBef>
            </a:pPr>
            <a:r>
              <a:rPr sz="3700" dirty="0" err="1">
                <a:uFill>
                  <a:solidFill/>
                </a:uFill>
              </a:rPr>
              <a:t>p</a:t>
            </a:r>
            <a:r>
              <a:rPr sz="2800" dirty="0" err="1">
                <a:uFill>
                  <a:solidFill/>
                </a:uFill>
              </a:rPr>
              <a:t>re</a:t>
            </a:r>
            <a:r>
              <a:rPr sz="2900" dirty="0" err="1">
                <a:uFill>
                  <a:solidFill/>
                </a:uFill>
              </a:rPr>
              <a:t>ámbulo</a:t>
            </a:r>
            <a:r>
              <a:rPr sz="2900" dirty="0">
                <a:uFill>
                  <a:solidFill/>
                </a:uFill>
              </a:rPr>
              <a:t> Ley 7 /2021 sobre </a:t>
            </a:r>
            <a:r>
              <a:rPr sz="2900" dirty="0" err="1">
                <a:uFill>
                  <a:solidFill/>
                </a:uFill>
              </a:rPr>
              <a:t>el</a:t>
            </a:r>
            <a:r>
              <a:rPr sz="2900" dirty="0">
                <a:uFill>
                  <a:solidFill/>
                </a:uFill>
              </a:rPr>
              <a:t> </a:t>
            </a:r>
            <a:r>
              <a:rPr sz="2900" dirty="0" err="1">
                <a:uFill>
                  <a:solidFill/>
                </a:uFill>
              </a:rPr>
              <a:t>objetivo</a:t>
            </a:r>
            <a:r>
              <a:rPr sz="2900" dirty="0">
                <a:uFill>
                  <a:solidFill/>
                </a:uFill>
              </a:rPr>
              <a:t> de la </a:t>
            </a:r>
            <a:r>
              <a:rPr sz="2900" dirty="0" err="1">
                <a:uFill>
                  <a:solidFill/>
                </a:uFill>
              </a:rPr>
              <a:t>reforma</a:t>
            </a:r>
            <a:r>
              <a:rPr sz="2900" dirty="0">
                <a:uFill>
                  <a:solidFill/>
                </a:uFill>
              </a:rPr>
              <a:t> </a:t>
            </a:r>
            <a:r>
              <a:rPr sz="2900" b="1" dirty="0">
                <a:uFill>
                  <a:solidFill/>
                </a:uFill>
              </a:rPr>
              <a:t> “</a:t>
            </a:r>
            <a:r>
              <a:rPr sz="2900" b="1" dirty="0" err="1">
                <a:uFill>
                  <a:solidFill/>
                </a:uFill>
              </a:rPr>
              <a:t>reforma</a:t>
            </a:r>
            <a:r>
              <a:rPr sz="2900" b="1" dirty="0">
                <a:uFill>
                  <a:solidFill/>
                </a:uFill>
              </a:rPr>
              <a:t> se </a:t>
            </a:r>
            <a:r>
              <a:rPr sz="2900" b="1" dirty="0" err="1">
                <a:uFill>
                  <a:solidFill/>
                </a:uFill>
              </a:rPr>
              <a:t>hace</a:t>
            </a:r>
            <a:r>
              <a:rPr sz="2900" b="1" dirty="0">
                <a:uFill>
                  <a:solidFill/>
                </a:uFill>
              </a:rPr>
              <a:t> </a:t>
            </a:r>
            <a:r>
              <a:rPr sz="2900" b="1" dirty="0" err="1">
                <a:uFill>
                  <a:solidFill/>
                </a:uFill>
              </a:rPr>
              <a:t>precisa</a:t>
            </a:r>
            <a:r>
              <a:rPr sz="2900" b="1" dirty="0">
                <a:uFill>
                  <a:solidFill/>
                </a:uFill>
              </a:rPr>
              <a:t> no </a:t>
            </a:r>
            <a:r>
              <a:rPr sz="2900" b="1" dirty="0" err="1">
                <a:uFill>
                  <a:solidFill/>
                </a:uFill>
              </a:rPr>
              <a:t>sólo</a:t>
            </a:r>
            <a:r>
              <a:rPr sz="2900" b="1" dirty="0">
                <a:uFill>
                  <a:solidFill/>
                </a:uFill>
              </a:rPr>
              <a:t> para </a:t>
            </a:r>
            <a:r>
              <a:rPr sz="2900" b="1" dirty="0" err="1">
                <a:uFill>
                  <a:solidFill/>
                </a:uFill>
              </a:rPr>
              <a:t>adecuar</a:t>
            </a:r>
            <a:r>
              <a:rPr sz="2900" b="1" dirty="0">
                <a:uFill>
                  <a:solidFill/>
                </a:uFill>
              </a:rPr>
              <a:t> </a:t>
            </a:r>
            <a:r>
              <a:rPr sz="2900" b="1" dirty="0" err="1">
                <a:uFill>
                  <a:solidFill/>
                </a:uFill>
              </a:rPr>
              <a:t>el</a:t>
            </a:r>
            <a:r>
              <a:rPr sz="2900" b="1" dirty="0">
                <a:uFill>
                  <a:solidFill/>
                </a:uFill>
              </a:rPr>
              <a:t> Código Civil a la </a:t>
            </a:r>
            <a:r>
              <a:rPr sz="2900" b="1" dirty="0" err="1">
                <a:uFill>
                  <a:solidFill/>
                </a:uFill>
              </a:rPr>
              <a:t>verdadera</a:t>
            </a:r>
            <a:r>
              <a:rPr sz="2900" b="1" dirty="0">
                <a:uFill>
                  <a:solidFill/>
                </a:uFill>
              </a:rPr>
              <a:t> </a:t>
            </a:r>
            <a:r>
              <a:rPr sz="2900" b="1" dirty="0" err="1">
                <a:uFill>
                  <a:solidFill/>
                </a:uFill>
              </a:rPr>
              <a:t>naturaleza</a:t>
            </a:r>
            <a:r>
              <a:rPr sz="2900" b="1" dirty="0">
                <a:uFill>
                  <a:solidFill/>
                </a:uFill>
              </a:rPr>
              <a:t> de los </a:t>
            </a:r>
            <a:r>
              <a:rPr sz="2900" b="1" dirty="0" err="1">
                <a:uFill>
                  <a:solidFill/>
                </a:uFill>
              </a:rPr>
              <a:t>animales</a:t>
            </a:r>
            <a:r>
              <a:rPr sz="2900" b="1" dirty="0">
                <a:uFill>
                  <a:solidFill/>
                </a:uFill>
              </a:rPr>
              <a:t>, </a:t>
            </a:r>
            <a:r>
              <a:rPr sz="2900" b="1" dirty="0" err="1">
                <a:uFill>
                  <a:solidFill/>
                </a:uFill>
              </a:rPr>
              <a:t>sino</a:t>
            </a:r>
            <a:r>
              <a:rPr sz="2900" b="1" dirty="0">
                <a:uFill>
                  <a:solidFill/>
                </a:uFill>
              </a:rPr>
              <a:t> también a la </a:t>
            </a:r>
            <a:r>
              <a:rPr sz="2900" b="1" dirty="0" err="1">
                <a:uFill>
                  <a:solidFill/>
                </a:uFill>
              </a:rPr>
              <a:t>naturaleza</a:t>
            </a:r>
            <a:r>
              <a:rPr sz="2900" b="1" dirty="0">
                <a:uFill>
                  <a:solidFill/>
                </a:uFill>
              </a:rPr>
              <a:t> de las </a:t>
            </a:r>
            <a:r>
              <a:rPr sz="2900" b="1" dirty="0" err="1">
                <a:uFill>
                  <a:solidFill/>
                </a:uFill>
              </a:rPr>
              <a:t>relaciones</a:t>
            </a:r>
            <a:r>
              <a:rPr sz="2900" b="1" dirty="0">
                <a:uFill>
                  <a:solidFill/>
                </a:uFill>
              </a:rPr>
              <a:t>, </a:t>
            </a:r>
            <a:r>
              <a:rPr sz="2900" b="1" dirty="0" err="1">
                <a:uFill>
                  <a:solidFill/>
                </a:uFill>
              </a:rPr>
              <a:t>particularmente</a:t>
            </a:r>
            <a:r>
              <a:rPr sz="2900" b="1" dirty="0">
                <a:uFill>
                  <a:solidFill/>
                </a:uFill>
              </a:rPr>
              <a:t> las de </a:t>
            </a:r>
            <a:r>
              <a:rPr sz="2900" b="1" dirty="0" err="1">
                <a:uFill>
                  <a:solidFill/>
                </a:uFill>
              </a:rPr>
              <a:t>convivencia</a:t>
            </a:r>
            <a:r>
              <a:rPr sz="2900" b="1" dirty="0">
                <a:uFill>
                  <a:solidFill/>
                </a:uFill>
              </a:rPr>
              <a:t>, </a:t>
            </a:r>
            <a:r>
              <a:rPr sz="2900" b="1" dirty="0" err="1">
                <a:uFill>
                  <a:solidFill/>
                </a:uFill>
              </a:rPr>
              <a:t>que</a:t>
            </a:r>
            <a:r>
              <a:rPr sz="2900" b="1" dirty="0">
                <a:uFill>
                  <a:solidFill/>
                </a:uFill>
              </a:rPr>
              <a:t> se </a:t>
            </a:r>
            <a:r>
              <a:rPr sz="2900" b="1" dirty="0" err="1">
                <a:uFill>
                  <a:solidFill/>
                </a:uFill>
              </a:rPr>
              <a:t>establecen</a:t>
            </a:r>
            <a:r>
              <a:rPr sz="2900" b="1" dirty="0">
                <a:uFill>
                  <a:solidFill/>
                </a:uFill>
              </a:rPr>
              <a:t> entre </a:t>
            </a:r>
            <a:r>
              <a:rPr sz="2900" b="1" dirty="0" err="1">
                <a:uFill>
                  <a:solidFill/>
                </a:uFill>
              </a:rPr>
              <a:t>estos</a:t>
            </a:r>
            <a:r>
              <a:rPr sz="2900" b="1" dirty="0">
                <a:uFill>
                  <a:solidFill/>
                </a:uFill>
              </a:rPr>
              <a:t> y los </a:t>
            </a:r>
            <a:r>
              <a:rPr sz="2900" b="1" dirty="0" err="1">
                <a:uFill>
                  <a:solidFill/>
                </a:uFill>
              </a:rPr>
              <a:t>seres</a:t>
            </a:r>
            <a:r>
              <a:rPr sz="2900" b="1" dirty="0">
                <a:uFill>
                  <a:solidFill/>
                </a:uFill>
              </a:rPr>
              <a:t> </a:t>
            </a:r>
            <a:r>
              <a:rPr sz="2900" b="1" dirty="0" err="1">
                <a:uFill>
                  <a:solidFill/>
                </a:uFill>
              </a:rPr>
              <a:t>humanos</a:t>
            </a:r>
            <a:r>
              <a:rPr sz="2900" b="1" dirty="0">
                <a:uFill>
                  <a:solidFill/>
                </a:uFill>
              </a:rPr>
              <a:t>.</a:t>
            </a:r>
          </a:p>
          <a:p>
            <a:pPr lvl="0" algn="just" defTabSz="449580">
              <a:lnSpc>
                <a:spcPct val="107916"/>
              </a:lnSpc>
              <a:spcBef>
                <a:spcPts val="800"/>
              </a:spcBef>
            </a:pPr>
            <a:r>
              <a:rPr sz="2900" b="1" dirty="0">
                <a:uFill>
                  <a:solidFill/>
                </a:uFill>
              </a:rPr>
              <a:t>La </a:t>
            </a:r>
            <a:r>
              <a:rPr sz="2900" b="1" dirty="0" err="1">
                <a:uFill>
                  <a:solidFill/>
                </a:uFill>
              </a:rPr>
              <a:t>protección</a:t>
            </a:r>
            <a:r>
              <a:rPr sz="2900" b="1" dirty="0">
                <a:uFill>
                  <a:solidFill/>
                </a:uFill>
              </a:rPr>
              <a:t> del </a:t>
            </a:r>
            <a:r>
              <a:rPr sz="2900" b="1" dirty="0" err="1">
                <a:uFill>
                  <a:solidFill/>
                </a:uFill>
              </a:rPr>
              <a:t>lazo</a:t>
            </a:r>
            <a:r>
              <a:rPr sz="2900" b="1" dirty="0">
                <a:uFill>
                  <a:solidFill/>
                </a:uFill>
              </a:rPr>
              <a:t> </a:t>
            </a:r>
            <a:r>
              <a:rPr sz="2900" b="1" dirty="0" err="1">
                <a:uFill>
                  <a:solidFill/>
                </a:uFill>
              </a:rPr>
              <a:t>afectivo</a:t>
            </a:r>
            <a:r>
              <a:rPr sz="2900" b="1" dirty="0">
                <a:uFill>
                  <a:solidFill/>
                </a:uFill>
              </a:rPr>
              <a:t> </a:t>
            </a:r>
            <a:r>
              <a:rPr sz="2900" b="1" dirty="0" err="1">
                <a:uFill>
                  <a:solidFill/>
                </a:uFill>
              </a:rPr>
              <a:t>existente</a:t>
            </a:r>
            <a:r>
              <a:rPr sz="2900" b="1" dirty="0">
                <a:uFill>
                  <a:solidFill/>
                </a:uFill>
              </a:rPr>
              <a:t> entre </a:t>
            </a:r>
            <a:r>
              <a:rPr sz="2900" b="1" dirty="0" err="1">
                <a:uFill>
                  <a:solidFill/>
                </a:uFill>
              </a:rPr>
              <a:t>seres</a:t>
            </a:r>
            <a:r>
              <a:rPr sz="2900" b="1" dirty="0">
                <a:uFill>
                  <a:solidFill/>
                </a:uFill>
              </a:rPr>
              <a:t> </a:t>
            </a:r>
            <a:r>
              <a:rPr sz="2900" b="1" dirty="0" err="1">
                <a:uFill>
                  <a:solidFill/>
                </a:uFill>
              </a:rPr>
              <a:t>humanos</a:t>
            </a:r>
            <a:r>
              <a:rPr sz="2900" b="1" dirty="0">
                <a:uFill>
                  <a:solidFill/>
                </a:uFill>
              </a:rPr>
              <a:t> y </a:t>
            </a:r>
            <a:r>
              <a:rPr sz="2900" b="1" dirty="0" err="1">
                <a:uFill>
                  <a:solidFill/>
                </a:uFill>
              </a:rPr>
              <a:t>animales</a:t>
            </a:r>
            <a:r>
              <a:rPr sz="2900" b="1" dirty="0">
                <a:uFill>
                  <a:solidFill/>
                </a:uFill>
              </a:rPr>
              <a:t>, </a:t>
            </a:r>
            <a:r>
              <a:rPr sz="2900" b="1" dirty="0" err="1">
                <a:uFill>
                  <a:solidFill/>
                </a:uFill>
              </a:rPr>
              <a:t>que</a:t>
            </a:r>
            <a:r>
              <a:rPr sz="2900" b="1" dirty="0">
                <a:uFill>
                  <a:solidFill/>
                </a:uFill>
              </a:rPr>
              <a:t> ha </a:t>
            </a:r>
            <a:r>
              <a:rPr sz="2900" b="1" dirty="0" err="1">
                <a:uFill>
                  <a:solidFill/>
                </a:uFill>
              </a:rPr>
              <a:t>nacido</a:t>
            </a:r>
            <a:r>
              <a:rPr sz="2900" b="1" dirty="0">
                <a:uFill>
                  <a:solidFill/>
                </a:uFill>
              </a:rPr>
              <a:t> </a:t>
            </a:r>
            <a:r>
              <a:rPr sz="2900" b="1" dirty="0" err="1">
                <a:uFill>
                  <a:solidFill/>
                </a:uFill>
              </a:rPr>
              <a:t>fruto</a:t>
            </a:r>
            <a:r>
              <a:rPr sz="2900" b="1" dirty="0">
                <a:uFill>
                  <a:solidFill/>
                </a:uFill>
              </a:rPr>
              <a:t> de la </a:t>
            </a:r>
            <a:r>
              <a:rPr sz="2900" b="1" dirty="0" err="1">
                <a:uFill>
                  <a:solidFill/>
                </a:uFill>
              </a:rPr>
              <a:t>convivencia</a:t>
            </a:r>
            <a:r>
              <a:rPr sz="2900" b="1" dirty="0">
                <a:uFill>
                  <a:solidFill/>
                </a:uFill>
              </a:rPr>
              <a:t> de los </a:t>
            </a:r>
            <a:r>
              <a:rPr sz="2900" b="1" dirty="0" err="1">
                <a:uFill>
                  <a:solidFill/>
                </a:uFill>
              </a:rPr>
              <a:t>mismos</a:t>
            </a:r>
            <a:r>
              <a:rPr sz="2900" b="1" dirty="0">
                <a:uFill>
                  <a:solidFill/>
                </a:uFill>
              </a:rPr>
              <a:t> </a:t>
            </a:r>
            <a:r>
              <a:rPr sz="2900" b="1" dirty="0" err="1">
                <a:uFill>
                  <a:solidFill/>
                </a:uFill>
              </a:rPr>
              <a:t>como</a:t>
            </a:r>
            <a:r>
              <a:rPr sz="2900" b="1" dirty="0">
                <a:uFill>
                  <a:solidFill/>
                </a:uFill>
              </a:rPr>
              <a:t> familia, y </a:t>
            </a:r>
            <a:r>
              <a:rPr sz="2900" b="1" dirty="0" err="1">
                <a:uFill>
                  <a:solidFill/>
                </a:uFill>
              </a:rPr>
              <a:t>que</a:t>
            </a:r>
            <a:r>
              <a:rPr sz="2900" b="1" dirty="0">
                <a:uFill>
                  <a:solidFill/>
                </a:uFill>
              </a:rPr>
              <a:t> </a:t>
            </a:r>
            <a:r>
              <a:rPr sz="2900" b="1" dirty="0" err="1">
                <a:uFill>
                  <a:solidFill/>
                </a:uFill>
              </a:rPr>
              <a:t>acontece</a:t>
            </a:r>
            <a:r>
              <a:rPr sz="2900" b="1" dirty="0">
                <a:uFill>
                  <a:solidFill/>
                </a:uFill>
              </a:rPr>
              <a:t> </a:t>
            </a:r>
            <a:r>
              <a:rPr sz="2900" b="1" dirty="0" err="1">
                <a:uFill>
                  <a:solidFill/>
                </a:uFill>
              </a:rPr>
              <a:t>indistintamente</a:t>
            </a:r>
            <a:r>
              <a:rPr sz="2900" b="1" dirty="0">
                <a:uFill>
                  <a:solidFill/>
                </a:uFill>
              </a:rPr>
              <a:t> tanto en </a:t>
            </a:r>
            <a:r>
              <a:rPr sz="2900" b="1" dirty="0" err="1">
                <a:uFill>
                  <a:solidFill/>
                </a:uFill>
              </a:rPr>
              <a:t>supuestos</a:t>
            </a:r>
            <a:r>
              <a:rPr sz="2900" b="1" dirty="0">
                <a:uFill>
                  <a:solidFill/>
                </a:uFill>
              </a:rPr>
              <a:t> de </a:t>
            </a:r>
            <a:r>
              <a:rPr sz="2900" b="1" dirty="0" err="1">
                <a:uFill>
                  <a:solidFill/>
                </a:uFill>
              </a:rPr>
              <a:t>matrimonio</a:t>
            </a:r>
            <a:r>
              <a:rPr sz="2900" b="1" dirty="0">
                <a:uFill>
                  <a:solidFill/>
                </a:uFill>
              </a:rPr>
              <a:t> </a:t>
            </a:r>
            <a:r>
              <a:rPr sz="2900" b="1" dirty="0" err="1">
                <a:uFill>
                  <a:solidFill/>
                </a:uFill>
              </a:rPr>
              <a:t>como</a:t>
            </a:r>
            <a:r>
              <a:rPr sz="2900" b="1" dirty="0">
                <a:uFill>
                  <a:solidFill/>
                </a:uFill>
              </a:rPr>
              <a:t> de pareja de </a:t>
            </a:r>
            <a:r>
              <a:rPr sz="2900" b="1" dirty="0" err="1">
                <a:uFill>
                  <a:solidFill/>
                </a:uFill>
              </a:rPr>
              <a:t>hecho</a:t>
            </a:r>
            <a:r>
              <a:rPr sz="2900" b="1" dirty="0">
                <a:uFill>
                  <a:solidFill/>
                </a:uFill>
              </a:rPr>
              <a:t>. A </a:t>
            </a:r>
            <a:r>
              <a:rPr sz="2900" b="1" dirty="0" err="1">
                <a:uFill>
                  <a:solidFill/>
                </a:uFill>
              </a:rPr>
              <a:t>este</a:t>
            </a:r>
            <a:r>
              <a:rPr sz="2900" b="1" dirty="0">
                <a:uFill>
                  <a:solidFill/>
                </a:uFill>
              </a:rPr>
              <a:t> </a:t>
            </a:r>
            <a:r>
              <a:rPr sz="2900" b="1" dirty="0" err="1">
                <a:uFill>
                  <a:solidFill/>
                </a:uFill>
              </a:rPr>
              <a:t>respecto</a:t>
            </a:r>
            <a:r>
              <a:rPr sz="2900" b="1" dirty="0">
                <a:uFill>
                  <a:solidFill/>
                </a:uFill>
              </a:rPr>
              <a:t>, </a:t>
            </a:r>
            <a:r>
              <a:rPr sz="2900" b="1" dirty="0" err="1">
                <a:uFill>
                  <a:solidFill/>
                </a:uFill>
              </a:rPr>
              <a:t>como</a:t>
            </a:r>
            <a:r>
              <a:rPr sz="2900" b="1" dirty="0">
                <a:uFill>
                  <a:solidFill/>
                </a:uFill>
              </a:rPr>
              <a:t> bien </a:t>
            </a:r>
            <a:r>
              <a:rPr sz="2900" b="1" dirty="0" err="1">
                <a:uFill>
                  <a:solidFill/>
                </a:uFill>
              </a:rPr>
              <a:t>apunta</a:t>
            </a:r>
            <a:r>
              <a:rPr sz="2900" b="1" dirty="0">
                <a:uFill>
                  <a:solidFill/>
                </a:uFill>
              </a:rPr>
              <a:t> la </a:t>
            </a:r>
            <a:r>
              <a:rPr sz="2900" b="1" dirty="0" err="1">
                <a:uFill>
                  <a:solidFill/>
                </a:uFill>
              </a:rPr>
              <a:t>Sentencia</a:t>
            </a:r>
            <a:r>
              <a:rPr sz="2900" b="1" dirty="0">
                <a:uFill>
                  <a:solidFill/>
                </a:uFill>
              </a:rPr>
              <a:t> Tribunal Roma, 5 </a:t>
            </a:r>
            <a:r>
              <a:rPr sz="2900" b="1" dirty="0" err="1">
                <a:uFill>
                  <a:solidFill/>
                </a:uFill>
              </a:rPr>
              <a:t>diciembre</a:t>
            </a:r>
            <a:r>
              <a:rPr sz="2900" b="1" dirty="0">
                <a:uFill>
                  <a:solidFill/>
                </a:uFill>
              </a:rPr>
              <a:t> 2016, </a:t>
            </a:r>
            <a:r>
              <a:rPr sz="2900" b="1" dirty="0" err="1">
                <a:uFill>
                  <a:solidFill/>
                </a:uFill>
              </a:rPr>
              <a:t>desde</a:t>
            </a:r>
            <a:r>
              <a:rPr sz="2900" b="1" dirty="0">
                <a:uFill>
                  <a:solidFill/>
                </a:uFill>
              </a:rPr>
              <a:t> </a:t>
            </a:r>
            <a:r>
              <a:rPr sz="2900" b="1" dirty="0" err="1">
                <a:uFill>
                  <a:solidFill/>
                </a:uFill>
              </a:rPr>
              <a:t>el</a:t>
            </a:r>
            <a:r>
              <a:rPr sz="2900" b="1" dirty="0">
                <a:uFill>
                  <a:solidFill/>
                </a:uFill>
              </a:rPr>
              <a:t> punto de vista del animal y </a:t>
            </a:r>
            <a:r>
              <a:rPr sz="2900" b="1" dirty="0" err="1">
                <a:uFill>
                  <a:solidFill/>
                </a:uFill>
              </a:rPr>
              <a:t>el</a:t>
            </a:r>
            <a:r>
              <a:rPr sz="2900" b="1" dirty="0">
                <a:uFill>
                  <a:solidFill/>
                </a:uFill>
              </a:rPr>
              <a:t> de los </a:t>
            </a:r>
            <a:r>
              <a:rPr sz="2900" b="1" dirty="0" err="1">
                <a:uFill>
                  <a:solidFill/>
                </a:uFill>
              </a:rPr>
              <a:t>dueños</a:t>
            </a:r>
            <a:r>
              <a:rPr sz="2900" b="1" dirty="0">
                <a:uFill>
                  <a:solidFill/>
                </a:uFill>
              </a:rPr>
              <a:t>, </a:t>
            </a:r>
            <a:r>
              <a:rPr sz="2900" b="1" dirty="0" err="1">
                <a:uFill>
                  <a:solidFill/>
                </a:uFill>
              </a:rPr>
              <a:t>resulta</a:t>
            </a:r>
            <a:r>
              <a:rPr sz="2900" b="1" dirty="0">
                <a:uFill>
                  <a:solidFill/>
                </a:uFill>
              </a:rPr>
              <a:t> </a:t>
            </a:r>
            <a:r>
              <a:rPr sz="2900" b="1" dirty="0" err="1">
                <a:uFill>
                  <a:solidFill/>
                </a:uFill>
              </a:rPr>
              <a:t>absolutamente</a:t>
            </a:r>
            <a:r>
              <a:rPr sz="2900" b="1" dirty="0">
                <a:uFill>
                  <a:solidFill/>
                </a:uFill>
              </a:rPr>
              <a:t> </a:t>
            </a:r>
            <a:r>
              <a:rPr sz="2900" b="1" dirty="0" err="1">
                <a:uFill>
                  <a:solidFill/>
                </a:uFill>
              </a:rPr>
              <a:t>irrelevante</a:t>
            </a:r>
            <a:r>
              <a:rPr sz="2900" b="1" dirty="0">
                <a:uFill>
                  <a:solidFill/>
                </a:uFill>
              </a:rPr>
              <a:t> </a:t>
            </a:r>
            <a:r>
              <a:rPr sz="2900" b="1" dirty="0" err="1">
                <a:uFill>
                  <a:solidFill/>
                </a:uFill>
              </a:rPr>
              <a:t>si</a:t>
            </a:r>
            <a:r>
              <a:rPr sz="2900" b="1" dirty="0">
                <a:uFill>
                  <a:solidFill/>
                </a:uFill>
              </a:rPr>
              <a:t> los </a:t>
            </a:r>
            <a:r>
              <a:rPr sz="2900" b="1" dirty="0" err="1">
                <a:uFill>
                  <a:solidFill/>
                </a:uFill>
              </a:rPr>
              <a:t>propietarios</a:t>
            </a:r>
            <a:r>
              <a:rPr sz="2900" b="1" dirty="0">
                <a:uFill>
                  <a:solidFill/>
                </a:uFill>
              </a:rPr>
              <a:t> </a:t>
            </a:r>
            <a:r>
              <a:rPr sz="2900" b="1" dirty="0" err="1">
                <a:uFill>
                  <a:solidFill/>
                </a:uFill>
              </a:rPr>
              <a:t>están</a:t>
            </a:r>
            <a:r>
              <a:rPr sz="2900" b="1" dirty="0">
                <a:uFill>
                  <a:solidFill/>
                </a:uFill>
              </a:rPr>
              <a:t> </a:t>
            </a:r>
            <a:r>
              <a:rPr sz="2900" b="1" dirty="0" err="1">
                <a:uFill>
                  <a:solidFill/>
                </a:uFill>
              </a:rPr>
              <a:t>casados</a:t>
            </a:r>
            <a:r>
              <a:rPr sz="2900" b="1" dirty="0">
                <a:uFill>
                  <a:solidFill/>
                </a:uFill>
              </a:rPr>
              <a:t> o no, </a:t>
            </a:r>
            <a:r>
              <a:rPr sz="2900" b="1" dirty="0" err="1">
                <a:uFill>
                  <a:solidFill/>
                </a:uFill>
              </a:rPr>
              <a:t>pues</a:t>
            </a:r>
            <a:r>
              <a:rPr sz="2900" b="1" dirty="0">
                <a:uFill>
                  <a:solidFill/>
                </a:uFill>
              </a:rPr>
              <a:t> </a:t>
            </a:r>
            <a:r>
              <a:rPr sz="2900" b="1" dirty="0" err="1">
                <a:uFill>
                  <a:solidFill/>
                </a:uFill>
              </a:rPr>
              <a:t>el</a:t>
            </a:r>
            <a:r>
              <a:rPr sz="2900" b="1" dirty="0">
                <a:uFill>
                  <a:solidFill/>
                </a:uFill>
              </a:rPr>
              <a:t> </a:t>
            </a:r>
            <a:r>
              <a:rPr sz="2900" b="1" dirty="0" err="1">
                <a:uFill>
                  <a:solidFill/>
                </a:uFill>
              </a:rPr>
              <a:t>afecto</a:t>
            </a:r>
            <a:r>
              <a:rPr sz="2900" b="1" dirty="0">
                <a:uFill>
                  <a:solidFill/>
                </a:uFill>
              </a:rPr>
              <a:t> </a:t>
            </a:r>
            <a:r>
              <a:rPr sz="2900" b="1" dirty="0" err="1">
                <a:uFill>
                  <a:solidFill/>
                </a:uFill>
              </a:rPr>
              <a:t>que</a:t>
            </a:r>
            <a:r>
              <a:rPr sz="2900" b="1" dirty="0">
                <a:uFill>
                  <a:solidFill/>
                </a:uFill>
              </a:rPr>
              <a:t> la </a:t>
            </a:r>
            <a:r>
              <a:rPr sz="2900" b="1" dirty="0" err="1">
                <a:uFill>
                  <a:solidFill/>
                </a:uFill>
              </a:rPr>
              <a:t>mascota</a:t>
            </a:r>
            <a:r>
              <a:rPr sz="2900" b="1" dirty="0">
                <a:uFill>
                  <a:solidFill/>
                </a:uFill>
              </a:rPr>
              <a:t> </a:t>
            </a:r>
            <a:r>
              <a:rPr sz="2900" b="1" dirty="0" err="1">
                <a:uFill>
                  <a:solidFill/>
                </a:uFill>
              </a:rPr>
              <a:t>siente</a:t>
            </a:r>
            <a:r>
              <a:rPr sz="2900" b="1" dirty="0">
                <a:uFill>
                  <a:solidFill/>
                </a:uFill>
              </a:rPr>
              <a:t> </a:t>
            </a:r>
            <a:r>
              <a:rPr sz="2900" b="1" dirty="0" err="1">
                <a:uFill>
                  <a:solidFill/>
                </a:uFill>
              </a:rPr>
              <a:t>por</a:t>
            </a:r>
            <a:r>
              <a:rPr sz="2900" b="1" dirty="0">
                <a:uFill>
                  <a:solidFill/>
                </a:uFill>
              </a:rPr>
              <a:t> los </a:t>
            </a:r>
            <a:r>
              <a:rPr sz="2900" b="1" dirty="0" err="1">
                <a:uFill>
                  <a:solidFill/>
                </a:uFill>
              </a:rPr>
              <a:t>propietarios</a:t>
            </a:r>
            <a:r>
              <a:rPr sz="2900" b="1" dirty="0">
                <a:uFill>
                  <a:solidFill/>
                </a:uFill>
              </a:rPr>
              <a:t>, y </a:t>
            </a:r>
            <a:r>
              <a:rPr sz="2900" b="1" dirty="0" err="1">
                <a:uFill>
                  <a:solidFill/>
                </a:uFill>
              </a:rPr>
              <a:t>viceversa</a:t>
            </a:r>
            <a:r>
              <a:rPr sz="2900" b="1" dirty="0">
                <a:uFill>
                  <a:solidFill/>
                </a:uFill>
              </a:rPr>
              <a:t>, es </a:t>
            </a:r>
            <a:r>
              <a:rPr sz="2900" b="1" dirty="0" err="1">
                <a:uFill>
                  <a:solidFill/>
                </a:uFill>
              </a:rPr>
              <a:t>ajeno</a:t>
            </a:r>
            <a:r>
              <a:rPr sz="2900" b="1" dirty="0">
                <a:uFill>
                  <a:solidFill/>
                </a:uFill>
              </a:rPr>
              <a:t> al </a:t>
            </a:r>
            <a:r>
              <a:rPr sz="2900" b="1" dirty="0" err="1">
                <a:uFill>
                  <a:solidFill/>
                </a:uFill>
              </a:rPr>
              <a:t>régimen</a:t>
            </a:r>
            <a:r>
              <a:rPr sz="2900" b="1" dirty="0">
                <a:uFill>
                  <a:solidFill/>
                </a:uFill>
              </a:rPr>
              <a:t> legal de la pareja</a:t>
            </a:r>
          </a:p>
          <a:p>
            <a:pPr lvl="0" algn="just" defTabSz="449580">
              <a:lnSpc>
                <a:spcPct val="107916"/>
              </a:lnSpc>
              <a:spcBef>
                <a:spcPts val="800"/>
              </a:spcBef>
            </a:pPr>
            <a:endParaRPr sz="2900" b="1" dirty="0">
              <a:uFill>
                <a:solidFill/>
              </a:uFill>
            </a:endParaRPr>
          </a:p>
          <a:p>
            <a:pPr lvl="0" algn="just" defTabSz="449580">
              <a:lnSpc>
                <a:spcPct val="107916"/>
              </a:lnSpc>
              <a:spcBef>
                <a:spcPts val="800"/>
              </a:spcBef>
            </a:pPr>
            <a:r>
              <a:rPr sz="2900" b="1" dirty="0">
                <a:uFill>
                  <a:solidFill/>
                </a:uFill>
              </a:rPr>
              <a:t>Sino </a:t>
            </a:r>
            <a:r>
              <a:rPr sz="2900" b="1" dirty="0" err="1">
                <a:uFill>
                  <a:solidFill/>
                </a:uFill>
              </a:rPr>
              <a:t>aplicamos</a:t>
            </a:r>
            <a:r>
              <a:rPr sz="2900" b="1" dirty="0">
                <a:uFill>
                  <a:solidFill/>
                </a:uFill>
              </a:rPr>
              <a:t> la </a:t>
            </a:r>
            <a:r>
              <a:rPr sz="2900" b="1" dirty="0" err="1">
                <a:uFill>
                  <a:solidFill/>
                </a:uFill>
              </a:rPr>
              <a:t>legislación</a:t>
            </a:r>
            <a:r>
              <a:rPr sz="2900" b="1" dirty="0">
                <a:uFill>
                  <a:solidFill/>
                </a:uFill>
              </a:rPr>
              <a:t> (7/2021) es </a:t>
            </a:r>
            <a:r>
              <a:rPr sz="2900" b="1" dirty="0" err="1">
                <a:uFill>
                  <a:solidFill/>
                </a:uFill>
              </a:rPr>
              <a:t>aplicable</a:t>
            </a:r>
            <a:r>
              <a:rPr sz="2900" b="1" dirty="0">
                <a:uFill>
                  <a:solidFill/>
                </a:uFill>
              </a:rPr>
              <a:t> </a:t>
            </a:r>
            <a:r>
              <a:rPr sz="2900" b="1" dirty="0" err="1">
                <a:uFill>
                  <a:solidFill/>
                </a:uFill>
              </a:rPr>
              <a:t>el</a:t>
            </a:r>
            <a:r>
              <a:rPr sz="2900" b="1" dirty="0">
                <a:uFill>
                  <a:solidFill/>
                </a:uFill>
              </a:rPr>
              <a:t> art 3</a:t>
            </a:r>
            <a:r>
              <a:rPr sz="2900" b="1" u="sng" dirty="0">
                <a:uFill>
                  <a:solidFill/>
                </a:uFill>
              </a:rPr>
              <a:t>33.1 bis CC –</a:t>
            </a:r>
            <a:r>
              <a:rPr sz="2900" b="1" u="sng" dirty="0" err="1">
                <a:uFill>
                  <a:solidFill/>
                </a:uFill>
              </a:rPr>
              <a:t>que</a:t>
            </a:r>
            <a:r>
              <a:rPr sz="2900" b="1" u="sng" dirty="0">
                <a:uFill>
                  <a:solidFill/>
                </a:uFill>
              </a:rPr>
              <a:t>, </a:t>
            </a:r>
            <a:r>
              <a:rPr sz="2900" b="1" u="sng" dirty="0" err="1">
                <a:uFill>
                  <a:solidFill/>
                </a:uFill>
              </a:rPr>
              <a:t>recordemos</a:t>
            </a:r>
            <a:r>
              <a:rPr sz="2900" b="1" u="sng" dirty="0">
                <a:uFill>
                  <a:solidFill/>
                </a:uFill>
              </a:rPr>
              <a:t>, </a:t>
            </a:r>
            <a:r>
              <a:rPr sz="2900" b="1" u="sng" dirty="0" err="1">
                <a:uFill>
                  <a:solidFill/>
                </a:uFill>
              </a:rPr>
              <a:t>señala</a:t>
            </a:r>
            <a:r>
              <a:rPr sz="2900" b="1" u="sng" dirty="0">
                <a:uFill>
                  <a:solidFill/>
                </a:uFill>
              </a:rPr>
              <a:t>: “Los </a:t>
            </a:r>
            <a:r>
              <a:rPr sz="2900" b="1" u="sng" dirty="0" err="1">
                <a:uFill>
                  <a:solidFill/>
                </a:uFill>
              </a:rPr>
              <a:t>animales</a:t>
            </a:r>
            <a:r>
              <a:rPr sz="2900" b="1" u="sng" dirty="0">
                <a:uFill>
                  <a:solidFill/>
                </a:uFill>
              </a:rPr>
              <a:t> son </a:t>
            </a:r>
            <a:r>
              <a:rPr sz="2900" b="1" u="sng" dirty="0" err="1">
                <a:uFill>
                  <a:solidFill/>
                </a:uFill>
              </a:rPr>
              <a:t>seres</a:t>
            </a:r>
            <a:r>
              <a:rPr sz="2900" b="1" u="sng" dirty="0">
                <a:uFill>
                  <a:solidFill/>
                </a:uFill>
              </a:rPr>
              <a:t> </a:t>
            </a:r>
            <a:r>
              <a:rPr sz="2900" b="1" u="sng" dirty="0" err="1">
                <a:uFill>
                  <a:solidFill/>
                </a:uFill>
              </a:rPr>
              <a:t>vivos</a:t>
            </a:r>
            <a:r>
              <a:rPr sz="2900" b="1" u="sng" dirty="0">
                <a:uFill>
                  <a:solidFill/>
                </a:uFill>
              </a:rPr>
              <a:t> </a:t>
            </a:r>
            <a:r>
              <a:rPr sz="2900" b="1" u="sng" dirty="0" err="1">
                <a:uFill>
                  <a:solidFill/>
                </a:uFill>
              </a:rPr>
              <a:t>dotados</a:t>
            </a:r>
            <a:r>
              <a:rPr sz="2900" b="1" u="sng" dirty="0">
                <a:uFill>
                  <a:solidFill/>
                </a:uFill>
              </a:rPr>
              <a:t> de </a:t>
            </a:r>
            <a:r>
              <a:rPr sz="2900" b="1" u="sng" dirty="0" err="1">
                <a:uFill>
                  <a:solidFill/>
                </a:uFill>
              </a:rPr>
              <a:t>sensibilidad</a:t>
            </a:r>
            <a:r>
              <a:rPr sz="2900" b="1" u="sng" dirty="0">
                <a:uFill>
                  <a:solidFill/>
                </a:uFill>
              </a:rPr>
              <a:t>. Solo les </a:t>
            </a:r>
            <a:r>
              <a:rPr sz="2900" b="1" u="sng" dirty="0" err="1">
                <a:uFill>
                  <a:solidFill/>
                </a:uFill>
              </a:rPr>
              <a:t>será</a:t>
            </a:r>
            <a:r>
              <a:rPr sz="2900" b="1" u="sng" dirty="0">
                <a:uFill>
                  <a:solidFill/>
                </a:uFill>
              </a:rPr>
              <a:t> </a:t>
            </a:r>
            <a:r>
              <a:rPr sz="2900" b="1" u="sng" dirty="0" err="1">
                <a:uFill>
                  <a:solidFill/>
                </a:uFill>
              </a:rPr>
              <a:t>aplicable</a:t>
            </a:r>
            <a:r>
              <a:rPr sz="2900" b="1" u="sng" dirty="0">
                <a:uFill>
                  <a:solidFill/>
                </a:uFill>
              </a:rPr>
              <a:t> </a:t>
            </a:r>
            <a:r>
              <a:rPr sz="2900" b="1" u="sng" dirty="0" err="1">
                <a:uFill>
                  <a:solidFill/>
                </a:uFill>
              </a:rPr>
              <a:t>el</a:t>
            </a:r>
            <a:r>
              <a:rPr sz="2900" b="1" u="sng" dirty="0">
                <a:uFill>
                  <a:solidFill/>
                </a:uFill>
              </a:rPr>
              <a:t> </a:t>
            </a:r>
            <a:r>
              <a:rPr sz="2900" b="1" u="sng" dirty="0" err="1">
                <a:uFill>
                  <a:solidFill/>
                </a:uFill>
              </a:rPr>
              <a:t>régimen</a:t>
            </a:r>
            <a:r>
              <a:rPr sz="2900" b="1" u="sng" dirty="0">
                <a:uFill>
                  <a:solidFill/>
                </a:uFill>
              </a:rPr>
              <a:t> </a:t>
            </a:r>
            <a:r>
              <a:rPr sz="2900" b="1" u="sng" dirty="0" err="1">
                <a:uFill>
                  <a:solidFill/>
                </a:uFill>
              </a:rPr>
              <a:t>jurídico</a:t>
            </a:r>
            <a:r>
              <a:rPr sz="2900" b="1" u="sng" dirty="0">
                <a:uFill>
                  <a:solidFill/>
                </a:uFill>
              </a:rPr>
              <a:t> de los </a:t>
            </a:r>
            <a:r>
              <a:rPr sz="2900" b="1" u="sng" dirty="0" err="1">
                <a:uFill>
                  <a:solidFill/>
                </a:uFill>
              </a:rPr>
              <a:t>bienes</a:t>
            </a:r>
            <a:r>
              <a:rPr sz="2900" b="1" u="sng" dirty="0">
                <a:uFill>
                  <a:solidFill/>
                </a:uFill>
              </a:rPr>
              <a:t> y de las </a:t>
            </a:r>
            <a:r>
              <a:rPr sz="2900" b="1" u="sng" dirty="0" err="1">
                <a:uFill>
                  <a:solidFill/>
                </a:uFill>
              </a:rPr>
              <a:t>cosas</a:t>
            </a:r>
            <a:r>
              <a:rPr sz="2900" b="1" u="sng" dirty="0">
                <a:uFill>
                  <a:solidFill/>
                </a:uFill>
              </a:rPr>
              <a:t> en la </a:t>
            </a:r>
            <a:r>
              <a:rPr sz="2900" b="1" u="sng" dirty="0" err="1">
                <a:uFill>
                  <a:solidFill/>
                </a:uFill>
              </a:rPr>
              <a:t>medida</a:t>
            </a:r>
            <a:r>
              <a:rPr sz="2900" b="1" u="sng" dirty="0">
                <a:uFill>
                  <a:solidFill/>
                </a:uFill>
              </a:rPr>
              <a:t> en </a:t>
            </a:r>
            <a:r>
              <a:rPr sz="2900" b="1" u="sng" dirty="0" err="1">
                <a:uFill>
                  <a:solidFill/>
                </a:uFill>
              </a:rPr>
              <a:t>que</a:t>
            </a:r>
            <a:r>
              <a:rPr sz="2900" b="1" u="sng" dirty="0">
                <a:uFill>
                  <a:solidFill/>
                </a:uFill>
              </a:rPr>
              <a:t> sea compatible con </a:t>
            </a:r>
            <a:r>
              <a:rPr sz="2900" b="1" u="sng" dirty="0" err="1">
                <a:uFill>
                  <a:solidFill/>
                </a:uFill>
              </a:rPr>
              <a:t>su</a:t>
            </a:r>
            <a:r>
              <a:rPr sz="2900" b="1" u="sng" dirty="0">
                <a:uFill>
                  <a:solidFill/>
                </a:uFill>
              </a:rPr>
              <a:t> </a:t>
            </a:r>
            <a:r>
              <a:rPr sz="2900" b="1" u="sng" dirty="0" err="1">
                <a:uFill>
                  <a:solidFill/>
                </a:uFill>
              </a:rPr>
              <a:t>naturaleza</a:t>
            </a:r>
            <a:r>
              <a:rPr sz="2900" b="1" u="sng" dirty="0">
                <a:uFill>
                  <a:solidFill/>
                </a:uFill>
              </a:rPr>
              <a:t> o con las </a:t>
            </a:r>
            <a:r>
              <a:rPr sz="2900" b="1" u="sng" dirty="0" err="1">
                <a:uFill>
                  <a:solidFill/>
                </a:uFill>
              </a:rPr>
              <a:t>disposiciones</a:t>
            </a:r>
            <a:r>
              <a:rPr sz="2900" b="1" u="sng" dirty="0">
                <a:uFill>
                  <a:solidFill/>
                </a:uFill>
              </a:rPr>
              <a:t> </a:t>
            </a:r>
            <a:r>
              <a:rPr sz="2900" b="1" u="sng" dirty="0" err="1">
                <a:uFill>
                  <a:solidFill/>
                </a:uFill>
              </a:rPr>
              <a:t>destinadas</a:t>
            </a:r>
            <a:r>
              <a:rPr sz="2900" b="1" u="sng" dirty="0">
                <a:uFill>
                  <a:solidFill/>
                </a:uFill>
              </a:rPr>
              <a:t> a </a:t>
            </a:r>
            <a:r>
              <a:rPr sz="2900" b="1" u="sng" dirty="0" err="1">
                <a:uFill>
                  <a:solidFill/>
                </a:uFill>
              </a:rPr>
              <a:t>su</a:t>
            </a:r>
            <a:r>
              <a:rPr sz="2900" b="1" u="sng" dirty="0">
                <a:uFill>
                  <a:solidFill/>
                </a:uFill>
              </a:rPr>
              <a:t> </a:t>
            </a:r>
            <a:r>
              <a:rPr sz="2900" b="1" u="sng" dirty="0" err="1">
                <a:uFill>
                  <a:solidFill/>
                </a:uFill>
              </a:rPr>
              <a:t>protección</a:t>
            </a:r>
            <a:r>
              <a:rPr sz="2900" b="1" u="sng" dirty="0">
                <a:uFill>
                  <a:solidFill/>
                </a:uFill>
              </a:rPr>
              <a:t>”</a:t>
            </a:r>
            <a:r>
              <a:rPr sz="2900" dirty="0">
                <a:uFill>
                  <a:solidFill/>
                </a:uFill>
              </a:rPr>
              <a:t>–, </a:t>
            </a:r>
            <a:r>
              <a:rPr sz="2900" dirty="0" err="1">
                <a:uFill>
                  <a:solidFill/>
                </a:uFill>
              </a:rPr>
              <a:t>remitirnos</a:t>
            </a:r>
            <a:r>
              <a:rPr sz="2900" dirty="0">
                <a:uFill>
                  <a:solidFill/>
                </a:uFill>
              </a:rPr>
              <a:t> a los </a:t>
            </a:r>
            <a:r>
              <a:rPr sz="2900" dirty="0" err="1">
                <a:uFill>
                  <a:solidFill/>
                </a:uFill>
              </a:rPr>
              <a:t>preceptos</a:t>
            </a:r>
            <a:r>
              <a:rPr sz="2900" dirty="0">
                <a:uFill>
                  <a:solidFill/>
                </a:uFill>
              </a:rPr>
              <a:t> del C</a:t>
            </a:r>
            <a:r>
              <a:rPr sz="2900" b="1" dirty="0">
                <a:uFill>
                  <a:solidFill/>
                </a:uFill>
              </a:rPr>
              <a:t>ódigo Civil sobre la </a:t>
            </a:r>
            <a:r>
              <a:rPr sz="2900" b="1" dirty="0" err="1">
                <a:uFill>
                  <a:solidFill/>
                </a:uFill>
              </a:rPr>
              <a:t>comunidad</a:t>
            </a:r>
            <a:r>
              <a:rPr sz="2900" b="1" dirty="0">
                <a:uFill>
                  <a:solidFill/>
                </a:uFill>
              </a:rPr>
              <a:t> de bienes28, </a:t>
            </a:r>
            <a:r>
              <a:rPr sz="2900" b="1" dirty="0" err="1">
                <a:uFill>
                  <a:solidFill/>
                </a:uFill>
              </a:rPr>
              <a:t>donde</a:t>
            </a:r>
            <a:r>
              <a:rPr sz="2900" b="1" dirty="0">
                <a:uFill>
                  <a:solidFill/>
                </a:uFill>
              </a:rPr>
              <a:t> </a:t>
            </a:r>
            <a:r>
              <a:rPr sz="2900" b="1" dirty="0" err="1">
                <a:uFill>
                  <a:solidFill/>
                </a:uFill>
              </a:rPr>
              <a:t>encontramos</a:t>
            </a:r>
            <a:r>
              <a:rPr sz="2900" b="1" dirty="0">
                <a:uFill>
                  <a:solidFill/>
                </a:uFill>
              </a:rPr>
              <a:t> </a:t>
            </a:r>
            <a:r>
              <a:rPr sz="2900" b="1" dirty="0" err="1">
                <a:uFill>
                  <a:solidFill/>
                </a:uFill>
              </a:rPr>
              <a:t>el</a:t>
            </a:r>
            <a:r>
              <a:rPr sz="2900" b="1" dirty="0">
                <a:uFill>
                  <a:solidFill/>
                </a:uFill>
              </a:rPr>
              <a:t> </a:t>
            </a:r>
            <a:r>
              <a:rPr sz="2900" b="1" dirty="0" err="1">
                <a:uFill>
                  <a:solidFill/>
                </a:uFill>
              </a:rPr>
              <a:t>nudo</a:t>
            </a:r>
            <a:r>
              <a:rPr sz="2900" b="1" dirty="0">
                <a:uFill>
                  <a:solidFill/>
                </a:uFill>
              </a:rPr>
              <a:t> </a:t>
            </a:r>
            <a:r>
              <a:rPr sz="2900" b="1" dirty="0" err="1">
                <a:uFill>
                  <a:solidFill/>
                </a:uFill>
              </a:rPr>
              <a:t>gordiano</a:t>
            </a:r>
            <a:r>
              <a:rPr sz="2900" b="1" dirty="0">
                <a:uFill>
                  <a:solidFill/>
                </a:uFill>
              </a:rPr>
              <a:t> de la </a:t>
            </a:r>
            <a:r>
              <a:rPr sz="2900" b="1" dirty="0" err="1">
                <a:uFill>
                  <a:solidFill/>
                </a:uFill>
              </a:rPr>
              <a:t>cuestión</a:t>
            </a:r>
            <a:r>
              <a:rPr sz="2900" dirty="0">
                <a:uFill>
                  <a:solidFill/>
                </a:uFill>
              </a:rPr>
              <a:t>: ¿</a:t>
            </a:r>
            <a:r>
              <a:rPr sz="2900" dirty="0" err="1">
                <a:uFill>
                  <a:solidFill/>
                </a:uFill>
              </a:rPr>
              <a:t>puede</a:t>
            </a:r>
            <a:r>
              <a:rPr sz="2900" dirty="0">
                <a:uFill>
                  <a:solidFill/>
                </a:uFill>
              </a:rPr>
              <a:t> </a:t>
            </a:r>
            <a:r>
              <a:rPr sz="2900" dirty="0" err="1">
                <a:uFill>
                  <a:solidFill/>
                </a:uFill>
              </a:rPr>
              <a:t>aplicarse</a:t>
            </a:r>
            <a:r>
              <a:rPr sz="2900" dirty="0">
                <a:uFill>
                  <a:solidFill/>
                </a:uFill>
              </a:rPr>
              <a:t> </a:t>
            </a:r>
            <a:r>
              <a:rPr sz="2900" dirty="0" err="1">
                <a:uFill>
                  <a:solidFill/>
                </a:uFill>
              </a:rPr>
              <a:t>el</a:t>
            </a:r>
            <a:r>
              <a:rPr sz="2900" dirty="0">
                <a:uFill>
                  <a:solidFill/>
                </a:uFill>
              </a:rPr>
              <a:t> </a:t>
            </a:r>
            <a:r>
              <a:rPr sz="2900" dirty="0" err="1">
                <a:uFill>
                  <a:solidFill/>
                </a:uFill>
              </a:rPr>
              <a:t>régimen</a:t>
            </a:r>
            <a:r>
              <a:rPr sz="2900" dirty="0">
                <a:uFill>
                  <a:solidFill/>
                </a:uFill>
              </a:rPr>
              <a:t> de la </a:t>
            </a:r>
            <a:r>
              <a:rPr sz="2900" dirty="0" err="1">
                <a:uFill>
                  <a:solidFill/>
                </a:uFill>
              </a:rPr>
              <a:t>comunidad</a:t>
            </a:r>
            <a:r>
              <a:rPr sz="2900" dirty="0">
                <a:uFill>
                  <a:solidFill/>
                </a:uFill>
              </a:rPr>
              <a:t> de </a:t>
            </a:r>
            <a:r>
              <a:rPr sz="2900" dirty="0" err="1">
                <a:uFill>
                  <a:solidFill/>
                </a:uFill>
              </a:rPr>
              <a:t>bienes</a:t>
            </a:r>
            <a:r>
              <a:rPr sz="2900" dirty="0">
                <a:uFill>
                  <a:solidFill/>
                </a:uFill>
              </a:rPr>
              <a:t> a los </a:t>
            </a:r>
            <a:r>
              <a:rPr sz="2900" dirty="0" err="1">
                <a:uFill>
                  <a:solidFill/>
                </a:uFill>
              </a:rPr>
              <a:t>casos</a:t>
            </a:r>
            <a:r>
              <a:rPr sz="2900" dirty="0">
                <a:uFill>
                  <a:solidFill/>
                </a:uFill>
              </a:rPr>
              <a:t> de </a:t>
            </a:r>
            <a:r>
              <a:rPr sz="2900" dirty="0" err="1">
                <a:uFill>
                  <a:solidFill/>
                </a:uFill>
              </a:rPr>
              <a:t>ruptura</a:t>
            </a:r>
            <a:r>
              <a:rPr sz="2900" dirty="0">
                <a:uFill>
                  <a:solidFill/>
                </a:uFill>
              </a:rPr>
              <a:t> de </a:t>
            </a:r>
            <a:r>
              <a:rPr sz="2900" dirty="0" err="1">
                <a:uFill>
                  <a:solidFill/>
                </a:uFill>
              </a:rPr>
              <a:t>una</a:t>
            </a:r>
            <a:r>
              <a:rPr sz="2900" dirty="0">
                <a:uFill>
                  <a:solidFill/>
                </a:uFill>
              </a:rPr>
              <a:t> pareja de </a:t>
            </a:r>
            <a:r>
              <a:rPr sz="2900" dirty="0" err="1">
                <a:uFill>
                  <a:solidFill/>
                </a:uFill>
              </a:rPr>
              <a:t>hecho</a:t>
            </a:r>
            <a:r>
              <a:rPr sz="2900" dirty="0">
                <a:uFill>
                  <a:solidFill/>
                </a:uFill>
              </a:rPr>
              <a:t>, sin </a:t>
            </a:r>
            <a:r>
              <a:rPr sz="2900" dirty="0" err="1">
                <a:uFill>
                  <a:solidFill/>
                </a:uFill>
              </a:rPr>
              <a:t>mengua</a:t>
            </a:r>
            <a:r>
              <a:rPr sz="2900" dirty="0">
                <a:uFill>
                  <a:solidFill/>
                </a:uFill>
              </a:rPr>
              <a:t> del principio de </a:t>
            </a:r>
            <a:r>
              <a:rPr sz="2900" dirty="0" err="1">
                <a:uFill>
                  <a:solidFill/>
                </a:uFill>
              </a:rPr>
              <a:t>bienestar</a:t>
            </a:r>
            <a:r>
              <a:rPr sz="2900" dirty="0">
                <a:uFill>
                  <a:solidFill/>
                </a:uFill>
              </a:rPr>
              <a:t> animal y </a:t>
            </a:r>
            <a:r>
              <a:rPr sz="2900" dirty="0" err="1">
                <a:uFill>
                  <a:solidFill/>
                </a:uFill>
              </a:rPr>
              <a:t>respetando</a:t>
            </a:r>
            <a:r>
              <a:rPr sz="2900" dirty="0">
                <a:uFill>
                  <a:solidFill/>
                </a:uFill>
              </a:rPr>
              <a:t> la </a:t>
            </a:r>
            <a:r>
              <a:rPr sz="2900" dirty="0" err="1">
                <a:uFill>
                  <a:solidFill/>
                </a:uFill>
              </a:rPr>
              <a:t>naturaleza</a:t>
            </a:r>
            <a:r>
              <a:rPr sz="2900" dirty="0">
                <a:uFill>
                  <a:solidFill/>
                </a:uFill>
              </a:rPr>
              <a:t> de </a:t>
            </a:r>
            <a:r>
              <a:rPr sz="2900" dirty="0" err="1">
                <a:uFill>
                  <a:solidFill/>
                </a:uFill>
              </a:rPr>
              <a:t>seres</a:t>
            </a:r>
            <a:r>
              <a:rPr sz="2900" dirty="0">
                <a:uFill>
                  <a:solidFill/>
                </a:uFill>
              </a:rPr>
              <a:t> </a:t>
            </a:r>
            <a:r>
              <a:rPr sz="2900" dirty="0" err="1">
                <a:uFill>
                  <a:solidFill/>
                </a:uFill>
              </a:rPr>
              <a:t>sensibles</a:t>
            </a:r>
            <a:r>
              <a:rPr sz="2900" dirty="0">
                <a:uFill>
                  <a:solidFill/>
                </a:uFill>
              </a:rPr>
              <a:t> de los </a:t>
            </a:r>
            <a:r>
              <a:rPr sz="2900" dirty="0" err="1">
                <a:uFill>
                  <a:solidFill/>
                </a:uFill>
              </a:rPr>
              <a:t>animales</a:t>
            </a:r>
            <a:r>
              <a:rPr sz="2900" dirty="0">
                <a:uFill>
                  <a:solidFill/>
                </a:uFill>
              </a:rPr>
              <a:t>?</a:t>
            </a:r>
            <a:endParaRPr sz="2900" b="1" dirty="0">
              <a:uFill>
                <a:solidFill/>
              </a:uFill>
            </a:endParaRPr>
          </a:p>
          <a:p>
            <a:pPr lvl="0" defTabSz="449580">
              <a:lnSpc>
                <a:spcPct val="107916"/>
              </a:lnSpc>
              <a:spcBef>
                <a:spcPts val="800"/>
              </a:spcBef>
            </a:pPr>
            <a:endParaRPr sz="2200" b="1" dirty="0">
              <a:uFill>
                <a:solidFill/>
              </a:uFill>
            </a:endParaRPr>
          </a:p>
          <a:p>
            <a:pPr lvl="0" defTabSz="449580">
              <a:lnSpc>
                <a:spcPct val="107916"/>
              </a:lnSpc>
              <a:spcBef>
                <a:spcPts val="800"/>
              </a:spcBef>
            </a:pPr>
            <a:endParaRPr sz="2200" b="1" dirty="0">
              <a:uFill>
                <a:solidFill/>
              </a:uFill>
            </a:endParaRPr>
          </a:p>
          <a:p>
            <a:pPr lvl="0" defTabSz="449580">
              <a:lnSpc>
                <a:spcPct val="107916"/>
              </a:lnSpc>
              <a:spcBef>
                <a:spcPts val="800"/>
              </a:spcBef>
            </a:pPr>
            <a:endParaRPr sz="3200" b="1" dirty="0">
              <a:uFill>
                <a:solidFill/>
              </a:u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3743325" y="920687"/>
            <a:ext cx="10801350" cy="874442"/>
          </a:xfrm>
          <a:prstGeom prst="rect">
            <a:avLst/>
          </a:prstGeom>
        </p:spPr>
        <p:txBody>
          <a:bodyPr/>
          <a:lstStyle>
            <a:lvl1pPr defTabSz="665226">
              <a:defRPr sz="4074" b="1"/>
            </a:lvl1pPr>
          </a:lstStyle>
          <a:p>
            <a:pPr lvl="0">
              <a:defRPr sz="1800" b="0">
                <a:solidFill>
                  <a:srgbClr val="000000"/>
                </a:solidFill>
              </a:defRPr>
            </a:pPr>
            <a:r>
              <a:rPr sz="4074" b="1">
                <a:solidFill>
                  <a:srgbClr val="191B0E"/>
                </a:solidFill>
              </a:rPr>
              <a:t>DEFINICIONES CONTENIDAS EN EL ART. 3</a:t>
            </a:r>
          </a:p>
        </p:txBody>
      </p:sp>
      <p:sp>
        <p:nvSpPr>
          <p:cNvPr id="93" name="Shape 93"/>
          <p:cNvSpPr>
            <a:spLocks noGrp="1"/>
          </p:cNvSpPr>
          <p:nvPr>
            <p:ph type="body" idx="1"/>
          </p:nvPr>
        </p:nvSpPr>
        <p:spPr>
          <a:xfrm>
            <a:off x="3777353" y="1792528"/>
            <a:ext cx="11455365" cy="7776865"/>
          </a:xfrm>
          <a:prstGeom prst="rect">
            <a:avLst/>
          </a:prstGeom>
        </p:spPr>
        <p:txBody>
          <a:bodyPr/>
          <a:lstStyle/>
          <a:p>
            <a:pPr marL="0" lvl="0" indent="0" algn="just">
              <a:lnSpc>
                <a:spcPct val="100000"/>
              </a:lnSpc>
              <a:buSzTx/>
              <a:buNone/>
              <a:defRPr sz="1800">
                <a:solidFill>
                  <a:srgbClr val="000000"/>
                </a:solidFill>
              </a:defRPr>
            </a:pPr>
            <a:r>
              <a:rPr sz="2000" b="1">
                <a:solidFill>
                  <a:srgbClr val="191B0E"/>
                </a:solidFill>
              </a:rPr>
              <a:t>Artículo 3. Definiciones. </a:t>
            </a:r>
          </a:p>
          <a:p>
            <a:pPr marL="0" lvl="0" indent="0" algn="just">
              <a:lnSpc>
                <a:spcPct val="100000"/>
              </a:lnSpc>
              <a:buSzTx/>
              <a:buNone/>
              <a:defRPr sz="1800">
                <a:solidFill>
                  <a:srgbClr val="000000"/>
                </a:solidFill>
              </a:defRPr>
            </a:pPr>
            <a:r>
              <a:rPr sz="2000">
                <a:solidFill>
                  <a:srgbClr val="191B0E"/>
                </a:solidFill>
              </a:rPr>
              <a:t>A los efectos de esta ley, se entenderá por: </a:t>
            </a:r>
          </a:p>
          <a:p>
            <a:pPr marL="0" lvl="0" indent="0" algn="just">
              <a:lnSpc>
                <a:spcPct val="100000"/>
              </a:lnSpc>
              <a:buSzTx/>
              <a:buNone/>
              <a:defRPr sz="1800">
                <a:solidFill>
                  <a:srgbClr val="000000"/>
                </a:solidFill>
              </a:defRPr>
            </a:pPr>
            <a:r>
              <a:rPr sz="2000" b="1">
                <a:solidFill>
                  <a:srgbClr val="191B0E"/>
                </a:solidFill>
              </a:rPr>
              <a:t>a) Animal de compañía: </a:t>
            </a:r>
            <a:r>
              <a:rPr sz="2000">
                <a:solidFill>
                  <a:srgbClr val="191B0E"/>
                </a:solidFill>
              </a:rPr>
              <a:t>animal doméstico o silvestre en cautividad, mantenido por el ser humano, principalmente en el hogar, siempre que se pueda tener en buenas condiciones de bienestar que respeten sus necesidades etológicas, pueda adaptarse a la cautividad y que su tenencia no tenga como destino su consumo o el aprovechamiento de sus producciones o cualquier uso industrial o cualquier otro fin comercial o lucrativo y que, en el caso de los animales silvestres su especie esté incluida en el listado positivo de animales de compañía. En todo caso perros, gatos y hurones, independientemente del fin al que se destinen o del lugar en el que habiten o del que procedan, serán considerados animales de compañía. Los animales de producción sólo se considerarán animales de compañía en el supuesto de que, perdiendo su fin productivo, el propietario decidiera inscribirlo como animal de compañía en el Registro de Animales de Compañía. </a:t>
            </a:r>
          </a:p>
          <a:p>
            <a:pPr marL="0" lvl="0" indent="0" algn="just">
              <a:lnSpc>
                <a:spcPct val="100000"/>
              </a:lnSpc>
              <a:buSzTx/>
              <a:buNone/>
              <a:defRPr sz="1800">
                <a:solidFill>
                  <a:srgbClr val="000000"/>
                </a:solidFill>
              </a:defRPr>
            </a:pPr>
            <a:r>
              <a:rPr sz="2000" b="1">
                <a:solidFill>
                  <a:srgbClr val="191B0E"/>
                </a:solidFill>
              </a:rPr>
              <a:t>k) Bienestar animal: </a:t>
            </a:r>
            <a:r>
              <a:rPr sz="2000">
                <a:solidFill>
                  <a:srgbClr val="191B0E"/>
                </a:solidFill>
              </a:rPr>
              <a:t>estado físico y mental de un animal en relación con las condiciones en que vive y muere, en los términos definidos por la Organización Mundial de Sanidad Animal. </a:t>
            </a:r>
          </a:p>
          <a:p>
            <a:pPr marL="0" lvl="0" indent="0" algn="just">
              <a:lnSpc>
                <a:spcPct val="100000"/>
              </a:lnSpc>
              <a:buSzTx/>
              <a:buNone/>
              <a:defRPr sz="1800">
                <a:solidFill>
                  <a:srgbClr val="000000"/>
                </a:solidFill>
              </a:defRPr>
            </a:pPr>
            <a:r>
              <a:rPr sz="2000" b="1">
                <a:solidFill>
                  <a:srgbClr val="191B0E"/>
                </a:solidFill>
              </a:rPr>
              <a:t>y) Maltrato: </a:t>
            </a:r>
            <a:r>
              <a:rPr sz="2000">
                <a:solidFill>
                  <a:srgbClr val="191B0E"/>
                </a:solidFill>
              </a:rPr>
              <a:t>cualquier conducta, tanto por acción como por omisión, que cause dolor, sufrimiento o lesión a un animal y perjudique su salud, o provoque su muerte, cuando no esté legalmente amparada. </a:t>
            </a:r>
          </a:p>
          <a:p>
            <a:pPr marL="0" lvl="0" indent="0" algn="just">
              <a:lnSpc>
                <a:spcPct val="100000"/>
              </a:lnSpc>
              <a:buSzTx/>
              <a:buNone/>
              <a:defRPr sz="1800">
                <a:solidFill>
                  <a:srgbClr val="000000"/>
                </a:solidFill>
              </a:defRPr>
            </a:pPr>
            <a:r>
              <a:rPr sz="2000" b="1">
                <a:solidFill>
                  <a:srgbClr val="191B0E"/>
                </a:solidFill>
              </a:rPr>
              <a:t>bb) Persona responsable: </a:t>
            </a:r>
            <a:r>
              <a:rPr sz="2000">
                <a:solidFill>
                  <a:srgbClr val="191B0E"/>
                </a:solidFill>
              </a:rPr>
              <a:t>aquella persona física o jurídica que sin ser titular se encuentre, de forma circunstancial o permanente, al cuidado, guarda o custodia del animal.</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p:nvPr>
        </p:nvSpPr>
        <p:spPr>
          <a:prstGeom prst="rect">
            <a:avLst/>
          </a:prstGeom>
        </p:spPr>
        <p:txBody>
          <a:bodyPr/>
          <a:lstStyle>
            <a:lvl1pPr>
              <a:defRPr sz="5600" spc="-58"/>
            </a:lvl1pPr>
          </a:lstStyle>
          <a:p>
            <a:pPr lvl="0">
              <a:defRPr sz="1800" spc="0">
                <a:solidFill>
                  <a:srgbClr val="000000"/>
                </a:solidFill>
              </a:defRPr>
            </a:pPr>
            <a:r>
              <a:rPr sz="5600" spc="-58">
                <a:solidFill>
                  <a:srgbClr val="404040"/>
                </a:solidFill>
              </a:rPr>
              <a:t>Ley 7/2023.- </a:t>
            </a:r>
          </a:p>
        </p:txBody>
      </p:sp>
      <p:sp>
        <p:nvSpPr>
          <p:cNvPr id="96" name="Shape 96"/>
          <p:cNvSpPr>
            <a:spLocks noGrp="1"/>
          </p:cNvSpPr>
          <p:nvPr>
            <p:ph type="body" idx="1"/>
          </p:nvPr>
        </p:nvSpPr>
        <p:spPr>
          <a:xfrm>
            <a:off x="1645920" y="3534636"/>
            <a:ext cx="13553440" cy="6752365"/>
          </a:xfrm>
          <a:prstGeom prst="rect">
            <a:avLst/>
          </a:prstGeom>
        </p:spPr>
        <p:txBody>
          <a:bodyPr/>
          <a:lstStyle/>
          <a:p>
            <a:pPr marL="0" lvl="0" indent="0" algn="just" defTabSz="457200">
              <a:lnSpc>
                <a:spcPct val="100000"/>
              </a:lnSpc>
              <a:spcBef>
                <a:spcPts val="0"/>
              </a:spcBef>
              <a:buClrTx/>
              <a:buSzTx/>
              <a:buFontTx/>
              <a:buNone/>
              <a:defRPr sz="1800">
                <a:solidFill>
                  <a:srgbClr val="000000"/>
                </a:solidFill>
              </a:defRPr>
            </a:pPr>
            <a:r>
              <a:rPr sz="2100" u="sng">
                <a:latin typeface="+mn-lt"/>
                <a:ea typeface="+mn-ea"/>
                <a:cs typeface="+mn-cs"/>
                <a:sym typeface="Helvetica"/>
              </a:rPr>
              <a:t>e</a:t>
            </a:r>
            <a:r>
              <a:rPr sz="2400" u="sng">
                <a:latin typeface="+mn-lt"/>
                <a:ea typeface="+mn-ea"/>
                <a:cs typeface="+mn-cs"/>
                <a:sym typeface="Helvetica"/>
              </a:rPr>
              <a:t>l artículo 26 de la Ley 7/2023, de 28 de marzo, de protección de los derechos y el bienestar de los animales, impone a los titulares o personas que convivan con animales de compañía el deber de protegerlos, así como la obligación de cumplir lo previsto en dicha ley y en la normativa que la desarrolle. En particular, en su apartado b), se dispone que: "</a:t>
            </a:r>
            <a:r>
              <a:rPr sz="2400" b="1" u="sng">
                <a:latin typeface="+mn-lt"/>
                <a:ea typeface="+mn-ea"/>
                <a:cs typeface="+mn-cs"/>
                <a:sym typeface="Helvetica"/>
              </a:rPr>
              <a:t>Los animales que, por razones incompatibles con su calidad de vida tamaño o características de su especie, no puedan convivir en el núcleo familiar, deberán disponer de un alojamiento adecuado, con habitáculos acordes a sus dimensiones y que los protejan de las inclemencias del tiempo, en buenas condiciones higiénico-sanitarias de forma que se facilite un ambiente en el que puedan desarrollar las características propias de su especie y raza; en el caso de animales gregarios se les procurará la compañía que precisen".</a:t>
            </a:r>
          </a:p>
          <a:p>
            <a:pPr marL="0" lvl="0" indent="0" algn="just" defTabSz="457200">
              <a:lnSpc>
                <a:spcPct val="100000"/>
              </a:lnSpc>
              <a:spcBef>
                <a:spcPts val="0"/>
              </a:spcBef>
              <a:buClrTx/>
              <a:buSzTx/>
              <a:buFontTx/>
              <a:buNone/>
              <a:defRPr sz="1800">
                <a:solidFill>
                  <a:srgbClr val="000000"/>
                </a:solidFill>
              </a:defRPr>
            </a:pPr>
            <a:r>
              <a:rPr sz="2400" b="1" u="sng">
                <a:latin typeface="+mn-lt"/>
                <a:ea typeface="+mn-ea"/>
                <a:cs typeface="+mn-cs"/>
                <a:sym typeface="Helvetica"/>
              </a:rPr>
              <a:t>Es claro, por lo tanto, que el respeto a la sensibilidad de los anim</a:t>
            </a:r>
            <a:r>
              <a:rPr sz="2400" u="sng">
                <a:latin typeface="+mn-lt"/>
                <a:ea typeface="+mn-ea"/>
                <a:cs typeface="+mn-cs"/>
                <a:sym typeface="Helvetica"/>
              </a:rPr>
              <a:t>ales pasa, entre otros factores, por que dispongan de un alojamiento adecuado, en las condiciones legalmente establecidas.</a:t>
            </a:r>
          </a:p>
        </p:txBody>
      </p:sp>
      <p:sp>
        <p:nvSpPr>
          <p:cNvPr id="97" name="Shape 9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500">
                <a:solidFill>
                  <a:srgbClr val="FFFFFF"/>
                </a:solidFill>
              </a:rPr>
              <a:t>6</a:t>
            </a:fld>
            <a:endParaRPr sz="1500">
              <a:solidFill>
                <a:srgbClr val="FFFFFF"/>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idx="4294967295"/>
          </p:nvPr>
        </p:nvSpPr>
        <p:spPr>
          <a:xfrm>
            <a:off x="3527375" y="823019"/>
            <a:ext cx="12344401" cy="1807369"/>
          </a:xfrm>
          <a:prstGeom prst="rect">
            <a:avLst/>
          </a:prstGeom>
        </p:spPr>
        <p:txBody>
          <a:bodyPr lIns="68579" tIns="68579" rIns="68579" bIns="68579" anchor="t"/>
          <a:lstStyle>
            <a:lvl1pPr defTabSz="493776">
              <a:lnSpc>
                <a:spcPct val="89000"/>
              </a:lnSpc>
              <a:defRPr sz="3888" b="1" spc="0">
                <a:solidFill>
                  <a:srgbClr val="191B0E"/>
                </a:solidFill>
                <a:latin typeface="Franklin Gothic Book"/>
                <a:ea typeface="Franklin Gothic Book"/>
                <a:cs typeface="Franklin Gothic Book"/>
                <a:sym typeface="Franklin Gothic Book"/>
              </a:defRPr>
            </a:lvl1pPr>
          </a:lstStyle>
          <a:p>
            <a:pPr lvl="0">
              <a:defRPr sz="1800" b="0">
                <a:solidFill>
                  <a:srgbClr val="000000"/>
                </a:solidFill>
              </a:defRPr>
            </a:pPr>
            <a:r>
              <a:rPr sz="3888" b="1">
                <a:solidFill>
                  <a:srgbClr val="191B0E"/>
                </a:solidFill>
              </a:rPr>
              <a:t>PROPIETARIOS DE CONEJOS, HÁMSTER, COBAYAS, CHINCHILLAS, AVES, PEQUEÑOS REPTILES…</a:t>
            </a:r>
          </a:p>
        </p:txBody>
      </p:sp>
      <p:sp>
        <p:nvSpPr>
          <p:cNvPr id="100" name="Shape 100"/>
          <p:cNvSpPr>
            <a:spLocks noGrp="1"/>
          </p:cNvSpPr>
          <p:nvPr>
            <p:ph type="body" idx="4294967295"/>
          </p:nvPr>
        </p:nvSpPr>
        <p:spPr>
          <a:xfrm>
            <a:off x="3657599" y="3631332"/>
            <a:ext cx="6890558" cy="5724637"/>
          </a:xfrm>
          <a:prstGeom prst="rect">
            <a:avLst/>
          </a:prstGeom>
        </p:spPr>
        <p:txBody>
          <a:bodyPr lIns="68579" tIns="68579" rIns="68579" bIns="68579"/>
          <a:lstStyle/>
          <a:p>
            <a:pPr marL="384047" lvl="0" indent="-384047" algn="just" defTabSz="685800">
              <a:lnSpc>
                <a:spcPct val="84600"/>
              </a:lnSpc>
              <a:spcBef>
                <a:spcPts val="1000"/>
              </a:spcBef>
              <a:buClrTx/>
              <a:buSzTx/>
              <a:buFont typeface="Helvetica Neue"/>
              <a:buNone/>
              <a:defRPr sz="1800">
                <a:solidFill>
                  <a:srgbClr val="000000"/>
                </a:solidFill>
              </a:defRPr>
            </a:pPr>
            <a:r>
              <a:rPr sz="3000" b="1" i="1">
                <a:solidFill>
                  <a:srgbClr val="191B0E"/>
                </a:solidFill>
                <a:latin typeface="Franklin Gothic Book"/>
                <a:ea typeface="Franklin Gothic Book"/>
                <a:cs typeface="Franklin Gothic Book"/>
                <a:sym typeface="Franklin Gothic Book"/>
              </a:rPr>
              <a:t>¿En qué te afecta?</a:t>
            </a:r>
          </a:p>
          <a:p>
            <a:pPr marL="576072" lvl="0" indent="-576072" algn="just" defTabSz="685800">
              <a:lnSpc>
                <a:spcPct val="84600"/>
              </a:lnSpc>
              <a:spcBef>
                <a:spcPts val="1000"/>
              </a:spcBef>
              <a:buClrTx/>
              <a:buFont typeface="Helvetica Neue"/>
              <a:buBlip>
                <a:blip r:embed="rId2"/>
              </a:buBlip>
              <a:defRPr sz="1800">
                <a:solidFill>
                  <a:srgbClr val="000000"/>
                </a:solidFill>
              </a:defRPr>
            </a:pPr>
            <a:r>
              <a:rPr sz="3000" i="1">
                <a:solidFill>
                  <a:srgbClr val="191B0E"/>
                </a:solidFill>
                <a:latin typeface="Franklin Gothic Book"/>
                <a:ea typeface="Franklin Gothic Book"/>
                <a:cs typeface="Franklin Gothic Book"/>
                <a:sym typeface="Franklin Gothic Book"/>
              </a:rPr>
              <a:t>Solo es obligatorio el anillado de las aves desde su nacimiento </a:t>
            </a:r>
          </a:p>
          <a:p>
            <a:pPr marL="384047" lvl="0" indent="-384047" algn="just" defTabSz="685800">
              <a:lnSpc>
                <a:spcPct val="84600"/>
              </a:lnSpc>
              <a:spcBef>
                <a:spcPts val="1000"/>
              </a:spcBef>
              <a:buClrTx/>
              <a:buSzTx/>
              <a:buFont typeface="Helvetica Neue"/>
              <a:buNone/>
              <a:defRPr sz="1800">
                <a:solidFill>
                  <a:srgbClr val="000000"/>
                </a:solidFill>
              </a:defRPr>
            </a:pPr>
            <a:r>
              <a:rPr sz="3000">
                <a:solidFill>
                  <a:srgbClr val="191B0E"/>
                </a:solidFill>
                <a:latin typeface="Franklin Gothic Book"/>
                <a:ea typeface="Franklin Gothic Book"/>
                <a:cs typeface="Franklin Gothic Book"/>
                <a:sym typeface="Franklin Gothic Book"/>
              </a:rPr>
              <a:t> </a:t>
            </a:r>
          </a:p>
          <a:p>
            <a:pPr marL="384047" lvl="0" indent="-384047" algn="just" defTabSz="685800">
              <a:lnSpc>
                <a:spcPct val="84600"/>
              </a:lnSpc>
              <a:spcBef>
                <a:spcPts val="1000"/>
              </a:spcBef>
              <a:buClrTx/>
              <a:buSzTx/>
              <a:buFont typeface="Helvetica Neue"/>
              <a:buNone/>
              <a:defRPr sz="1800">
                <a:solidFill>
                  <a:srgbClr val="000000"/>
                </a:solidFill>
              </a:defRPr>
            </a:pPr>
            <a:r>
              <a:rPr sz="3000">
                <a:solidFill>
                  <a:srgbClr val="191B0E"/>
                </a:solidFill>
                <a:latin typeface="Franklin Gothic Book"/>
                <a:ea typeface="Franklin Gothic Book"/>
                <a:cs typeface="Franklin Gothic Book"/>
                <a:sym typeface="Franklin Gothic Book"/>
              </a:rPr>
              <a:t>Está pendiente de redactar un “listado positivo” con las especies que permitan tener en casa</a:t>
            </a:r>
          </a:p>
          <a:p>
            <a:pPr marL="384047" lvl="0" indent="-384047" algn="just" defTabSz="685800">
              <a:lnSpc>
                <a:spcPct val="84600"/>
              </a:lnSpc>
              <a:spcBef>
                <a:spcPts val="1000"/>
              </a:spcBef>
              <a:buClrTx/>
              <a:buSzTx/>
              <a:buFont typeface="Helvetica Neue"/>
              <a:buNone/>
              <a:defRPr sz="1800">
                <a:solidFill>
                  <a:srgbClr val="000000"/>
                </a:solidFill>
              </a:defRPr>
            </a:pPr>
            <a:r>
              <a:rPr sz="3000">
                <a:solidFill>
                  <a:srgbClr val="191B0E"/>
                </a:solidFill>
                <a:latin typeface="Franklin Gothic Book"/>
                <a:ea typeface="Franklin Gothic Book"/>
                <a:cs typeface="Franklin Gothic Book"/>
                <a:sym typeface="Franklin Gothic Book"/>
              </a:rPr>
              <a:t>En caso de que algún animal no esté en la lista positiva, se podrá autorizar la tenencia, demostrando su adquisición previa a la aprobación del listado </a:t>
            </a:r>
          </a:p>
        </p:txBody>
      </p:sp>
      <p:pic>
        <p:nvPicPr>
          <p:cNvPr id="101" name="image6.jpg" descr="Las mejores aves para tener como mascota | Mundo Curiosos"/>
          <p:cNvPicPr/>
          <p:nvPr/>
        </p:nvPicPr>
        <p:blipFill>
          <a:blip r:embed="rId3"/>
          <a:stretch>
            <a:fillRect/>
          </a:stretch>
        </p:blipFill>
        <p:spPr>
          <a:xfrm>
            <a:off x="11307214" y="5102299"/>
            <a:ext cx="3456385" cy="2303058"/>
          </a:xfrm>
          <a:prstGeom prst="rect">
            <a:avLst/>
          </a:prstGeom>
          <a:ln w="12700">
            <a:miter lim="400000"/>
          </a:ln>
        </p:spPr>
      </p:pic>
      <p:pic>
        <p:nvPicPr>
          <p:cNvPr id="102" name="image7.jpg" descr="REPTILES | Todo lo que debes saber si quieres tener un reptil de mascota"/>
          <p:cNvPicPr/>
          <p:nvPr/>
        </p:nvPicPr>
        <p:blipFill>
          <a:blip r:embed="rId4"/>
          <a:stretch>
            <a:fillRect/>
          </a:stretch>
        </p:blipFill>
        <p:spPr>
          <a:xfrm>
            <a:off x="11307212" y="7404260"/>
            <a:ext cx="3469702" cy="195170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prstGeom prst="rect">
            <a:avLst/>
          </a:prstGeom>
        </p:spPr>
        <p:txBody>
          <a:bodyPr/>
          <a:lstStyle/>
          <a:p>
            <a:pPr lvl="0" algn="just" defTabSz="449580">
              <a:lnSpc>
                <a:spcPct val="107916"/>
              </a:lnSpc>
              <a:spcBef>
                <a:spcPts val="800"/>
              </a:spcBef>
              <a:defRPr sz="1800" spc="0">
                <a:solidFill>
                  <a:srgbClr val="000000"/>
                </a:solidFill>
              </a:defRPr>
            </a:pPr>
            <a:r>
              <a:rPr sz="3300" b="1" u="sng">
                <a:uFill>
                  <a:solidFill/>
                </a:uFill>
                <a:latin typeface="Times New Roman"/>
                <a:ea typeface="Times New Roman"/>
                <a:cs typeface="Times New Roman"/>
                <a:sym typeface="Times New Roman"/>
              </a:rPr>
              <a:t>Derecho Foral Vasco y su influencia indirecta en la regulación y protección animal</a:t>
            </a:r>
            <a:endParaRPr sz="1200" b="1" u="sng">
              <a:uFill>
                <a:solidFill/>
              </a:uFill>
              <a:latin typeface="Times New Roman"/>
              <a:ea typeface="Times New Roman"/>
              <a:cs typeface="Times New Roman"/>
              <a:sym typeface="Times New Roman"/>
            </a:endParaRPr>
          </a:p>
        </p:txBody>
      </p:sp>
      <p:sp>
        <p:nvSpPr>
          <p:cNvPr id="105" name="Shape 105"/>
          <p:cNvSpPr>
            <a:spLocks noGrp="1"/>
          </p:cNvSpPr>
          <p:nvPr>
            <p:ph type="body" idx="1"/>
          </p:nvPr>
        </p:nvSpPr>
        <p:spPr>
          <a:prstGeom prst="rect">
            <a:avLst/>
          </a:prstGeom>
        </p:spPr>
        <p:txBody>
          <a:bodyPr/>
          <a:lstStyle/>
          <a:p>
            <a:pPr marL="0" lvl="0" indent="0" algn="just" defTabSz="449580">
              <a:lnSpc>
                <a:spcPct val="107916"/>
              </a:lnSpc>
              <a:spcBef>
                <a:spcPts val="800"/>
              </a:spcBef>
              <a:buClrTx/>
              <a:buSzTx/>
              <a:buFontTx/>
              <a:buNone/>
              <a:defRPr sz="1800">
                <a:solidFill>
                  <a:srgbClr val="000000"/>
                </a:solidFill>
              </a:defRPr>
            </a:pPr>
            <a:endParaRPr sz="1200" b="1" u="sng">
              <a:uFill>
                <a:solidFill/>
              </a:uFill>
              <a:latin typeface="Times New Roman"/>
              <a:ea typeface="Times New Roman"/>
              <a:cs typeface="Times New Roman"/>
              <a:sym typeface="Times New Roman"/>
            </a:endParaRPr>
          </a:p>
          <a:p>
            <a:pPr marL="0" lvl="0" indent="0" algn="just" defTabSz="449580">
              <a:lnSpc>
                <a:spcPct val="107916"/>
              </a:lnSpc>
              <a:spcBef>
                <a:spcPts val="800"/>
              </a:spcBef>
              <a:buClrTx/>
              <a:buSzTx/>
              <a:buFontTx/>
              <a:buNone/>
              <a:defRPr sz="1800">
                <a:solidFill>
                  <a:srgbClr val="000000"/>
                </a:solidFill>
              </a:defRPr>
            </a:pPr>
            <a:r>
              <a:rPr sz="1200">
                <a:uFill>
                  <a:solidFill/>
                </a:uFill>
                <a:latin typeface="Times New Roman"/>
                <a:ea typeface="Times New Roman"/>
                <a:cs typeface="Times New Roman"/>
                <a:sym typeface="Times New Roman"/>
              </a:rPr>
              <a:t>*</a:t>
            </a:r>
            <a:r>
              <a:rPr sz="3000">
                <a:uFill>
                  <a:solidFill/>
                </a:uFill>
                <a:latin typeface="Times New Roman"/>
                <a:ea typeface="Times New Roman"/>
                <a:cs typeface="Times New Roman"/>
                <a:sym typeface="Times New Roman"/>
              </a:rPr>
              <a:t> Aunque el Derecho Foral Vasco no regula directamente este concepto, aplica de forma subsidiaria el Código Civil español en materias no reguladas específicamente en la normativa foral, incluido el estatus jurídico de los animales.</a:t>
            </a:r>
          </a:p>
          <a:p>
            <a:pPr marL="0" lvl="0" indent="0" algn="just" defTabSz="449580">
              <a:lnSpc>
                <a:spcPct val="107916"/>
              </a:lnSpc>
              <a:spcBef>
                <a:spcPts val="800"/>
              </a:spcBef>
              <a:buClrTx/>
              <a:buSzTx/>
              <a:buFontTx/>
              <a:buNone/>
              <a:defRPr sz="1800">
                <a:solidFill>
                  <a:srgbClr val="000000"/>
                </a:solidFill>
              </a:defRPr>
            </a:pPr>
            <a:endParaRPr sz="3000">
              <a:uFill>
                <a:solidFill/>
              </a:uFill>
              <a:latin typeface="Times New Roman"/>
              <a:ea typeface="Times New Roman"/>
              <a:cs typeface="Times New Roman"/>
              <a:sym typeface="Times New Roman"/>
            </a:endParaRPr>
          </a:p>
          <a:p>
            <a:pPr marL="0" lvl="0" indent="0" algn="just" defTabSz="449580">
              <a:lnSpc>
                <a:spcPct val="107916"/>
              </a:lnSpc>
              <a:spcBef>
                <a:spcPts val="800"/>
              </a:spcBef>
              <a:buClrTx/>
              <a:buSzTx/>
              <a:buFontTx/>
              <a:buNone/>
              <a:defRPr sz="1800">
                <a:solidFill>
                  <a:srgbClr val="000000"/>
                </a:solidFill>
              </a:defRPr>
            </a:pPr>
            <a:r>
              <a:rPr sz="3000">
                <a:uFill>
                  <a:solidFill/>
                </a:uFill>
                <a:latin typeface="Times New Roman"/>
                <a:ea typeface="Times New Roman"/>
                <a:cs typeface="Times New Roman"/>
                <a:sym typeface="Times New Roman"/>
              </a:rPr>
              <a:t>* Esto implica que los principios y protecciones derivados de la reforma del Código Civil (por ejemplo, medidas contra el maltrato, consideración en divorcios, protección jurídica en general) se aplican también en Bizkaia.</a:t>
            </a:r>
          </a:p>
        </p:txBody>
      </p:sp>
      <p:sp>
        <p:nvSpPr>
          <p:cNvPr id="106" name="Shape 10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500">
                <a:solidFill>
                  <a:srgbClr val="FFFFFF"/>
                </a:solidFill>
              </a:rPr>
              <a:t>8</a:t>
            </a:fld>
            <a:endParaRPr sz="1500">
              <a:solidFill>
                <a:srgbClr val="FFFFFF"/>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a:xfrm>
            <a:off x="1171786" y="-161107"/>
            <a:ext cx="15087601" cy="2606042"/>
          </a:xfrm>
          <a:prstGeom prst="rect">
            <a:avLst/>
          </a:prstGeom>
        </p:spPr>
        <p:txBody>
          <a:bodyPr/>
          <a:lstStyle/>
          <a:p>
            <a:pPr lvl="0" algn="just" defTabSz="449580">
              <a:lnSpc>
                <a:spcPct val="107916"/>
              </a:lnSpc>
              <a:spcBef>
                <a:spcPts val="800"/>
              </a:spcBef>
              <a:defRPr sz="1800" spc="0">
                <a:solidFill>
                  <a:srgbClr val="000000"/>
                </a:solidFill>
              </a:defRPr>
            </a:pPr>
            <a:r>
              <a:rPr sz="5000" b="1" u="sng">
                <a:uFill>
                  <a:solidFill/>
                </a:uFill>
                <a:latin typeface="Times New Roman"/>
                <a:ea typeface="Times New Roman"/>
                <a:cs typeface="Times New Roman"/>
                <a:sym typeface="Times New Roman"/>
              </a:rPr>
              <a:t>Implicaciones prácticas</a:t>
            </a:r>
            <a:endParaRPr sz="1200" b="1" u="sng">
              <a:uFill>
                <a:solidFill/>
              </a:uFill>
              <a:latin typeface="Times New Roman"/>
              <a:ea typeface="Times New Roman"/>
              <a:cs typeface="Times New Roman"/>
              <a:sym typeface="Times New Roman"/>
            </a:endParaRPr>
          </a:p>
        </p:txBody>
      </p:sp>
      <p:sp>
        <p:nvSpPr>
          <p:cNvPr id="109" name="Shape 109"/>
          <p:cNvSpPr>
            <a:spLocks noGrp="1"/>
          </p:cNvSpPr>
          <p:nvPr>
            <p:ph type="body" idx="1"/>
          </p:nvPr>
        </p:nvSpPr>
        <p:spPr>
          <a:prstGeom prst="rect">
            <a:avLst/>
          </a:prstGeom>
        </p:spPr>
        <p:txBody>
          <a:bodyPr/>
          <a:lstStyle/>
          <a:p>
            <a:pPr marL="0" lvl="0" indent="0" algn="just" defTabSz="449580">
              <a:lnSpc>
                <a:spcPct val="107916"/>
              </a:lnSpc>
              <a:spcBef>
                <a:spcPts val="800"/>
              </a:spcBef>
              <a:buClrTx/>
              <a:buSzTx/>
              <a:buFontTx/>
              <a:buNone/>
              <a:defRPr sz="1800">
                <a:solidFill>
                  <a:srgbClr val="000000"/>
                </a:solidFill>
              </a:defRPr>
            </a:pPr>
            <a:r>
              <a:rPr sz="3100">
                <a:uFill>
                  <a:solidFill/>
                </a:uFill>
                <a:latin typeface="Times New Roman"/>
                <a:ea typeface="Times New Roman"/>
                <a:cs typeface="Times New Roman"/>
                <a:sym typeface="Times New Roman"/>
              </a:rPr>
              <a:t>* La consideración de los animales como seres sintientes refuerza la interpretación de la normativa foral respecto a custodia, propiedad y trato, obligando a que cualquier decisión judicial o administrativa tome en cuenta el bienestar animal y no solo la mera propiedad material.</a:t>
            </a:r>
          </a:p>
          <a:p>
            <a:pPr marL="0" lvl="0" indent="0" algn="just" defTabSz="449580">
              <a:lnSpc>
                <a:spcPct val="107916"/>
              </a:lnSpc>
              <a:spcBef>
                <a:spcPts val="800"/>
              </a:spcBef>
              <a:buClrTx/>
              <a:buSzTx/>
              <a:buFontTx/>
              <a:buNone/>
              <a:defRPr sz="1800">
                <a:solidFill>
                  <a:srgbClr val="000000"/>
                </a:solidFill>
              </a:defRPr>
            </a:pPr>
            <a:endParaRPr sz="3100">
              <a:uFill>
                <a:solidFill/>
              </a:uFill>
              <a:latin typeface="Times New Roman"/>
              <a:ea typeface="Times New Roman"/>
              <a:cs typeface="Times New Roman"/>
              <a:sym typeface="Times New Roman"/>
            </a:endParaRPr>
          </a:p>
          <a:p>
            <a:pPr marL="0" lvl="0" indent="0" algn="just" defTabSz="449580">
              <a:lnSpc>
                <a:spcPct val="107916"/>
              </a:lnSpc>
              <a:spcBef>
                <a:spcPts val="800"/>
              </a:spcBef>
              <a:buClrTx/>
              <a:buSzTx/>
              <a:buFontTx/>
              <a:buNone/>
              <a:defRPr sz="1800">
                <a:solidFill>
                  <a:srgbClr val="000000"/>
                </a:solidFill>
              </a:defRPr>
            </a:pPr>
            <a:r>
              <a:rPr sz="3100">
                <a:uFill>
                  <a:solidFill/>
                </a:uFill>
                <a:latin typeface="Times New Roman"/>
                <a:ea typeface="Times New Roman"/>
                <a:cs typeface="Times New Roman"/>
                <a:sym typeface="Times New Roman"/>
              </a:rPr>
              <a:t>* Así, en casos judiciales o administrativos en Bizkaia, se debe tener en cuenta que, aunque el Derecho Foral no regule directamente, el marco estatal vigente marca pautas para la protección animal.</a:t>
            </a:r>
          </a:p>
        </p:txBody>
      </p:sp>
      <p:sp>
        <p:nvSpPr>
          <p:cNvPr id="110" name="Shape 11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500">
                <a:solidFill>
                  <a:srgbClr val="FFFFFF"/>
                </a:solidFill>
              </a:rPr>
              <a:t>9</a:t>
            </a:fld>
            <a:endParaRPr sz="1500">
              <a:solidFill>
                <a:srgbClr val="FFFFFF"/>
              </a:solidFill>
            </a:endParaRP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1CADE4"/>
      </a:accent1>
      <a:accent2>
        <a:srgbClr val="2683C6"/>
      </a:accent2>
      <a:accent3>
        <a:srgbClr val="28C4CC"/>
      </a:accent3>
      <a:accent4>
        <a:srgbClr val="42BA97"/>
      </a:accent4>
      <a:accent5>
        <a:srgbClr val="3E8853"/>
      </a:accent5>
      <a:accent6>
        <a:srgbClr val="62A39F"/>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rgbClr val="1CADE4"/>
          </a:solidFill>
          <a:prstDash val="solid"/>
          <a:bevel/>
        </a:ln>
        <a:effectLst>
          <a:outerShdw blurRad="38100" dist="25400" dir="2700000" rotWithShape="0">
            <a:srgbClr val="000000">
              <a:alpha val="60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rgbClr val="1CADE4"/>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1CADE4"/>
      </a:accent1>
      <a:accent2>
        <a:srgbClr val="2683C6"/>
      </a:accent2>
      <a:accent3>
        <a:srgbClr val="28C4CC"/>
      </a:accent3>
      <a:accent4>
        <a:srgbClr val="42BA97"/>
      </a:accent4>
      <a:accent5>
        <a:srgbClr val="3E8853"/>
      </a:accent5>
      <a:accent6>
        <a:srgbClr val="62A39F"/>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rgbClr val="1CADE4"/>
          </a:solidFill>
          <a:prstDash val="solid"/>
          <a:bevel/>
        </a:ln>
        <a:effectLst>
          <a:outerShdw blurRad="38100" dist="25400" dir="2700000" rotWithShape="0">
            <a:srgbClr val="000000">
              <a:alpha val="60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rgbClr val="1CADE4"/>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7020</Words>
  <Application>Microsoft Office PowerPoint</Application>
  <PresentationFormat>Personalizado</PresentationFormat>
  <Paragraphs>250</Paragraphs>
  <Slides>30</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30</vt:i4>
      </vt:variant>
    </vt:vector>
  </HeadingPairs>
  <TitlesOfParts>
    <vt:vector size="42" baseType="lpstr">
      <vt:lpstr>Calibri</vt:lpstr>
      <vt:lpstr>Calibri Light</vt:lpstr>
      <vt:lpstr>Franklin Gothic Book</vt:lpstr>
      <vt:lpstr>Helvetica</vt:lpstr>
      <vt:lpstr>Helvetica Neue</vt:lpstr>
      <vt:lpstr>Open Sans 2</vt:lpstr>
      <vt:lpstr>Open Sans 2 Bold</vt:lpstr>
      <vt:lpstr>Times New Roman</vt:lpstr>
      <vt:lpstr>Trebuchet MS</vt:lpstr>
      <vt:lpstr>Verdana</vt:lpstr>
      <vt:lpstr>Wingdings</vt:lpstr>
      <vt:lpstr>Default</vt:lpstr>
      <vt:lpstr>Presentación de PowerPoint</vt:lpstr>
      <vt:lpstr>Presentación de PowerPoint</vt:lpstr>
      <vt:lpstr>Presentación de PowerPoint</vt:lpstr>
      <vt:lpstr>Presentación de PowerPoint</vt:lpstr>
      <vt:lpstr>DEFINICIONES CONTENIDAS EN EL ART. 3</vt:lpstr>
      <vt:lpstr>Ley 7/2023.- </vt:lpstr>
      <vt:lpstr>PROPIETARIOS DE CONEJOS, HÁMSTER, COBAYAS, CHINCHILLAS, AVES, PEQUEÑOS REPTILES…</vt:lpstr>
      <vt:lpstr>Derecho Foral Vasco y su influencia indirecta en la regulación y protección animal</vt:lpstr>
      <vt:lpstr>Implicaciones prácticas</vt:lpstr>
      <vt:lpstr>Presentación de PowerPoint</vt:lpstr>
      <vt:lpstr>El Derecho Foral Vasco influye principalmente en la relación jurídica entre personas y animales a través de la regulación de bienes, herencias y régimen económico matrimonial, más que mediante una legislación directa sobre animales.  La consideración del animal como bien privativo o ganancial, y su inclusión en la herencia troncal del caserío, son aspectos distintivos que afectan la gestión legal de los animales en Bizkaia.  La aplicación subsidiaria del Código Civil español implica que, aunque el Derecho Foral Vasco no tenga normativa específica sobre animales, las nuevas perspectivas legales estatales sobre la condición de los animales como seres sintientes son de obligado cumplimiento.  Por tanto, el Derecho Foral Vasco debe interpretarse a la luz de esta doble realidad: una regulación propia sobre bienes y patrimonio, y la influencia estatal en materia de protección y reconocimiento animal.</vt:lpstr>
      <vt:lpstr>DE LA REGULACIÓN CATALANA</vt:lpstr>
      <vt:lpstr>Presentación de PowerPoint</vt:lpstr>
      <vt:lpstr>Presentación de PowerPoint</vt:lpstr>
      <vt:lpstr>Presentación de PowerPoint</vt:lpstr>
      <vt:lpstr>Presentación de PowerPoint</vt:lpstr>
      <vt:lpstr>Presentación de PowerPoint</vt:lpstr>
      <vt:lpstr>observamos que el legislador ha modificado el contenido del art. 404 CC, probablemente siendo consciente del vacío en su reforma sobre las parejas de hecho. Así, el actual art. 404 CC presenta la siguiente redacción: “Cuando la cosa fuere esencialmente indivisible, y los condueños no convinieren en que se adjudique a uno de ellos indemnizando a los demás, se venderá y repartirá su precio. En caso de animales de compañía, la división no podrá realizarse mediante su venta, salvo acuerdo unánime de todos los condueños. A falta de acuerdo unánime entre los condueños, la autoridad judicial decidirá el destino del animal, teniendo en cuenta el interés de los condueños y el bienestar del animal, pudiendo preverse el reparto de los tiempos de disfrute y cuidado del animal si fuere necesario, así como las cargas asociadas a su cuidado”. </vt:lpstr>
      <vt:lpstr>Ley 17/2021, de 15 de diciembre, el art. 1362 CC enumera los gastos que han de sufragarse con el patrimonio ganancial en los siguientes términos: “Serán de cargo de la sociedad de gananciales los gastos que se originen por alguna de las siguientes causas: 1.ª El sostenimiento de la familia, la alimentación y educación de los hijos comunes y las atenciones de previsión acomodadas a los usos y a las circunstancias de la familia.</vt:lpstr>
      <vt:lpstr>Presentación de PowerPoint</vt:lpstr>
      <vt:lpstr>Presentación de PowerPoint</vt:lpstr>
      <vt:lpstr>Presentación de PowerPoint</vt:lpstr>
      <vt:lpstr>Presentación de PowerPoint</vt:lpstr>
      <vt:lpstr>Presentación de PowerPoint</vt:lpstr>
      <vt:lpstr>Presentación de PowerPoint</vt:lpstr>
      <vt:lpstr>AP Barcelona, Sec. 12.ª, 13-7-2021  No procede acumular la acción relativa a la ruptura de la pareja de hecho y la solicitud del uso compartido o de un régimen de visitas con una mascota, pues los animales son bienes muebles y no cabe discutir su custodia como si fueran menores </vt:lpstr>
      <vt:lpstr>AP Vizcaya, Sec. 3.ª, 158/2025, de 15 de abril. Recurso 251/2023 Ponente: MARIA COVADONGA GONZALEZ RODRIGUEZ SP/SENT/1262817  EXTRACTOS  No cabe recurso de apelación a sentencia dada en proceso sobre acción declarativa de dominio sobre una mascota y custodia del mismo cuando se fijó una cuantía, no discutida, inferior a los procesos ordinarios  ANTECEDENTES DE HECHO  PRIMERO.-Que el fallo de la referida sentencia de instancia es del tenor literal siguiente: "1.- Debo ESTIMAR Y ESTIMO la demanda interpuesta por la representación procesal de D. Constancio frente a Dª Adoracion, declarando la titularidad conjunta de ambas partes respecto de la perra de raza mestiza Cristal, nacida el NUM000 de 2015.  2.- Se acuerda un régimen de guarda y custodia con cada parte, en defecto de acuerdo entre las partes, cada dos meses, a comenzar el 1 de agosto de 2022, debiendo efectuarse las entregas en el domicilio de la parte que lo entrega. 3.- Cada parte abonará los costes de alimentación, cuidado y sustento habitual de Cristal durante el periodo que resida con cada parte, debiendo sufragar las partes, al 50%, el importe de las vacunas obligatorias anuales y el coste de los tratamientos médicos, quirúrgicos o de rehabilitación que se estimen necesarios, previa prescripción del veterinario, y que excedan del importe de 150€;.  Contra esta sentencia interpone recurso de apelación la representación de la demandada Dª Adoracion invocando: 1º) Error en la apreciación de las pruebas respecto a la relación existente entre las partes, que en modo alguno puede calificarse de una relación de mutuo respeto, indispensable para poder acordar un sistema de custodia compartida. 2º) Inaplicabilidad de la Ley 17/2021, de 15 de diciembre, de modificación del Código Civil, sobre el régimen jurídico de los animales, por la no existencia de vinculo legal alguno entre la demandada y el demandante (que nunca se constituyeron como pareja de hecho de acuerdo a la Ley 2/2003, de 7 de mayo, reguladora de las parejas de hecho de la Comunidad Autónoma del País Vasco). 3º) En el hipotético caso de que el tribunal entienda ser de aplicación la Ley 17/2021, error en la aplicación del derecho sustantivo en relación a los requisitos preceptivos de interés de los miembros de la familia y bienestar animal  a cuantía fijada por el actor en relación con la acción por él ejercitada y por tanto conforme al art. 251 nº 3ª nº 1 que remite al nº 2ª LECn (el valor del animal cuya declaración de copropiedad y posesión compartida interesa: 500 euros), sobre la que no formuló oposición alguna la parte demandada.</vt:lpstr>
      <vt:lpstr>AP Barcelona, Sec. 18.ª, 95/2024, de 26 de febrero. Recurso 1/2024 Ponente: REGINA SELVA SANTOYO SP/AUTRJ/1227622  EXTRACTOS  En la cuestión de competencia, la demanda sobre la ruptura de una pareja de hecho y adopción de medidas respecto de la mascota familiar debe resolverse en el JPI de la localidad de primera instancia y especializado en familia, si existe </vt:lpstr>
      <vt:lpstr>AP Pontevedra, Sec. 1.ª, 295/2024, de 18 de junio. Recurso 44/2024 Ponente: MARIA ANGELES GONZALEZ DE LOS SANTOS SP/SENT/1232909</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Imma Sañé</cp:lastModifiedBy>
  <cp:revision>1</cp:revision>
  <dcterms:modified xsi:type="dcterms:W3CDTF">2025-10-22T06:14:57Z</dcterms:modified>
</cp:coreProperties>
</file>